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5" r:id="rId2"/>
    <p:sldId id="1940" r:id="rId3"/>
    <p:sldId id="2425" r:id="rId4"/>
    <p:sldId id="1486" r:id="rId5"/>
    <p:sldId id="1487" r:id="rId6"/>
    <p:sldId id="1494" r:id="rId7"/>
    <p:sldId id="1382" r:id="rId8"/>
    <p:sldId id="1495" r:id="rId9"/>
    <p:sldId id="1496" r:id="rId10"/>
    <p:sldId id="1497" r:id="rId11"/>
    <p:sldId id="487" r:id="rId12"/>
    <p:sldId id="2408" r:id="rId13"/>
    <p:sldId id="2409" r:id="rId14"/>
    <p:sldId id="2463" r:id="rId15"/>
    <p:sldId id="24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2311-4D9D-20A9-E3B2-AF867DD47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72FBA-D243-28DD-FAA8-C9001F396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AA28-F7E3-D98D-FA61-41F14C64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F8CB-44D2-DC72-D0C5-C0C26202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04E0-CA15-7BF6-04FA-B68C5199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1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FBDE-07BE-FD4F-BFC9-8F5C1024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6BB93-9F18-BF1B-DED1-CDFC72C99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0869A-6CF7-2966-D822-1AD6D34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9032-F4B0-DDB6-98E3-958E49D5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EAC8-1A08-352B-55F1-88D06F0C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CCA32-1CA8-B8AE-0F03-DBBED4D97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F7EB1-7B75-DCD5-2A4C-1D9000B3C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B4DD-3C38-CEF0-53F4-83659350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F8C7-C7B1-3B2F-F36B-5DBA87AE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A94CF-CD6D-990F-6CEB-88A9174B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5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6749-1193-2E50-2DE1-079C4279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7BF0-D086-4FC2-D0DD-FCB6F7B1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8D674-C9E7-F15B-F93C-EC36A342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6191-4200-4812-ACCA-1B7FEA32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5FE1-D109-A815-878B-96E421B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2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BAA8-F62B-4D1E-E030-513692B5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874E-0D48-6310-CCF6-E6BC6A405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9CF3-1466-8223-D2E0-6B519A27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4BE83-7618-C1A8-B68D-C5D19FD7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438CC-3CA1-5F9D-6671-5FD98711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7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3BB8-DFB1-40B3-D1A7-46EE3DA0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308A-FA99-89F6-F59B-CD4596797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40445-0FFC-4DEA-0E6A-45F35ADD4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E7E1-6DAF-6C9F-4776-3F0407AF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3608B-9D51-C07D-D1FC-17530F01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D552-D3E5-09B6-8E99-F1ADD9EE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0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B5DF-0D76-C4AB-2258-291BD00E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43C5-52F0-438C-E0FA-92C7C6E30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3EB0C-5DDD-7BA9-92A3-8C6444A77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B0D07-108F-1AC1-DA8C-DCE391B0F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F2207-131F-DDB8-15B0-31628C76F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E1458-AC1F-7383-C5FB-CC486211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8D6F2-3043-BBAE-467D-15E27CC7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FEAA1-BCE4-3235-DEEA-6CA39013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4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0A2D-17FC-3CE0-CE74-822B5FCB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834F0-BEEE-68BA-6FAC-89C4DD97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1A346-DA8A-A583-AB92-96626C1A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FDD78-02D9-1150-56DA-7BE8C80B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3BE99-5A79-6A4B-964F-024B8364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A2D50-B87C-4FE5-1117-DD3E0E0D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CDE94-8620-A13D-E81A-03C3DB33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1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3D10-A95E-5DFD-8520-83097444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5C42-D69A-B2A9-FF9F-FC1C0E58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770E-3770-8BAA-B84E-C0A25F3D7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BC62-A320-E4BF-9820-F6CF1517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F4167-38E1-07DF-69A5-DACB1315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6C839-E19F-FC7A-845F-6E75EB21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D642-2F01-8EB5-7FF3-43683125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7FEA5-D2A3-D78C-9A3E-0434EA489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7B439-24A0-FE87-53DC-2ADA15B2B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500-CC58-0C87-31F1-EDC41013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DCF6F-5911-4FE6-7A16-34C21C01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AC24-33EF-E866-6C93-D935B8F6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8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AB62-AD4D-6D34-E0C4-DEC5462C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6980D-9D35-51B6-5347-41F73769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21D6-7D07-7ED8-AC12-FB7D535A2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B183-80DB-4441-8CA5-93AA6FBE13CF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1B7E-C480-5A2C-CCA5-0EE85E172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91ED8-836B-4346-AB76-D08824903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A6F1-4630-41DA-B953-1A4B4FC18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2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C68FA-02B0-5E0A-F188-517157AD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478CB-6116-FADA-6C1E-A5AD245B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0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AB0B9D-597A-EF4E-635C-83C35A1F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Distributions: </a:t>
            </a:r>
            <a:br>
              <a:rPr lang="en-IN" dirty="0"/>
            </a:br>
            <a:r>
              <a:rPr lang="en-IN" dirty="0"/>
              <a:t>(2) Binomial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CADF4-B296-1220-0711-658BC450F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7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DE32-5D6F-8D7F-4EB4-30630641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50A02-420C-9B02-588D-5A501F899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b="1" dirty="0"/>
                  <a:t>Bernoulli Trial</a:t>
                </a:r>
                <a:r>
                  <a:rPr lang="en-IN" dirty="0"/>
                  <a:t>: An experiment with only two possible outcomes – success or failure</a:t>
                </a:r>
              </a:p>
              <a:p>
                <a:r>
                  <a:rPr lang="en-US" dirty="0"/>
                  <a:t>Example: Heads or Tails, On or Off, Sick or Healthy</a:t>
                </a:r>
              </a:p>
              <a:p>
                <a:r>
                  <a:rPr lang="en-IN" dirty="0"/>
                  <a:t>Many such Bernoulli trials = </a:t>
                </a:r>
                <a:r>
                  <a:rPr lang="en-IN" b="1" dirty="0"/>
                  <a:t>Binomial distribution</a:t>
                </a:r>
                <a:endParaRPr lang="en-US" b="1" dirty="0"/>
              </a:p>
              <a:p>
                <a:r>
                  <a:rPr lang="en-US" dirty="0"/>
                  <a:t>So, tossing a coin once = Bernoulli trial, tossing it say 10 times = Binomial distribution</a:t>
                </a:r>
              </a:p>
              <a:p>
                <a:r>
                  <a:rPr lang="en-US" dirty="0"/>
                  <a:t>Binomial distribution: The two outcomes do not always have to be equally probable</a:t>
                </a:r>
              </a:p>
              <a:p>
                <a:pPr lvl="1"/>
                <a:r>
                  <a:rPr lang="en-US" dirty="0"/>
                  <a:t>Example: In a fruit basket, there are 7 apples and 3 oranges</a:t>
                </a:r>
              </a:p>
              <a:p>
                <a:pPr lvl="1"/>
                <a:r>
                  <a:rPr lang="en-US" dirty="0"/>
                  <a:t>P(A)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P(O)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50A02-420C-9B02-588D-5A501F899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54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DCB5-B9AC-EFE3-0301-3349B492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Binomial Distribution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46A171-8218-4537-C3D4-9278B26E4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b="1" dirty="0"/>
                  <a:t>p(x | n, p)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b="1" baseline="300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46A171-8218-4537-C3D4-9278B26E4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960D34-ACFD-4A2F-D77F-FAFD533A5DC8}"/>
              </a:ext>
            </a:extLst>
          </p:cNvPr>
          <p:cNvCxnSpPr/>
          <p:nvPr/>
        </p:nvCxnSpPr>
        <p:spPr>
          <a:xfrm>
            <a:off x="1213318" y="3961865"/>
            <a:ext cx="0" cy="683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DE86C8-C3F8-4A59-3C77-77E1721EF07A}"/>
              </a:ext>
            </a:extLst>
          </p:cNvPr>
          <p:cNvSpPr txBox="1"/>
          <p:nvPr/>
        </p:nvSpPr>
        <p:spPr>
          <a:xfrm>
            <a:off x="443296" y="4635634"/>
            <a:ext cx="133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Probability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5D5B2-F487-3239-2413-07CBB06E2CF7}"/>
              </a:ext>
            </a:extLst>
          </p:cNvPr>
          <p:cNvSpPr txBox="1"/>
          <p:nvPr/>
        </p:nvSpPr>
        <p:spPr>
          <a:xfrm>
            <a:off x="640082" y="1690688"/>
            <a:ext cx="1618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Number of students liking Python, e.g.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50B6CF-46BC-BA54-E990-B0432A36C8D4}"/>
              </a:ext>
            </a:extLst>
          </p:cNvPr>
          <p:cNvCxnSpPr/>
          <p:nvPr/>
        </p:nvCxnSpPr>
        <p:spPr>
          <a:xfrm flipV="1">
            <a:off x="1493520" y="2701496"/>
            <a:ext cx="0" cy="7621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B362C5-CB9E-1C6C-11D5-0834DE15D393}"/>
              </a:ext>
            </a:extLst>
          </p:cNvPr>
          <p:cNvCxnSpPr>
            <a:cxnSpLocks/>
          </p:cNvCxnSpPr>
          <p:nvPr/>
        </p:nvCxnSpPr>
        <p:spPr>
          <a:xfrm>
            <a:off x="1986545" y="3870960"/>
            <a:ext cx="0" cy="1608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0546D5-1E97-3F01-09DC-BEA43017C698}"/>
              </a:ext>
            </a:extLst>
          </p:cNvPr>
          <p:cNvSpPr txBox="1"/>
          <p:nvPr/>
        </p:nvSpPr>
        <p:spPr>
          <a:xfrm>
            <a:off x="1216523" y="5469929"/>
            <a:ext cx="141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Number of students we asked, e.g.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A51D5-189D-CF14-385F-D2DB8610973A}"/>
              </a:ext>
            </a:extLst>
          </p:cNvPr>
          <p:cNvSpPr txBox="1"/>
          <p:nvPr/>
        </p:nvSpPr>
        <p:spPr>
          <a:xfrm>
            <a:off x="2261930" y="1690688"/>
            <a:ext cx="187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Probability that someone likes Python, e.g. 66%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BC84EE-13D8-B8E1-8427-4A22F84F5531}"/>
              </a:ext>
            </a:extLst>
          </p:cNvPr>
          <p:cNvCxnSpPr>
            <a:cxnSpLocks/>
          </p:cNvCxnSpPr>
          <p:nvPr/>
        </p:nvCxnSpPr>
        <p:spPr>
          <a:xfrm flipH="1" flipV="1">
            <a:off x="2357120" y="2915920"/>
            <a:ext cx="1330" cy="547717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05878C-74DB-C2F0-29BA-7C97F54B1D90}"/>
              </a:ext>
            </a:extLst>
          </p:cNvPr>
          <p:cNvCxnSpPr/>
          <p:nvPr/>
        </p:nvCxnSpPr>
        <p:spPr>
          <a:xfrm>
            <a:off x="2367280" y="2915920"/>
            <a:ext cx="741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DC4E2E-24CA-441C-DB38-0135F45CD363}"/>
              </a:ext>
            </a:extLst>
          </p:cNvPr>
          <p:cNvCxnSpPr>
            <a:cxnSpLocks/>
          </p:cNvCxnSpPr>
          <p:nvPr/>
        </p:nvCxnSpPr>
        <p:spPr>
          <a:xfrm flipV="1">
            <a:off x="3098800" y="2614018"/>
            <a:ext cx="0" cy="3019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BC4DAF-21A0-08CC-3086-6761EF1B7CB1}"/>
              </a:ext>
            </a:extLst>
          </p:cNvPr>
          <p:cNvSpPr txBox="1"/>
          <p:nvPr/>
        </p:nvSpPr>
        <p:spPr>
          <a:xfrm>
            <a:off x="5505650" y="1483492"/>
            <a:ext cx="5929163" cy="1015663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Problem: Calculate the probability that </a:t>
            </a:r>
            <a:r>
              <a:rPr lang="en-IN" sz="2000" b="1" i="1" dirty="0">
                <a:solidFill>
                  <a:schemeClr val="bg1"/>
                </a:solidFill>
              </a:rPr>
              <a:t>3 out of 5 students like Python</a:t>
            </a:r>
            <a:r>
              <a:rPr lang="en-IN" sz="2000" b="1" dirty="0">
                <a:solidFill>
                  <a:schemeClr val="bg1"/>
                </a:solidFill>
              </a:rPr>
              <a:t>, when in general 66% students like Python</a:t>
            </a:r>
          </a:p>
        </p:txBody>
      </p:sp>
    </p:spTree>
    <p:extLst>
      <p:ext uri="{BB962C8B-B14F-4D97-AF65-F5344CB8AC3E}">
        <p14:creationId xmlns:p14="http://schemas.microsoft.com/office/powerpoint/2010/main" val="290619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EB78-DDAB-965C-F533-722098ED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Binomial Distribution Example (C:\code\Data Analytics\binom_student.py)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26305-0601-E66C-48A3-20619C509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Problem: Calculate the probability that 3 out of 5 students like Python, when in general 66% students like Python</a:t>
                </a:r>
              </a:p>
              <a:p>
                <a:r>
                  <a:rPr lang="en-IN" b="1" dirty="0"/>
                  <a:t>p(x | n, p)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3 | n = 5, 0.66)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𝟔𝟔𝟑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𝟔𝟔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3 | n = 5, 0.66)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𝟔𝟔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𝟑𝟑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3 | n = 5, 0.66)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𝟐𝟖𝟕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𝟏𝟏𝟓</m:t>
                    </m:r>
                  </m:oMath>
                </a14:m>
                <a:endParaRPr lang="en-IN" b="1" dirty="0"/>
              </a:p>
              <a:p>
                <a:r>
                  <a:rPr lang="en-IN" b="1" dirty="0"/>
                  <a:t>p(x = 3 | n = 5, 0.66) = 10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𝟐𝟖𝟕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𝟏𝟏𝟓</m:t>
                    </m:r>
                  </m:oMath>
                </a14:m>
                <a:endParaRPr lang="en-IN" b="1" dirty="0"/>
              </a:p>
              <a:p>
                <a:r>
                  <a:rPr lang="en-IN" b="1" dirty="0"/>
                  <a:t>p(x = 3 | n = 5, 0.66) = 0.33</a:t>
                </a:r>
              </a:p>
              <a:p>
                <a:endParaRPr lang="en-IN" b="1" dirty="0"/>
              </a:p>
              <a:p>
                <a:endParaRPr lang="en-IN" b="1" baseline="300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26305-0601-E66C-48A3-20619C509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652022-B1DD-C745-48A6-BD01FED6A58C}"/>
              </a:ext>
            </a:extLst>
          </p:cNvPr>
          <p:cNvSpPr txBox="1"/>
          <p:nvPr/>
        </p:nvSpPr>
        <p:spPr>
          <a:xfrm>
            <a:off x="4892843" y="5517151"/>
            <a:ext cx="508213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Result: </a:t>
            </a:r>
            <a:r>
              <a:rPr lang="en-IN" b="1" dirty="0">
                <a:solidFill>
                  <a:srgbClr val="FF0000"/>
                </a:solidFill>
              </a:rPr>
              <a:t>Binomial Probability Mass Function (PMF)</a:t>
            </a:r>
          </a:p>
        </p:txBody>
      </p:sp>
    </p:spTree>
    <p:extLst>
      <p:ext uri="{BB962C8B-B14F-4D97-AF65-F5344CB8AC3E}">
        <p14:creationId xmlns:p14="http://schemas.microsoft.com/office/powerpoint/2010/main" val="253326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B84F-548F-3400-A518-06ED5D53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(Solve + Code)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34FC6-6B2F-A17B-8FD4-D5A2C3B96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Calculate the probability that 2 out of 7 students prefer online learning over in-person classes when, in general, 55% of students prefer online learning.</a:t>
                </a:r>
              </a:p>
              <a:p>
                <a:r>
                  <a:rPr lang="en-IN" b="1" dirty="0"/>
                  <a:t>p(x | n, p)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2 | n = 7, 0.55)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𝟓𝟓𝟐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2 | n = 7, 0.55)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trike="sngStrike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IN" b="1" i="1" strike="sngStrike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</m:e>
                    </m:d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IN" b="1" baseline="30000" dirty="0"/>
              </a:p>
              <a:p>
                <a:r>
                  <a:rPr lang="en-IN" b="1" dirty="0"/>
                  <a:t>p(x = 2 | n = 7, 0.55)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num>
                          <m:den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𝟑𝟎𝟐𝟓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𝟎𝟏𝟖𝟒</m:t>
                    </m:r>
                  </m:oMath>
                </a14:m>
                <a:endParaRPr lang="en-IN" b="1" dirty="0"/>
              </a:p>
              <a:p>
                <a:r>
                  <a:rPr lang="en-IN" b="1" dirty="0"/>
                  <a:t>p(x = 2 | n = 7, 0.55) = 21 x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𝟑𝟎𝟐𝟓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𝟎𝟏𝟖𝟒</m:t>
                    </m:r>
                  </m:oMath>
                </a14:m>
                <a:endParaRPr lang="en-IN" b="1" dirty="0"/>
              </a:p>
              <a:p>
                <a:r>
                  <a:rPr lang="en-IN" b="1" dirty="0"/>
                  <a:t>p(x = 2 | n = 7, 0.55) = 0.1168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34FC6-6B2F-A17B-8FD4-D5A2C3B96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90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AD5-18F8-3006-28D8-E31019AB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PMF and CDF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89DD-1BFA-93B2-6B7D-68F5DBBF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Probability Mass Function (PMF)</a:t>
            </a:r>
            <a:r>
              <a:rPr lang="en-IN" dirty="0"/>
              <a:t>: Probability at a specific point</a:t>
            </a:r>
          </a:p>
          <a:p>
            <a:r>
              <a:rPr lang="en-IN" b="1" dirty="0"/>
              <a:t>Cumulative Distributed Function (CDF)</a:t>
            </a:r>
            <a:r>
              <a:rPr lang="en-IN" dirty="0"/>
              <a:t>: Cumulative probability up to a specific point</a:t>
            </a:r>
          </a:p>
          <a:p>
            <a:r>
              <a:rPr lang="en-IN" dirty="0"/>
              <a:t>Example: Consider tips dataset</a:t>
            </a:r>
          </a:p>
          <a:p>
            <a:r>
              <a:rPr lang="en-IN" dirty="0"/>
              <a:t>Suppose we define </a:t>
            </a:r>
            <a:r>
              <a:rPr lang="en-IN" i="1" dirty="0"/>
              <a:t>success as tip &gt;= 15% of the total bill amount</a:t>
            </a:r>
          </a:p>
          <a:p>
            <a:r>
              <a:rPr lang="en-IN" b="1" dirty="0"/>
              <a:t>PMF </a:t>
            </a:r>
            <a:r>
              <a:rPr lang="en-IN" dirty="0"/>
              <a:t>= Probability for each possible number of successful tips, e.g.</a:t>
            </a:r>
          </a:p>
          <a:p>
            <a:pPr lvl="1"/>
            <a:r>
              <a:rPr lang="en-IN" dirty="0"/>
              <a:t>P(X=0) -&gt; Probability that none of the tips are at least 15%</a:t>
            </a:r>
          </a:p>
          <a:p>
            <a:pPr lvl="1"/>
            <a:r>
              <a:rPr lang="en-IN" dirty="0"/>
              <a:t>P(X=1) -&gt; Probability that exactly one tip is at least 15%</a:t>
            </a:r>
          </a:p>
          <a:p>
            <a:pPr lvl="1"/>
            <a:r>
              <a:rPr lang="en-IN" dirty="0"/>
              <a:t>P(X=2) -&gt; Probability that exactly two tips are at least 15%</a:t>
            </a:r>
          </a:p>
          <a:p>
            <a:pPr lvl="1"/>
            <a:r>
              <a:rPr lang="en-IN" dirty="0"/>
              <a:t>… up to the total number of tips</a:t>
            </a:r>
          </a:p>
          <a:p>
            <a:r>
              <a:rPr lang="en-IN" b="1" dirty="0"/>
              <a:t>CDF</a:t>
            </a:r>
            <a:r>
              <a:rPr lang="en-IN" dirty="0"/>
              <a:t> = Cumulative probability at that point</a:t>
            </a:r>
          </a:p>
          <a:p>
            <a:r>
              <a:rPr lang="en-IN" dirty="0"/>
              <a:t>C:\code\Data Analytics\binomial_distribution_tips_understanding.py</a:t>
            </a:r>
          </a:p>
        </p:txBody>
      </p:sp>
    </p:spTree>
    <p:extLst>
      <p:ext uri="{BB962C8B-B14F-4D97-AF65-F5344CB8AC3E}">
        <p14:creationId xmlns:p14="http://schemas.microsoft.com/office/powerpoint/2010/main" val="294065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E744F7-F9D5-D85F-C373-E919585C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D824B3-13CE-56C6-AE6C-6C9AF2983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 an experiment, we may be interested in some </a:t>
                </a:r>
                <a:r>
                  <a:rPr lang="en-US" i="1" dirty="0"/>
                  <a:t>function of the outcome</a:t>
                </a:r>
                <a:r>
                  <a:rPr lang="en-US" dirty="0"/>
                  <a:t>, rather than the </a:t>
                </a:r>
                <a:r>
                  <a:rPr lang="en-US" i="1" dirty="0"/>
                  <a:t>outcome itself</a:t>
                </a:r>
                <a:endParaRPr lang="en-US" dirty="0"/>
              </a:p>
              <a:p>
                <a:r>
                  <a:rPr lang="en-US" dirty="0"/>
                  <a:t>Example: In 1000 credit card transactions</a:t>
                </a:r>
              </a:p>
              <a:p>
                <a:pPr lvl="1"/>
                <a:r>
                  <a:rPr lang="en-US" dirty="0"/>
                  <a:t>Our interest: What was the fraud ratio</a:t>
                </a:r>
              </a:p>
              <a:p>
                <a:pPr lvl="1"/>
                <a:r>
                  <a:rPr lang="en-US" dirty="0"/>
                  <a:t>Not of our interest: The outcome of every single transaction</a:t>
                </a:r>
              </a:p>
              <a:p>
                <a:r>
                  <a:rPr lang="en-US" b="1" dirty="0"/>
                  <a:t>Random variables </a:t>
                </a:r>
                <a:r>
                  <a:rPr lang="en-US" dirty="0"/>
                  <a:t>= These functions on the sample space</a:t>
                </a:r>
              </a:p>
              <a:p>
                <a:r>
                  <a:rPr lang="en-US" dirty="0"/>
                  <a:t>Example: 3 credit card transactions, Y = Random variable = Number of frauds … Let F = Fraud and N = No fraud</a:t>
                </a:r>
              </a:p>
              <a:p>
                <a:pPr lvl="1"/>
                <a:r>
                  <a:rPr lang="en-US" dirty="0"/>
                  <a:t>P(Y = 0) = P{(NNN)}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P(Y = 1) = P{(NNF), (NFN), (FNN)}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P(Y = 2) = P{(NFF), (FNF), (FFN)}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P(Y = 3) = P{((FFF)}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7D824B3-13CE-56C6-AE6C-6C9AF2983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27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6171-7B2E-C78D-2506-0BFB0B65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713A-B7C0-D310-D331-BCD4FFD6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 life insurance agent has two elderly clients with policy value of Rs 1 crore upon death</a:t>
            </a:r>
          </a:p>
          <a:p>
            <a:r>
              <a:rPr lang="en-IN" dirty="0"/>
              <a:t>Event Y = Younger of the two dies, P(Y) = 0.05 </a:t>
            </a:r>
          </a:p>
          <a:p>
            <a:r>
              <a:rPr lang="en-IN" dirty="0"/>
              <a:t>Event O = Older of the two dies, P(O) = 0.10</a:t>
            </a:r>
          </a:p>
          <a:p>
            <a:r>
              <a:rPr lang="en-IN" dirty="0"/>
              <a:t>Y and O are independent</a:t>
            </a:r>
          </a:p>
          <a:p>
            <a:r>
              <a:rPr lang="en-IN" dirty="0"/>
              <a:t>X = Random variable representing the amount of money paid out (in crores) based on who dies</a:t>
            </a:r>
          </a:p>
          <a:p>
            <a:r>
              <a:rPr lang="en-IN" dirty="0"/>
              <a:t>Possible values for X: 0, 1, 2 crore</a:t>
            </a:r>
          </a:p>
          <a:p>
            <a:r>
              <a:rPr lang="en-IN" dirty="0"/>
              <a:t>Nobody dies: P(X = 0) = P(</a:t>
            </a:r>
            <a:r>
              <a:rPr lang="en-IN" dirty="0" err="1"/>
              <a:t>Y</a:t>
            </a:r>
            <a:r>
              <a:rPr lang="en-IN" baseline="30000" dirty="0" err="1"/>
              <a:t>c</a:t>
            </a:r>
            <a:r>
              <a:rPr lang="en-IN" dirty="0" err="1"/>
              <a:t>O</a:t>
            </a:r>
            <a:r>
              <a:rPr lang="en-IN" baseline="30000" dirty="0" err="1"/>
              <a:t>c</a:t>
            </a:r>
            <a:r>
              <a:rPr lang="en-IN" dirty="0"/>
              <a:t>) = 0.95 x 0.90 = 0.855 or 85.5%</a:t>
            </a:r>
          </a:p>
          <a:p>
            <a:r>
              <a:rPr lang="en-IN" dirty="0"/>
              <a:t>One of them dies: P(X = 1) = P(</a:t>
            </a:r>
            <a:r>
              <a:rPr lang="en-IN" dirty="0" err="1"/>
              <a:t>YO</a:t>
            </a:r>
            <a:r>
              <a:rPr lang="en-IN" baseline="30000" dirty="0" err="1"/>
              <a:t>c</a:t>
            </a:r>
            <a:r>
              <a:rPr lang="en-IN" dirty="0"/>
              <a:t>) + P(</a:t>
            </a:r>
            <a:r>
              <a:rPr lang="en-IN" dirty="0" err="1"/>
              <a:t>Y</a:t>
            </a:r>
            <a:r>
              <a:rPr lang="en-IN" baseline="30000" dirty="0" err="1"/>
              <a:t>c</a:t>
            </a:r>
            <a:r>
              <a:rPr lang="en-IN" dirty="0" err="1"/>
              <a:t>O</a:t>
            </a:r>
            <a:r>
              <a:rPr lang="en-IN" dirty="0"/>
              <a:t>) = (0.05 x 0.90) + (0.95 x 0.10) = 0.140 or 14%</a:t>
            </a:r>
          </a:p>
          <a:p>
            <a:r>
              <a:rPr lang="en-IN" dirty="0"/>
              <a:t>Both die: P(X = 2) = P(YO) = (0.05 x 0.10) = 0.005 or 0.5%</a:t>
            </a:r>
          </a:p>
        </p:txBody>
      </p:sp>
    </p:spTree>
    <p:extLst>
      <p:ext uri="{BB962C8B-B14F-4D97-AF65-F5344CB8AC3E}">
        <p14:creationId xmlns:p14="http://schemas.microsoft.com/office/powerpoint/2010/main" val="146112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24329-322D-FEA0-17DC-EDF83DAE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Variable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1C4DA-9819-22B6-6556-02B3FB4B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Discrete random variable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Can only take on countable number of possible values</a:t>
            </a:r>
          </a:p>
          <a:p>
            <a:pPr lvl="1"/>
            <a:r>
              <a:rPr lang="en-US" dirty="0"/>
              <a:t>Credit ratings: AAA, AA, B, BBB,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Number of orders received on a shopping website (0, 1, 2, 3, …)</a:t>
            </a:r>
          </a:p>
          <a:p>
            <a:pPr lvl="1"/>
            <a:r>
              <a:rPr lang="en-US" dirty="0"/>
              <a:t>Customer churn: 0 = no churn, 1 = churn</a:t>
            </a:r>
          </a:p>
          <a:p>
            <a:r>
              <a:rPr lang="en-US" b="1" dirty="0"/>
              <a:t>Continuous random variable</a:t>
            </a:r>
            <a:r>
              <a:rPr lang="en-US" dirty="0"/>
              <a:t>: Can take on any value in a certain interval</a:t>
            </a:r>
          </a:p>
          <a:p>
            <a:pPr lvl="1"/>
            <a:r>
              <a:rPr lang="en-US" dirty="0"/>
              <a:t>Market share of a company (Infinite possible values between 0% and 100%, e.g. 45.123%)</a:t>
            </a:r>
          </a:p>
          <a:p>
            <a:pPr lvl="1"/>
            <a:r>
              <a:rPr lang="en-US" dirty="0"/>
              <a:t>Time taken to place an online order (e.g. 2.5 minutes or 2.55 minutes,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Waiting time at an ATM (e.g. 30.2 seconds or 45.76 seconds,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651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FDB97-B499-0C61-697C-CD8D2369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670A0-308F-AEF6-40B8-C3125D7B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Distribution</a:t>
            </a:r>
            <a:r>
              <a:rPr lang="en-IN" sz="2400" dirty="0"/>
              <a:t>: Describes all the probable outcomes of a </a:t>
            </a:r>
            <a:r>
              <a:rPr lang="en-IN" sz="2400" b="1" dirty="0"/>
              <a:t>variable</a:t>
            </a:r>
            <a:endParaRPr lang="en-IN" sz="2400" dirty="0"/>
          </a:p>
          <a:p>
            <a:r>
              <a:rPr lang="en-IN" sz="2400" b="1" dirty="0"/>
              <a:t>Discrete distribution</a:t>
            </a:r>
            <a:r>
              <a:rPr lang="en-IN" sz="2400" dirty="0"/>
              <a:t>: Sum of all individual probabilities must equal 1</a:t>
            </a:r>
          </a:p>
          <a:p>
            <a:r>
              <a:rPr lang="en-IN" sz="2400" b="1" dirty="0"/>
              <a:t>Continuous distribution</a:t>
            </a:r>
            <a:r>
              <a:rPr lang="en-IN" sz="2400" dirty="0"/>
              <a:t>: Total area under the </a:t>
            </a:r>
            <a:r>
              <a:rPr lang="en-IN" sz="2400" b="1" dirty="0"/>
              <a:t>probability curve </a:t>
            </a:r>
            <a:r>
              <a:rPr lang="en-IN" sz="2400" dirty="0"/>
              <a:t>(</a:t>
            </a:r>
            <a:r>
              <a:rPr lang="en-IN" sz="2400" b="1" dirty="0"/>
              <a:t>density</a:t>
            </a:r>
            <a:r>
              <a:rPr lang="en-IN" sz="2400" dirty="0"/>
              <a:t>) equals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81DDA-22D5-C97A-B4E3-C5D59DFF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55" y="3389410"/>
            <a:ext cx="4299824" cy="332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5C4B5A-6CAF-4B4B-C722-9A1BA348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32" y="3518435"/>
            <a:ext cx="546811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8ED9-7C80-E870-E48E-879CCABE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Distribution Types and Estimations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7C62-B82A-13F5-E350-E9E6DCED2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65573-032D-50B8-72DF-13568B7A2495}"/>
              </a:ext>
            </a:extLst>
          </p:cNvPr>
          <p:cNvSpPr txBox="1"/>
          <p:nvPr/>
        </p:nvSpPr>
        <p:spPr>
          <a:xfrm>
            <a:off x="3185960" y="3228068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Discrete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ECD11-ADF8-4A1F-191F-B07005F2804F}"/>
              </a:ext>
            </a:extLst>
          </p:cNvPr>
          <p:cNvSpPr txBox="1"/>
          <p:nvPr/>
        </p:nvSpPr>
        <p:spPr>
          <a:xfrm>
            <a:off x="8179868" y="3228068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Continuous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7ED51-3F97-51D5-F440-6ACB0952A691}"/>
              </a:ext>
            </a:extLst>
          </p:cNvPr>
          <p:cNvSpPr txBox="1"/>
          <p:nvPr/>
        </p:nvSpPr>
        <p:spPr>
          <a:xfrm>
            <a:off x="960920" y="4448250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Uniform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99349-405F-6FDD-C6DA-57187B3248F4}"/>
              </a:ext>
            </a:extLst>
          </p:cNvPr>
          <p:cNvSpPr txBox="1"/>
          <p:nvPr/>
        </p:nvSpPr>
        <p:spPr>
          <a:xfrm>
            <a:off x="3030352" y="4448250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Binomial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81E3E-8A74-3422-5A3C-8301B42D2E72}"/>
              </a:ext>
            </a:extLst>
          </p:cNvPr>
          <p:cNvSpPr txBox="1"/>
          <p:nvPr/>
        </p:nvSpPr>
        <p:spPr>
          <a:xfrm>
            <a:off x="5099784" y="4448250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Poisson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D6ADB-AA19-6BF9-432B-DC00E104CBC1}"/>
              </a:ext>
            </a:extLst>
          </p:cNvPr>
          <p:cNvSpPr txBox="1"/>
          <p:nvPr/>
        </p:nvSpPr>
        <p:spPr>
          <a:xfrm>
            <a:off x="7169217" y="4448250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Uniform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3E87D-3D95-AACD-0714-91D227E076FB}"/>
              </a:ext>
            </a:extLst>
          </p:cNvPr>
          <p:cNvSpPr txBox="1"/>
          <p:nvPr/>
        </p:nvSpPr>
        <p:spPr>
          <a:xfrm>
            <a:off x="9238649" y="4448250"/>
            <a:ext cx="172292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Normal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1B71B-4D32-3CE9-325F-4A76614817C3}"/>
              </a:ext>
            </a:extLst>
          </p:cNvPr>
          <p:cNvSpPr txBox="1"/>
          <p:nvPr/>
        </p:nvSpPr>
        <p:spPr>
          <a:xfrm>
            <a:off x="5139887" y="1452432"/>
            <a:ext cx="2579571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Probability Distribution Types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03B383-91E3-5DD9-BD25-67BD1C8D32B5}"/>
              </a:ext>
            </a:extLst>
          </p:cNvPr>
          <p:cNvCxnSpPr/>
          <p:nvPr/>
        </p:nvCxnSpPr>
        <p:spPr>
          <a:xfrm>
            <a:off x="6420050" y="2139324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5363A7-DEAA-CD51-9CDC-3B08DA701B0D}"/>
              </a:ext>
            </a:extLst>
          </p:cNvPr>
          <p:cNvCxnSpPr/>
          <p:nvPr/>
        </p:nvCxnSpPr>
        <p:spPr>
          <a:xfrm>
            <a:off x="3891813" y="2687269"/>
            <a:ext cx="5346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FA4FE0-4B83-DAAF-D945-347B7357D373}"/>
              </a:ext>
            </a:extLst>
          </p:cNvPr>
          <p:cNvCxnSpPr/>
          <p:nvPr/>
        </p:nvCxnSpPr>
        <p:spPr>
          <a:xfrm>
            <a:off x="3880583" y="2687269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467256-A552-6741-2E93-7E998208AC59}"/>
              </a:ext>
            </a:extLst>
          </p:cNvPr>
          <p:cNvCxnSpPr/>
          <p:nvPr/>
        </p:nvCxnSpPr>
        <p:spPr>
          <a:xfrm>
            <a:off x="9238649" y="2677643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A4818B-A0CA-36A7-9F9F-E0E50E25D33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891813" y="3628178"/>
            <a:ext cx="1" cy="8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93E834-5FEE-F7C3-4969-46B2ED79E938}"/>
              </a:ext>
            </a:extLst>
          </p:cNvPr>
          <p:cNvCxnSpPr>
            <a:cxnSpLocks/>
          </p:cNvCxnSpPr>
          <p:nvPr/>
        </p:nvCxnSpPr>
        <p:spPr>
          <a:xfrm>
            <a:off x="1472665" y="3917698"/>
            <a:ext cx="4488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89F13E-458F-6FFE-636A-6363237D4249}"/>
              </a:ext>
            </a:extLst>
          </p:cNvPr>
          <p:cNvCxnSpPr/>
          <p:nvPr/>
        </p:nvCxnSpPr>
        <p:spPr>
          <a:xfrm>
            <a:off x="1471061" y="3897337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AFB5BB-F5FA-7B6B-3E6C-08D3FED71412}"/>
              </a:ext>
            </a:extLst>
          </p:cNvPr>
          <p:cNvCxnSpPr/>
          <p:nvPr/>
        </p:nvCxnSpPr>
        <p:spPr>
          <a:xfrm>
            <a:off x="5961246" y="3917698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8F4B43-FAC8-1010-18C1-67CB6F0D9BF5}"/>
              </a:ext>
            </a:extLst>
          </p:cNvPr>
          <p:cNvCxnSpPr>
            <a:cxnSpLocks/>
          </p:cNvCxnSpPr>
          <p:nvPr/>
        </p:nvCxnSpPr>
        <p:spPr>
          <a:xfrm>
            <a:off x="9073415" y="3626225"/>
            <a:ext cx="0" cy="29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8C761F-EB1E-DB7D-8A74-F4B201862C14}"/>
              </a:ext>
            </a:extLst>
          </p:cNvPr>
          <p:cNvCxnSpPr>
            <a:cxnSpLocks/>
          </p:cNvCxnSpPr>
          <p:nvPr/>
        </p:nvCxnSpPr>
        <p:spPr>
          <a:xfrm>
            <a:off x="7576686" y="3917698"/>
            <a:ext cx="2993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2BDDC8-735B-D566-4328-A4D4295165C6}"/>
              </a:ext>
            </a:extLst>
          </p:cNvPr>
          <p:cNvCxnSpPr/>
          <p:nvPr/>
        </p:nvCxnSpPr>
        <p:spPr>
          <a:xfrm>
            <a:off x="7576686" y="3909931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8C41AC-1588-B410-4006-98BD4D1D4AC6}"/>
              </a:ext>
            </a:extLst>
          </p:cNvPr>
          <p:cNvCxnSpPr/>
          <p:nvPr/>
        </p:nvCxnSpPr>
        <p:spPr>
          <a:xfrm>
            <a:off x="10550892" y="3917698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0DFE4E-46D9-13F5-E83F-D1F6EB06E87D}"/>
              </a:ext>
            </a:extLst>
          </p:cNvPr>
          <p:cNvSpPr txBox="1"/>
          <p:nvPr/>
        </p:nvSpPr>
        <p:spPr>
          <a:xfrm>
            <a:off x="1097279" y="4999144"/>
            <a:ext cx="5322771" cy="369332"/>
          </a:xfrm>
          <a:prstGeom prst="rect">
            <a:avLst/>
          </a:prstGeom>
          <a:pattFill prst="dk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Probability Mass Function (PMF)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AB48C-F015-3CC5-F84F-A14B5952D889}"/>
              </a:ext>
            </a:extLst>
          </p:cNvPr>
          <p:cNvSpPr txBox="1"/>
          <p:nvPr/>
        </p:nvSpPr>
        <p:spPr>
          <a:xfrm>
            <a:off x="7292338" y="5008964"/>
            <a:ext cx="3629125" cy="369332"/>
          </a:xfrm>
          <a:prstGeom prst="rect">
            <a:avLst/>
          </a:prstGeom>
          <a:pattFill prst="dk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Probability Density Function (PDF)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12232-8EC0-7DE9-EB91-83AAFDBAEC18}"/>
              </a:ext>
            </a:extLst>
          </p:cNvPr>
          <p:cNvSpPr txBox="1"/>
          <p:nvPr/>
        </p:nvSpPr>
        <p:spPr>
          <a:xfrm>
            <a:off x="3784129" y="5875151"/>
            <a:ext cx="5322771" cy="369332"/>
          </a:xfrm>
          <a:prstGeom prst="rect">
            <a:avLst/>
          </a:prstGeom>
          <a:pattFill prst="dk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Cumulative Distribution Function (CDF)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8E62F3-378E-1695-4BC2-48E844395BC0}"/>
              </a:ext>
            </a:extLst>
          </p:cNvPr>
          <p:cNvCxnSpPr/>
          <p:nvPr/>
        </p:nvCxnSpPr>
        <p:spPr>
          <a:xfrm>
            <a:off x="4501414" y="5336832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00BE3F-D6FA-C92F-A052-3654FA1F5A71}"/>
              </a:ext>
            </a:extLst>
          </p:cNvPr>
          <p:cNvCxnSpPr/>
          <p:nvPr/>
        </p:nvCxnSpPr>
        <p:spPr>
          <a:xfrm>
            <a:off x="8648298" y="5358851"/>
            <a:ext cx="0" cy="53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7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AB0B9D-597A-EF4E-635C-83C35A1F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Distributions: </a:t>
            </a:r>
            <a:br>
              <a:rPr lang="en-IN" dirty="0"/>
            </a:br>
            <a:r>
              <a:rPr lang="en-IN" dirty="0"/>
              <a:t>(1) Uniform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CADF4-B296-1220-0711-658BC450F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Note: Uniform Distribution can also fall under continuous probability distributions category, depending on what we are measuring. If the observations are not discrete, a uniform distribution becomes continuous.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Uniform Discrete Distribution: Throw of a dice (exactly 1, 2, …, 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Uniform Continuous Distribution: Time taken by a flight (can go up to nano seconds and beyond)</a:t>
            </a:r>
          </a:p>
        </p:txBody>
      </p:sp>
    </p:spTree>
    <p:extLst>
      <p:ext uri="{BB962C8B-B14F-4D97-AF65-F5344CB8AC3E}">
        <p14:creationId xmlns:p14="http://schemas.microsoft.com/office/powerpoint/2010/main" val="269041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FCB4C-3E5A-D727-0EC3-56C3F6AB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5F709-3540-05A5-3DD2-DF19378EE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Rolling a fair die: 6 discrete, equally probable outcomes</a:t>
            </a:r>
          </a:p>
          <a:p>
            <a:r>
              <a:rPr lang="en-IN" dirty="0"/>
              <a:t>We can roll a 1 or 2, but not 1.5</a:t>
            </a:r>
          </a:p>
          <a:p>
            <a:r>
              <a:rPr lang="en-IN" dirty="0"/>
              <a:t>The probabilities of each outcome are evenly distributed across the sample space</a:t>
            </a:r>
          </a:p>
          <a:p>
            <a:r>
              <a:rPr lang="en-IN" dirty="0"/>
              <a:t>Code: C:\code\Data Analytics\uniform_dist.py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93D66-0544-6795-C83F-D011A538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278" y="88476"/>
            <a:ext cx="1390425" cy="16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1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9E8D-D474-3D03-C906-119FCF62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261A-6C42-BF0A-C38B-8DE08D9A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Rolling a die has 6 equal probabilities and their total adds to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36546-F281-7653-6DD9-418E6EEE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" y="2418374"/>
            <a:ext cx="10959965" cy="45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Random Variables</vt:lpstr>
      <vt:lpstr>Random Variables</vt:lpstr>
      <vt:lpstr>Random Variables: Example</vt:lpstr>
      <vt:lpstr>Random Variable Types</vt:lpstr>
      <vt:lpstr>Probability Distribution</vt:lpstr>
      <vt:lpstr>Probability Distribution Types and Estimations</vt:lpstr>
      <vt:lpstr>Discrete Distributions:  (1) Uniform Distribution</vt:lpstr>
      <vt:lpstr>Uniform Distribution</vt:lpstr>
      <vt:lpstr>Uniform Distribution</vt:lpstr>
      <vt:lpstr>Discrete Distributions:  (2) Binomial Distribution</vt:lpstr>
      <vt:lpstr>Binomial Distribution</vt:lpstr>
      <vt:lpstr>Binomial Distribution Formula</vt:lpstr>
      <vt:lpstr>Binomial Distribution Example (C:\code\Data Analytics\binom_student.py)</vt:lpstr>
      <vt:lpstr>Exercise (Solve + Code)</vt:lpstr>
      <vt:lpstr>Understanding PMF and CDF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2024-10-19T08:00:19Z</dcterms:created>
  <dcterms:modified xsi:type="dcterms:W3CDTF">2024-10-19T08:00:28Z</dcterms:modified>
</cp:coreProperties>
</file>