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83" r:id="rId2"/>
    <p:sldId id="496" r:id="rId3"/>
    <p:sldId id="2410" r:id="rId4"/>
    <p:sldId id="1978" r:id="rId5"/>
    <p:sldId id="1668" r:id="rId6"/>
    <p:sldId id="1432" r:id="rId7"/>
    <p:sldId id="1433" r:id="rId8"/>
    <p:sldId id="2249" r:id="rId9"/>
    <p:sldId id="1848" r:id="rId10"/>
    <p:sldId id="1984" r:id="rId11"/>
    <p:sldId id="2252" r:id="rId12"/>
    <p:sldId id="1985" r:id="rId13"/>
    <p:sldId id="2379" r:id="rId14"/>
    <p:sldId id="2467" r:id="rId15"/>
    <p:sldId id="24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9AEB-719D-E432-3185-06CA4EDCB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DD695-AF6C-39DB-E780-7C1D408A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4913-5A49-5393-9ECD-FFCFEC23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41B6-697E-4252-AD79-3640CBE7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C4D62-5965-F333-BE3E-FA9FEC1C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7884-D333-53C1-2B17-D68CAC5A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1FB62-4F48-9DCB-0A17-6402E7C57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27B9-3531-B71E-4A6C-32FAFEA9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143D-976D-6B37-EB4C-B0877346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A4676-04C5-88F7-3F8F-2BD9609F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3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47185-D1A3-4A68-EE37-DA8B1C4BB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96B19-6F61-D22B-B12A-64FCD72DB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17F-689F-1F74-0E7E-9002164E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791D-CE2E-BFD3-4CE9-9384DED7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3553-EC8F-C2D0-C381-430364EC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6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35C-7EC9-AE80-E2B6-1DB94BC4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0881-B523-1756-164C-C71D0F6D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015F1-060A-3A78-45CF-771A2B14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2681-1CD3-F9FC-8D9C-72D236EB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9CE58-834C-8DFC-BCE1-AD89E65F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547C-A898-0BDB-BF9C-80BC6371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BF418-5D2B-EC64-D4D7-54746CC6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14E06-6375-ABF4-1D15-7887A31D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7F61-BC27-7E9D-CE9D-DE0F59B1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F6549-04C4-B032-6C19-A192EF81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6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7D18-AF8C-EE62-97DF-87E77CA0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53F7-282F-419A-ED08-2003B5227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75ADB-A2DD-0BA3-92A7-F1C824F1F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30642-D092-ABD8-09EF-83DE450C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FA3D-2399-A1AA-9C64-6E5142D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9D08-D337-04FC-2FA3-CC250C10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8E48-4C54-4D49-289A-924FB5FB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9BF8-A8D2-657A-6FEB-092C66148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489C3-82F2-1AED-4A1E-548A55E2F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D9000-ECFC-F3B5-FF31-7BF9B392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9CDCC-0C6C-1F19-C5C9-2D4D2C146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25341-DF2A-2D36-7B7F-2584A442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EA790-C8EC-3BAD-F831-AB7C9C07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725AF-EBEF-A90A-8BA9-29BA753B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5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6AD1-D702-7CCB-1994-F98EA2E6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80A71-85E6-AB5A-AB8D-161BD908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783C3-2BDA-304E-A4CE-DFBDA5CD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BFF13-EFD0-F44C-8A64-9733DAC5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130FD-DB87-F940-1A39-C28AB1A4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28FE0-A2CD-28E2-672C-54A695BE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07B59-12C5-4D8C-96B0-64E2E830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8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14E9-46EC-8BEF-F802-597F93CB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3D46-9F68-44E1-D96A-1F0522B0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63284-4EBA-F6DF-330C-44BCC2F6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012BD-E752-A2EE-BA82-67619C7C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D7D8-93A3-BF76-227F-7BF41BE4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1F1F8-17FD-E772-ED7E-2FB82CEB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53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3A36-4AF2-28EF-D73F-FD9F3A41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44664-B965-B781-C166-F0C5F4FAA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91EA7-C769-6588-ABBA-6EF60835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4A415-577D-3447-4AB0-FCD78684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EED13-1B44-0169-53FF-18439DAC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9165-A230-7FFF-5A32-B4D52EC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9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7A1C3-0485-13D6-B462-634E69EC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2978-E7CE-84D3-1A10-1E6FA3C6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8544-1C45-2914-697E-3D2B5111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AC85-2486-4ED6-AB1E-11545BBBD80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0A97-E746-8B65-C037-5240D7284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0595-3AE2-C3C9-D101-E2112D3D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35C48-5313-47C5-B343-38DCC9664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34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D83768-75DC-35A3-2A88-798EFB48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Distributions: </a:t>
            </a:r>
            <a:br>
              <a:rPr lang="en-IN" dirty="0"/>
            </a:br>
            <a:r>
              <a:rPr lang="en-IN" dirty="0"/>
              <a:t>(3) Poisson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1147D-0F21-012C-AED9-CC0986C3B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7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B517-1C0C-771F-B281-FBD8987D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Z-Score: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DB23-985B-35DB-2C78-1363C016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runner participated in a 200m race and a 500m race</a:t>
            </a:r>
          </a:p>
          <a:p>
            <a:r>
              <a:rPr lang="en-IN" dirty="0"/>
              <a:t>Consider the following, calculate Z-scores and determine where she did better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B9A04-05AF-475A-C29E-06AC0485AE98}"/>
              </a:ext>
            </a:extLst>
          </p:cNvPr>
          <p:cNvGraphicFramePr>
            <a:graphicFrameLocks noGrp="1"/>
          </p:cNvGraphicFramePr>
          <p:nvPr/>
        </p:nvGraphicFramePr>
        <p:xfrm>
          <a:off x="990632" y="3429000"/>
          <a:ext cx="10363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2">
                  <a:extLst>
                    <a:ext uri="{9D8B030D-6E8A-4147-A177-3AD203B41FA5}">
                      <a16:colId xmlns:a16="http://schemas.microsoft.com/office/drawing/2014/main" val="2606721130"/>
                    </a:ext>
                  </a:extLst>
                </a:gridCol>
                <a:gridCol w="2590792">
                  <a:extLst>
                    <a:ext uri="{9D8B030D-6E8A-4147-A177-3AD203B41FA5}">
                      <a16:colId xmlns:a16="http://schemas.microsoft.com/office/drawing/2014/main" val="2825162967"/>
                    </a:ext>
                  </a:extLst>
                </a:gridCol>
                <a:gridCol w="2590792">
                  <a:extLst>
                    <a:ext uri="{9D8B030D-6E8A-4147-A177-3AD203B41FA5}">
                      <a16:colId xmlns:a16="http://schemas.microsoft.com/office/drawing/2014/main" val="2295965574"/>
                    </a:ext>
                  </a:extLst>
                </a:gridCol>
                <a:gridCol w="2590792">
                  <a:extLst>
                    <a:ext uri="{9D8B030D-6E8A-4147-A177-3AD203B41FA5}">
                      <a16:colId xmlns:a16="http://schemas.microsoft.com/office/drawing/2014/main" val="2149212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Average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Runner’s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3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132s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2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8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B517-1C0C-771F-B281-FBD8987D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Z-Score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DB23-985B-35DB-2C78-1363C016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runner participated in a 200m race and a 500m race</a:t>
            </a:r>
          </a:p>
          <a:p>
            <a:r>
              <a:rPr lang="en-IN" dirty="0"/>
              <a:t>Consider the following and determine where she did better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B9A04-05AF-475A-C29E-06AC0485AE98}"/>
              </a:ext>
            </a:extLst>
          </p:cNvPr>
          <p:cNvGraphicFramePr>
            <a:graphicFrameLocks noGrp="1"/>
          </p:cNvGraphicFramePr>
          <p:nvPr/>
        </p:nvGraphicFramePr>
        <p:xfrm>
          <a:off x="1240888" y="2834640"/>
          <a:ext cx="91051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297">
                  <a:extLst>
                    <a:ext uri="{9D8B030D-6E8A-4147-A177-3AD203B41FA5}">
                      <a16:colId xmlns:a16="http://schemas.microsoft.com/office/drawing/2014/main" val="2606721130"/>
                    </a:ext>
                  </a:extLst>
                </a:gridCol>
                <a:gridCol w="2276297">
                  <a:extLst>
                    <a:ext uri="{9D8B030D-6E8A-4147-A177-3AD203B41FA5}">
                      <a16:colId xmlns:a16="http://schemas.microsoft.com/office/drawing/2014/main" val="2825162967"/>
                    </a:ext>
                  </a:extLst>
                </a:gridCol>
                <a:gridCol w="2276297">
                  <a:extLst>
                    <a:ext uri="{9D8B030D-6E8A-4147-A177-3AD203B41FA5}">
                      <a16:colId xmlns:a16="http://schemas.microsoft.com/office/drawing/2014/main" val="2295965574"/>
                    </a:ext>
                  </a:extLst>
                </a:gridCol>
                <a:gridCol w="2276297">
                  <a:extLst>
                    <a:ext uri="{9D8B030D-6E8A-4147-A177-3AD203B41FA5}">
                      <a16:colId xmlns:a16="http://schemas.microsoft.com/office/drawing/2014/main" val="2149212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Average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Runner’s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3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132s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28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745C-6C82-2AD5-DF42-A61B49BEFD18}"/>
                  </a:ext>
                </a:extLst>
              </p:cNvPr>
              <p:cNvSpPr txBox="1"/>
              <p:nvPr/>
            </p:nvSpPr>
            <p:spPr>
              <a:xfrm>
                <a:off x="965771" y="4253501"/>
                <a:ext cx="4726112" cy="189417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chemeClr val="bg1"/>
                    </a:solidFill>
                  </a:rPr>
                  <a:t>200m</a:t>
                </a:r>
              </a:p>
              <a:p>
                <a:endParaRPr lang="en-IN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</m:t>
                          </m:r>
                        </m:den>
                      </m:f>
                      <m: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745C-6C82-2AD5-DF42-A61B49BEF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71" y="4253501"/>
                <a:ext cx="4726112" cy="1894173"/>
              </a:xfrm>
              <a:prstGeom prst="rect">
                <a:avLst/>
              </a:prstGeom>
              <a:blipFill>
                <a:blip r:embed="rId2"/>
                <a:stretch>
                  <a:fillRect t="-2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13282C-1D1F-5FE9-EE15-4FA7C12B817A}"/>
                  </a:ext>
                </a:extLst>
              </p:cNvPr>
              <p:cNvSpPr txBox="1"/>
              <p:nvPr/>
            </p:nvSpPr>
            <p:spPr>
              <a:xfrm>
                <a:off x="5797192" y="4260529"/>
                <a:ext cx="4726111" cy="190167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chemeClr val="bg1"/>
                    </a:solidFill>
                  </a:rPr>
                  <a:t>500m</a:t>
                </a:r>
              </a:p>
              <a:p>
                <a:endParaRPr lang="en-IN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132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8.2.</m:t>
                          </m:r>
                        </m:den>
                      </m:f>
                      <m: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=0.854</m:t>
                      </m:r>
                    </m:oMath>
                  </m:oMathPara>
                </a14:m>
                <a:endParaRPr lang="en-IN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13282C-1D1F-5FE9-EE15-4FA7C12B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92" y="4260529"/>
                <a:ext cx="4726111" cy="1901674"/>
              </a:xfrm>
              <a:prstGeom prst="rect">
                <a:avLst/>
              </a:prstGeom>
              <a:blipFill>
                <a:blip r:embed="rId3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69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1B01-1091-0950-0E1B-4E9F5336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Z-Scores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544D-53C0-F28E-20B2-48F0483E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a lower time would be preferable when completing a race and so, the lower z-score would be better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305F5-9EAE-8656-0DDC-673EC3A6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39" y="2894704"/>
            <a:ext cx="9245156" cy="328225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5D43AED-06E7-011F-7994-3A36ED18024A}"/>
              </a:ext>
            </a:extLst>
          </p:cNvPr>
          <p:cNvSpPr/>
          <p:nvPr/>
        </p:nvSpPr>
        <p:spPr>
          <a:xfrm>
            <a:off x="6096000" y="230189"/>
            <a:ext cx="5257799" cy="1362306"/>
          </a:xfrm>
          <a:prstGeom prst="wedgeRectCallout">
            <a:avLst>
              <a:gd name="adj1" fmla="val -21937"/>
              <a:gd name="adj2" fmla="val 657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 other examples, positive/higher Z-score will be better, e.g. marks obtained by a student – Because, here the student would want to be </a:t>
            </a:r>
            <a:r>
              <a:rPr lang="en-IN" sz="2000" i="1" dirty="0"/>
              <a:t>above</a:t>
            </a:r>
            <a:r>
              <a:rPr lang="en-IN" sz="2000" dirty="0"/>
              <a:t> average</a:t>
            </a:r>
          </a:p>
        </p:txBody>
      </p:sp>
    </p:spTree>
    <p:extLst>
      <p:ext uri="{BB962C8B-B14F-4D97-AF65-F5344CB8AC3E}">
        <p14:creationId xmlns:p14="http://schemas.microsoft.com/office/powerpoint/2010/main" val="348130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760DB3-DD19-BEE8-5BDA-5AEF7CA2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Example: Z-Scores, Probabilities, Percentiles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C91B5DE-5DD8-B293-17EA-380CFDBE0B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b="0" dirty="0"/>
                  <a:t>Boy with a height of 62 inches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Z</m:t>
                    </m:r>
                    <m:r>
                      <m:rPr>
                        <m:nor/>
                      </m:rPr>
                      <a:rPr lang="en-IN" dirty="0"/>
                      <m:t>-</m:t>
                    </m:r>
                    <m:r>
                      <m:rPr>
                        <m:nor/>
                      </m:rPr>
                      <a:rPr lang="en-IN" dirty="0"/>
                      <m:t>Score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62 −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67.16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2.88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=−1.79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  <a:p>
                <a:r>
                  <a:rPr lang="en-IN" dirty="0"/>
                  <a:t>From </a:t>
                </a:r>
                <a:r>
                  <a:rPr lang="en-IN" dirty="0">
                    <a:highlight>
                      <a:srgbClr val="FFFF00"/>
                    </a:highlight>
                  </a:rPr>
                  <a:t>negative scores</a:t>
                </a:r>
                <a:r>
                  <a:rPr lang="en-IN" dirty="0"/>
                  <a:t> Z-table (Row = -1.7, Column = 0.09), Probability = 0.0367</a:t>
                </a:r>
              </a:p>
              <a:p>
                <a:r>
                  <a:rPr lang="en-IN" dirty="0"/>
                  <a:t>This student is in the 3.67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</a:t>
                </a:r>
              </a:p>
              <a:p>
                <a:pPr lvl="1"/>
                <a:r>
                  <a:rPr lang="en-IN" dirty="0"/>
                  <a:t>He is taller than 3.67% boys</a:t>
                </a:r>
              </a:p>
              <a:p>
                <a:pPr lvl="1"/>
                <a:r>
                  <a:rPr lang="en-IN" dirty="0"/>
                  <a:t>96.33% boys are taller than him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C91B5DE-5DD8-B293-17EA-380CFDBE0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101" r="-235" b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9DE47A8-E0BD-27BD-A464-D1DC40DF9E8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35250"/>
                <a:ext cx="5181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/>
                  <a:t>Girl with a height of 63 inches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Z</m:t>
                    </m:r>
                    <m:r>
                      <m:rPr>
                        <m:nor/>
                      </m:rPr>
                      <a:rPr lang="en-IN" dirty="0"/>
                      <m:t>-</m:t>
                    </m:r>
                    <m:r>
                      <m:rPr>
                        <m:nor/>
                      </m:rPr>
                      <a:rPr lang="en-IN" dirty="0"/>
                      <m:t>Score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63 −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61.98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2.11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=0.48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  <a:p>
                <a:r>
                  <a:rPr lang="en-IN" dirty="0"/>
                  <a:t>From </a:t>
                </a:r>
                <a:r>
                  <a:rPr lang="en-IN" dirty="0">
                    <a:highlight>
                      <a:srgbClr val="FFFF00"/>
                    </a:highlight>
                  </a:rPr>
                  <a:t>positive scores </a:t>
                </a:r>
                <a:r>
                  <a:rPr lang="en-IN" dirty="0"/>
                  <a:t>Z-table (Row = 0.4, Column = 0.08), Probability = 0.6844</a:t>
                </a:r>
              </a:p>
              <a:p>
                <a:r>
                  <a:rPr lang="en-IN" dirty="0"/>
                  <a:t>This student is in the 68.44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</a:t>
                </a:r>
              </a:p>
              <a:p>
                <a:pPr lvl="1"/>
                <a:r>
                  <a:rPr lang="en-IN" dirty="0"/>
                  <a:t>She is taller than 68.44% girls</a:t>
                </a:r>
              </a:p>
              <a:p>
                <a:pPr lvl="1"/>
                <a:r>
                  <a:rPr lang="en-IN" dirty="0"/>
                  <a:t>Only 31.56% girls are taller than her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9DE47A8-E0BD-27BD-A464-D1DC40DF9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35250"/>
                <a:ext cx="5181600" cy="4351338"/>
              </a:xfrm>
              <a:blipFill>
                <a:blip r:embed="rId3"/>
                <a:stretch>
                  <a:fillRect l="-1882" t="-2101" r="-3059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3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4F19B2-1396-F498-D6B8-7A22AE36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Important 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584B4E-D720-815B-9EA2-67228D52D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Dataset: diabetes.csv, mean Glucose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/>
                  <a:t>) = 120.89, SD (</a:t>
                </a:r>
                <a14:m>
                  <m:oMath xmlns:m="http://schemas.openxmlformats.org/officeDocument/2006/math">
                    <m:r>
                      <a:rPr lang="en-I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) = 31.97 </a:t>
                </a:r>
              </a:p>
              <a:p>
                <a:endParaRPr lang="en-IN" dirty="0"/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Relative position (Z-score)</a:t>
                </a:r>
                <a:r>
                  <a:rPr lang="en-IN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den>
                    </m:f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>
                  <a:solidFill>
                    <a:srgbClr val="FF0000"/>
                  </a:solidFill>
                </a:endParaRPr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Absolute value (x)</a:t>
                </a:r>
                <a:r>
                  <a:rPr lang="en-IN" dirty="0">
                    <a:solidFill>
                      <a:srgbClr val="FF0000"/>
                    </a:solidFill>
                  </a:rPr>
                  <a:t> = </a:t>
                </a:r>
                <a:r>
                  <a:rPr lang="en-IN" b="0" dirty="0">
                    <a:solidFill>
                      <a:srgbClr val="FF0000"/>
                    </a:solidFill>
                  </a:rPr>
                  <a:t>(z-score</a:t>
                </a:r>
                <a:r>
                  <a:rPr lang="en-IN" b="0" baseline="0" dirty="0">
                    <a:solidFill>
                      <a:srgbClr val="FF0000"/>
                    </a:solidFill>
                  </a:rPr>
                  <a:t> *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>
                  <a:solidFill>
                    <a:srgbClr val="FF0000"/>
                  </a:solidFill>
                </a:endParaRPr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Percentile at the Z-score</a:t>
                </a:r>
                <a:r>
                  <a:rPr lang="en-IN" dirty="0">
                    <a:solidFill>
                      <a:srgbClr val="FF0000"/>
                    </a:solidFill>
                  </a:rPr>
                  <a:t> = CDF at that Z-score</a:t>
                </a:r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If we know Z-score, we can find percentile, and vice versa, using Z-table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584B4E-D720-815B-9EA2-67228D52D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56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DBE467-6481-E4C5-DC3D-B25F4940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45" y="137026"/>
            <a:ext cx="10515600" cy="613745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Examples (z_score_diabates.py)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B56C07-295E-A06B-DAFE-8B88587A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39" y="901600"/>
            <a:ext cx="10515600" cy="4351338"/>
          </a:xfrm>
        </p:spPr>
        <p:txBody>
          <a:bodyPr/>
          <a:lstStyle/>
          <a:p>
            <a:r>
              <a:rPr lang="en-IN" dirty="0"/>
              <a:t>Dataset: diabetes.csv, mean Glucose = 120.89, SD = 31.97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6">
                <a:extLst>
                  <a:ext uri="{FF2B5EF4-FFF2-40B4-BE49-F238E27FC236}">
                    <a16:creationId xmlns:a16="http://schemas.microsoft.com/office/drawing/2014/main" id="{ED775839-C55A-E779-FD98-94ED60A5788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33938" y="1407378"/>
              <a:ext cx="11578388" cy="502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4597">
                      <a:extLst>
                        <a:ext uri="{9D8B030D-6E8A-4147-A177-3AD203B41FA5}">
                          <a16:colId xmlns:a16="http://schemas.microsoft.com/office/drawing/2014/main" val="249888228"/>
                        </a:ext>
                      </a:extLst>
                    </a:gridCol>
                    <a:gridCol w="2119364">
                      <a:extLst>
                        <a:ext uri="{9D8B030D-6E8A-4147-A177-3AD203B41FA5}">
                          <a16:colId xmlns:a16="http://schemas.microsoft.com/office/drawing/2014/main" val="3815912075"/>
                        </a:ext>
                      </a:extLst>
                    </a:gridCol>
                    <a:gridCol w="3984859">
                      <a:extLst>
                        <a:ext uri="{9D8B030D-6E8A-4147-A177-3AD203B41FA5}">
                          <a16:colId xmlns:a16="http://schemas.microsoft.com/office/drawing/2014/main" val="2834066555"/>
                        </a:ext>
                      </a:extLst>
                    </a:gridCol>
                    <a:gridCol w="2579568">
                      <a:extLst>
                        <a:ext uri="{9D8B030D-6E8A-4147-A177-3AD203B41FA5}">
                          <a16:colId xmlns:a16="http://schemas.microsoft.com/office/drawing/2014/main" val="39030920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What we know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What we want to find out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Actual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54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x … A patient has Glucose = 168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z-score =</a:t>
                          </a:r>
                          <a14:m>
                            <m:oMath xmlns:m="http://schemas.openxmlformats.org/officeDocument/2006/math"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num>
                                <m:den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den>
                              </m:f>
                            </m:oMath>
                          </a14:m>
                          <a:r>
                            <a:rPr lang="it-IT" dirty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𝟏𝟔𝟖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𝟏𝟐𝟎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𝟖𝟗</m:t>
                                  </m:r>
                                </m:num>
                                <m:den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𝟑𝟏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𝟗𝟕</m:t>
                                  </m:r>
                                </m:den>
                              </m:f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z-score = 1.47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65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Percentile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Search the Z-score (1.47) in the Z-table to get the Cumulative probability up to that 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Percentile = 0.9292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6843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Percentile … A patient is at the 30</a:t>
                          </a:r>
                          <a:r>
                            <a:rPr lang="en-IN" baseline="30000" dirty="0"/>
                            <a:t>th</a:t>
                          </a:r>
                          <a:r>
                            <a:rPr lang="en-IN" dirty="0"/>
                            <a:t> percentile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Go to Z-table and search for cumulative probability = 0.3000 to get the 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Z-score = -0.52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857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Corresponding Glucose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x = </a:t>
                          </a:r>
                          <a:r>
                            <a:rPr lang="en-IN" b="0" dirty="0"/>
                            <a:t>(z-score</a:t>
                          </a:r>
                          <a:r>
                            <a:rPr lang="en-IN" b="0" baseline="0" dirty="0"/>
                            <a:t> *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Glucose = 104.12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5678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Z-score … A patient’s z-score = 2.8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Corresponding Glucose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x = </a:t>
                          </a:r>
                          <a:r>
                            <a:rPr lang="en-IN" b="0" dirty="0"/>
                            <a:t>(z-score</a:t>
                          </a:r>
                          <a:r>
                            <a:rPr lang="en-IN" b="0" baseline="0" dirty="0"/>
                            <a:t> *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en-IN" b="0" dirty="0"/>
                        </a:p>
                        <a:p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Glucose = 210.41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84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Percentile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Search the Z-score (2.8) in the Z-table to get the Cumulative probability up to that 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Percentile = 0.9974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9206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6">
                <a:extLst>
                  <a:ext uri="{FF2B5EF4-FFF2-40B4-BE49-F238E27FC236}">
                    <a16:creationId xmlns:a16="http://schemas.microsoft.com/office/drawing/2014/main" id="{ED775839-C55A-E779-FD98-94ED60A5788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33938" y="1407378"/>
              <a:ext cx="11578388" cy="502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4597">
                      <a:extLst>
                        <a:ext uri="{9D8B030D-6E8A-4147-A177-3AD203B41FA5}">
                          <a16:colId xmlns:a16="http://schemas.microsoft.com/office/drawing/2014/main" val="249888228"/>
                        </a:ext>
                      </a:extLst>
                    </a:gridCol>
                    <a:gridCol w="2119364">
                      <a:extLst>
                        <a:ext uri="{9D8B030D-6E8A-4147-A177-3AD203B41FA5}">
                          <a16:colId xmlns:a16="http://schemas.microsoft.com/office/drawing/2014/main" val="3815912075"/>
                        </a:ext>
                      </a:extLst>
                    </a:gridCol>
                    <a:gridCol w="3984859">
                      <a:extLst>
                        <a:ext uri="{9D8B030D-6E8A-4147-A177-3AD203B41FA5}">
                          <a16:colId xmlns:a16="http://schemas.microsoft.com/office/drawing/2014/main" val="2834066555"/>
                        </a:ext>
                      </a:extLst>
                    </a:gridCol>
                    <a:gridCol w="2579568">
                      <a:extLst>
                        <a:ext uri="{9D8B030D-6E8A-4147-A177-3AD203B41FA5}">
                          <a16:colId xmlns:a16="http://schemas.microsoft.com/office/drawing/2014/main" val="390309206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What we know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What we want to find out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Actual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547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x … A patient has Glucose = 168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994" t="-104762" r="-65291" b="-6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z-score = 1.47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6509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Percentile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Search the Z-score (1.47) in the Z-table to get the Cumulative probability up to that 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Percentile = 0.9292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68433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Percentile … A patient is at the 30</a:t>
                          </a:r>
                          <a:r>
                            <a:rPr lang="en-IN" baseline="30000" dirty="0"/>
                            <a:t>th</a:t>
                          </a:r>
                          <a:r>
                            <a:rPr lang="en-IN" dirty="0"/>
                            <a:t> percentile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Go to Z-table and search for cumulative probability = 0.3000 to get the 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Z-score = -0.52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8571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Corresponding Glucose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994" t="-448571" r="-65291" b="-2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Glucose = 104.12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567898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Z-score … A patient’s z-score = 2.8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Corresponding Glucose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994" t="-548571" r="-65291" b="-1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Glucose = 210.41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8421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Percentile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Search the Z-score (2.8) in the Z-table to get the Cumulative probability up to that 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Percentile = 0.9974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9206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02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18C9-1BBF-EB12-C072-A7B49D4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BDBA4-E5BC-F56C-66F0-7B4CB9717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Binomial distribution: Perform </a:t>
                </a:r>
                <a:r>
                  <a:rPr lang="en-US" i="1" dirty="0"/>
                  <a:t>n</a:t>
                </a:r>
                <a:r>
                  <a:rPr lang="en-US" dirty="0"/>
                  <a:t> trials and determine success/failure</a:t>
                </a:r>
              </a:p>
              <a:p>
                <a:r>
                  <a:rPr lang="en-US" b="1" dirty="0"/>
                  <a:t>Poisson distribution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Considers the number of successes </a:t>
                </a:r>
                <a:r>
                  <a:rPr lang="en-US" i="1" dirty="0"/>
                  <a:t>per unit of time </a:t>
                </a:r>
                <a:r>
                  <a:rPr lang="en-US" dirty="0"/>
                  <a:t>(or another continuous unit, such as distance)</a:t>
                </a:r>
              </a:p>
              <a:p>
                <a:r>
                  <a:rPr lang="en-US" dirty="0"/>
                  <a:t>Example: On an average, we read 10 pages of a book in an hour – what are the chances of reading 8 pages in the next hour?</a:t>
                </a:r>
              </a:p>
              <a:p>
                <a:r>
                  <a:rPr lang="en-US" dirty="0"/>
                  <a:t>P(x)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/>
                          <m:t>λ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baseline="30000"/>
                          <m:t>λ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b="0" i="0" baseline="30000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8!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2. 718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baseline="3000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0.113 or 11%</a:t>
                </a:r>
              </a:p>
              <a:p>
                <a:endParaRPr lang="en-US" dirty="0"/>
              </a:p>
              <a:p>
                <a:r>
                  <a:rPr lang="en-US" dirty="0"/>
                  <a:t>Note: e = 2.718, Euler's constant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BDBA4-E5BC-F56C-66F0-7B4CB9717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12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18C9-1BBF-EB12-C072-A7B49D4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BDBA4-E5BC-F56C-66F0-7B4CB9717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Usually 15 cars pass a toll plaza every hour. We want to know the probability that 13 cars will pass through in the next hour.</a:t>
                </a:r>
              </a:p>
              <a:p>
                <a:endParaRPr lang="en-US" dirty="0"/>
              </a:p>
              <a:p>
                <a:r>
                  <a:rPr lang="en-US" dirty="0"/>
                  <a:t>P(x)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/>
                          <m:t>λ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baseline="30000"/>
                          <m:t>λ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2.718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b="0" i="0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13!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2. 718</m:t>
                        </m:r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baseline="3000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0.0956 or 9.56%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BDBA4-E5BC-F56C-66F0-7B4CB9717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06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E507-25F8-097C-6FB7-3848157D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Poisson Distribution –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575E-5B1B-ECE9-5671-47A40D60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C:\code\Data Analytics\poisson_distribution.py</a:t>
            </a:r>
          </a:p>
          <a:p>
            <a:r>
              <a:rPr lang="en-IN" dirty="0"/>
              <a:t>C:\code\Data Analytics\poisson-retail-transactions.py</a:t>
            </a:r>
          </a:p>
          <a:p>
            <a:endParaRPr lang="en-IN" dirty="0"/>
          </a:p>
          <a:p>
            <a:r>
              <a:rPr lang="en-IN" dirty="0"/>
              <a:t>Assignment: For Amazon Sale Report data:</a:t>
            </a:r>
          </a:p>
          <a:p>
            <a:pPr lvl="1"/>
            <a:r>
              <a:rPr lang="en-IN" dirty="0"/>
              <a:t>Find the average monthly items sold for January to December separately</a:t>
            </a:r>
          </a:p>
          <a:p>
            <a:pPr lvl="1"/>
            <a:r>
              <a:rPr lang="en-IN" dirty="0"/>
              <a:t>For each month, find the probability of selling the average +/- 5 products using Poisson distribution</a:t>
            </a:r>
          </a:p>
          <a:p>
            <a:pPr lvl="1"/>
            <a:r>
              <a:rPr lang="en-IN" dirty="0"/>
              <a:t>Visualize results</a:t>
            </a:r>
          </a:p>
        </p:txBody>
      </p:sp>
    </p:spTree>
    <p:extLst>
      <p:ext uri="{BB962C8B-B14F-4D97-AF65-F5344CB8AC3E}">
        <p14:creationId xmlns:p14="http://schemas.microsoft.com/office/powerpoint/2010/main" val="427508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95676-E76E-D66B-3650-D1D4585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Distributions: Normal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6C21F-F4E7-7705-E7ED-A43F52655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DB965F-1DF1-29B6-F188-0CB7930B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life and Normal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693BF-4371-6B1C-8A17-5A875D7C58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Many real-life data points follow </a:t>
            </a:r>
            <a:r>
              <a:rPr lang="en-IN" b="1" dirty="0"/>
              <a:t>Normal Distribution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People’s heights and weights</a:t>
            </a:r>
          </a:p>
          <a:p>
            <a:pPr lvl="1"/>
            <a:r>
              <a:rPr lang="en-IN" dirty="0"/>
              <a:t>Population blood pressure</a:t>
            </a:r>
          </a:p>
          <a:p>
            <a:pPr lvl="1"/>
            <a:r>
              <a:rPr lang="en-IN" dirty="0"/>
              <a:t>Test scores</a:t>
            </a:r>
          </a:p>
          <a:p>
            <a:r>
              <a:rPr lang="en-IN" dirty="0"/>
              <a:t>Also called as </a:t>
            </a:r>
            <a:r>
              <a:rPr lang="en-IN" b="1" dirty="0"/>
              <a:t>Gaussian Distribution</a:t>
            </a:r>
          </a:p>
          <a:p>
            <a:r>
              <a:rPr lang="en-IN" dirty="0"/>
              <a:t>Generally, less/non-natural phenomena do not have normal distributions, e.g. income of people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E050AB-266E-D465-4B30-FF070BD517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pic>
        <p:nvPicPr>
          <p:cNvPr id="1028" name="Picture 4" descr="normal distribution of diastolic-blood-pressure - ECstep">
            <a:extLst>
              <a:ext uri="{FF2B5EF4-FFF2-40B4-BE49-F238E27FC236}">
                <a16:creationId xmlns:a16="http://schemas.microsoft.com/office/drawing/2014/main" id="{AF7C7AD5-0520-A7F9-D640-AA2B8737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4856"/>
            <a:ext cx="54768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8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02C9-B1C0-87D6-6BBD-A80F0C37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Distribution: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E71-497A-9593-EACF-697EDF44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Symmetry</a:t>
            </a:r>
            <a:r>
              <a:rPr lang="en-IN" dirty="0"/>
              <a:t>: Perfect symmetry around the mean</a:t>
            </a:r>
          </a:p>
          <a:p>
            <a:r>
              <a:rPr lang="en-IN" dirty="0"/>
              <a:t>Mean = Median = Mode = Center point of the normal distribution</a:t>
            </a:r>
          </a:p>
          <a:p>
            <a:r>
              <a:rPr lang="en-IN" b="1" dirty="0"/>
              <a:t>Bell-shaped curve</a:t>
            </a:r>
          </a:p>
          <a:p>
            <a:r>
              <a:rPr lang="en-IN" b="1" dirty="0"/>
              <a:t>Empirical rule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68% of the data falls within Mean ± 1 SD</a:t>
            </a:r>
          </a:p>
          <a:p>
            <a:pPr lvl="1"/>
            <a:r>
              <a:rPr lang="en-IN" dirty="0"/>
              <a:t>95% of the data falls within Mean ± 2 SD</a:t>
            </a:r>
          </a:p>
          <a:p>
            <a:pPr lvl="1"/>
            <a:r>
              <a:rPr lang="en-IN" dirty="0"/>
              <a:t>99.7% of the data falls within Mean ± 3 SD</a:t>
            </a:r>
          </a:p>
          <a:p>
            <a:r>
              <a:rPr lang="en-IN" b="1" dirty="0"/>
              <a:t>Z-score (Standard score)</a:t>
            </a:r>
            <a:r>
              <a:rPr lang="en-IN" dirty="0"/>
              <a:t>: Useful in finding </a:t>
            </a:r>
            <a:r>
              <a:rPr lang="en-IN" b="1" dirty="0"/>
              <a:t>relative position</a:t>
            </a:r>
            <a:r>
              <a:rPr lang="en-IN" dirty="0"/>
              <a:t> of an observation with respect to the overall population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36213E9-848A-5647-918B-5B314DC2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60" y="2774482"/>
            <a:ext cx="3194837" cy="23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717A-3050-B39C-48D3-2CDF3252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Student Heights (C:\code\Data Analytics\normal_distribution.py)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6BDFA-6013-167A-A1B9-2D0B6916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C089D-048F-6F08-D87B-F983D112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" y="1910671"/>
            <a:ext cx="10988842" cy="49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3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E4B08-85BA-CB86-4E8B-54444A83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Z-Score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2088820-E521-DF8F-1C7E-BDDBBCB38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/>
                  <a:t>Z-Score (Standard Score)</a:t>
                </a:r>
                <a:r>
                  <a:rPr lang="en-IN" dirty="0"/>
                  <a:t>: Describes </a:t>
                </a:r>
                <a:r>
                  <a:rPr lang="en-IN" i="1" dirty="0"/>
                  <a:t>how many standard deviations away </a:t>
                </a:r>
                <a:r>
                  <a:rPr lang="en-IN" dirty="0"/>
                  <a:t>a data point is </a:t>
                </a:r>
                <a:r>
                  <a:rPr lang="en-IN" i="1" dirty="0"/>
                  <a:t>from the mean</a:t>
                </a:r>
                <a:endParaRPr lang="en-IN" dirty="0"/>
              </a:p>
              <a:p>
                <a:endParaRPr lang="en-IN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Z</m:t>
                    </m:r>
                    <m:r>
                      <m:rPr>
                        <m:nor/>
                      </m:rPr>
                      <a:rPr lang="en-IN" b="1" dirty="0"/>
                      <m:t>-</m:t>
                    </m:r>
                    <m:r>
                      <m:rPr>
                        <m:nor/>
                      </m:rPr>
                      <a:rPr lang="en-IN" b="1" dirty="0"/>
                      <m:t>Score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den>
                    </m:f>
                  </m:oMath>
                </a14:m>
                <a:endParaRPr lang="en-IN" b="1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  <a:p>
                <a:r>
                  <a:rPr lang="en-IN" dirty="0"/>
                  <a:t>x: individual data value</a:t>
                </a:r>
              </a:p>
              <a:p>
                <a:r>
                  <a:rPr lang="el-GR" dirty="0"/>
                  <a:t>μ: </a:t>
                </a:r>
                <a:r>
                  <a:rPr lang="en-IN" dirty="0"/>
                  <a:t>population mean</a:t>
                </a:r>
              </a:p>
              <a:p>
                <a:r>
                  <a:rPr lang="el-GR" dirty="0"/>
                  <a:t>σ: </a:t>
                </a:r>
                <a:r>
                  <a:rPr lang="en-IN" dirty="0"/>
                  <a:t>population standard deviation</a:t>
                </a:r>
              </a:p>
              <a:p>
                <a:endParaRPr lang="en-IN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2088820-E521-DF8F-1C7E-BDDBBCB38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429C208-8BDA-5B6D-C448-3151F7FF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05" y="2733574"/>
            <a:ext cx="7083492" cy="2464067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0FD672F-7CE9-DC76-16F4-F06D3EA2523C}"/>
              </a:ext>
            </a:extLst>
          </p:cNvPr>
          <p:cNvSpPr/>
          <p:nvPr/>
        </p:nvSpPr>
        <p:spPr>
          <a:xfrm>
            <a:off x="9109390" y="5288016"/>
            <a:ext cx="2730224" cy="1023884"/>
          </a:xfrm>
          <a:prstGeom prst="wedgeRectCallout">
            <a:avLst>
              <a:gd name="adj1" fmla="val -38181"/>
              <a:gd name="adj2" fmla="val -10388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Z-scores &gt; +3 and &lt; -3 are considered outliers</a:t>
            </a:r>
          </a:p>
        </p:txBody>
      </p:sp>
    </p:spTree>
    <p:extLst>
      <p:ext uri="{BB962C8B-B14F-4D97-AF65-F5344CB8AC3E}">
        <p14:creationId xmlns:p14="http://schemas.microsoft.com/office/powerpoint/2010/main" val="387680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Discrete Distributions:  (3) Poisson Distribution</vt:lpstr>
      <vt:lpstr>Poisson Distribution</vt:lpstr>
      <vt:lpstr>Poisson Distribution</vt:lpstr>
      <vt:lpstr>Poisson Distribution – Code </vt:lpstr>
      <vt:lpstr>Continuous Distributions: Normal Distribution</vt:lpstr>
      <vt:lpstr>Real life and Normal Distribution</vt:lpstr>
      <vt:lpstr>Normal Distribution: Key Features</vt:lpstr>
      <vt:lpstr>Example: Student Heights (C:\code\Data Analytics\normal_distribution.py)</vt:lpstr>
      <vt:lpstr>Z-Score Calculations</vt:lpstr>
      <vt:lpstr>Z-Score: Problem</vt:lpstr>
      <vt:lpstr>Z-Score Example</vt:lpstr>
      <vt:lpstr>Visualizing Z-Scores</vt:lpstr>
      <vt:lpstr>Student Example: Z-Scores, Probabilities, Percentiles</vt:lpstr>
      <vt:lpstr>Three Important Measurements</vt:lpstr>
      <vt:lpstr>Examples (z_score_diabates.py)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2024-10-21T05:31:11Z</dcterms:created>
  <dcterms:modified xsi:type="dcterms:W3CDTF">2024-10-21T05:31:43Z</dcterms:modified>
</cp:coreProperties>
</file>