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03" r:id="rId2"/>
    <p:sldId id="2257" r:id="rId3"/>
    <p:sldId id="2327" r:id="rId4"/>
    <p:sldId id="2258" r:id="rId5"/>
    <p:sldId id="2468" r:id="rId6"/>
    <p:sldId id="2259" r:id="rId7"/>
    <p:sldId id="2470" r:id="rId8"/>
    <p:sldId id="576" r:id="rId9"/>
    <p:sldId id="2004" r:id="rId10"/>
    <p:sldId id="2005" r:id="rId11"/>
    <p:sldId id="2454" r:id="rId12"/>
    <p:sldId id="2243" r:id="rId13"/>
    <p:sldId id="2395" r:id="rId14"/>
    <p:sldId id="2448" r:id="rId15"/>
    <p:sldId id="2326" r:id="rId16"/>
    <p:sldId id="2244" r:id="rId17"/>
    <p:sldId id="2245" r:id="rId18"/>
    <p:sldId id="2372" r:id="rId19"/>
    <p:sldId id="2240" r:id="rId20"/>
    <p:sldId id="2226" r:id="rId21"/>
    <p:sldId id="1585" r:id="rId22"/>
    <p:sldId id="1586" r:id="rId23"/>
    <p:sldId id="1589" r:id="rId24"/>
    <p:sldId id="2228" r:id="rId25"/>
    <p:sldId id="2229" r:id="rId26"/>
    <p:sldId id="2374" r:id="rId27"/>
    <p:sldId id="2230" r:id="rId28"/>
    <p:sldId id="23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F832-1F34-A937-3EB2-FAAA06CC3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5120-E155-5600-5B05-43D916D1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56FB-2CD2-E2D0-4E1A-1B9A11F2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36160-23C9-BFC8-8E6D-FC66695D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6F74-D4AB-4944-D1C9-1855D11A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5FC-BC26-C1AC-D8FE-86F728E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CCD85-555F-2521-1B19-C9A7AF7B2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B6FC-7234-A21F-13D1-648744DF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B6F8-4AB8-6D18-7FD5-FE1C7EE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C7A-F315-38E1-9755-E5A906F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2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32475-7B0C-6EED-ADE0-D197424F1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E4634-6F6E-01BD-CA85-52CEA208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66AD-FFE9-E56F-2EB1-E501B540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CC62-755D-3651-64B7-33A242D4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DC94-6637-EDE1-8480-CDA7809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8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FEA9-E10F-BF8B-E281-215813AA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AA14-D6D0-1634-31A6-AE8AEE0A2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DAFA-A4ED-5344-1AE3-264A289F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59AA-3452-C5CD-1F85-0C034205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E4B3-2ED6-8E79-5292-DA2294C9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86D2-69FB-D9BE-826F-C9387A2D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D672E-2888-9E0F-3555-40F3AFC5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B6DE-2D23-F02E-35AB-55505AF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FE29-CE0C-7D69-8185-6768207F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59F-61F6-D0B6-56F6-8BBFAADF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D5FB-F262-57D6-53DC-686FD1C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4646-5D2B-EEF1-37AA-6C97C166F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B1194-AC5D-2A28-133A-0A700ACB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8EB4-5E6D-D917-5BAA-94A697CA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8D4BA-F4C0-A051-0613-A3E8A2C2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056D0-2ED6-1363-99A6-FDD63386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41CB-77A5-0534-F162-CDF93074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40D6-5CC7-876C-A433-2F7A6211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5970-6AC4-5490-997E-06A8BB2D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652DF-50C5-C99B-26FB-852123830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C811F-517C-1175-5446-BF14EF51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4C56A-13DA-3315-D1F6-78BD748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DE4A1-1D53-130F-CE24-5CE9EF55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63F94-F8C9-2319-89F2-883FC4AD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4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AD75-6050-3F0E-BAA5-FABF526D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92077-BFB2-D725-B171-A7F40A04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9B412-BBE0-0109-0DBE-826260A5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EFC1F-350D-B4B0-4685-9521EA3C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1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E14D-2848-C096-3DD7-F6C6A059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CA640-5A7E-0FC3-7DF6-3E4E1074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8233-6956-B711-FA29-56E18F0B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038D-6A5A-0967-9114-727AE5A5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AD47-47EB-4601-7C31-4594B88F8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D9339-EE4F-3552-F158-DEE19A7C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7A716-5423-16A2-E9EB-DA3A95ED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E863-5181-5AD1-B5C2-E8A2399B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C5062-3ED5-46B0-F1EA-7B2F51A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2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0FC1-050E-6092-CB47-1D346A2A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F950-071D-F582-68E6-D4E06EE9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5571-C45E-AA15-113B-FA5EB320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103B-1BDE-CF2C-6803-36A7814F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B285-87F9-DAE6-E663-316FFB0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780D-45F9-1406-D158-C8145FF9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B8785-8068-4F27-DF08-B52B4C27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69A8-BB8A-DF57-70A4-7981680E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8CCF-C21B-BAC6-7C42-2CA74444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88A5-BDFD-4499-AF59-E701A72F3BB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AC81-35A6-82E1-F8AF-95C821CDA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CE10-CC05-635D-C567-46F25850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4D20-F588-42B5-8320-2A9109A04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4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hyperlink" Target="https://www.z-tab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EFCE4-EA42-2871-B3BB-939F1583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Central Limit Theorem (CLT)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008F-F4E5-F8B9-63D8-F5639E7EA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and Alternate Hypotheses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Null hypothesis</a:t>
                </a:r>
                <a:r>
                  <a:rPr lang="en-IN" dirty="0"/>
                  <a:t>:</a:t>
                </a:r>
                <a:r>
                  <a:rPr lang="en-IN" b="1" dirty="0"/>
                  <a:t> </a:t>
                </a:r>
                <a:r>
                  <a:rPr lang="en-IN" dirty="0"/>
                  <a:t>Neutral statement (</a:t>
                </a:r>
                <a:r>
                  <a:rPr lang="en-IN" i="1" dirty="0"/>
                  <a:t>status quo)</a:t>
                </a:r>
                <a:endParaRPr lang="en-IN" dirty="0"/>
              </a:p>
              <a:p>
                <a:r>
                  <a:rPr lang="en-IN" b="1" dirty="0"/>
                  <a:t>Alternate hypothesis</a:t>
                </a:r>
                <a:r>
                  <a:rPr lang="en-IN" dirty="0"/>
                  <a:t>: What we actually want to be true</a:t>
                </a:r>
              </a:p>
              <a:p>
                <a:r>
                  <a:rPr lang="en-IN" dirty="0"/>
                  <a:t>Example: Suppose, the chances of a student getting placed before doing a C-DAC course are 40%</a:t>
                </a:r>
              </a:p>
              <a:p>
                <a:r>
                  <a:rPr lang="en-IN" b="1" dirty="0"/>
                  <a:t>Null Hypothesis (H</a:t>
                </a:r>
                <a:r>
                  <a:rPr lang="en-IN" b="1" baseline="-25000" dirty="0"/>
                  <a:t>0</a:t>
                </a:r>
                <a:r>
                  <a:rPr lang="en-IN" b="1" dirty="0"/>
                  <a:t>)</a:t>
                </a:r>
                <a:r>
                  <a:rPr lang="en-IN" dirty="0"/>
                  <a:t>: There is no change in the chances of placement for a student after completing a C-DAC course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b="1" dirty="0"/>
                  <a:t>Alternate Hypothesis (H</a:t>
                </a:r>
                <a:r>
                  <a:rPr lang="en-IN" b="1" baseline="-25000" dirty="0"/>
                  <a:t>a </a:t>
                </a:r>
                <a:r>
                  <a:rPr lang="en-IN" dirty="0"/>
                  <a:t>or</a:t>
                </a:r>
                <a:r>
                  <a:rPr lang="en-IN" b="1" dirty="0"/>
                  <a:t> H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)</a:t>
                </a:r>
                <a:r>
                  <a:rPr lang="en-IN" dirty="0"/>
                  <a:t>: There is a significant difference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Note: We never </a:t>
                </a:r>
                <a:r>
                  <a:rPr lang="en-IN" i="1" dirty="0"/>
                  <a:t>prove/accept </a:t>
                </a:r>
                <a:r>
                  <a:rPr lang="en-IN" dirty="0"/>
                  <a:t>a hypothesis; we either </a:t>
                </a:r>
                <a:r>
                  <a:rPr lang="en-IN" i="1" dirty="0"/>
                  <a:t>reject </a:t>
                </a:r>
                <a:r>
                  <a:rPr lang="en-IN" dirty="0"/>
                  <a:t>or </a:t>
                </a:r>
                <a:r>
                  <a:rPr lang="en-IN" i="1" dirty="0"/>
                  <a:t>do not reject </a:t>
                </a:r>
                <a:r>
                  <a:rPr lang="en-IN" dirty="0"/>
                  <a:t>a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3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1FD0-04BF-DF76-9020-82D66C6C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C410-D005-6B58-C064-86ED4372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α </a:t>
            </a:r>
            <a:r>
              <a:rPr lang="en-IN" dirty="0"/>
              <a:t>= </a:t>
            </a:r>
            <a:r>
              <a:rPr lang="en-IN" b="1" dirty="0"/>
              <a:t>Significance level</a:t>
            </a:r>
            <a:r>
              <a:rPr lang="en-IN" dirty="0"/>
              <a:t> = </a:t>
            </a:r>
            <a:r>
              <a:rPr lang="en-US" dirty="0"/>
              <a:t>Threshold or acceptable probability of rejecting the null hypothesis when it is actually true</a:t>
            </a:r>
            <a:endParaRPr lang="en-IN" dirty="0"/>
          </a:p>
          <a:p>
            <a:r>
              <a:rPr lang="en-IN" dirty="0"/>
              <a:t>Usually set to 5% (or 0.05)</a:t>
            </a:r>
          </a:p>
          <a:p>
            <a:r>
              <a:rPr lang="en-IN" dirty="0"/>
              <a:t>Meaning: </a:t>
            </a:r>
            <a:r>
              <a:rPr lang="en-US" dirty="0"/>
              <a:t>We are okay with a 5% chance of rejecting the null hypothesis incorrectly</a:t>
            </a:r>
            <a:endParaRPr lang="en-IN" dirty="0"/>
          </a:p>
          <a:p>
            <a:r>
              <a:rPr lang="en-IN" b="1" dirty="0"/>
              <a:t>p-value</a:t>
            </a:r>
            <a:r>
              <a:rPr lang="en-IN" dirty="0"/>
              <a:t> = Result of an actual test (Area of rejection)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, High p-value: Fail to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</a:p>
          <a:p>
            <a:r>
              <a:rPr lang="en-IN" dirty="0"/>
              <a:t>So, we may start with </a:t>
            </a:r>
            <a:r>
              <a:rPr lang="el-GR" dirty="0"/>
              <a:t>α</a:t>
            </a:r>
            <a:r>
              <a:rPr lang="en-IN" dirty="0"/>
              <a:t> = 0.05, run a test, and calculate p-value</a:t>
            </a:r>
          </a:p>
          <a:p>
            <a:pPr lvl="1"/>
            <a:r>
              <a:rPr lang="en-IN" dirty="0"/>
              <a:t>If p-value = 0.02, Reject H</a:t>
            </a:r>
            <a:r>
              <a:rPr lang="en-IN" baseline="-25000" dirty="0"/>
              <a:t>0</a:t>
            </a:r>
          </a:p>
          <a:p>
            <a:pPr lvl="1"/>
            <a:r>
              <a:rPr lang="en-IN" dirty="0"/>
              <a:t>If p-value = 0.10, Do not reject H</a:t>
            </a:r>
            <a:r>
              <a:rPr lang="en-IN" baseline="-25000" dirty="0"/>
              <a:t>0</a:t>
            </a:r>
          </a:p>
          <a:p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08A90BF-2C48-7322-A640-F57262B6E44F}"/>
              </a:ext>
            </a:extLst>
          </p:cNvPr>
          <p:cNvSpPr/>
          <p:nvPr/>
        </p:nvSpPr>
        <p:spPr>
          <a:xfrm>
            <a:off x="8633861" y="365125"/>
            <a:ext cx="2810577" cy="1325563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en-IN" dirty="0"/>
              <a:t>: What we set </a:t>
            </a:r>
            <a:r>
              <a:rPr lang="en-IN" u="sng" dirty="0"/>
              <a:t>before</a:t>
            </a:r>
            <a:r>
              <a:rPr lang="en-IN" dirty="0"/>
              <a:t> a statistical test </a:t>
            </a:r>
          </a:p>
          <a:p>
            <a:pPr algn="ctr"/>
            <a:r>
              <a:rPr lang="en-IN" dirty="0"/>
              <a:t>p-value: What we calculate </a:t>
            </a:r>
            <a:r>
              <a:rPr lang="en-IN" u="sng" dirty="0"/>
              <a:t>after</a:t>
            </a:r>
            <a:r>
              <a:rPr lang="en-IN" dirty="0"/>
              <a:t> the test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ED44-B1E7-5D79-4E13-F6996942B201}"/>
              </a:ext>
            </a:extLst>
          </p:cNvPr>
          <p:cNvSpPr/>
          <p:nvPr/>
        </p:nvSpPr>
        <p:spPr>
          <a:xfrm>
            <a:off x="6716830" y="5272405"/>
            <a:ext cx="3331945" cy="1325563"/>
          </a:xfrm>
          <a:prstGeom prst="wedgeRectCallout">
            <a:avLst>
              <a:gd name="adj1" fmla="val -64326"/>
              <a:gd name="adj2" fmla="val -44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p-value &lt;=  </a:t>
            </a:r>
            <a:r>
              <a:rPr lang="el-GR" dirty="0"/>
              <a:t>α</a:t>
            </a:r>
            <a:r>
              <a:rPr lang="en-IN" dirty="0"/>
              <a:t> … Reject H0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If p-value &gt; </a:t>
            </a:r>
            <a:r>
              <a:rPr lang="el-GR" dirty="0"/>
              <a:t>α</a:t>
            </a:r>
            <a:r>
              <a:rPr lang="en-IN" dirty="0"/>
              <a:t> … Do not reject H0</a:t>
            </a:r>
          </a:p>
        </p:txBody>
      </p:sp>
    </p:spTree>
    <p:extLst>
      <p:ext uri="{BB962C8B-B14F-4D97-AF65-F5344CB8AC3E}">
        <p14:creationId xmlns:p14="http://schemas.microsoft.com/office/powerpoint/2010/main" val="129419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152"/>
            <a:ext cx="10515600" cy="520481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Example: Tossing a coin with H</a:t>
            </a:r>
            <a:r>
              <a:rPr lang="en-IN" baseline="-25000" dirty="0"/>
              <a:t>0</a:t>
            </a:r>
            <a:r>
              <a:rPr lang="en-IN" dirty="0"/>
              <a:t> = Coin is fair and H</a:t>
            </a:r>
            <a:r>
              <a:rPr lang="en-IN" baseline="-25000" dirty="0"/>
              <a:t>1</a:t>
            </a:r>
            <a:r>
              <a:rPr lang="en-IN" dirty="0"/>
              <a:t>: Coin is not fair</a:t>
            </a:r>
          </a:p>
          <a:p>
            <a:r>
              <a:rPr lang="en-IN" dirty="0"/>
              <a:t>We toss it 5 times and each time we get a head! (See next slide for a bar plot)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 what point we conclude that the coin is not fair and reject H</a:t>
            </a:r>
            <a:r>
              <a:rPr lang="en-IN" baseline="-25000" dirty="0"/>
              <a:t>0</a:t>
            </a:r>
            <a:r>
              <a:rPr lang="en-IN" dirty="0"/>
              <a:t>?</a:t>
            </a:r>
          </a:p>
          <a:p>
            <a:r>
              <a:rPr lang="en-IN" dirty="0"/>
              <a:t>That is our </a:t>
            </a:r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</a:t>
            </a:r>
            <a:r>
              <a:rPr lang="en-IN" dirty="0"/>
              <a:t>, usually set at 0.05 (i.e. 5%) or 0.10 (0r 10%) – Our </a:t>
            </a:r>
            <a:r>
              <a:rPr lang="en-IN" i="1" dirty="0"/>
              <a:t>Lakshman Rekha! </a:t>
            </a:r>
            <a:r>
              <a:rPr lang="en-IN" dirty="0"/>
              <a:t>Our </a:t>
            </a:r>
            <a:r>
              <a:rPr lang="en-IN" b="1" dirty="0"/>
              <a:t>p-value</a:t>
            </a:r>
            <a:r>
              <a:rPr lang="en-IN" dirty="0"/>
              <a:t> must be &gt; </a:t>
            </a:r>
            <a:r>
              <a:rPr lang="el-GR" dirty="0"/>
              <a:t>α</a:t>
            </a:r>
            <a:r>
              <a:rPr lang="en-IN" dirty="0"/>
              <a:t> for us not to reject H</a:t>
            </a:r>
            <a:r>
              <a:rPr lang="en-IN" baseline="-25000" dirty="0"/>
              <a:t>0</a:t>
            </a:r>
            <a:endParaRPr lang="en-IN" i="1" dirty="0"/>
          </a:p>
          <a:p>
            <a:r>
              <a:rPr lang="en-IN" dirty="0"/>
              <a:t>If we have set it at 5%, if we get a heads a fifth time, the p-value &lt; </a:t>
            </a:r>
            <a:r>
              <a:rPr lang="el-GR" dirty="0"/>
              <a:t>α</a:t>
            </a:r>
            <a:r>
              <a:rPr lang="en-IN" dirty="0"/>
              <a:t> and we reject H</a:t>
            </a:r>
            <a:r>
              <a:rPr lang="en-IN" baseline="-25000" dirty="0"/>
              <a:t>0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6E1882-E1CE-FC4C-1E05-B3332CC7C4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1948" y="1593387"/>
              <a:ext cx="10313204" cy="31602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59198">
                      <a:extLst>
                        <a:ext uri="{9D8B030D-6E8A-4147-A177-3AD203B41FA5}">
                          <a16:colId xmlns:a16="http://schemas.microsoft.com/office/drawing/2014/main" val="440809206"/>
                        </a:ext>
                      </a:extLst>
                    </a:gridCol>
                    <a:gridCol w="1959198">
                      <a:extLst>
                        <a:ext uri="{9D8B030D-6E8A-4147-A177-3AD203B41FA5}">
                          <a16:colId xmlns:a16="http://schemas.microsoft.com/office/drawing/2014/main" val="322495210"/>
                        </a:ext>
                      </a:extLst>
                    </a:gridCol>
                    <a:gridCol w="1441982">
                      <a:extLst>
                        <a:ext uri="{9D8B030D-6E8A-4147-A177-3AD203B41FA5}">
                          <a16:colId xmlns:a16="http://schemas.microsoft.com/office/drawing/2014/main" val="2485471456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942145421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480470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Toss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Current 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Probability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Theoretical Probability (</a:t>
                          </a:r>
                          <a:r>
                            <a:rPr lang="en-IN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p-value</a:t>
                          </a:r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98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0.50 (50%)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6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0.25 (25%)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50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0.125 (12.50%)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0.06 (6%)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8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0.03 (3%)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04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6E1882-E1CE-FC4C-1E05-B3332CC7C4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271763"/>
                  </p:ext>
                </p:extLst>
              </p:nvPr>
            </p:nvGraphicFramePr>
            <p:xfrm>
              <a:off x="741948" y="1593387"/>
              <a:ext cx="10313204" cy="31602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59198">
                      <a:extLst>
                        <a:ext uri="{9D8B030D-6E8A-4147-A177-3AD203B41FA5}">
                          <a16:colId xmlns:a16="http://schemas.microsoft.com/office/drawing/2014/main" val="440809206"/>
                        </a:ext>
                      </a:extLst>
                    </a:gridCol>
                    <a:gridCol w="1959198">
                      <a:extLst>
                        <a:ext uri="{9D8B030D-6E8A-4147-A177-3AD203B41FA5}">
                          <a16:colId xmlns:a16="http://schemas.microsoft.com/office/drawing/2014/main" val="322495210"/>
                        </a:ext>
                      </a:extLst>
                    </a:gridCol>
                    <a:gridCol w="1441982">
                      <a:extLst>
                        <a:ext uri="{9D8B030D-6E8A-4147-A177-3AD203B41FA5}">
                          <a16:colId xmlns:a16="http://schemas.microsoft.com/office/drawing/2014/main" val="2485471456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942145421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48047043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Toss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Current 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Probability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Theoretical Probability (</a:t>
                          </a:r>
                          <a:r>
                            <a:rPr lang="en-IN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p-value</a:t>
                          </a:r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98646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111111" r="-101232" b="-325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0.50 (50%)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6429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264557" r="-101232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0.25 (25%)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50777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364557" r="-101232" b="-2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0.125 (12.50%)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6567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470513" r="-101232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0.06 (6%)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86570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563291" r="-101232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0.03 (3%)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04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587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EDCF-20F9-A0FC-74AE-007BC1AD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BAAF-DF9D-B197-5E38-00BE0D11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3F0A-5EBD-970C-F271-78D3D487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64" y="1398318"/>
            <a:ext cx="8864867" cy="52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29DB-69FE-82DD-D7E8-4E771522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F7D4-56E5-66E4-FDAA-F53BAF9A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p-value</a:t>
            </a:r>
            <a:r>
              <a:rPr lang="en-US" dirty="0"/>
              <a:t>: Probability of obtaining a result at least as extreme as the observed one, assuming the null hypothesis is true</a:t>
            </a:r>
          </a:p>
          <a:p>
            <a:r>
              <a:rPr lang="en-US" dirty="0"/>
              <a:t>Helps us determine whether an observed result is due to random chance or if it is statistically significant</a:t>
            </a:r>
          </a:p>
          <a:p>
            <a:r>
              <a:rPr lang="en-US" dirty="0"/>
              <a:t>Example: Tossing a coin five times and counting the number of heads, repeat this say 100 times</a:t>
            </a:r>
          </a:p>
          <a:p>
            <a:r>
              <a:rPr lang="en-US" dirty="0"/>
              <a:t>We would expect HHHHH to occur about 3.125% of the time (i.e. approximately 3 times in 100 such experiments) due to random chance</a:t>
            </a:r>
          </a:p>
          <a:p>
            <a:r>
              <a:rPr lang="en-US" dirty="0"/>
              <a:t>But suppose we find that this is happening 10-15 times</a:t>
            </a:r>
          </a:p>
          <a:p>
            <a:r>
              <a:rPr lang="en-US" dirty="0"/>
              <a:t>Conclusion: Question if the coin is fair, since we expected it to be only about 3 times , due to random chance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9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–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Interesting point! Another definition of </a:t>
            </a:r>
            <a:r>
              <a:rPr lang="el-GR" dirty="0"/>
              <a:t>α</a:t>
            </a:r>
            <a:r>
              <a:rPr lang="en-IN" dirty="0"/>
              <a:t>: The probability of rejecting the null hypothesis even though it is true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dirty="0"/>
              <a:t>Why? What if the coin was indeed fair and showed HHHHH? – Very rare but possible!</a:t>
            </a:r>
          </a:p>
          <a:p>
            <a:r>
              <a:rPr lang="en-IN" dirty="0"/>
              <a:t>We ended up rejecting H0 when we should not have! =&gt; </a:t>
            </a:r>
            <a:r>
              <a:rPr lang="en-IN" b="1" dirty="0">
                <a:solidFill>
                  <a:srgbClr val="FF0000"/>
                </a:solidFill>
              </a:rPr>
              <a:t>Type I error</a:t>
            </a:r>
          </a:p>
          <a:p>
            <a:r>
              <a:rPr lang="en-IN" dirty="0"/>
              <a:t>Another Example: A course head thinks average student score is 70%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Population mean score (</a:t>
            </a:r>
            <a:r>
              <a:rPr lang="el-GR" dirty="0"/>
              <a:t>μ</a:t>
            </a:r>
            <a:r>
              <a:rPr lang="en-IN" dirty="0"/>
              <a:t>) = 70%, H</a:t>
            </a:r>
            <a:r>
              <a:rPr lang="en-IN" baseline="-25000" dirty="0"/>
              <a:t>1</a:t>
            </a:r>
            <a:r>
              <a:rPr lang="en-IN" dirty="0"/>
              <a:t>: Population mean score (</a:t>
            </a:r>
            <a:r>
              <a:rPr lang="el-GR" dirty="0"/>
              <a:t>μ</a:t>
            </a:r>
            <a:r>
              <a:rPr lang="en-IN" dirty="0"/>
              <a:t>) ≠ 70%</a:t>
            </a:r>
          </a:p>
          <a:p>
            <a:r>
              <a:rPr lang="en-IN" dirty="0"/>
              <a:t>So, scores distribution should look like this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2EDA9-5C56-DE12-9365-1D587A06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17" y="5072514"/>
            <a:ext cx="2139727" cy="1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2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Now we can take a sample and calculate its sample mean and use it to calculate the Z-score: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Note: Z-score formula is actually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r>
                  <a:rPr lang="en-IN" dirty="0"/>
                  <a:t>, but if we do not know the population standard deviation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), then it becomes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Z = 0 =&gt; Sample mean = Hypothesized population mean</a:t>
                </a:r>
              </a:p>
              <a:p>
                <a:r>
                  <a:rPr lang="en-IN" dirty="0"/>
                  <a:t>Anything close to a Z-score of 0: Do not reject H0</a:t>
                </a:r>
              </a:p>
              <a:p>
                <a:r>
                  <a:rPr lang="en-IN" dirty="0"/>
                  <a:t>How large should Z-score be, for us to reject H0?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1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Z-score is in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middle part</a:t>
            </a:r>
            <a:r>
              <a:rPr lang="en-IN" dirty="0"/>
              <a:t>, we do not reject H0</a:t>
            </a:r>
          </a:p>
          <a:p>
            <a:r>
              <a:rPr lang="en-IN" dirty="0"/>
              <a:t>But if it goes </a:t>
            </a:r>
            <a:r>
              <a:rPr lang="en-IN" dirty="0">
                <a:solidFill>
                  <a:srgbClr val="FF0000"/>
                </a:solidFill>
              </a:rPr>
              <a:t>beyond the dashed red lines</a:t>
            </a:r>
            <a:r>
              <a:rPr lang="en-IN" dirty="0"/>
              <a:t>, we reject H0 – Why?</a:t>
            </a:r>
          </a:p>
          <a:p>
            <a:r>
              <a:rPr lang="en-IN" dirty="0"/>
              <a:t>Those are </a:t>
            </a:r>
            <a:r>
              <a:rPr lang="en-IN" dirty="0">
                <a:solidFill>
                  <a:srgbClr val="FF0000"/>
                </a:solidFill>
              </a:rPr>
              <a:t>rejection regions (Critical zone)</a:t>
            </a:r>
          </a:p>
          <a:p>
            <a:r>
              <a:rPr lang="en-IN" dirty="0"/>
              <a:t>Area of rejection regions depends on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significance level (alpha)</a:t>
            </a:r>
            <a:endParaRPr lang="en-IN" dirty="0"/>
          </a:p>
          <a:p>
            <a:r>
              <a:rPr lang="en-IN" dirty="0"/>
              <a:t>If alpha = 0.05, we have 0.0250 on both sides</a:t>
            </a:r>
          </a:p>
          <a:p>
            <a:r>
              <a:rPr lang="en-IN" dirty="0"/>
              <a:t>From Z-table, when alpha = 0.0250,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FF0000"/>
                </a:solidFill>
              </a:rPr>
              <a:t>critical value</a:t>
            </a:r>
            <a:r>
              <a:rPr lang="en-IN" dirty="0"/>
              <a:t> = 1.96 on RHS and -1.96 on LHS</a:t>
            </a:r>
          </a:p>
          <a:p>
            <a:r>
              <a:rPr lang="en-IN" dirty="0"/>
              <a:t>So, if Z-score &lt; -1.96 or &gt; 1.96, reject H0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24CA4-5124-CE9C-805E-0D36780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12" y="2680934"/>
            <a:ext cx="4065778" cy="3342027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BB34EE12-0550-FE4E-CFC3-4567016A1226}"/>
              </a:ext>
            </a:extLst>
          </p:cNvPr>
          <p:cNvSpPr/>
          <p:nvPr/>
        </p:nvSpPr>
        <p:spPr>
          <a:xfrm>
            <a:off x="10649459" y="5935284"/>
            <a:ext cx="1155031" cy="826461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Rejection zone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1ED1FF61-CF8F-0A00-4765-3AA5D953C5CB}"/>
              </a:ext>
            </a:extLst>
          </p:cNvPr>
          <p:cNvSpPr/>
          <p:nvPr/>
        </p:nvSpPr>
        <p:spPr>
          <a:xfrm>
            <a:off x="7891112" y="5954814"/>
            <a:ext cx="1155031" cy="826461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Rejection zone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F52D1345-E0B7-B0B3-20A0-B0DA87D10773}"/>
              </a:ext>
            </a:extLst>
          </p:cNvPr>
          <p:cNvSpPr/>
          <p:nvPr/>
        </p:nvSpPr>
        <p:spPr>
          <a:xfrm>
            <a:off x="9046143" y="4196615"/>
            <a:ext cx="1397268" cy="1192667"/>
          </a:xfrm>
          <a:prstGeom prst="up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Non-Rejection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1751F-B71D-407C-4DDE-236EE1C7773F}"/>
              </a:ext>
            </a:extLst>
          </p:cNvPr>
          <p:cNvSpPr txBox="1"/>
          <p:nvPr/>
        </p:nvSpPr>
        <p:spPr>
          <a:xfrm>
            <a:off x="8468627" y="281261"/>
            <a:ext cx="32148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Critical values</a:t>
            </a:r>
            <a:r>
              <a:rPr lang="en-IN" dirty="0"/>
              <a:t> define the boundaries of the </a:t>
            </a:r>
            <a:r>
              <a:rPr lang="en-IN" dirty="0">
                <a:solidFill>
                  <a:srgbClr val="FF0000"/>
                </a:solidFill>
              </a:rPr>
              <a:t>non-rejection zone </a:t>
            </a:r>
            <a:r>
              <a:rPr lang="en-IN" dirty="0"/>
              <a:t>for Z-scores … If our Z-score crosses this zone on either side, we reject H0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9D989-4DC3-90F8-7F51-30EAACBB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47985"/>
            <a:ext cx="2133599" cy="17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19A4-6949-1FFB-8E40-6DEB3E13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and Confidence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BC4E-1B39-514F-4FCB-B8A3AE16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 the confidence level increases, Critical Z-value increases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3AD86-130B-B72F-6C42-128FF94F10E6}"/>
              </a:ext>
            </a:extLst>
          </p:cNvPr>
          <p:cNvSpPr txBox="1"/>
          <p:nvPr/>
        </p:nvSpPr>
        <p:spPr>
          <a:xfrm>
            <a:off x="4455411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95%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5%</a:t>
            </a:r>
          </a:p>
          <a:p>
            <a:pPr algn="ctr"/>
            <a:r>
              <a:rPr lang="en-IN" b="1" dirty="0"/>
              <a:t>Critical Z-Value = ±1.96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F8E26-C4A5-52D5-BABB-30485F7B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90" y="1925053"/>
            <a:ext cx="2904831" cy="1795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F0453-6B32-2402-B031-FFD45101F6AB}"/>
              </a:ext>
            </a:extLst>
          </p:cNvPr>
          <p:cNvSpPr txBox="1"/>
          <p:nvPr/>
        </p:nvSpPr>
        <p:spPr>
          <a:xfrm>
            <a:off x="1152798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90%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10%</a:t>
            </a:r>
          </a:p>
          <a:p>
            <a:pPr algn="ctr"/>
            <a:r>
              <a:rPr lang="en-IN" b="1" dirty="0"/>
              <a:t>Critical Z-Value = ±1.64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2759EA-CC1E-7BD2-60DE-81B11B7C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69" y="1914420"/>
            <a:ext cx="2915442" cy="1795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B5501-711D-377C-9086-72C9FDF2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159" y="1925053"/>
            <a:ext cx="2803604" cy="1775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A17EA-B45E-AE01-D9D6-0ED6EBB6B9D3}"/>
              </a:ext>
            </a:extLst>
          </p:cNvPr>
          <p:cNvSpPr txBox="1"/>
          <p:nvPr/>
        </p:nvSpPr>
        <p:spPr>
          <a:xfrm>
            <a:off x="7758024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99%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1%</a:t>
            </a:r>
          </a:p>
          <a:p>
            <a:pPr algn="ctr"/>
            <a:r>
              <a:rPr lang="en-IN" b="1" dirty="0"/>
              <a:t>Critical Z-Value = ±2.58</a:t>
            </a:r>
          </a:p>
        </p:txBody>
      </p:sp>
    </p:spTree>
    <p:extLst>
      <p:ext uri="{BB962C8B-B14F-4D97-AF65-F5344CB8AC3E}">
        <p14:creationId xmlns:p14="http://schemas.microsoft.com/office/powerpoint/2010/main" val="157671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936A-834E-8F31-CF0B-5F19C4C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Critical Value from Z-Table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E84E-7E33-941E-DB60-87576AB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Look for our probability value</a:t>
            </a:r>
          </a:p>
          <a:p>
            <a:r>
              <a:rPr lang="en-IN" dirty="0"/>
              <a:t>That is 0.025</a:t>
            </a:r>
          </a:p>
          <a:p>
            <a:r>
              <a:rPr lang="en-IN" dirty="0"/>
              <a:t>Critical value = Row + Column</a:t>
            </a:r>
          </a:p>
          <a:p>
            <a:r>
              <a:rPr lang="en-IN" dirty="0"/>
              <a:t>Critical value = 1.9 + .06</a:t>
            </a:r>
          </a:p>
          <a:p>
            <a:r>
              <a:rPr lang="en-IN" dirty="0"/>
              <a:t>Critical value = 1.96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Note: If we look in the </a:t>
            </a:r>
            <a:r>
              <a:rPr lang="en-IN" i="1" dirty="0"/>
              <a:t>positive</a:t>
            </a:r>
            <a:r>
              <a:rPr lang="en-IN" dirty="0"/>
              <a:t> Z-table (the second table on the same page, we will need to look for 1 – 0.025, i.e. 0.975 and we will get the same result, i.e. 1.96)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3243-CFBD-0B02-C110-018F7181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57" y="1324302"/>
            <a:ext cx="6125231" cy="3589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35CFF-1863-AE34-094B-47F5396812F8}"/>
              </a:ext>
            </a:extLst>
          </p:cNvPr>
          <p:cNvSpPr txBox="1"/>
          <p:nvPr/>
        </p:nvSpPr>
        <p:spPr>
          <a:xfrm>
            <a:off x="9750392" y="4254366"/>
            <a:ext cx="346509" cy="1440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7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2B77-747B-74EB-1AEB-774BDFB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 (CLT)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1AB9-DA3B-E88A-BA45-EE6CF211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Problem: Suppose population data does not follow normal distribution (i.e. it is left/right-skewed)</a:t>
            </a:r>
          </a:p>
          <a:p>
            <a:r>
              <a:rPr lang="en-IN" dirty="0"/>
              <a:t>Population-&gt;Samples</a:t>
            </a:r>
          </a:p>
          <a:p>
            <a:r>
              <a:rPr lang="en-IN" dirty="0"/>
              <a:t>Example: 10 lakh examination result of students-&gt;500 samples of 100 students each</a:t>
            </a:r>
          </a:p>
          <a:p>
            <a:r>
              <a:rPr lang="en-IN" dirty="0"/>
              <a:t>For each sample, calculate average marks (Sample mean or x̄)</a:t>
            </a:r>
          </a:p>
          <a:p>
            <a:r>
              <a:rPr lang="en-IN" dirty="0"/>
              <a:t>Plot these sample means on a graph</a:t>
            </a:r>
          </a:p>
          <a:p>
            <a:r>
              <a:rPr lang="en-IN" dirty="0"/>
              <a:t>They will follow normal distribution: </a:t>
            </a:r>
            <a:r>
              <a:rPr lang="en-IN" b="1" dirty="0"/>
              <a:t>Central Limit Theorem (CLT)</a:t>
            </a:r>
          </a:p>
          <a:p>
            <a:r>
              <a:rPr lang="en-IN" dirty="0"/>
              <a:t>Generally, minimum sample size = 30</a:t>
            </a:r>
          </a:p>
          <a:p>
            <a:r>
              <a:rPr lang="en-IN" dirty="0"/>
              <a:t>How many such samples? No such number</a:t>
            </a:r>
          </a:p>
          <a:p>
            <a:r>
              <a:rPr lang="en-IN" dirty="0"/>
              <a:t>Result: Consider original population also as normally distributed now</a:t>
            </a:r>
          </a:p>
        </p:txBody>
      </p:sp>
    </p:spTree>
    <p:extLst>
      <p:ext uri="{BB962C8B-B14F-4D97-AF65-F5344CB8AC3E}">
        <p14:creationId xmlns:p14="http://schemas.microsoft.com/office/powerpoint/2010/main" val="130928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293-2907-8A4C-B955-F1A1772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I, II Errors, Alpha Beta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A02FD-164E-5070-9DBA-85D17161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Why can this happen? Bad sample data …</a:t>
            </a:r>
          </a:p>
          <a:p>
            <a:r>
              <a:rPr lang="en-IN" dirty="0"/>
              <a:t>Example: We got a bad sample where Average sample score = 80</a:t>
            </a:r>
          </a:p>
          <a:p>
            <a:r>
              <a:rPr lang="en-IN" dirty="0"/>
              <a:t>We would reject H</a:t>
            </a:r>
            <a:r>
              <a:rPr lang="en-IN" baseline="-25000" dirty="0"/>
              <a:t>0</a:t>
            </a:r>
            <a:r>
              <a:rPr lang="en-IN" dirty="0"/>
              <a:t> because in our sample it seemed so, although in general it is true, considering all the other samples</a:t>
            </a:r>
          </a:p>
          <a:p>
            <a:r>
              <a:rPr lang="en-IN" dirty="0"/>
              <a:t>Note: Try to reduce Type I errors =&gt; Try not to reject H</a:t>
            </a:r>
            <a:r>
              <a:rPr lang="en-IN" baseline="-25000" dirty="0"/>
              <a:t>0</a:t>
            </a:r>
            <a:r>
              <a:rPr lang="en-IN" dirty="0"/>
              <a:t> (See table above)</a:t>
            </a:r>
          </a:p>
          <a:p>
            <a:r>
              <a:rPr lang="en-IN" dirty="0"/>
              <a:t>But it automatically means a scope for increase in Type II errors (See table above)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F94615B-B8B9-694C-37CB-6D3B69516211}"/>
              </a:ext>
            </a:extLst>
          </p:cNvPr>
          <p:cNvGraphicFramePr>
            <a:graphicFrameLocks/>
          </p:cNvGraphicFramePr>
          <p:nvPr/>
        </p:nvGraphicFramePr>
        <p:xfrm>
          <a:off x="953702" y="1440431"/>
          <a:ext cx="988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781">
                  <a:extLst>
                    <a:ext uri="{9D8B030D-6E8A-4147-A177-3AD203B41FA5}">
                      <a16:colId xmlns:a16="http://schemas.microsoft.com/office/drawing/2014/main" val="1504053444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2182158531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1199627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3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Reject H</a:t>
                      </a:r>
                      <a:r>
                        <a:rPr lang="en-IN" sz="28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Type I Error</a:t>
                      </a:r>
                      <a:r>
                        <a:rPr lang="en-IN" sz="2800" dirty="0"/>
                        <a:t>,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Do not Reject H</a:t>
                      </a:r>
                      <a:r>
                        <a:rPr lang="en-IN" sz="28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Type II Error</a:t>
                      </a:r>
                      <a:r>
                        <a:rPr lang="en-IN" sz="2800" dirty="0"/>
                        <a:t>,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5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8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09F-FAFB-108C-5ACB-C841C8B2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Type 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01C5-8078-2D68-9905-A74F9F3E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79CD0-D9CF-CCFC-EB68-14D068C5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5" y="1443324"/>
            <a:ext cx="10864935" cy="54146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DE866-CFE9-6C4B-CA45-1D0DEEB54EDF}"/>
              </a:ext>
            </a:extLst>
          </p:cNvPr>
          <p:cNvSpPr/>
          <p:nvPr/>
        </p:nvSpPr>
        <p:spPr>
          <a:xfrm>
            <a:off x="10962526" y="6492875"/>
            <a:ext cx="308225" cy="236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D00E0A9-CE5E-4DDD-8CBB-F3B6EF479180}"/>
              </a:ext>
            </a:extLst>
          </p:cNvPr>
          <p:cNvSpPr/>
          <p:nvPr/>
        </p:nvSpPr>
        <p:spPr>
          <a:xfrm>
            <a:off x="10294277" y="3018033"/>
            <a:ext cx="1644721" cy="821933"/>
          </a:xfrm>
          <a:prstGeom prst="wedgeRoundRectCallout">
            <a:avLst>
              <a:gd name="adj1" fmla="val -35825"/>
              <a:gd name="adj2" fmla="val 7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I error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FB15D53-AC15-98FB-0D34-8640E6626263}"/>
              </a:ext>
            </a:extLst>
          </p:cNvPr>
          <p:cNvSpPr/>
          <p:nvPr/>
        </p:nvSpPr>
        <p:spPr>
          <a:xfrm>
            <a:off x="6271827" y="760877"/>
            <a:ext cx="2075379" cy="18596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="0" i="0" baseline="-25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5</a:t>
            </a:r>
            <a:r>
              <a:rPr lang="en-IN" dirty="0"/>
              <a:t>, we would commit Type I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850A-7497-B495-CD5E-81BA211F6181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fail to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128422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80E4-DA82-67B1-B9E9-BC24F7C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Type II Error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7DAB-1772-EEB8-438A-8569594C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142A1-7CA4-18B8-CE85-F16E8FF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" y="1369763"/>
            <a:ext cx="11093185" cy="52630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E84FC-1F56-B7A0-C74C-9B3E1ED93749}"/>
              </a:ext>
            </a:extLst>
          </p:cNvPr>
          <p:cNvSpPr/>
          <p:nvPr/>
        </p:nvSpPr>
        <p:spPr>
          <a:xfrm>
            <a:off x="10952252" y="6176963"/>
            <a:ext cx="401548" cy="425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86AE00D-E90A-5081-D411-B0041BBF7E23}"/>
              </a:ext>
            </a:extLst>
          </p:cNvPr>
          <p:cNvSpPr/>
          <p:nvPr/>
        </p:nvSpPr>
        <p:spPr>
          <a:xfrm>
            <a:off x="9767299" y="4731642"/>
            <a:ext cx="2075379" cy="1859622"/>
          </a:xfrm>
          <a:prstGeom prst="wedgeRoundRectCallout">
            <a:avLst>
              <a:gd name="adj1" fmla="val -73308"/>
              <a:gd name="adj2" fmla="val -32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Google Sans"/>
              </a:rPr>
              <a:t>4</a:t>
            </a:r>
            <a:r>
              <a:rPr lang="en-IN" dirty="0"/>
              <a:t>, we would commit Type II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D0D53-6F56-F108-D565-C169B51F050B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653424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76-6B84-E082-07E5-F155CD5C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AD39-A440-2D1C-C242-4448F920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85D2D-00C5-D682-0213-5E49074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7" y="253250"/>
            <a:ext cx="11092665" cy="62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6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A2A7-B99A-020C-C243-61F798E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0" dirty="0"/>
                  <a:t>Suppose to test our earlier H0: Sample size = 50, Sample average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</m:oMath>
                </a14:m>
                <a:r>
                  <a:rPr lang="en-IN" b="0" dirty="0"/>
                  <a:t>) = 67 inches, SD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="0" dirty="0"/>
                  <a:t>) = 5 inches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b="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b="0" dirty="0"/>
                  <a:t> 2.82</a:t>
                </a:r>
              </a:p>
              <a:p>
                <a:r>
                  <a:rPr lang="en-IN" dirty="0"/>
                  <a:t>Alpha = 0.05, but since this is a two-tailed test, we need to consider alpha / 2 = 0.05 = 0.025</a:t>
                </a:r>
              </a:p>
              <a:p>
                <a:r>
                  <a:rPr lang="en-IN" dirty="0"/>
                  <a:t>See in Z-table (</a:t>
                </a:r>
                <a:r>
                  <a:rPr lang="en-IN" dirty="0">
                    <a:hlinkClick r:id="rId2"/>
                  </a:rPr>
                  <a:t>https://www.z-table.com/</a:t>
                </a:r>
                <a:r>
                  <a:rPr lang="en-IN" dirty="0"/>
                  <a:t>) the probability value of 0.025 to get the critical value (i.e. expected z-score as per normal distribution) … See next slide</a:t>
                </a:r>
              </a:p>
              <a:p>
                <a:r>
                  <a:rPr lang="en-IN" dirty="0"/>
                  <a:t>Critical value = 1.96 (i.e. Up to ±1.96 of Z-score, we would not reject H</a:t>
                </a:r>
                <a:r>
                  <a:rPr lang="en-IN" baseline="-25000" dirty="0"/>
                  <a:t>0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Since our calculated test statistic &gt; critical value, we reject H0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33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1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4F7-66A4-D43B-59F3-08606E9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F81-9201-C49B-5E0C-18A175B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p-value </a:t>
            </a:r>
            <a:r>
              <a:rPr lang="en-IN" dirty="0"/>
              <a:t>= Area of rejection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, High p-value: Fail to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</a:p>
          <a:p>
            <a:r>
              <a:rPr lang="en-IN" dirty="0"/>
              <a:t>Example: A pizza outlet claims they deliver pizza in &lt;= 30 minutes on average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Mean delivery time = 30 minutes</a:t>
            </a:r>
          </a:p>
          <a:p>
            <a:r>
              <a:rPr lang="en-IN" dirty="0"/>
              <a:t>H</a:t>
            </a:r>
            <a:r>
              <a:rPr lang="en-IN" baseline="-25000" dirty="0"/>
              <a:t>a</a:t>
            </a:r>
            <a:r>
              <a:rPr lang="en-IN" dirty="0"/>
              <a:t>: Mean delivery time &lt;&gt; 30 minutes</a:t>
            </a:r>
          </a:p>
          <a:p>
            <a:r>
              <a:rPr lang="en-IN" dirty="0"/>
              <a:t>We test a few sample delivery times and get a p-value = 0.001</a:t>
            </a:r>
          </a:p>
          <a:p>
            <a:r>
              <a:rPr lang="en-IN" dirty="0"/>
              <a:t>Since 0.001 is much less than 0.05, we reject H</a:t>
            </a:r>
            <a:r>
              <a:rPr lang="en-IN" baseline="-25000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4F7-66A4-D43B-59F3-08606E9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F81-9201-C49B-5E0C-18A175B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p-value </a:t>
            </a:r>
            <a:r>
              <a:rPr lang="en-IN" dirty="0"/>
              <a:t>= Area of rejection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H0, High p-value: Fail to reject H0</a:t>
            </a:r>
          </a:p>
          <a:p>
            <a:r>
              <a:rPr lang="en-IN" dirty="0"/>
              <a:t>In our example, Z-score = 2.82</a:t>
            </a:r>
          </a:p>
          <a:p>
            <a:pPr lvl="1"/>
            <a:r>
              <a:rPr lang="en-IN" dirty="0"/>
              <a:t>Go to Z-table and look for 2.82 … We see 0.9976 … So, this Z-score is at the 99</a:t>
            </a:r>
            <a:r>
              <a:rPr lang="en-IN" baseline="30000" dirty="0"/>
              <a:t>th</a:t>
            </a:r>
            <a:r>
              <a:rPr lang="en-IN" dirty="0"/>
              <a:t> percentile … Which means only 1 - 0.9976 = 0.0024 or 0.24% values are above it … Here p-value = 0.0024 … But since it is a two-tailed test, we need to take 2 x p-value = 2 x 0.0024 = 0.0048</a:t>
            </a:r>
          </a:p>
          <a:p>
            <a:pPr lvl="1"/>
            <a:r>
              <a:rPr lang="en-IN" dirty="0"/>
              <a:t>We can also use a ready calculator to get the same result: https://www.socscistatistics.com/pvalues/normaldistribution.aspx</a:t>
            </a:r>
          </a:p>
          <a:p>
            <a:r>
              <a:rPr lang="en-IN" dirty="0"/>
              <a:t>Interpretation: </a:t>
            </a:r>
            <a:r>
              <a:rPr lang="en-US" dirty="0"/>
              <a:t>If our null hypothesis were true we would expect to see a Z-value of 2.82 only in 0.48% of cases just due to random sampling variability</a:t>
            </a:r>
          </a:p>
          <a:p>
            <a:r>
              <a:rPr lang="en-US" dirty="0"/>
              <a:t>Since p-value of 0.0048 &lt; alpha of 0.05, we reject H0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93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AE9A-9C04-09E1-709F-2198F61A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14BD-9AC8-9DCA-D61D-E6CF1FC9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Fail to reject H0</a:t>
            </a:r>
          </a:p>
        </p:txBody>
      </p:sp>
    </p:spTree>
    <p:extLst>
      <p:ext uri="{BB962C8B-B14F-4D97-AF65-F5344CB8AC3E}">
        <p14:creationId xmlns:p14="http://schemas.microsoft.com/office/powerpoint/2010/main" val="126901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3337-3FF7-9ECE-3C0A-61C872B4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Values for Different Levels of </a:t>
            </a:r>
            <a:r>
              <a:rPr lang="el-GR" dirty="0"/>
              <a:t>α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6D78B-25AC-B4A9-5ED7-26E4603094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27429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72099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96922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570458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Approximate Critical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/>
                        <a:t>α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Left-Tailed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Right-Tailed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Two-Tailed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-1.64 and + 1.64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0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-1.96 and + 1.96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-2.58 and + 2.58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4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1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27B4-C8C9-B245-6584-DD1211E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03A3-8641-AAFB-0FF7-2831A304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C4D1-DDC8-CD68-694C-073E8E9F7F22}"/>
              </a:ext>
            </a:extLst>
          </p:cNvPr>
          <p:cNvSpPr txBox="1"/>
          <p:nvPr/>
        </p:nvSpPr>
        <p:spPr>
          <a:xfrm>
            <a:off x="3938476" y="1981939"/>
            <a:ext cx="395088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Population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9705-9999-486D-5CA1-75275B49A174}"/>
              </a:ext>
            </a:extLst>
          </p:cNvPr>
          <p:cNvSpPr txBox="1"/>
          <p:nvPr/>
        </p:nvSpPr>
        <p:spPr>
          <a:xfrm>
            <a:off x="1190847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35D1E-7BB4-0E7F-A3B6-C783DBE514AB}"/>
              </a:ext>
            </a:extLst>
          </p:cNvPr>
          <p:cNvSpPr txBox="1"/>
          <p:nvPr/>
        </p:nvSpPr>
        <p:spPr>
          <a:xfrm>
            <a:off x="3320903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06775-663E-5FD2-C417-E344C02C4F4D}"/>
              </a:ext>
            </a:extLst>
          </p:cNvPr>
          <p:cNvSpPr txBox="1"/>
          <p:nvPr/>
        </p:nvSpPr>
        <p:spPr>
          <a:xfrm>
            <a:off x="5450959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6864-C6D2-DABF-07EB-99A7206F575A}"/>
              </a:ext>
            </a:extLst>
          </p:cNvPr>
          <p:cNvSpPr txBox="1"/>
          <p:nvPr/>
        </p:nvSpPr>
        <p:spPr>
          <a:xfrm>
            <a:off x="9179442" y="3061072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18E55-496F-F34C-FBD2-A6CD8B0525E6}"/>
              </a:ext>
            </a:extLst>
          </p:cNvPr>
          <p:cNvSpPr txBox="1"/>
          <p:nvPr/>
        </p:nvSpPr>
        <p:spPr>
          <a:xfrm>
            <a:off x="7797209" y="3059668"/>
            <a:ext cx="1034903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DCB99A-E49A-D271-22F9-E50F729FB6D3}"/>
              </a:ext>
            </a:extLst>
          </p:cNvPr>
          <p:cNvCxnSpPr/>
          <p:nvPr/>
        </p:nvCxnSpPr>
        <p:spPr>
          <a:xfrm flipH="1">
            <a:off x="2339163" y="2443604"/>
            <a:ext cx="1981200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EA246-96C0-03AF-D2E3-F76F5667EE99}"/>
              </a:ext>
            </a:extLst>
          </p:cNvPr>
          <p:cNvCxnSpPr>
            <a:cxnSpLocks/>
          </p:cNvCxnSpPr>
          <p:nvPr/>
        </p:nvCxnSpPr>
        <p:spPr>
          <a:xfrm flipH="1">
            <a:off x="4286694" y="2443604"/>
            <a:ext cx="393405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77913-757F-D289-26A3-5088F75C8067}"/>
              </a:ext>
            </a:extLst>
          </p:cNvPr>
          <p:cNvCxnSpPr>
            <a:cxnSpLocks/>
          </p:cNvCxnSpPr>
          <p:nvPr/>
        </p:nvCxnSpPr>
        <p:spPr>
          <a:xfrm>
            <a:off x="5602475" y="2443604"/>
            <a:ext cx="687569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1DFDF-D5FF-95FB-389C-EBB8F8017F64}"/>
              </a:ext>
            </a:extLst>
          </p:cNvPr>
          <p:cNvCxnSpPr>
            <a:cxnSpLocks/>
          </p:cNvCxnSpPr>
          <p:nvPr/>
        </p:nvCxnSpPr>
        <p:spPr>
          <a:xfrm>
            <a:off x="6679905" y="2443604"/>
            <a:ext cx="1470838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BE5F4-E58E-4525-CB3B-FABC9F80B2A4}"/>
              </a:ext>
            </a:extLst>
          </p:cNvPr>
          <p:cNvCxnSpPr>
            <a:cxnSpLocks/>
          </p:cNvCxnSpPr>
          <p:nvPr/>
        </p:nvCxnSpPr>
        <p:spPr>
          <a:xfrm>
            <a:off x="7670505" y="2443604"/>
            <a:ext cx="2479157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CBEDFD-824C-3004-E3B5-C00041C7136E}"/>
              </a:ext>
            </a:extLst>
          </p:cNvPr>
          <p:cNvSpPr txBox="1"/>
          <p:nvPr/>
        </p:nvSpPr>
        <p:spPr>
          <a:xfrm>
            <a:off x="1161606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0C26C-40B4-6C6C-E2F1-045491F193F9}"/>
              </a:ext>
            </a:extLst>
          </p:cNvPr>
          <p:cNvSpPr txBox="1"/>
          <p:nvPr/>
        </p:nvSpPr>
        <p:spPr>
          <a:xfrm>
            <a:off x="3291662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0F392-4882-E84F-D93E-44D5C3B8759B}"/>
              </a:ext>
            </a:extLst>
          </p:cNvPr>
          <p:cNvSpPr txBox="1"/>
          <p:nvPr/>
        </p:nvSpPr>
        <p:spPr>
          <a:xfrm>
            <a:off x="5421718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312A8-0732-6623-E579-507C4ED4EE86}"/>
              </a:ext>
            </a:extLst>
          </p:cNvPr>
          <p:cNvSpPr txBox="1"/>
          <p:nvPr/>
        </p:nvSpPr>
        <p:spPr>
          <a:xfrm>
            <a:off x="9150201" y="4045064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9C40EE-E61C-18E8-D271-AE0EC7B251FB}"/>
              </a:ext>
            </a:extLst>
          </p:cNvPr>
          <p:cNvSpPr txBox="1"/>
          <p:nvPr/>
        </p:nvSpPr>
        <p:spPr>
          <a:xfrm>
            <a:off x="7767968" y="4043660"/>
            <a:ext cx="103490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47F511E-A82B-A956-8965-71CC18C4FF3F}"/>
              </a:ext>
            </a:extLst>
          </p:cNvPr>
          <p:cNvSpPr/>
          <p:nvPr/>
        </p:nvSpPr>
        <p:spPr>
          <a:xfrm>
            <a:off x="2083981" y="3429000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0D37547-E88F-6E86-AC68-00A7B750BF95}"/>
              </a:ext>
            </a:extLst>
          </p:cNvPr>
          <p:cNvSpPr/>
          <p:nvPr/>
        </p:nvSpPr>
        <p:spPr>
          <a:xfrm>
            <a:off x="4296442" y="3435574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0074389-5737-36EA-8D12-83F90156CFD4}"/>
              </a:ext>
            </a:extLst>
          </p:cNvPr>
          <p:cNvSpPr/>
          <p:nvPr/>
        </p:nvSpPr>
        <p:spPr>
          <a:xfrm>
            <a:off x="6303339" y="3368402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D75B371-530B-A9C1-AB38-AD9819B8AD3F}"/>
              </a:ext>
            </a:extLst>
          </p:cNvPr>
          <p:cNvSpPr/>
          <p:nvPr/>
        </p:nvSpPr>
        <p:spPr>
          <a:xfrm>
            <a:off x="10041560" y="3429000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575BB0-024D-00BD-9A55-22BD9A00C3A8}"/>
              </a:ext>
            </a:extLst>
          </p:cNvPr>
          <p:cNvCxnSpPr/>
          <p:nvPr/>
        </p:nvCxnSpPr>
        <p:spPr>
          <a:xfrm>
            <a:off x="2222205" y="4412992"/>
            <a:ext cx="3068378" cy="119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BCF8FC-BB81-E016-4EF3-664C3E2B7569}"/>
              </a:ext>
            </a:extLst>
          </p:cNvPr>
          <p:cNvCxnSpPr>
            <a:cxnSpLocks/>
          </p:cNvCxnSpPr>
          <p:nvPr/>
        </p:nvCxnSpPr>
        <p:spPr>
          <a:xfrm>
            <a:off x="4258341" y="4419566"/>
            <a:ext cx="1192618" cy="87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FB7C8C-004F-ADD8-304D-C9B647B43E55}"/>
              </a:ext>
            </a:extLst>
          </p:cNvPr>
          <p:cNvCxnSpPr>
            <a:cxnSpLocks/>
          </p:cNvCxnSpPr>
          <p:nvPr/>
        </p:nvCxnSpPr>
        <p:spPr>
          <a:xfrm flipH="1">
            <a:off x="5913917" y="4367767"/>
            <a:ext cx="236654" cy="489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994B95-1952-2B77-7FB5-B79A510E0A40}"/>
              </a:ext>
            </a:extLst>
          </p:cNvPr>
          <p:cNvCxnSpPr>
            <a:cxnSpLocks/>
          </p:cNvCxnSpPr>
          <p:nvPr/>
        </p:nvCxnSpPr>
        <p:spPr>
          <a:xfrm flipH="1">
            <a:off x="6290044" y="4392116"/>
            <a:ext cx="1906855" cy="635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B5D2C-DE82-76E0-5C2F-5B8553F37569}"/>
              </a:ext>
            </a:extLst>
          </p:cNvPr>
          <p:cNvCxnSpPr>
            <a:cxnSpLocks/>
          </p:cNvCxnSpPr>
          <p:nvPr/>
        </p:nvCxnSpPr>
        <p:spPr>
          <a:xfrm flipH="1">
            <a:off x="6774189" y="4419566"/>
            <a:ext cx="3418085" cy="113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AAB371D-4A60-F554-1441-12070896F10D}"/>
              </a:ext>
            </a:extLst>
          </p:cNvPr>
          <p:cNvSpPr/>
          <p:nvPr/>
        </p:nvSpPr>
        <p:spPr>
          <a:xfrm>
            <a:off x="8199471" y="3435574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498C907-9446-DC0C-DCF3-F652DEE1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44" y="4770210"/>
            <a:ext cx="1830575" cy="13579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9C97B8-3F16-B208-9809-D6B47B6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64" y="1083373"/>
            <a:ext cx="1757069" cy="12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C9E55-F010-5FAB-BF3A-4B9A3B3E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from a Normal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4E34CF-9907-2B6A-28D8-DD4B44137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Suppose we know that a population is normally distributed with mean = </a:t>
                </a:r>
                <a:r>
                  <a:rPr lang="el-GR" dirty="0"/>
                  <a:t>μ</a:t>
                </a:r>
                <a:r>
                  <a:rPr lang="en-IN" dirty="0"/>
                  <a:t> and SD = </a:t>
                </a:r>
                <a:r>
                  <a:rPr lang="el-GR" dirty="0"/>
                  <a:t>σ</a:t>
                </a:r>
                <a:endParaRPr lang="en-IN" dirty="0"/>
              </a:p>
              <a:p>
                <a:r>
                  <a:rPr lang="en-IN" dirty="0"/>
                  <a:t>From this, we can take an unlimited number of samples of size n</a:t>
                </a:r>
              </a:p>
              <a:p>
                <a:r>
                  <a:rPr lang="en-IN" dirty="0"/>
                  <a:t>For each sample, we calculate mean and plot all these sample means</a:t>
                </a:r>
              </a:p>
              <a:p>
                <a:r>
                  <a:rPr lang="en-IN" dirty="0"/>
                  <a:t>Now we compute mean of sample means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and SD of sample means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We will find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 = </a:t>
                </a:r>
                <a:r>
                  <a:rPr lang="el-GR" dirty="0"/>
                  <a:t>μ</a:t>
                </a:r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IN" dirty="0"/>
                  <a:t> (called </a:t>
                </a:r>
                <a:r>
                  <a:rPr lang="en-IN" b="1" dirty="0"/>
                  <a:t>Standard error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Conclusions</a:t>
                </a:r>
              </a:p>
              <a:p>
                <a:pPr lvl="1"/>
                <a:r>
                  <a:rPr lang="en-IN" dirty="0"/>
                  <a:t>Mean of </a:t>
                </a:r>
                <a:r>
                  <a:rPr lang="en-IN" i="1" dirty="0"/>
                  <a:t>means of samples drawn from a population</a:t>
                </a:r>
                <a:r>
                  <a:rPr lang="en-IN" dirty="0"/>
                  <a:t> = Population mean</a:t>
                </a:r>
              </a:p>
              <a:p>
                <a:pPr lvl="1"/>
                <a:r>
                  <a:rPr lang="en-IN" dirty="0"/>
                  <a:t>As </a:t>
                </a:r>
                <a:r>
                  <a:rPr lang="en-IN" i="1" dirty="0"/>
                  <a:t>n</a:t>
                </a:r>
                <a:r>
                  <a:rPr lang="en-IN" dirty="0"/>
                  <a:t> becomes larger, standard error will reduce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4E34CF-9907-2B6A-28D8-DD4B44137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35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9897-C3E2-F3A3-946D-4D8CAF5E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91E99-1893-401B-115E-569DD42DA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When sampling from a population, the Z-score formula changes</a:t>
                </a:r>
              </a:p>
              <a:p>
                <a:endParaRPr lang="en-IN" dirty="0"/>
              </a:p>
              <a:p>
                <a:r>
                  <a:rPr lang="en-IN" dirty="0"/>
                  <a:t>When calculating for population data: </a:t>
                </a:r>
                <a:r>
                  <a:rPr lang="it-IT" dirty="0"/>
                  <a:t>z-score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r>
                  <a:rPr lang="it-IT" dirty="0"/>
                  <a:t> </a:t>
                </a:r>
                <a:endParaRPr lang="en-IN" dirty="0"/>
              </a:p>
              <a:p>
                <a:r>
                  <a:rPr lang="en-IN" dirty="0"/>
                  <a:t>When calculating for sampling from a population: Z-score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dirty="0"/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Reason: We are working with a sample, rather than an entire population, so we wish to take a smaller standard error (standard deviation)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91E99-1893-401B-115E-569DD42DA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0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3C10-ACA6-B24B-8A85-F8EAFDEE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the Samples, Lesser the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4FB1-A61F-66BE-E110-90109AEE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Suppose a manufacturer ships goods in a box so that the weights of the boxes are normally distributed with a mean weight of 25 kg with a standard deviation of 4 kg. What is the impact of various sample sizes on the Z-score calculation, and hence the estimation?</a:t>
            </a:r>
          </a:p>
          <a:p>
            <a:r>
              <a:rPr lang="en-IN" dirty="0"/>
              <a:t>Solution: Next slide</a:t>
            </a:r>
          </a:p>
          <a:p>
            <a:r>
              <a:rPr lang="en-IN" b="1" dirty="0"/>
              <a:t>Key points</a:t>
            </a:r>
          </a:p>
          <a:p>
            <a:pPr lvl="1"/>
            <a:r>
              <a:rPr lang="en-IN" b="1" dirty="0"/>
              <a:t>Precision of estimates</a:t>
            </a:r>
            <a:r>
              <a:rPr lang="en-IN" dirty="0"/>
              <a:t>: If we take a sample of (a) 5 boxes and calculate the average, (b) 100 boxes and calculate the average … option (b) will always give us more accurate results</a:t>
            </a:r>
          </a:p>
          <a:p>
            <a:pPr lvl="1"/>
            <a:r>
              <a:rPr lang="en-IN" b="1" dirty="0"/>
              <a:t>Law of large numbers</a:t>
            </a:r>
            <a:r>
              <a:rPr lang="en-IN" dirty="0"/>
              <a:t>: With small samples, we have a risk of randomness/bad samples</a:t>
            </a:r>
          </a:p>
          <a:p>
            <a:pPr lvl="1"/>
            <a:r>
              <a:rPr lang="en-IN" b="1" dirty="0"/>
              <a:t>CLT</a:t>
            </a:r>
            <a:r>
              <a:rPr lang="en-IN" dirty="0"/>
              <a:t>: As we have more samples, each having a larger sample size, the distribution of sample means approaches normal distribution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9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48A5-CE84-4B63-2F37-40E6268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04"/>
            <a:ext cx="10515600" cy="912946"/>
          </a:xfrm>
        </p:spPr>
        <p:txBody>
          <a:bodyPr/>
          <a:lstStyle/>
          <a:p>
            <a:r>
              <a:rPr lang="en-IN" dirty="0"/>
              <a:t>More Samples, Better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E65616-FE17-C8F9-AA21-6C88FDE8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50"/>
            <a:ext cx="10515600" cy="5187013"/>
          </a:xfrm>
        </p:spPr>
        <p:txBody>
          <a:bodyPr>
            <a:normAutofit/>
          </a:bodyPr>
          <a:lstStyle/>
          <a:p>
            <a:r>
              <a:rPr lang="en-US" sz="2400" dirty="0"/>
              <a:t>As the sample size increases, the probability that a box will weigh between 24 kg and 27 kg becomes even higher due to the reduced variability in the sample mean. This makes our predictions more accurate.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EC6527B8-D871-DB15-1DFA-76B2990115C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3929" y="2098776"/>
              <a:ext cx="11484142" cy="4102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119">
                      <a:extLst>
                        <a:ext uri="{9D8B030D-6E8A-4147-A177-3AD203B41FA5}">
                          <a16:colId xmlns:a16="http://schemas.microsoft.com/office/drawing/2014/main" val="2749110882"/>
                        </a:ext>
                      </a:extLst>
                    </a:gridCol>
                    <a:gridCol w="2625765">
                      <a:extLst>
                        <a:ext uri="{9D8B030D-6E8A-4147-A177-3AD203B41FA5}">
                          <a16:colId xmlns:a16="http://schemas.microsoft.com/office/drawing/2014/main" val="2011438727"/>
                        </a:ext>
                      </a:extLst>
                    </a:gridCol>
                    <a:gridCol w="2763227">
                      <a:extLst>
                        <a:ext uri="{9D8B030D-6E8A-4147-A177-3AD203B41FA5}">
                          <a16:colId xmlns:a16="http://schemas.microsoft.com/office/drawing/2014/main" val="4245502183"/>
                        </a:ext>
                      </a:extLst>
                    </a:gridCol>
                    <a:gridCol w="2305203">
                      <a:extLst>
                        <a:ext uri="{9D8B030D-6E8A-4147-A177-3AD203B41FA5}">
                          <a16:colId xmlns:a16="http://schemas.microsoft.com/office/drawing/2014/main" val="3103208097"/>
                        </a:ext>
                      </a:extLst>
                    </a:gridCol>
                    <a:gridCol w="2296828">
                      <a:extLst>
                        <a:ext uri="{9D8B030D-6E8A-4147-A177-3AD203B41FA5}">
                          <a16:colId xmlns:a16="http://schemas.microsoft.com/office/drawing/2014/main" val="2950428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Lower range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Higher range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Using Z-table, CDF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Probability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202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b="1" dirty="0">
                              <a:solidFill>
                                <a:srgbClr val="7030A0"/>
                              </a:solidFill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dirty="0">
                              <a:solidFill>
                                <a:srgbClr val="7030A0"/>
                              </a:solidFill>
                            </a:rPr>
                            <a:t>Z-score</a:t>
                          </a:r>
                          <a:r>
                            <a:rPr lang="en-IN" sz="2000" b="1" baseline="0" dirty="0">
                              <a:solidFill>
                                <a:srgbClr val="7030A0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b="1" dirty="0">
                                      <a:solidFill>
                                        <a:srgbClr val="7030A0"/>
                                      </a:solidFill>
                                    </a:rPr>
                                    <m:t>μ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l-GR" sz="2000" b="1" dirty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σ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endParaRPr lang="en-IN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dirty="0">
                              <a:solidFill>
                                <a:srgbClr val="7030A0"/>
                              </a:solidFill>
                            </a:rPr>
                            <a:t>Z-score</a:t>
                          </a:r>
                          <a:r>
                            <a:rPr lang="en-IN" sz="2000" b="1" baseline="0" dirty="0">
                              <a:solidFill>
                                <a:srgbClr val="7030A0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IN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000" b="1" dirty="0">
                                      <a:solidFill>
                                        <a:srgbClr val="7030A0"/>
                                      </a:solidFill>
                                    </a:rPr>
                                    <m:t>μ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l-GR" sz="2000" b="1" dirty="0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σ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endParaRPr lang="en-IN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0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0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661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-0.25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27 −25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0.4013 (for -0.25) to 0.6915 (for 0.50)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0.6915 – 0.4013 = 0.2902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29%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719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-1.25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27 −25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2.50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0.1056 (for -1.25) to 0.9938 (for 2.50)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0.9938 – 0.1056 = 0.8882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601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50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0.566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-1.77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27 −25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50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0.566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3.53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0.0384 (for -1.77) to 0.9998 (for 3.53)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0.9998 – 0.0384 = 0.9614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951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-2.5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27 −25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IN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100</m:t>
                                          </m:r>
                                        </m:e>
                                      </m:rad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 =</a:t>
                          </a:r>
                          <a:r>
                            <a:rPr lang="en-IN" sz="20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5.00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0.0062 (for -2.5) to 1 (for Z-score of 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1 – 0.0062 = 0.9938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004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EC6527B8-D871-DB15-1DFA-76B2990115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3078450"/>
                  </p:ext>
                </p:extLst>
              </p:nvPr>
            </p:nvGraphicFramePr>
            <p:xfrm>
              <a:off x="353929" y="2098776"/>
              <a:ext cx="11484142" cy="4102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119">
                      <a:extLst>
                        <a:ext uri="{9D8B030D-6E8A-4147-A177-3AD203B41FA5}">
                          <a16:colId xmlns:a16="http://schemas.microsoft.com/office/drawing/2014/main" val="2749110882"/>
                        </a:ext>
                      </a:extLst>
                    </a:gridCol>
                    <a:gridCol w="2625765">
                      <a:extLst>
                        <a:ext uri="{9D8B030D-6E8A-4147-A177-3AD203B41FA5}">
                          <a16:colId xmlns:a16="http://schemas.microsoft.com/office/drawing/2014/main" val="2011438727"/>
                        </a:ext>
                      </a:extLst>
                    </a:gridCol>
                    <a:gridCol w="2763227">
                      <a:extLst>
                        <a:ext uri="{9D8B030D-6E8A-4147-A177-3AD203B41FA5}">
                          <a16:colId xmlns:a16="http://schemas.microsoft.com/office/drawing/2014/main" val="4245502183"/>
                        </a:ext>
                      </a:extLst>
                    </a:gridCol>
                    <a:gridCol w="2305203">
                      <a:extLst>
                        <a:ext uri="{9D8B030D-6E8A-4147-A177-3AD203B41FA5}">
                          <a16:colId xmlns:a16="http://schemas.microsoft.com/office/drawing/2014/main" val="3103208097"/>
                        </a:ext>
                      </a:extLst>
                    </a:gridCol>
                    <a:gridCol w="2296828">
                      <a:extLst>
                        <a:ext uri="{9D8B030D-6E8A-4147-A177-3AD203B41FA5}">
                          <a16:colId xmlns:a16="http://schemas.microsoft.com/office/drawing/2014/main" val="295042829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Sample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Lower range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Higher range Z-score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Using Z-table, CDF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Probability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3202572"/>
                      </a:ext>
                    </a:extLst>
                  </a:tr>
                  <a:tr h="698945">
                    <a:tc>
                      <a:txBody>
                        <a:bodyPr/>
                        <a:lstStyle/>
                        <a:p>
                          <a:r>
                            <a:rPr lang="en-IN" sz="2000" b="1" dirty="0">
                              <a:solidFill>
                                <a:srgbClr val="7030A0"/>
                              </a:solidFill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7" t="-60870" r="-281439" b="-4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448" t="-60870" r="-167770" b="-4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sz="20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sz="20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661839"/>
                      </a:ext>
                    </a:extLst>
                  </a:tr>
                  <a:tr h="751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7" t="-150407" r="-281439" b="-3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448" t="-150407" r="-167770" b="-308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0.4013 (for -0.25) to 0.6915 (for 0.50)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0.6915 – 0.4013 = 0.2902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29%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719344"/>
                      </a:ext>
                    </a:extLst>
                  </a:tr>
                  <a:tr h="751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7" t="-248387" r="-281439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448" t="-248387" r="-167770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0.1056 (for -1.25) to 0.9938 (for 2.50)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0.9938 – 0.1056 = 0.8882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601702"/>
                      </a:ext>
                    </a:extLst>
                  </a:tr>
                  <a:tr h="751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7" t="-351220" r="-281439" b="-108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448" t="-351220" r="-167770" b="-108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0.0384 (for -1.77) to 0.9998 (for 3.53)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0.9998 – 0.0384 = 0.9614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951079"/>
                      </a:ext>
                    </a:extLst>
                  </a:tr>
                  <a:tr h="751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7" t="-447581" r="-281439" b="-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448" t="-447581" r="-167770" b="-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0.0062 (for -2.5) to 1 (for Z-score of 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>
                              <a:solidFill>
                                <a:schemeClr val="tx1"/>
                              </a:solidFill>
                            </a:rPr>
                            <a:t>1 – 0.0062 = 0.9938 or </a:t>
                          </a:r>
                          <a:r>
                            <a:rPr lang="en-IN" sz="2000" dirty="0">
                              <a:solidFill>
                                <a:srgbClr val="FF0000"/>
                              </a:solidFill>
                            </a:rPr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0044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90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92D58-63D1-A8FB-F22D-688F11EC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96D1A-E5E8-74C9-9616-CC2042593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b="1" dirty="0"/>
                  <a:t>Hypothesis</a:t>
                </a:r>
                <a:r>
                  <a:rPr lang="en-IN" dirty="0"/>
                  <a:t>: Not possible to test entire population, so test sample and draw conclusions about the population (</a:t>
                </a:r>
                <a:r>
                  <a:rPr lang="en-IN" b="1" dirty="0"/>
                  <a:t>Inferential statistics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Hypothesis</a:t>
                </a:r>
                <a:r>
                  <a:rPr lang="en-IN" dirty="0"/>
                  <a:t> </a:t>
                </a:r>
                <a:r>
                  <a:rPr lang="en-IN" b="1" dirty="0"/>
                  <a:t>testing</a:t>
                </a:r>
                <a:r>
                  <a:rPr lang="en-IN" dirty="0"/>
                  <a:t>: Lets us evaluate how well a sample supports an assumption about the population using these steps:</a:t>
                </a:r>
              </a:p>
              <a:p>
                <a:pPr lvl="1"/>
                <a:r>
                  <a:rPr lang="en-IN" dirty="0"/>
                  <a:t>State our assumption (</a:t>
                </a:r>
                <a:r>
                  <a:rPr lang="en-IN" b="1" dirty="0"/>
                  <a:t>Null hypothesis </a:t>
                </a:r>
                <a:r>
                  <a:rPr lang="en-IN" dirty="0"/>
                  <a:t>and </a:t>
                </a:r>
                <a:r>
                  <a:rPr lang="en-IN" b="1" dirty="0"/>
                  <a:t>Alternate hypothesis</a:t>
                </a:r>
                <a:r>
                  <a:rPr lang="en-IN" dirty="0"/>
                  <a:t>)</a:t>
                </a:r>
                <a:endParaRPr lang="en-IN" b="1" dirty="0"/>
              </a:p>
              <a:p>
                <a:pPr lvl="1"/>
                <a:r>
                  <a:rPr lang="en-IN" dirty="0"/>
                  <a:t>Determine probability of error (</a:t>
                </a:r>
                <a:r>
                  <a:rPr lang="en-IN" b="1" dirty="0"/>
                  <a:t>Level of significance</a:t>
                </a:r>
                <a:r>
                  <a:rPr lang="en-IN" dirty="0"/>
                  <a:t>) called </a:t>
                </a:r>
                <a:r>
                  <a:rPr lang="el-GR" b="1" dirty="0"/>
                  <a:t>α</a:t>
                </a:r>
                <a:endParaRPr lang="en-IN" b="1" dirty="0"/>
              </a:p>
              <a:p>
                <a:pPr lvl="1"/>
                <a:r>
                  <a:rPr lang="en-IN" dirty="0"/>
                  <a:t>Check how well the data supports our assumption (Calculate </a:t>
                </a:r>
                <a:r>
                  <a:rPr lang="en-IN" b="1" dirty="0"/>
                  <a:t>Test statistic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Translate that into a probability that supports it (</a:t>
                </a:r>
                <a:r>
                  <a:rPr lang="en-IN" b="1" dirty="0"/>
                  <a:t>p-value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Conclusion: Is p-value &lt; </a:t>
                </a:r>
                <a:r>
                  <a:rPr lang="el-GR" dirty="0"/>
                  <a:t>α</a:t>
                </a:r>
                <a:r>
                  <a:rPr lang="en-IN" dirty="0"/>
                  <a:t>?</a:t>
                </a:r>
              </a:p>
              <a:p>
                <a:pPr lvl="2"/>
                <a:r>
                  <a:rPr lang="en-IN" dirty="0"/>
                  <a:t>Yes – Our assumption was wrong – Reject Null hypothesis</a:t>
                </a:r>
              </a:p>
              <a:p>
                <a:pPr lvl="2"/>
                <a:r>
                  <a:rPr lang="en-IN" dirty="0"/>
                  <a:t>No – Our assumption was correct – Fail to reject Null hypothesis</a:t>
                </a:r>
              </a:p>
              <a:p>
                <a:pPr lvl="1"/>
                <a:r>
                  <a:rPr lang="en-IN" dirty="0"/>
                  <a:t>Alternatively, compare test statistic with </a:t>
                </a:r>
                <a:r>
                  <a:rPr lang="en-IN" b="1" dirty="0"/>
                  <a:t>Critical value</a:t>
                </a:r>
                <a:r>
                  <a:rPr lang="en-IN" dirty="0"/>
                  <a:t> and decide</a:t>
                </a:r>
              </a:p>
              <a:p>
                <a:r>
                  <a:rPr lang="en-IN" dirty="0"/>
                  <a:t>Sample statistic: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(Sample mean) -&gt; Population parameter: </a:t>
                </a:r>
                <a:r>
                  <a:rPr lang="el-GR" dirty="0"/>
                  <a:t>μ</a:t>
                </a:r>
                <a:r>
                  <a:rPr lang="en-IN" dirty="0"/>
                  <a:t> (Population mean)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55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2439</Words>
  <Application>Microsoft Office PowerPoint</Application>
  <PresentationFormat>Widescreen</PresentationFormat>
  <Paragraphs>290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Google Sans</vt:lpstr>
      <vt:lpstr>Office Theme</vt:lpstr>
      <vt:lpstr>The Central Limit Theorem (CLT)</vt:lpstr>
      <vt:lpstr>Central Limit Theorem (CLT)</vt:lpstr>
      <vt:lpstr>CLT</vt:lpstr>
      <vt:lpstr>Sampling from a Normal Population</vt:lpstr>
      <vt:lpstr>Z-Score Calculation</vt:lpstr>
      <vt:lpstr>More the Samples, Lesser the Error</vt:lpstr>
      <vt:lpstr>More Samples, Better Results</vt:lpstr>
      <vt:lpstr>Hypothesis Testing</vt:lpstr>
      <vt:lpstr>Hypothesis</vt:lpstr>
      <vt:lpstr>Null and Alternate Hypotheses</vt:lpstr>
      <vt:lpstr>Significance Level (α) and p-value</vt:lpstr>
      <vt:lpstr>Significance Level (α) and p-value</vt:lpstr>
      <vt:lpstr>Visualizing p-value</vt:lpstr>
      <vt:lpstr>Understanding p-value</vt:lpstr>
      <vt:lpstr>Significance Level (α) – More Details</vt:lpstr>
      <vt:lpstr>Significance Level</vt:lpstr>
      <vt:lpstr>Significance Level</vt:lpstr>
      <vt:lpstr>Significance Level and Confidence Level</vt:lpstr>
      <vt:lpstr>How to Get Critical Value from Z-Table</vt:lpstr>
      <vt:lpstr>Type I, II Errors, Alpha Beta</vt:lpstr>
      <vt:lpstr>Visualizing Type I Errors</vt:lpstr>
      <vt:lpstr>Similarly, Type II Error Now</vt:lpstr>
      <vt:lpstr>PowerPoint Presentation</vt:lpstr>
      <vt:lpstr>Calculate Test Statistic</vt:lpstr>
      <vt:lpstr>p-value</vt:lpstr>
      <vt:lpstr>p-value</vt:lpstr>
      <vt:lpstr>Conclusion</vt:lpstr>
      <vt:lpstr>Critical Values for Different Levels of 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2024-10-22T05:31:27Z</dcterms:created>
  <dcterms:modified xsi:type="dcterms:W3CDTF">2024-10-22T05:32:42Z</dcterms:modified>
</cp:coreProperties>
</file>