
<file path=[Content_Types].xml><?xml version="1.0" encoding="utf-8"?>
<Types xmlns="http://schemas.openxmlformats.org/package/2006/content-types">
  <Default Extension="1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52" r:id="rId2"/>
    <p:sldId id="2449" r:id="rId3"/>
    <p:sldId id="2450" r:id="rId4"/>
    <p:sldId id="2451" r:id="rId5"/>
    <p:sldId id="260" r:id="rId6"/>
    <p:sldId id="2453" r:id="rId7"/>
    <p:sldId id="1816" r:id="rId8"/>
    <p:sldId id="1954" r:id="rId9"/>
    <p:sldId id="2194" r:id="rId10"/>
    <p:sldId id="2195" r:id="rId11"/>
    <p:sldId id="2196" r:id="rId12"/>
    <p:sldId id="1397" r:id="rId13"/>
    <p:sldId id="2197" r:id="rId14"/>
    <p:sldId id="2198" r:id="rId15"/>
    <p:sldId id="2199" r:id="rId16"/>
    <p:sldId id="259" r:id="rId17"/>
    <p:sldId id="2444" r:id="rId18"/>
    <p:sldId id="263" r:id="rId19"/>
    <p:sldId id="2200" r:id="rId20"/>
    <p:sldId id="2173" r:id="rId21"/>
    <p:sldId id="2174" r:id="rId22"/>
    <p:sldId id="21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25B45-BAEA-CDE8-7EFD-D5E013DD8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E21BFF-F546-2C7B-A178-5B5D327A3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AB347-B402-8236-18E3-C02ACFF08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F23-A72D-46F7-9B42-26A2E35E0B1D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E1C44-185D-B79D-6F7B-B3F5057E9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A497A-40A9-5AE2-C6BA-34D05180F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F3990-8038-4E09-A8EE-849F49831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075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8FC2F-A89E-61BF-9652-7B475D288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FA8A2-FF94-37B2-6E44-15BE2595D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8F794-552E-13A5-0AD7-ADF2CD36B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F23-A72D-46F7-9B42-26A2E35E0B1D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132E3-78D4-C576-D4F0-D43BF11A0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25892-7089-8193-40A4-44E5FCCEB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F3990-8038-4E09-A8EE-849F49831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1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910C6-4627-262E-F7DB-B7310E6165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E26FA2-4114-24BC-9523-E7701DF66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354D9-3E1C-31E6-97E1-69FF299B0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F23-A72D-46F7-9B42-26A2E35E0B1D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9EF68-B926-B708-858A-77E0FA911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4E660-54EF-CAF8-C708-581FDCAE9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F3990-8038-4E09-A8EE-849F49831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20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0375F-05A1-F5A8-144D-73FFA0A5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C313D-0EAF-9053-D74A-420BF8234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58AA9-7DFD-5CDF-F0DD-C2421FD51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F23-A72D-46F7-9B42-26A2E35E0B1D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DA4A6-04C4-BEC6-7759-D0E4FFEFA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566B3-7C1B-ADD1-42A5-4EC319AC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F3990-8038-4E09-A8EE-849F49831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775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C7F4E-3815-27D2-986A-2CACE2A59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FF030-7672-B22F-BE0E-D14E9C80A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54034-7584-F6A9-86BB-A15C9F3F4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F23-A72D-46F7-9B42-26A2E35E0B1D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DA717-A12F-2906-D006-1E59F1E27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D7FF5-BD3B-C874-1487-4BC002E30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F3990-8038-4E09-A8EE-849F49831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237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D9697-2E0B-07FF-63C8-DEC10059B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455AD-B832-15D7-E13C-1677ECD4F0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3C9877-0C6D-BB84-3538-01B3D44D8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459C1-D2CA-46A8-5EF5-32DD3520B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F23-A72D-46F7-9B42-26A2E35E0B1D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E8C7F-4CFD-6172-6600-C8004ED88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448F0-D1CA-1839-341C-EE573E8ED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F3990-8038-4E09-A8EE-849F49831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67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19651-5105-56E7-FBC7-29F2686B3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07499-E514-2FBB-76E7-A388812F5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AE1D9F-1D04-3EEB-536C-0F1143E78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8EF2A0-17AF-DC56-31FA-41E3BCFE5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ABE9FF-5E32-C0B5-9F5E-53011C4265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DFD7C9-6E8B-F17F-5FAA-6E02423EA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F23-A72D-46F7-9B42-26A2E35E0B1D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4C56CD-4E64-0125-0BC0-87487CF8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4B8AE0-944E-31CF-3A26-D3EB0C950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F3990-8038-4E09-A8EE-849F49831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324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311C-6A41-875D-B33D-4962D51B8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CB4C57-7C06-01C3-9ABF-9DBF08D60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F23-A72D-46F7-9B42-26A2E35E0B1D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7CDFD9-8975-FC53-1DC1-7BCDFDAD2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E8678A-1926-2A0C-79E1-77CC9694A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F3990-8038-4E09-A8EE-849F49831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815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5B6EA4-5F59-73C5-05F1-68141B6A7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F23-A72D-46F7-9B42-26A2E35E0B1D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F9B1B-87D7-7246-4095-6DFF6F95F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3BCCD6-9F4E-BE88-E25F-63DADC901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F3990-8038-4E09-A8EE-849F49831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688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6CB61-0D81-9841-D320-8028C4A0A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BD19C-7EDA-FE9A-C601-811C04227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896D9A-6AB2-3F40-A779-C562A5E7B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B2092-146A-26D3-DD9B-2C1C689BE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F23-A72D-46F7-9B42-26A2E35E0B1D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87664-34F2-EF9A-1AFB-96E770833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E3D91-0A34-7B92-7054-6B6131E81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F3990-8038-4E09-A8EE-849F49831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83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92173-4F77-0185-E518-70371B1E2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96C327-28B9-A57D-6CBF-9B4B490316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D3D6D-D058-3422-D908-19038EED3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C40A0-E883-0FFC-E8E7-32BCED660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F23-A72D-46F7-9B42-26A2E35E0B1D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A6AD5-F679-FAD8-8CDC-F7BCCA3CD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2B900-232A-C1FD-5D85-908ED528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F3990-8038-4E09-A8EE-849F49831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713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C128E0-ED12-4287-C83D-3DDD050B0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D27BC-C189-DFF3-698E-23B5422CD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24FB3-8A15-4A9A-B46B-A42058C960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FAF23-A72D-46F7-9B42-26A2E35E0B1D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B02EF-7E9F-D620-2DA3-E62C6C5DF6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B2A0B-DCAF-1B32-FFA3-0A6B7A06C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F3990-8038-4E09-A8EE-849F49831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86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hyperlink" Target="https://pixabay.com/illustrations/pc-computer-pc-laptop-laptop-2468060/" TargetMode="External"/><Relationship Id="rId7" Type="http://schemas.openxmlformats.org/officeDocument/2006/relationships/hyperlink" Target="https://www.rawpixel.com/image/380346/aerial-view-business-data-analysis-graph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1"/><Relationship Id="rId5" Type="http://schemas.openxmlformats.org/officeDocument/2006/relationships/hyperlink" Target="https://www.pngall.com/report-png/download/32998" TargetMode="External"/><Relationship Id="rId4" Type="http://schemas.openxmlformats.org/officeDocument/2006/relationships/image" Target="../media/image15.png"/><Relationship Id="rId9" Type="http://schemas.openxmlformats.org/officeDocument/2006/relationships/hyperlink" Target="https://www.blogforlearning.com/2019/05/data-mining-definition-function-process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9534-atm-card-png-clipar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image/38406/free-photo-image-bank-atm-money" TargetMode="External"/><Relationship Id="rId2" Type="http://schemas.openxmlformats.org/officeDocument/2006/relationships/image" Target="../media/image7.1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30743-81AD-211D-4A48-940A79F59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Statistics?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8F2FC-434C-E3EF-E22C-031A584E5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391400" cy="4351338"/>
          </a:xfrm>
        </p:spPr>
        <p:txBody>
          <a:bodyPr/>
          <a:lstStyle/>
          <a:p>
            <a:r>
              <a:rPr lang="en-IN" b="1" dirty="0"/>
              <a:t>Without data you are just another person with an opinion</a:t>
            </a:r>
            <a:r>
              <a:rPr lang="en-IN" dirty="0"/>
              <a:t> – W Edwards Deming (Data Scientist)</a:t>
            </a:r>
          </a:p>
          <a:p>
            <a:endParaRPr lang="en-IN" dirty="0"/>
          </a:p>
          <a:p>
            <a:r>
              <a:rPr lang="en-IN" b="1" dirty="0"/>
              <a:t>It is easy to lie with statistics, it is easier to lie without them</a:t>
            </a:r>
            <a:r>
              <a:rPr lang="en-IN" dirty="0"/>
              <a:t> – Frederic </a:t>
            </a:r>
            <a:r>
              <a:rPr lang="en-IN" dirty="0" err="1"/>
              <a:t>Mosteller</a:t>
            </a:r>
            <a:r>
              <a:rPr lang="en-IN" dirty="0"/>
              <a:t> (Statistician)</a:t>
            </a:r>
          </a:p>
          <a:p>
            <a:endParaRPr lang="en-IN" b="1" dirty="0"/>
          </a:p>
          <a:p>
            <a:r>
              <a:rPr lang="en-IN" b="1" dirty="0"/>
              <a:t>Statistics is the grammar of science</a:t>
            </a:r>
            <a:r>
              <a:rPr lang="en-IN" dirty="0"/>
              <a:t> – Karl Pearson (Statistician)</a:t>
            </a:r>
            <a:endParaRPr lang="en-IN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469E94D-6417-D648-9125-83C0DFFF6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458" y="1690688"/>
            <a:ext cx="209550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6857F81-36B0-048B-488F-64F48A884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938" y="3042135"/>
            <a:ext cx="1468053" cy="1714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A7C4B98C-FEBA-68DE-A830-9BB3099CD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580" y="4666080"/>
            <a:ext cx="20955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217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422ED-A8EC-12E1-4F74-DB9DF762A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Analytical Data</a:t>
            </a:r>
            <a:br>
              <a:rPr lang="en-IN" dirty="0"/>
            </a:br>
            <a:r>
              <a:rPr lang="en-IN" dirty="0"/>
              <a:t>(Data Goes Out)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B1546-E23B-C321-7EF7-66313D2A9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Last month money transfer history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Top 5 order conversions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Loans report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745274-F1EB-7455-FA16-D3B0CC46B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646" y="365125"/>
            <a:ext cx="6722195" cy="1434576"/>
          </a:xfrm>
          <a:prstGeom prst="rect">
            <a:avLst/>
          </a:prstGeom>
        </p:spPr>
      </p:pic>
      <p:pic>
        <p:nvPicPr>
          <p:cNvPr id="2056" name="Picture 8" descr="Top Sales Persons with 5 or more orders - DAX Calculations - Enterprise DNA  Forum">
            <a:extLst>
              <a:ext uri="{FF2B5EF4-FFF2-40B4-BE49-F238E27FC236}">
                <a16:creationId xmlns:a16="http://schemas.microsoft.com/office/drawing/2014/main" id="{E9096CE5-103E-76B2-B130-3634AEF14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604" y="2066374"/>
            <a:ext cx="4899710" cy="215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Granted loans and NPL. Source: report of banking system performance in... |  Download Scientific Diagram">
            <a:extLst>
              <a:ext uri="{FF2B5EF4-FFF2-40B4-BE49-F238E27FC236}">
                <a16:creationId xmlns:a16="http://schemas.microsoft.com/office/drawing/2014/main" id="{767FF647-610F-43A1-0E72-72FDBE36D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249" y="4362677"/>
            <a:ext cx="5437371" cy="2373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527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DA6A2-3C3E-6D90-40FC-411DF1C60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Warehousing to Data Analytics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DAEE2A45-75D7-0EAA-1607-CC63780DCE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03263" y="1423192"/>
            <a:ext cx="2104990" cy="1510769"/>
          </a:xfrm>
        </p:spPr>
      </p:pic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80ED7AC3-6A5A-60BF-A5F0-34E130E25253}"/>
              </a:ext>
            </a:extLst>
          </p:cNvPr>
          <p:cNvSpPr/>
          <p:nvPr/>
        </p:nvSpPr>
        <p:spPr>
          <a:xfrm>
            <a:off x="1374809" y="1818033"/>
            <a:ext cx="1001027" cy="1020278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CRM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7793693F-EC9F-0F4A-E19C-652DB0435C23}"/>
              </a:ext>
            </a:extLst>
          </p:cNvPr>
          <p:cNvSpPr/>
          <p:nvPr/>
        </p:nvSpPr>
        <p:spPr>
          <a:xfrm>
            <a:off x="1374809" y="2933961"/>
            <a:ext cx="1001027" cy="1020278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Billing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B635219E-EA93-25B9-9F43-5C4C691999EB}"/>
              </a:ext>
            </a:extLst>
          </p:cNvPr>
          <p:cNvSpPr/>
          <p:nvPr/>
        </p:nvSpPr>
        <p:spPr>
          <a:xfrm>
            <a:off x="1374808" y="5156685"/>
            <a:ext cx="1001027" cy="1020278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External data</a:t>
            </a: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EFEFFA76-534D-833A-A9EE-9BEBF0F6BCD3}"/>
              </a:ext>
            </a:extLst>
          </p:cNvPr>
          <p:cNvSpPr/>
          <p:nvPr/>
        </p:nvSpPr>
        <p:spPr>
          <a:xfrm>
            <a:off x="1374808" y="4031132"/>
            <a:ext cx="1001027" cy="1020278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ERP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CB5C23-94FC-FBE3-BFF1-D443249F2B29}"/>
              </a:ext>
            </a:extLst>
          </p:cNvPr>
          <p:cNvSpPr txBox="1"/>
          <p:nvPr/>
        </p:nvSpPr>
        <p:spPr>
          <a:xfrm>
            <a:off x="3234088" y="2933961"/>
            <a:ext cx="433137" cy="203132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E</a:t>
            </a:r>
          </a:p>
          <a:p>
            <a:pPr algn="ctr"/>
            <a:endParaRPr lang="en-IN" b="1" dirty="0">
              <a:solidFill>
                <a:schemeClr val="bg1"/>
              </a:solidFill>
            </a:endParaRPr>
          </a:p>
          <a:p>
            <a:pPr algn="ctr"/>
            <a:endParaRPr lang="en-IN" b="1" dirty="0">
              <a:solidFill>
                <a:schemeClr val="bg1"/>
              </a:solidFill>
            </a:endParaRPr>
          </a:p>
          <a:p>
            <a:pPr algn="ctr"/>
            <a:r>
              <a:rPr lang="en-IN" b="1" dirty="0">
                <a:solidFill>
                  <a:schemeClr val="bg1"/>
                </a:solidFill>
              </a:rPr>
              <a:t>T</a:t>
            </a:r>
          </a:p>
          <a:p>
            <a:pPr algn="ctr"/>
            <a:endParaRPr lang="en-IN" b="1" dirty="0">
              <a:solidFill>
                <a:schemeClr val="bg1"/>
              </a:solidFill>
            </a:endParaRPr>
          </a:p>
          <a:p>
            <a:pPr algn="ctr"/>
            <a:endParaRPr lang="en-IN" b="1" dirty="0">
              <a:solidFill>
                <a:schemeClr val="bg1"/>
              </a:solidFill>
            </a:endParaRPr>
          </a:p>
          <a:p>
            <a:pPr algn="ctr"/>
            <a:r>
              <a:rPr lang="en-IN" b="1" dirty="0">
                <a:solidFill>
                  <a:schemeClr val="bg1"/>
                </a:solidFill>
              </a:rPr>
              <a:t>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EA398C-18CF-F4C5-7A39-D863163CD231}"/>
              </a:ext>
            </a:extLst>
          </p:cNvPr>
          <p:cNvCxnSpPr>
            <a:stCxn id="4" idx="4"/>
          </p:cNvCxnSpPr>
          <p:nvPr/>
        </p:nvCxnSpPr>
        <p:spPr>
          <a:xfrm>
            <a:off x="2375836" y="2328172"/>
            <a:ext cx="858252" cy="954043"/>
          </a:xfrm>
          <a:prstGeom prst="straightConnector1">
            <a:avLst/>
          </a:prstGeom>
          <a:ln w="317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388651-EE7C-11E8-DD8D-58BE078A82AF}"/>
              </a:ext>
            </a:extLst>
          </p:cNvPr>
          <p:cNvCxnSpPr>
            <a:stCxn id="5" idx="4"/>
          </p:cNvCxnSpPr>
          <p:nvPr/>
        </p:nvCxnSpPr>
        <p:spPr>
          <a:xfrm>
            <a:off x="2375836" y="3444100"/>
            <a:ext cx="858252" cy="300127"/>
          </a:xfrm>
          <a:prstGeom prst="straightConnector1">
            <a:avLst/>
          </a:prstGeom>
          <a:ln w="317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FF23A63-CB80-F36B-D4E3-7913D61E9129}"/>
              </a:ext>
            </a:extLst>
          </p:cNvPr>
          <p:cNvCxnSpPr>
            <a:cxnSpLocks/>
            <a:stCxn id="7" idx="4"/>
          </p:cNvCxnSpPr>
          <p:nvPr/>
        </p:nvCxnSpPr>
        <p:spPr>
          <a:xfrm flipV="1">
            <a:off x="2375835" y="4109987"/>
            <a:ext cx="858252" cy="431284"/>
          </a:xfrm>
          <a:prstGeom prst="straightConnector1">
            <a:avLst/>
          </a:prstGeom>
          <a:ln w="317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E326DD-5F89-416D-4166-B0DF46E476BD}"/>
              </a:ext>
            </a:extLst>
          </p:cNvPr>
          <p:cNvCxnSpPr>
            <a:stCxn id="6" idx="4"/>
          </p:cNvCxnSpPr>
          <p:nvPr/>
        </p:nvCxnSpPr>
        <p:spPr>
          <a:xfrm flipV="1">
            <a:off x="2375835" y="4541271"/>
            <a:ext cx="858252" cy="1125553"/>
          </a:xfrm>
          <a:prstGeom prst="straightConnector1">
            <a:avLst/>
          </a:prstGeom>
          <a:ln w="317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w: Striped Right 17">
            <a:extLst>
              <a:ext uri="{FF2B5EF4-FFF2-40B4-BE49-F238E27FC236}">
                <a16:creationId xmlns:a16="http://schemas.microsoft.com/office/drawing/2014/main" id="{14D77ADA-2136-49F8-D5D2-871721F021E1}"/>
              </a:ext>
            </a:extLst>
          </p:cNvPr>
          <p:cNvSpPr/>
          <p:nvPr/>
        </p:nvSpPr>
        <p:spPr>
          <a:xfrm>
            <a:off x="3881120" y="3690570"/>
            <a:ext cx="890603" cy="599440"/>
          </a:xfrm>
          <a:prstGeom prst="striped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29E801FD-12F0-0DCF-7F2E-70ACB49FDDD5}"/>
              </a:ext>
            </a:extLst>
          </p:cNvPr>
          <p:cNvSpPr/>
          <p:nvPr/>
        </p:nvSpPr>
        <p:spPr>
          <a:xfrm>
            <a:off x="4958612" y="2534005"/>
            <a:ext cx="1901258" cy="2831235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Data</a:t>
            </a:r>
          </a:p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Warehouse</a:t>
            </a:r>
          </a:p>
          <a:p>
            <a:pPr algn="ctr"/>
            <a:endParaRPr lang="en-IN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ADD7C20-B2EA-7C39-3CC7-1D9D10F5BDEF}"/>
              </a:ext>
            </a:extLst>
          </p:cNvPr>
          <p:cNvCxnSpPr>
            <a:cxnSpLocks/>
          </p:cNvCxnSpPr>
          <p:nvPr/>
        </p:nvCxnSpPr>
        <p:spPr>
          <a:xfrm flipV="1">
            <a:off x="6859870" y="2178576"/>
            <a:ext cx="1644050" cy="1244345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Content Placeholder 22">
            <a:extLst>
              <a:ext uri="{FF2B5EF4-FFF2-40B4-BE49-F238E27FC236}">
                <a16:creationId xmlns:a16="http://schemas.microsoft.com/office/drawing/2014/main" id="{77BEE225-95F4-9047-E301-22C61C236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68565" y="3030502"/>
            <a:ext cx="2104990" cy="1510769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23C9C01-4E79-5B0C-F95B-144A4F948420}"/>
              </a:ext>
            </a:extLst>
          </p:cNvPr>
          <p:cNvCxnSpPr>
            <a:cxnSpLocks/>
            <a:stCxn id="19" idx="4"/>
          </p:cNvCxnSpPr>
          <p:nvPr/>
        </p:nvCxnSpPr>
        <p:spPr>
          <a:xfrm flipV="1">
            <a:off x="6859870" y="3785886"/>
            <a:ext cx="1709352" cy="163737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Content Placeholder 22">
            <a:extLst>
              <a:ext uri="{FF2B5EF4-FFF2-40B4-BE49-F238E27FC236}">
                <a16:creationId xmlns:a16="http://schemas.microsoft.com/office/drawing/2014/main" id="{4B965E68-B195-EDD4-464A-FE866CEA1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440487" y="4762735"/>
            <a:ext cx="2104990" cy="1510769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6C9044C-F26B-2084-E516-1AF7DBCECA72}"/>
              </a:ext>
            </a:extLst>
          </p:cNvPr>
          <p:cNvCxnSpPr>
            <a:cxnSpLocks/>
          </p:cNvCxnSpPr>
          <p:nvPr/>
        </p:nvCxnSpPr>
        <p:spPr>
          <a:xfrm>
            <a:off x="6859870" y="4762735"/>
            <a:ext cx="1781274" cy="75538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9FDDCA2-C197-5C8D-819A-46485F61D96D}"/>
              </a:ext>
            </a:extLst>
          </p:cNvPr>
          <p:cNvSpPr txBox="1"/>
          <p:nvPr/>
        </p:nvSpPr>
        <p:spPr>
          <a:xfrm>
            <a:off x="10408253" y="1905802"/>
            <a:ext cx="144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Reporting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FC85C8-8917-8BC4-6286-0FF07A89D17C}"/>
              </a:ext>
            </a:extLst>
          </p:cNvPr>
          <p:cNvSpPr txBox="1"/>
          <p:nvPr/>
        </p:nvSpPr>
        <p:spPr>
          <a:xfrm>
            <a:off x="10408252" y="3452121"/>
            <a:ext cx="144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Analytics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A6D420-12E5-BB6E-D75B-D8E0D850A3F9}"/>
              </a:ext>
            </a:extLst>
          </p:cNvPr>
          <p:cNvSpPr txBox="1"/>
          <p:nvPr/>
        </p:nvSpPr>
        <p:spPr>
          <a:xfrm>
            <a:off x="10408252" y="5250142"/>
            <a:ext cx="144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Mining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DDF8FE3-A820-E8D9-C9E0-A5238E8C46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678304" y="1404376"/>
            <a:ext cx="1326129" cy="132612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7517A93-AA44-BEB4-DAAB-15DBF5A7ED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609600" y="3133551"/>
            <a:ext cx="1569645" cy="1043814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8B752AF-C069-C41F-297E-B1E86BEAE1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703320" y="4852979"/>
            <a:ext cx="1538349" cy="102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582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C50064-7733-9CB4-BA8E-7A724034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Areas of Data-related Work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6C36FB-C1D8-E628-3F51-42F384FBC4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8496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81AF3B-0697-82E3-F17D-7BAD8818F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– What is There for Me?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3C19D3-CDC5-3115-8CC7-EC1A8251D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B99DB6-BEBE-BAF5-FEA4-FFC46A1EA7AA}"/>
              </a:ext>
            </a:extLst>
          </p:cNvPr>
          <p:cNvSpPr txBox="1"/>
          <p:nvPr/>
        </p:nvSpPr>
        <p:spPr>
          <a:xfrm>
            <a:off x="1212783" y="2829827"/>
            <a:ext cx="2983832" cy="29546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IN" sz="2400" b="1" dirty="0"/>
          </a:p>
          <a:p>
            <a:pPr algn="ctr"/>
            <a:r>
              <a:rPr lang="en-IN" sz="2400" b="1" dirty="0"/>
              <a:t>Data </a:t>
            </a:r>
          </a:p>
          <a:p>
            <a:pPr algn="ctr"/>
            <a:endParaRPr lang="en-IN" sz="2400" b="1" dirty="0"/>
          </a:p>
          <a:p>
            <a:pPr algn="ctr"/>
            <a:r>
              <a:rPr lang="en-IN" sz="2400" b="1" dirty="0"/>
              <a:t>Engineering</a:t>
            </a:r>
          </a:p>
          <a:p>
            <a:pPr algn="ctr"/>
            <a:endParaRPr lang="en-IN" sz="2400" b="1" dirty="0"/>
          </a:p>
          <a:p>
            <a:pPr algn="ctr"/>
            <a:r>
              <a:rPr lang="en-IN" sz="2400" b="1" dirty="0"/>
              <a:t>(</a:t>
            </a:r>
            <a:r>
              <a:rPr lang="en-IN" sz="2400" b="1" dirty="0">
                <a:solidFill>
                  <a:srgbClr val="FF0000"/>
                </a:solidFill>
              </a:rPr>
              <a:t>Infrastructure</a:t>
            </a:r>
            <a:r>
              <a:rPr lang="en-IN" sz="2400" b="1" dirty="0"/>
              <a:t>)</a:t>
            </a:r>
          </a:p>
          <a:p>
            <a:pPr algn="ctr"/>
            <a:endParaRPr lang="en-IN" sz="2400" b="1" dirty="0"/>
          </a:p>
          <a:p>
            <a:pPr algn="ctr"/>
            <a:endParaRPr lang="en-IN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9C960B-78A6-86F1-13EE-B5BD5A9E7AC6}"/>
              </a:ext>
            </a:extLst>
          </p:cNvPr>
          <p:cNvSpPr txBox="1"/>
          <p:nvPr/>
        </p:nvSpPr>
        <p:spPr>
          <a:xfrm>
            <a:off x="4349015" y="2818597"/>
            <a:ext cx="2983832" cy="29546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IN" sz="2400" b="1" dirty="0"/>
          </a:p>
          <a:p>
            <a:pPr algn="ctr"/>
            <a:r>
              <a:rPr lang="en-IN" sz="2400" b="1" dirty="0"/>
              <a:t>Data </a:t>
            </a:r>
          </a:p>
          <a:p>
            <a:pPr algn="ctr"/>
            <a:endParaRPr lang="en-IN" sz="2400" b="1" dirty="0"/>
          </a:p>
          <a:p>
            <a:pPr algn="ctr"/>
            <a:r>
              <a:rPr lang="en-IN" sz="2400" b="1" dirty="0"/>
              <a:t>Analytics</a:t>
            </a:r>
          </a:p>
          <a:p>
            <a:pPr algn="ctr"/>
            <a:endParaRPr lang="en-IN" sz="2400" b="1" dirty="0"/>
          </a:p>
          <a:p>
            <a:pPr algn="ctr"/>
            <a:r>
              <a:rPr lang="en-IN" sz="2400" b="1" dirty="0"/>
              <a:t>(</a:t>
            </a:r>
            <a:r>
              <a:rPr lang="en-IN" sz="2400" b="1" dirty="0">
                <a:solidFill>
                  <a:srgbClr val="FF0000"/>
                </a:solidFill>
              </a:rPr>
              <a:t>Decisions</a:t>
            </a:r>
            <a:r>
              <a:rPr lang="en-IN" sz="2400" b="1" dirty="0"/>
              <a:t>)</a:t>
            </a:r>
          </a:p>
          <a:p>
            <a:pPr algn="ctr"/>
            <a:endParaRPr lang="en-IN" sz="2400" b="1" dirty="0"/>
          </a:p>
          <a:p>
            <a:pPr algn="ctr"/>
            <a:endParaRPr lang="en-IN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5552F5-4C34-C09B-2742-906F20E24567}"/>
              </a:ext>
            </a:extLst>
          </p:cNvPr>
          <p:cNvSpPr txBox="1"/>
          <p:nvPr/>
        </p:nvSpPr>
        <p:spPr>
          <a:xfrm>
            <a:off x="7485247" y="2829827"/>
            <a:ext cx="2983832" cy="29546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IN" sz="2400" b="1" dirty="0"/>
          </a:p>
          <a:p>
            <a:pPr algn="ctr"/>
            <a:r>
              <a:rPr lang="en-IN" sz="2400" b="1" dirty="0"/>
              <a:t>Data </a:t>
            </a:r>
          </a:p>
          <a:p>
            <a:pPr algn="ctr"/>
            <a:endParaRPr lang="en-IN" sz="2400" b="1" dirty="0"/>
          </a:p>
          <a:p>
            <a:pPr algn="ctr"/>
            <a:r>
              <a:rPr lang="en-IN" sz="2400" b="1" dirty="0"/>
              <a:t>Science</a:t>
            </a:r>
          </a:p>
          <a:p>
            <a:pPr algn="ctr"/>
            <a:endParaRPr lang="en-IN" sz="2400" b="1" dirty="0"/>
          </a:p>
          <a:p>
            <a:pPr algn="ctr"/>
            <a:r>
              <a:rPr lang="en-IN" sz="2400" b="1" dirty="0"/>
              <a:t>(</a:t>
            </a:r>
            <a:r>
              <a:rPr lang="en-IN" sz="2400" b="1" dirty="0">
                <a:solidFill>
                  <a:srgbClr val="FF0000"/>
                </a:solidFill>
              </a:rPr>
              <a:t>Modelling,</a:t>
            </a:r>
          </a:p>
          <a:p>
            <a:pPr algn="ctr"/>
            <a:r>
              <a:rPr lang="en-IN" sz="2400" b="1" dirty="0">
                <a:solidFill>
                  <a:srgbClr val="FF0000"/>
                </a:solidFill>
              </a:rPr>
              <a:t>Product building</a:t>
            </a:r>
            <a:r>
              <a:rPr lang="en-IN" sz="2400" b="1" dirty="0"/>
              <a:t>)</a:t>
            </a:r>
          </a:p>
          <a:p>
            <a:pPr algn="ctr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06082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B8AB-EF20-C16E-B230-DFF83B0CD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0139-3BA1-4AD8-3941-60A1A2F2D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r>
              <a:rPr lang="en-IN" b="1" dirty="0"/>
              <a:t>Focus</a:t>
            </a:r>
            <a:r>
              <a:rPr lang="en-IN" dirty="0"/>
              <a:t>: Creating and maintaining infrastructure for Data Analysts and Data Scientists</a:t>
            </a:r>
          </a:p>
          <a:p>
            <a:r>
              <a:rPr lang="en-IN" b="1" dirty="0"/>
              <a:t>Skills</a:t>
            </a:r>
            <a:r>
              <a:rPr lang="en-IN" dirty="0"/>
              <a:t>: Programming (Python/R), Apache Spark, Kafka, Databases (SQL/MongoDB), Linux Shell Scripting, Cloud (AWS), DevOps (Docker, Kubernetes, Jenkins, Git), ETL</a:t>
            </a:r>
          </a:p>
          <a:p>
            <a:endParaRPr lang="en-IN" dirty="0"/>
          </a:p>
        </p:txBody>
      </p:sp>
      <p:pic>
        <p:nvPicPr>
          <p:cNvPr id="3074" name="Picture 2" descr="What is data engineering and What are the roles and responsibilities of a Data  Engineer? A beginner's guide. | by Narendrababuoggu | Medium">
            <a:extLst>
              <a:ext uri="{FF2B5EF4-FFF2-40B4-BE49-F238E27FC236}">
                <a16:creationId xmlns:a16="http://schemas.microsoft.com/office/drawing/2014/main" id="{92A3E39D-C226-5108-16F9-BD8EB90F1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267" y="134170"/>
            <a:ext cx="5207268" cy="381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80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7B5FE-4EE2-4AE9-B4BB-D31433977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5358E-0F47-D25F-D1CA-8943C43F35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What happened?</a:t>
            </a:r>
          </a:p>
          <a:p>
            <a:pPr lvl="1"/>
            <a:r>
              <a:rPr lang="en-IN" dirty="0">
                <a:solidFill>
                  <a:srgbClr val="7030A0"/>
                </a:solidFill>
              </a:rPr>
              <a:t>What were the sales figures?</a:t>
            </a:r>
          </a:p>
          <a:p>
            <a:pPr lvl="1"/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How many users registered?</a:t>
            </a:r>
          </a:p>
          <a:p>
            <a:pPr lvl="1"/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How many subscriptions got cancelled?</a:t>
            </a:r>
          </a:p>
          <a:p>
            <a:r>
              <a:rPr lang="en-IN" dirty="0"/>
              <a:t>Why did it happen?</a:t>
            </a:r>
          </a:p>
          <a:p>
            <a:pPr lvl="1"/>
            <a:r>
              <a:rPr lang="en-IN" dirty="0">
                <a:solidFill>
                  <a:srgbClr val="7030A0"/>
                </a:solidFill>
              </a:rPr>
              <a:t>Which products were sold the most?</a:t>
            </a:r>
          </a:p>
          <a:p>
            <a:pPr lvl="1"/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Did we have more mobile users?</a:t>
            </a:r>
          </a:p>
          <a:p>
            <a:pPr lvl="1"/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Did cancellations happen after watching a particular movie?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335FD-D69C-D52F-4DC1-860D59B2B3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What is likely to happen?</a:t>
            </a:r>
          </a:p>
          <a:p>
            <a:pPr lvl="1"/>
            <a:r>
              <a:rPr lang="en-IN" dirty="0">
                <a:solidFill>
                  <a:srgbClr val="7030A0"/>
                </a:solidFill>
              </a:rPr>
              <a:t>What will the sale be in this quarter?</a:t>
            </a:r>
          </a:p>
          <a:p>
            <a:pPr lvl="1"/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How many total users will we have?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Will subscription cancellation rate drop to 10%?</a:t>
            </a:r>
          </a:p>
          <a:p>
            <a:r>
              <a:rPr lang="en-IN" dirty="0"/>
              <a:t>What action should we take?</a:t>
            </a:r>
          </a:p>
          <a:p>
            <a:pPr lvl="1"/>
            <a:r>
              <a:rPr lang="en-IN" dirty="0">
                <a:solidFill>
                  <a:srgbClr val="7030A0"/>
                </a:solidFill>
              </a:rPr>
              <a:t>How do we grow sales?</a:t>
            </a:r>
          </a:p>
          <a:p>
            <a:pPr lvl="1"/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How do we get to 1M users?</a:t>
            </a:r>
          </a:p>
          <a:p>
            <a:pPr lvl="1">
              <a:lnSpc>
                <a:spcPct val="110000"/>
              </a:lnSpc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How do we take the subscription cancellation rate to 5%?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2291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996FB-B012-0E4E-4669-CECBF512F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Data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FA05C-1135-E4F9-D276-A7E07F0F6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Descriptive analytics (Hindsight)</a:t>
            </a:r>
          </a:p>
          <a:p>
            <a:r>
              <a:rPr lang="en-IN" dirty="0"/>
              <a:t>Diagnostic analytics</a:t>
            </a:r>
          </a:p>
          <a:p>
            <a:r>
              <a:rPr lang="en-IN" dirty="0"/>
              <a:t>Predictive analytics (Insight)</a:t>
            </a:r>
          </a:p>
          <a:p>
            <a:r>
              <a:rPr lang="en-IN" dirty="0"/>
              <a:t>Prescriptive analytics 							(Foresight)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48AC49-B0BD-1369-4986-64A19EC1C500}"/>
              </a:ext>
            </a:extLst>
          </p:cNvPr>
          <p:cNvSpPr txBox="1"/>
          <p:nvPr/>
        </p:nvSpPr>
        <p:spPr>
          <a:xfrm>
            <a:off x="432797" y="5645821"/>
            <a:ext cx="3246634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Descriptive Analytics</a:t>
            </a:r>
          </a:p>
          <a:p>
            <a:endParaRPr lang="en-IN" dirty="0"/>
          </a:p>
          <a:p>
            <a:r>
              <a:rPr lang="en-IN" i="1" dirty="0"/>
              <a:t>What happened in the past?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5BD1FB-671D-F4C0-F3A7-648E57C9107C}"/>
              </a:ext>
            </a:extLst>
          </p:cNvPr>
          <p:cNvSpPr txBox="1"/>
          <p:nvPr/>
        </p:nvSpPr>
        <p:spPr>
          <a:xfrm>
            <a:off x="4954712" y="3444593"/>
            <a:ext cx="324663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Predictive Analytics</a:t>
            </a:r>
          </a:p>
          <a:p>
            <a:endParaRPr lang="en-IN" dirty="0"/>
          </a:p>
          <a:p>
            <a:r>
              <a:rPr lang="en-IN" i="1" dirty="0"/>
              <a:t>What will happen in the future?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A21CA5-14C5-9BCA-23E9-11A839B2FC2D}"/>
              </a:ext>
            </a:extLst>
          </p:cNvPr>
          <p:cNvSpPr txBox="1"/>
          <p:nvPr/>
        </p:nvSpPr>
        <p:spPr>
          <a:xfrm>
            <a:off x="6578028" y="2258430"/>
            <a:ext cx="3246633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Prescriptive Analytics</a:t>
            </a:r>
          </a:p>
          <a:p>
            <a:endParaRPr lang="en-IN" dirty="0"/>
          </a:p>
          <a:p>
            <a:r>
              <a:rPr lang="en-IN" i="1" dirty="0"/>
              <a:t>What is the best action?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B1E8C2-8EBA-F7AB-9548-A2A3249137C3}"/>
              </a:ext>
            </a:extLst>
          </p:cNvPr>
          <p:cNvSpPr txBox="1"/>
          <p:nvPr/>
        </p:nvSpPr>
        <p:spPr>
          <a:xfrm>
            <a:off x="2533864" y="4607033"/>
            <a:ext cx="3246634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Diagnostic Analytics</a:t>
            </a:r>
          </a:p>
          <a:p>
            <a:endParaRPr lang="en-IN" dirty="0"/>
          </a:p>
          <a:p>
            <a:pPr algn="ctr"/>
            <a:r>
              <a:rPr lang="en-IN" i="1" dirty="0"/>
              <a:t>Why did it happen?</a:t>
            </a:r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069C9393-789F-70DE-022D-13EA755C29E9}"/>
              </a:ext>
            </a:extLst>
          </p:cNvPr>
          <p:cNvSpPr/>
          <p:nvPr/>
        </p:nvSpPr>
        <p:spPr>
          <a:xfrm>
            <a:off x="1962364" y="5141014"/>
            <a:ext cx="431515" cy="369870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32C4891C-5AC9-808F-0C46-F5C1E55E8E4F}"/>
              </a:ext>
            </a:extLst>
          </p:cNvPr>
          <p:cNvSpPr/>
          <p:nvPr/>
        </p:nvSpPr>
        <p:spPr>
          <a:xfrm>
            <a:off x="4333551" y="3905743"/>
            <a:ext cx="431515" cy="369870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2D13E53A-3F88-3B94-3413-F528F8F84B7B}"/>
              </a:ext>
            </a:extLst>
          </p:cNvPr>
          <p:cNvSpPr/>
          <p:nvPr/>
        </p:nvSpPr>
        <p:spPr>
          <a:xfrm>
            <a:off x="5943811" y="2720095"/>
            <a:ext cx="431515" cy="369870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E1109F78-D1E2-D039-46EE-3BB219563D73}"/>
              </a:ext>
            </a:extLst>
          </p:cNvPr>
          <p:cNvSpPr/>
          <p:nvPr/>
        </p:nvSpPr>
        <p:spPr>
          <a:xfrm>
            <a:off x="5650786" y="5794625"/>
            <a:ext cx="2018445" cy="923330"/>
          </a:xfrm>
          <a:prstGeom prst="borderCallout1">
            <a:avLst>
              <a:gd name="adj1" fmla="val 18750"/>
              <a:gd name="adj2" fmla="val -8333"/>
              <a:gd name="adj3" fmla="val 2340"/>
              <a:gd name="adj4" fmla="val -6785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Dashboards, Business intelligence</a:t>
            </a:r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29F17C59-0FB7-8C78-D2ED-2AFA20C36585}"/>
              </a:ext>
            </a:extLst>
          </p:cNvPr>
          <p:cNvSpPr/>
          <p:nvPr/>
        </p:nvSpPr>
        <p:spPr>
          <a:xfrm>
            <a:off x="8815438" y="4534471"/>
            <a:ext cx="2018445" cy="923330"/>
          </a:xfrm>
          <a:prstGeom prst="borderCallout1">
            <a:avLst>
              <a:gd name="adj1" fmla="val 18750"/>
              <a:gd name="adj2" fmla="val -8333"/>
              <a:gd name="adj3" fmla="val -5449"/>
              <a:gd name="adj4" fmla="val -6225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Forecasting, Data mining, Regression, Simulations</a:t>
            </a:r>
          </a:p>
        </p:txBody>
      </p:sp>
      <p:sp>
        <p:nvSpPr>
          <p:cNvPr id="15" name="Callout: Line 14">
            <a:extLst>
              <a:ext uri="{FF2B5EF4-FFF2-40B4-BE49-F238E27FC236}">
                <a16:creationId xmlns:a16="http://schemas.microsoft.com/office/drawing/2014/main" id="{05B5329E-F03C-64FE-8A86-3C91C9709F26}"/>
              </a:ext>
            </a:extLst>
          </p:cNvPr>
          <p:cNvSpPr/>
          <p:nvPr/>
        </p:nvSpPr>
        <p:spPr>
          <a:xfrm>
            <a:off x="9923334" y="822968"/>
            <a:ext cx="2018445" cy="923330"/>
          </a:xfrm>
          <a:prstGeom prst="borderCallout1">
            <a:avLst>
              <a:gd name="adj1" fmla="val 18750"/>
              <a:gd name="adj2" fmla="val -8333"/>
              <a:gd name="adj3" fmla="val 121402"/>
              <a:gd name="adj4" fmla="val -520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Optimization, Decision trees</a:t>
            </a:r>
          </a:p>
        </p:txBody>
      </p:sp>
    </p:spTree>
    <p:extLst>
      <p:ext uri="{BB962C8B-B14F-4D97-AF65-F5344CB8AC3E}">
        <p14:creationId xmlns:p14="http://schemas.microsoft.com/office/powerpoint/2010/main" val="3776591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4435A-2440-EFAB-26A1-1E2AF310A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Analytics Types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8CED5FA-CF73-C34F-2BB6-5443CDA103F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4000" y="1419225"/>
          <a:ext cx="1170432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104">
                  <a:extLst>
                    <a:ext uri="{9D8B030D-6E8A-4147-A177-3AD203B41FA5}">
                      <a16:colId xmlns:a16="http://schemas.microsoft.com/office/drawing/2014/main" val="3835980332"/>
                    </a:ext>
                  </a:extLst>
                </a:gridCol>
                <a:gridCol w="4478176">
                  <a:extLst>
                    <a:ext uri="{9D8B030D-6E8A-4147-A177-3AD203B41FA5}">
                      <a16:colId xmlns:a16="http://schemas.microsoft.com/office/drawing/2014/main" val="3563912723"/>
                    </a:ext>
                  </a:extLst>
                </a:gridCol>
                <a:gridCol w="5298040">
                  <a:extLst>
                    <a:ext uri="{9D8B030D-6E8A-4147-A177-3AD203B41FA5}">
                      <a16:colId xmlns:a16="http://schemas.microsoft.com/office/drawing/2014/main" val="559773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E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E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Examples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43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Descriptive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E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The use of data to understand past and current business performance and make informed decisions</a:t>
                      </a:r>
                      <a:endParaRPr lang="en-IN" sz="20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ECC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Which product had the maximum ups and downs in sale last year? Which students scored very high or very low marks?</a:t>
                      </a:r>
                      <a:endParaRPr lang="en-IN" sz="20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495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Diagnostic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E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Why something happened?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ECC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How much salary should we offer to this prospective employee? (Regression analysis)</a:t>
                      </a:r>
                      <a:endParaRPr lang="en-IN" sz="20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635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Predictive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E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Predict the future by examining historical data, detecting patterns or relationships in these data, and then extrapolating these relationships forward in time. </a:t>
                      </a:r>
                    </a:p>
                    <a:p>
                      <a:endParaRPr lang="en-IN" sz="20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ECC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Predict whether a customer will churn at HDFC Bank, Predict next year sale for Walmart</a:t>
                      </a:r>
                    </a:p>
                    <a:p>
                      <a:endParaRPr lang="en-IN" sz="20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470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Prescriptive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E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Use optimization to identify the best alternatives to minimize or maximize some objective</a:t>
                      </a:r>
                    </a:p>
                    <a:p>
                      <a:endParaRPr lang="en-IN" sz="20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ECC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Maruti Suzuki should manufacture x SUVs, y hatchbacks, z commercial vehicles every three days to maximize its profit</a:t>
                      </a:r>
                      <a:endParaRPr lang="en-IN" sz="20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643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3668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5D75B-B8C9-5B56-E293-C3ACFF468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Analytics Life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8BF9E-E6A5-73D5-9382-33094416B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A3B922-9996-4EB7-831B-9BD919FD8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429" y="2024845"/>
            <a:ext cx="6655142" cy="372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802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77A31-4B0B-5071-78B5-F5A883033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1B4EA-E010-3D9D-43F2-3173CC858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Focus-1</a:t>
            </a:r>
            <a:r>
              <a:rPr lang="en-IN" dirty="0"/>
              <a:t>: Advanced statistical modelling  (e.g. Machine learning, Time series analysis, Decision tree-based techniques, Bayesian networks, etc) – Focus is always on the future</a:t>
            </a:r>
          </a:p>
          <a:p>
            <a:r>
              <a:rPr lang="en-IN" b="1" dirty="0"/>
              <a:t>Focus-2</a:t>
            </a:r>
            <a:r>
              <a:rPr lang="en-IN" dirty="0"/>
              <a:t>: Build data products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B8DD93-C58F-9D41-EDB3-638348B79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990" y="3824638"/>
            <a:ext cx="4178515" cy="25655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74D316-2908-5223-D469-F01CE3177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255" y="3759069"/>
            <a:ext cx="4457929" cy="255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31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C6C1B-D486-7302-4135-E14A51BA3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Simpson’s Paradox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1EEC7-6FB4-F988-AF5E-43686D3A0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trend that appears in different groups of data disappears or reverses when the groups are combined</a:t>
            </a:r>
          </a:p>
          <a:p>
            <a:r>
              <a:rPr lang="en-IN" dirty="0"/>
              <a:t>Example: Between 2000 and 2013, the US median wage went up by about 1% in real terms (i.e. adjusted for inflation)</a:t>
            </a:r>
          </a:p>
          <a:p>
            <a:r>
              <a:rPr lang="en-IN" dirty="0"/>
              <a:t>Yet:</a:t>
            </a: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AEEA278-D78A-4ECC-AEB0-873D279F8EBB}"/>
              </a:ext>
            </a:extLst>
          </p:cNvPr>
          <p:cNvGraphicFramePr>
            <a:graphicFrameLocks noGrp="1"/>
          </p:cNvGraphicFramePr>
          <p:nvPr/>
        </p:nvGraphicFramePr>
        <p:xfrm>
          <a:off x="2206659" y="3688898"/>
          <a:ext cx="897162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3071">
                  <a:extLst>
                    <a:ext uri="{9D8B030D-6E8A-4147-A177-3AD203B41FA5}">
                      <a16:colId xmlns:a16="http://schemas.microsoft.com/office/drawing/2014/main" val="548981777"/>
                    </a:ext>
                  </a:extLst>
                </a:gridCol>
                <a:gridCol w="3318553">
                  <a:extLst>
                    <a:ext uri="{9D8B030D-6E8A-4147-A177-3AD203B41FA5}">
                      <a16:colId xmlns:a16="http://schemas.microsoft.com/office/drawing/2014/main" val="1334221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Group by Education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Change in wages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561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&lt; High 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-7.9%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330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&gt; High 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-4.7%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988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Attended University, but no Degree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-7.6%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329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Degree holders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-1.2%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804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9477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D508D8E-1AD2-48A3-35F6-87220CDF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Data Analytics/Science: NumPy, Pandas, </a:t>
            </a:r>
            <a:r>
              <a:rPr lang="en-IN" dirty="0" err="1"/>
              <a:t>MatplotLib</a:t>
            </a:r>
            <a:r>
              <a:rPr lang="en-IN" dirty="0"/>
              <a:t>, Seaborn, </a:t>
            </a:r>
            <a:r>
              <a:rPr lang="en-IN" dirty="0" err="1"/>
              <a:t>ScikitLearn</a:t>
            </a:r>
            <a:r>
              <a:rPr lang="en-IN" dirty="0"/>
              <a:t> (</a:t>
            </a:r>
            <a:r>
              <a:rPr lang="en-IN" dirty="0" err="1"/>
              <a:t>SkLearn</a:t>
            </a:r>
            <a:r>
              <a:rPr lang="en-IN" dirty="0"/>
              <a:t>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D04270A-C08B-76C2-FE42-C3DB386F31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06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6054C-1C7E-52F9-7EC8-4F3D731F0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958D6-F6B9-0A9F-860C-76A3BB408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b="1" dirty="0"/>
              <a:t>NumPy</a:t>
            </a:r>
            <a:r>
              <a:rPr lang="en-IN" dirty="0"/>
              <a:t>:</a:t>
            </a:r>
            <a:r>
              <a:rPr lang="en-IN" b="1" dirty="0"/>
              <a:t> </a:t>
            </a:r>
            <a:r>
              <a:rPr lang="en-IN" dirty="0"/>
              <a:t>Base for everything in Python Data Analytics</a:t>
            </a:r>
          </a:p>
          <a:p>
            <a:r>
              <a:rPr lang="en-IN" dirty="0"/>
              <a:t>Python library for creating N-dimensional arrays</a:t>
            </a:r>
          </a:p>
          <a:p>
            <a:r>
              <a:rPr lang="en-IN" dirty="0"/>
              <a:t>Similar to Python lists, but much more efficient</a:t>
            </a:r>
          </a:p>
          <a:p>
            <a:r>
              <a:rPr lang="en-IN" dirty="0"/>
              <a:t>Ability to quickly broadcast functions (No need to do element-by-element operations on arrays)</a:t>
            </a:r>
          </a:p>
          <a:p>
            <a:pPr lvl="1"/>
            <a:r>
              <a:rPr lang="en-IN" dirty="0"/>
              <a:t>Example: </a:t>
            </a:r>
          </a:p>
          <a:p>
            <a:pPr lvl="1"/>
            <a:r>
              <a:rPr lang="en-US" dirty="0" err="1"/>
              <a:t>arr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([1, 2, 3, 4])</a:t>
            </a:r>
          </a:p>
          <a:p>
            <a:pPr lvl="1"/>
            <a:r>
              <a:rPr lang="en-US" dirty="0"/>
              <a:t>scalar = 10</a:t>
            </a:r>
          </a:p>
          <a:p>
            <a:pPr lvl="1"/>
            <a:r>
              <a:rPr lang="en-US" dirty="0"/>
              <a:t>result = </a:t>
            </a:r>
            <a:r>
              <a:rPr lang="en-US" dirty="0" err="1"/>
              <a:t>arr</a:t>
            </a:r>
            <a:r>
              <a:rPr lang="en-US" dirty="0"/>
              <a:t> + scalar</a:t>
            </a:r>
            <a:endParaRPr lang="en-IN" dirty="0"/>
          </a:p>
          <a:p>
            <a:r>
              <a:rPr lang="en-IN" dirty="0"/>
              <a:t>Built-in linear algebra, statistical distributions, random number capabilities</a:t>
            </a:r>
          </a:p>
        </p:txBody>
      </p:sp>
    </p:spTree>
    <p:extLst>
      <p:ext uri="{BB962C8B-B14F-4D97-AF65-F5344CB8AC3E}">
        <p14:creationId xmlns:p14="http://schemas.microsoft.com/office/powerpoint/2010/main" val="2232318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6054C-1C7E-52F9-7EC8-4F3D731F0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NumPy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958D6-F6B9-0A9F-860C-76A3BB408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Main ways of creating a NumPy array:</a:t>
            </a:r>
          </a:p>
          <a:p>
            <a:pPr lvl="1"/>
            <a:r>
              <a:rPr lang="en-IN" dirty="0"/>
              <a:t>Transform Python list</a:t>
            </a:r>
          </a:p>
          <a:p>
            <a:pPr lvl="1"/>
            <a:r>
              <a:rPr lang="en-IN" dirty="0"/>
              <a:t>Use built-in functions</a:t>
            </a:r>
          </a:p>
          <a:p>
            <a:pPr lvl="1"/>
            <a:r>
              <a:rPr lang="en-IN" dirty="0"/>
              <a:t>Generate random data</a:t>
            </a:r>
          </a:p>
          <a:p>
            <a:r>
              <a:rPr lang="en-IN" dirty="0"/>
              <a:t>Indexing and Selection: Single element, Slicing, Broadcasting, 2D indexing and selection, Conditional selection</a:t>
            </a:r>
          </a:p>
          <a:p>
            <a:r>
              <a:rPr lang="en-IN" dirty="0"/>
              <a:t>Operations on arrays: Arithmetic, Universal functions, Summary statistics, 2D arrays</a:t>
            </a:r>
          </a:p>
          <a:p>
            <a:r>
              <a:rPr lang="en-IN" dirty="0"/>
              <a:t>Code: C:\code\Data Analytics\</a:t>
            </a:r>
            <a:r>
              <a:rPr lang="en-IN" dirty="0" err="1"/>
              <a:t>numpy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4641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742E3-1670-BB54-135E-C2C827BE6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Simpson’s Paradox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D1A3A-BC21-70E5-0C27-4C64BFDA5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Explanation: Median wage of people with degree went down, but the number of degree holders went up considerably</a:t>
            </a:r>
          </a:p>
          <a:p>
            <a:r>
              <a:rPr lang="en-IN" dirty="0"/>
              <a:t>Example: Population size = 11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To calculate median: </a:t>
            </a:r>
            <a:r>
              <a:rPr lang="en-IN" dirty="0">
                <a:highlight>
                  <a:srgbClr val="FFFF00"/>
                </a:highlight>
              </a:rPr>
              <a:t>5 5 5 10 10</a:t>
            </a:r>
            <a:r>
              <a:rPr lang="en-IN" dirty="0"/>
              <a:t> 10 </a:t>
            </a:r>
            <a:r>
              <a:rPr lang="en-IN" dirty="0">
                <a:highlight>
                  <a:srgbClr val="FFFF00"/>
                </a:highlight>
              </a:rPr>
              <a:t>15 15 15 20 20</a:t>
            </a:r>
            <a:r>
              <a:rPr lang="en-IN" dirty="0"/>
              <a:t> … Median = 10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15BD55A-F2DC-DBDD-C15A-6354B2568FF7}"/>
              </a:ext>
            </a:extLst>
          </p:cNvPr>
          <p:cNvGraphicFramePr>
            <a:graphicFrameLocks noGrp="1"/>
          </p:cNvGraphicFramePr>
          <p:nvPr/>
        </p:nvGraphicFramePr>
        <p:xfrm>
          <a:off x="1027416" y="3247109"/>
          <a:ext cx="7870005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3096">
                  <a:extLst>
                    <a:ext uri="{9D8B030D-6E8A-4147-A177-3AD203B41FA5}">
                      <a16:colId xmlns:a16="http://schemas.microsoft.com/office/drawing/2014/main" val="548981777"/>
                    </a:ext>
                  </a:extLst>
                </a:gridCol>
                <a:gridCol w="1910994">
                  <a:extLst>
                    <a:ext uri="{9D8B030D-6E8A-4147-A177-3AD203B41FA5}">
                      <a16:colId xmlns:a16="http://schemas.microsoft.com/office/drawing/2014/main" val="2563626008"/>
                    </a:ext>
                  </a:extLst>
                </a:gridCol>
                <a:gridCol w="1345915">
                  <a:extLst>
                    <a:ext uri="{9D8B030D-6E8A-4147-A177-3AD203B41FA5}">
                      <a16:colId xmlns:a16="http://schemas.microsoft.com/office/drawing/2014/main" val="1334221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Group by Education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Annual Wages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561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&lt; High 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Rs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330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&gt; High 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Rs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988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Attended University, but no Degree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Rs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329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Degree holders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Rs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804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544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742E3-1670-BB54-135E-C2C827BE6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Simpson’s Paradox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D1A3A-BC21-70E5-0C27-4C64BFDA5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Next year, the government made a lot of effort to put more students through high school and university, but the average wage of each group fell by Re 1</a:t>
            </a:r>
          </a:p>
          <a:p>
            <a:r>
              <a:rPr lang="en-IN" dirty="0"/>
              <a:t>Modified data: Population size = 11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To calculate median: </a:t>
            </a:r>
            <a:r>
              <a:rPr lang="en-IN" dirty="0">
                <a:highlight>
                  <a:srgbClr val="FFFF00"/>
                </a:highlight>
              </a:rPr>
              <a:t>4 4 9 9 14</a:t>
            </a:r>
            <a:r>
              <a:rPr lang="en-IN" dirty="0"/>
              <a:t> 14 </a:t>
            </a:r>
            <a:r>
              <a:rPr lang="en-IN" dirty="0">
                <a:highlight>
                  <a:srgbClr val="FFFF00"/>
                </a:highlight>
              </a:rPr>
              <a:t>19 19 19 19 19</a:t>
            </a:r>
            <a:r>
              <a:rPr lang="en-IN" dirty="0"/>
              <a:t> … Median = 14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15BD55A-F2DC-DBDD-C15A-6354B2568FF7}"/>
              </a:ext>
            </a:extLst>
          </p:cNvPr>
          <p:cNvGraphicFramePr>
            <a:graphicFrameLocks noGrp="1"/>
          </p:cNvGraphicFramePr>
          <p:nvPr/>
        </p:nvGraphicFramePr>
        <p:xfrm>
          <a:off x="1315092" y="3658075"/>
          <a:ext cx="7870005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3096">
                  <a:extLst>
                    <a:ext uri="{9D8B030D-6E8A-4147-A177-3AD203B41FA5}">
                      <a16:colId xmlns:a16="http://schemas.microsoft.com/office/drawing/2014/main" val="548981777"/>
                    </a:ext>
                  </a:extLst>
                </a:gridCol>
                <a:gridCol w="1910994">
                  <a:extLst>
                    <a:ext uri="{9D8B030D-6E8A-4147-A177-3AD203B41FA5}">
                      <a16:colId xmlns:a16="http://schemas.microsoft.com/office/drawing/2014/main" val="2563626008"/>
                    </a:ext>
                  </a:extLst>
                </a:gridCol>
                <a:gridCol w="1345915">
                  <a:extLst>
                    <a:ext uri="{9D8B030D-6E8A-4147-A177-3AD203B41FA5}">
                      <a16:colId xmlns:a16="http://schemas.microsoft.com/office/drawing/2014/main" val="1334221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Group by Education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Annual Wages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561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&lt; High 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Rs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330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&gt; High 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Rs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988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Attended University, but no Degree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Rs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329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Degree holders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Rs 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80424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11A24D0-CA97-7A4D-D025-16AF6D737F20}"/>
              </a:ext>
            </a:extLst>
          </p:cNvPr>
          <p:cNvSpPr txBox="1"/>
          <p:nvPr/>
        </p:nvSpPr>
        <p:spPr>
          <a:xfrm>
            <a:off x="5363110" y="574537"/>
            <a:ext cx="6585735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</a:rPr>
              <a:t>Headline: The national median wage has </a:t>
            </a:r>
            <a:r>
              <a:rPr lang="en-IN" sz="2000" b="1" dirty="0">
                <a:solidFill>
                  <a:srgbClr val="FF0000"/>
                </a:solidFill>
              </a:rPr>
              <a:t>gone up </a:t>
            </a:r>
            <a:r>
              <a:rPr lang="en-IN" sz="2000" dirty="0">
                <a:solidFill>
                  <a:srgbClr val="FF0000"/>
                </a:solidFill>
              </a:rPr>
              <a:t>by Rs 4</a:t>
            </a:r>
          </a:p>
          <a:p>
            <a:r>
              <a:rPr lang="en-IN" sz="2000" dirty="0">
                <a:solidFill>
                  <a:srgbClr val="FF0000"/>
                </a:solidFill>
              </a:rPr>
              <a:t>Reality: For each group, average wage has </a:t>
            </a:r>
            <a:r>
              <a:rPr lang="en-IN" sz="2000" b="1" dirty="0">
                <a:solidFill>
                  <a:srgbClr val="FF0000"/>
                </a:solidFill>
              </a:rPr>
              <a:t>declined </a:t>
            </a:r>
            <a:r>
              <a:rPr lang="en-IN" sz="2000" dirty="0">
                <a:solidFill>
                  <a:srgbClr val="FF0000"/>
                </a:solidFill>
              </a:rPr>
              <a:t>by Rs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6339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F2B4B-3597-9934-1EC9-C388D9526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Simpson’s Paradox – Another Example – Surgery Rate Success at a Hospital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6E45B-8930-44A4-28A4-351C1F0C4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 1 (Young patients):</a:t>
            </a:r>
          </a:p>
          <a:p>
            <a:pPr lvl="1"/>
            <a:r>
              <a:rPr lang="en-US" dirty="0"/>
              <a:t>Hospital A: 90 successful surgeries out of 100 (90% success rate)</a:t>
            </a:r>
          </a:p>
          <a:p>
            <a:pPr lvl="1"/>
            <a:r>
              <a:rPr lang="en-US" dirty="0"/>
              <a:t>Hospital B: 19 successful surgeries out of 20 (95% success rate)</a:t>
            </a:r>
          </a:p>
          <a:p>
            <a:r>
              <a:rPr lang="en-US" dirty="0"/>
              <a:t>Group 2 (Elderly patients):</a:t>
            </a:r>
          </a:p>
          <a:p>
            <a:pPr lvl="1"/>
            <a:r>
              <a:rPr lang="en-US" dirty="0"/>
              <a:t>Hospital A: 10 successful surgeries out of 100 (10% success rate)</a:t>
            </a:r>
          </a:p>
          <a:p>
            <a:pPr lvl="1"/>
            <a:r>
              <a:rPr lang="en-US" dirty="0"/>
              <a:t>Hospital B: 2 successful surgeries out of 10 (20% success rate)</a:t>
            </a:r>
          </a:p>
          <a:p>
            <a:r>
              <a:rPr lang="en-US" dirty="0"/>
              <a:t>Combined Data:</a:t>
            </a:r>
          </a:p>
          <a:p>
            <a:pPr lvl="1"/>
            <a:r>
              <a:rPr lang="en-US" dirty="0"/>
              <a:t>Hospital A: 100 successful surgeries out of 200 (50% success rate)</a:t>
            </a:r>
          </a:p>
          <a:p>
            <a:pPr lvl="1"/>
            <a:r>
              <a:rPr lang="en-US" dirty="0"/>
              <a:t>Hospital B: 21 successful surgeries out of 30 (70% success rate)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5472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E75366-F367-878D-8357-7795AC227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Analytics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E6A691-7EF4-DA76-08B3-DC04A2F18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439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99A4BC-9912-A911-A89D-8BECBA595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Current and Historical Data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463A5EA-ED0E-2FD2-09AE-7518EFC823A7}"/>
              </a:ext>
            </a:extLst>
          </p:cNvPr>
          <p:cNvSpPr/>
          <p:nvPr/>
        </p:nvSpPr>
        <p:spPr>
          <a:xfrm>
            <a:off x="2475467" y="3547832"/>
            <a:ext cx="1006868" cy="7465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39913B5-59DF-33F8-BC07-F2FBD21BE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5755" y="2040778"/>
            <a:ext cx="2129926" cy="1378062"/>
          </a:xfrm>
          <a:prstGeom prst="rect">
            <a:avLst/>
          </a:prstGeom>
        </p:spPr>
      </p:pic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6FE012DF-B3DC-A958-08CD-A7368D61D52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616960" y="2272664"/>
          <a:ext cx="8331199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069">
                  <a:extLst>
                    <a:ext uri="{9D8B030D-6E8A-4147-A177-3AD203B41FA5}">
                      <a16:colId xmlns:a16="http://schemas.microsoft.com/office/drawing/2014/main" val="965810352"/>
                    </a:ext>
                  </a:extLst>
                </a:gridCol>
                <a:gridCol w="1292408">
                  <a:extLst>
                    <a:ext uri="{9D8B030D-6E8A-4147-A177-3AD203B41FA5}">
                      <a16:colId xmlns:a16="http://schemas.microsoft.com/office/drawing/2014/main" val="3420499677"/>
                    </a:ext>
                  </a:extLst>
                </a:gridCol>
                <a:gridCol w="1099203">
                  <a:extLst>
                    <a:ext uri="{9D8B030D-6E8A-4147-A177-3AD203B41FA5}">
                      <a16:colId xmlns:a16="http://schemas.microsoft.com/office/drawing/2014/main" val="3831302198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3258583760"/>
                    </a:ext>
                  </a:extLst>
                </a:gridCol>
                <a:gridCol w="1094021">
                  <a:extLst>
                    <a:ext uri="{9D8B030D-6E8A-4147-A177-3AD203B41FA5}">
                      <a16:colId xmlns:a16="http://schemas.microsoft.com/office/drawing/2014/main" val="304177955"/>
                    </a:ext>
                  </a:extLst>
                </a:gridCol>
                <a:gridCol w="1567898">
                  <a:extLst>
                    <a:ext uri="{9D8B030D-6E8A-4147-A177-3AD203B41FA5}">
                      <a16:colId xmlns:a16="http://schemas.microsoft.com/office/drawing/2014/main" val="3712065321"/>
                    </a:ext>
                  </a:extLst>
                </a:gridCol>
              </a:tblGrid>
              <a:tr h="235426">
                <a:tc>
                  <a:txBody>
                    <a:bodyPr/>
                    <a:lstStyle/>
                    <a:p>
                      <a:r>
                        <a:rPr lang="en-IN" dirty="0"/>
                        <a:t>Transaction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Card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Merchant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855497"/>
                  </a:ext>
                </a:extLst>
              </a:tr>
              <a:tr h="235426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AB Hotel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641676"/>
                  </a:ext>
                </a:extLst>
              </a:tr>
              <a:tr h="235426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PQ Petrol Pump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08.23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Mumbai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745584"/>
                  </a:ext>
                </a:extLst>
              </a:tr>
              <a:tr h="235426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RS Shop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Chennai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829002"/>
                  </a:ext>
                </a:extLst>
              </a:tr>
              <a:tr h="235426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TM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Hyderabad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364570"/>
                  </a:ext>
                </a:extLst>
              </a:tr>
              <a:tr h="235426">
                <a:tc>
                  <a:txBody>
                    <a:bodyPr/>
                    <a:lstStyle/>
                    <a:p>
                      <a:r>
                        <a:rPr lang="en-IN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674022"/>
                  </a:ext>
                </a:extLst>
              </a:tr>
              <a:tr h="235426">
                <a:tc>
                  <a:txBody>
                    <a:bodyPr/>
                    <a:lstStyle/>
                    <a:p>
                      <a:r>
                        <a:rPr lang="en-IN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692518"/>
                  </a:ext>
                </a:extLst>
              </a:tr>
              <a:tr h="235426">
                <a:tc>
                  <a:txBody>
                    <a:bodyPr/>
                    <a:lstStyle/>
                    <a:p>
                      <a:r>
                        <a:rPr lang="en-IN" dirty="0"/>
                        <a:t>99999999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5632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Amazon.in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244874"/>
                  </a:ext>
                </a:extLst>
              </a:tr>
              <a:tr h="235426">
                <a:tc>
                  <a:txBody>
                    <a:bodyPr/>
                    <a:lstStyle/>
                    <a:p>
                      <a:r>
                        <a:rPr lang="en-IN" dirty="0"/>
                        <a:t>100000000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8971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Subzi.com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09.36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Bangalore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795444"/>
                  </a:ext>
                </a:extLst>
              </a:tr>
            </a:tbl>
          </a:graphicData>
        </a:graphic>
      </p:graphicFrame>
      <p:pic>
        <p:nvPicPr>
          <p:cNvPr id="1026" name="Picture 2" descr="Behind the scenes of a credit card transaction">
            <a:extLst>
              <a:ext uri="{FF2B5EF4-FFF2-40B4-BE49-F238E27FC236}">
                <a16:creationId xmlns:a16="http://schemas.microsoft.com/office/drawing/2014/main" id="{36441C80-ACD7-69B2-66F3-255AB83FF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97" y="3547832"/>
            <a:ext cx="1992884" cy="107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pply for Visa Credit Card | Visa">
            <a:extLst>
              <a:ext uri="{FF2B5EF4-FFF2-40B4-BE49-F238E27FC236}">
                <a16:creationId xmlns:a16="http://schemas.microsoft.com/office/drawing/2014/main" id="{15407FD2-CE8E-80A3-9D4E-6FE3E18F1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55" y="4793693"/>
            <a:ext cx="2129926" cy="1197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13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F71F5-859D-B231-E038-152E4F599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00CD80-B3A4-3754-157E-7109B9E78D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31448" y="623550"/>
            <a:ext cx="2185801" cy="1590170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2B5B194-684A-3B2A-3341-959277A7A146}"/>
              </a:ext>
            </a:extLst>
          </p:cNvPr>
          <p:cNvCxnSpPr>
            <a:stCxn id="5" idx="2"/>
          </p:cNvCxnSpPr>
          <p:nvPr/>
        </p:nvCxnSpPr>
        <p:spPr>
          <a:xfrm flipH="1">
            <a:off x="5924348" y="2213720"/>
            <a:ext cx="1" cy="7041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AC00C61-68D1-7C1E-BB85-B3355DB85916}"/>
              </a:ext>
            </a:extLst>
          </p:cNvPr>
          <p:cNvCxnSpPr/>
          <p:nvPr/>
        </p:nvCxnSpPr>
        <p:spPr>
          <a:xfrm>
            <a:off x="3935002" y="2907587"/>
            <a:ext cx="40171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A61CB9-6B58-71F8-DC6A-EF0C75B001FC}"/>
              </a:ext>
            </a:extLst>
          </p:cNvPr>
          <p:cNvCxnSpPr/>
          <p:nvPr/>
        </p:nvCxnSpPr>
        <p:spPr>
          <a:xfrm flipH="1">
            <a:off x="3928153" y="2907587"/>
            <a:ext cx="1" cy="7041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7FA57C-C436-AAB7-0D0B-01F491F50BDC}"/>
              </a:ext>
            </a:extLst>
          </p:cNvPr>
          <p:cNvCxnSpPr/>
          <p:nvPr/>
        </p:nvCxnSpPr>
        <p:spPr>
          <a:xfrm flipH="1">
            <a:off x="7952197" y="2916150"/>
            <a:ext cx="1" cy="7041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159B73B-E630-9DDB-C3B0-5F31CADDFFF4}"/>
              </a:ext>
            </a:extLst>
          </p:cNvPr>
          <p:cNvSpPr txBox="1"/>
          <p:nvPr/>
        </p:nvSpPr>
        <p:spPr>
          <a:xfrm>
            <a:off x="2967934" y="3620291"/>
            <a:ext cx="1934136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Valid transaction?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DC9AFB-FF73-2D5C-4AF7-350658CBE322}"/>
              </a:ext>
            </a:extLst>
          </p:cNvPr>
          <p:cNvSpPr txBox="1"/>
          <p:nvPr/>
        </p:nvSpPr>
        <p:spPr>
          <a:xfrm>
            <a:off x="6893959" y="3601455"/>
            <a:ext cx="2097224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Invalid transaction?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1A5A38-59B5-35A1-37D9-9764C13FE2F6}"/>
              </a:ext>
            </a:extLst>
          </p:cNvPr>
          <p:cNvSpPr txBox="1"/>
          <p:nvPr/>
        </p:nvSpPr>
        <p:spPr>
          <a:xfrm>
            <a:off x="636998" y="5034337"/>
            <a:ext cx="301032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Amount range: 1-5000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DE423C-08A1-9D23-6E77-1FE2C6866D81}"/>
              </a:ext>
            </a:extLst>
          </p:cNvPr>
          <p:cNvSpPr txBox="1"/>
          <p:nvPr/>
        </p:nvSpPr>
        <p:spPr>
          <a:xfrm>
            <a:off x="636998" y="5465989"/>
            <a:ext cx="3010327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Amount range: 5001-10000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7BD4BE-FF9F-3D4E-B297-A3BC67642006}"/>
              </a:ext>
            </a:extLst>
          </p:cNvPr>
          <p:cNvSpPr txBox="1"/>
          <p:nvPr/>
        </p:nvSpPr>
        <p:spPr>
          <a:xfrm>
            <a:off x="636998" y="5918957"/>
            <a:ext cx="301032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Amount range: 10000-25000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CAA9CF-9921-ACBC-E247-C05E59C9EF75}"/>
              </a:ext>
            </a:extLst>
          </p:cNvPr>
          <p:cNvSpPr txBox="1"/>
          <p:nvPr/>
        </p:nvSpPr>
        <p:spPr>
          <a:xfrm>
            <a:off x="636998" y="6350609"/>
            <a:ext cx="301032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Amount range &gt; 25001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0B6D93-2CF8-609C-116A-65A992769218}"/>
              </a:ext>
            </a:extLst>
          </p:cNvPr>
          <p:cNvSpPr txBox="1"/>
          <p:nvPr/>
        </p:nvSpPr>
        <p:spPr>
          <a:xfrm>
            <a:off x="3935002" y="5032625"/>
            <a:ext cx="1797979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Time: Morning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5A00ED-0A50-AD54-DF91-83B03E16790C}"/>
              </a:ext>
            </a:extLst>
          </p:cNvPr>
          <p:cNvSpPr txBox="1"/>
          <p:nvPr/>
        </p:nvSpPr>
        <p:spPr>
          <a:xfrm>
            <a:off x="3912742" y="5470758"/>
            <a:ext cx="1797979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Time: Afternoon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539F0C-7430-B52C-9E79-7254A759115B}"/>
              </a:ext>
            </a:extLst>
          </p:cNvPr>
          <p:cNvSpPr txBox="1"/>
          <p:nvPr/>
        </p:nvSpPr>
        <p:spPr>
          <a:xfrm>
            <a:off x="3935002" y="5908891"/>
            <a:ext cx="1797979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Time: Evening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EC9AC4-1152-930D-D61A-B34472F667ED}"/>
              </a:ext>
            </a:extLst>
          </p:cNvPr>
          <p:cNvSpPr txBox="1"/>
          <p:nvPr/>
        </p:nvSpPr>
        <p:spPr>
          <a:xfrm>
            <a:off x="3912742" y="6350609"/>
            <a:ext cx="1797979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Time: Night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04FB99-4653-6EEC-0809-42DA94EF197C}"/>
              </a:ext>
            </a:extLst>
          </p:cNvPr>
          <p:cNvSpPr txBox="1"/>
          <p:nvPr/>
        </p:nvSpPr>
        <p:spPr>
          <a:xfrm>
            <a:off x="6020660" y="4934349"/>
            <a:ext cx="1571945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City: Pune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703EFE-C78A-EC5E-205C-6A4AB3E7FDB2}"/>
              </a:ext>
            </a:extLst>
          </p:cNvPr>
          <p:cNvSpPr txBox="1"/>
          <p:nvPr/>
        </p:nvSpPr>
        <p:spPr>
          <a:xfrm>
            <a:off x="6020659" y="5398536"/>
            <a:ext cx="157194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City: Mumbai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1600A9-8517-1738-DA5C-43629E917FB1}"/>
              </a:ext>
            </a:extLst>
          </p:cNvPr>
          <p:cNvSpPr txBox="1"/>
          <p:nvPr/>
        </p:nvSpPr>
        <p:spPr>
          <a:xfrm>
            <a:off x="6020659" y="5871016"/>
            <a:ext cx="157194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City: Delhi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494773-F25B-9C69-C845-2E6DEEA9631F}"/>
              </a:ext>
            </a:extLst>
          </p:cNvPr>
          <p:cNvSpPr txBox="1"/>
          <p:nvPr/>
        </p:nvSpPr>
        <p:spPr>
          <a:xfrm>
            <a:off x="6020658" y="6341515"/>
            <a:ext cx="157194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City: Other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BB186C-E368-1E3F-877B-98B0DEC96FC1}"/>
              </a:ext>
            </a:extLst>
          </p:cNvPr>
          <p:cNvSpPr txBox="1"/>
          <p:nvPr/>
        </p:nvSpPr>
        <p:spPr>
          <a:xfrm>
            <a:off x="7880281" y="4934349"/>
            <a:ext cx="192126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Reason: Shopping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510A33-6A46-A6B8-E70E-EBA1ECF50DA1}"/>
              </a:ext>
            </a:extLst>
          </p:cNvPr>
          <p:cNvSpPr txBox="1"/>
          <p:nvPr/>
        </p:nvSpPr>
        <p:spPr>
          <a:xfrm>
            <a:off x="7880280" y="5398536"/>
            <a:ext cx="1921267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Reason: Hotel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276B31-CA0B-D7F5-3731-D7DF93B90AA7}"/>
              </a:ext>
            </a:extLst>
          </p:cNvPr>
          <p:cNvSpPr txBox="1"/>
          <p:nvPr/>
        </p:nvSpPr>
        <p:spPr>
          <a:xfrm>
            <a:off x="7880280" y="5871016"/>
            <a:ext cx="192126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Reason: Bill </a:t>
            </a:r>
            <a:r>
              <a:rPr lang="en-IN" b="1" dirty="0" err="1"/>
              <a:t>Pymt</a:t>
            </a:r>
            <a:endParaRPr lang="en-IN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F05DF6-DF48-0E0B-6701-A05423215EF2}"/>
              </a:ext>
            </a:extLst>
          </p:cNvPr>
          <p:cNvSpPr txBox="1"/>
          <p:nvPr/>
        </p:nvSpPr>
        <p:spPr>
          <a:xfrm>
            <a:off x="7880279" y="6341515"/>
            <a:ext cx="192126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Reason: Online</a:t>
            </a:r>
          </a:p>
        </p:txBody>
      </p:sp>
      <p:sp>
        <p:nvSpPr>
          <p:cNvPr id="33" name="Flowchart: Multidocument 32">
            <a:extLst>
              <a:ext uri="{FF2B5EF4-FFF2-40B4-BE49-F238E27FC236}">
                <a16:creationId xmlns:a16="http://schemas.microsoft.com/office/drawing/2014/main" id="{9750D9E1-44A9-4556-8BAF-39D991D62E92}"/>
              </a:ext>
            </a:extLst>
          </p:cNvPr>
          <p:cNvSpPr/>
          <p:nvPr/>
        </p:nvSpPr>
        <p:spPr>
          <a:xfrm>
            <a:off x="10582382" y="5341621"/>
            <a:ext cx="1366463" cy="1324974"/>
          </a:xfrm>
          <a:prstGeom prst="flowChartMultidocumen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Clusters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74FB9583-2A5D-DA36-020C-D486D6E2AB78}"/>
              </a:ext>
            </a:extLst>
          </p:cNvPr>
          <p:cNvSpPr/>
          <p:nvPr/>
        </p:nvSpPr>
        <p:spPr>
          <a:xfrm>
            <a:off x="9965936" y="5767868"/>
            <a:ext cx="472608" cy="472480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39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E059-698B-13C2-3433-8AF858229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Operational Data</a:t>
            </a:r>
            <a:br>
              <a:rPr lang="en-IN" dirty="0"/>
            </a:br>
            <a:r>
              <a:rPr lang="en-IN" dirty="0"/>
              <a:t>(Data Comes 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DA12E-85B2-924E-FEC1-2E4FA9438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 account holder transfers money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A customer places an order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A loan is granted</a:t>
            </a:r>
          </a:p>
        </p:txBody>
      </p:sp>
      <p:pic>
        <p:nvPicPr>
          <p:cNvPr id="1026" name="Picture 2" descr="What is an online money transfer? What is the most secure money transfer  service on the Internet? - Quora">
            <a:extLst>
              <a:ext uri="{FF2B5EF4-FFF2-40B4-BE49-F238E27FC236}">
                <a16:creationId xmlns:a16="http://schemas.microsoft.com/office/drawing/2014/main" id="{76F9850F-E610-71A3-4BDA-6A576BAE8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061" y="681037"/>
            <a:ext cx="3357744" cy="205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portance of E-Commerce and online shopping and why to sell Online. | by  Nyxone | Medium">
            <a:extLst>
              <a:ext uri="{FF2B5EF4-FFF2-40B4-BE49-F238E27FC236}">
                <a16:creationId xmlns:a16="http://schemas.microsoft.com/office/drawing/2014/main" id="{BBF80833-7933-3485-4081-351C672DE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682" y="2874126"/>
            <a:ext cx="3122502" cy="205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orms of Advances in Banking">
            <a:extLst>
              <a:ext uri="{FF2B5EF4-FFF2-40B4-BE49-F238E27FC236}">
                <a16:creationId xmlns:a16="http://schemas.microsoft.com/office/drawing/2014/main" id="{166B333F-7905-16E0-3C4B-282B14CE9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107" y="5067215"/>
            <a:ext cx="2155438" cy="154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335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1241</Words>
  <Application>Microsoft Office PowerPoint</Application>
  <PresentationFormat>Widescreen</PresentationFormat>
  <Paragraphs>282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Why Statistics?</vt:lpstr>
      <vt:lpstr>Simpson’s Paradox</vt:lpstr>
      <vt:lpstr>Simpson’s Paradox</vt:lpstr>
      <vt:lpstr>Simpson’s Paradox</vt:lpstr>
      <vt:lpstr>Simpson’s Paradox – Another Example – Surgery Rate Success at a Hospital</vt:lpstr>
      <vt:lpstr>Data Analytics</vt:lpstr>
      <vt:lpstr>Current and Historical Data</vt:lpstr>
      <vt:lpstr>Using Data</vt:lpstr>
      <vt:lpstr>Operational Data (Data Comes In)</vt:lpstr>
      <vt:lpstr>Analytical Data (Data Goes Out)</vt:lpstr>
      <vt:lpstr>Data Warehousing to Data Analytics</vt:lpstr>
      <vt:lpstr>Areas of Data-related Work</vt:lpstr>
      <vt:lpstr>Data – What is There for Me?</vt:lpstr>
      <vt:lpstr>Data Engineering</vt:lpstr>
      <vt:lpstr>Data Analytics</vt:lpstr>
      <vt:lpstr>Types of Data Analytics</vt:lpstr>
      <vt:lpstr>Data Analytics Types</vt:lpstr>
      <vt:lpstr>Data Analytics Life Cycle</vt:lpstr>
      <vt:lpstr>Data Science</vt:lpstr>
      <vt:lpstr>Python Data Analytics/Science: NumPy, Pandas, MatplotLib, Seaborn, ScikitLearn (SkLearn)</vt:lpstr>
      <vt:lpstr>NumPy</vt:lpstr>
      <vt:lpstr>NumPy Arrays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Atul Kahate</dc:creator>
  <cp:lastModifiedBy>Atul Kahate</cp:lastModifiedBy>
  <cp:revision>1</cp:revision>
  <dcterms:created xsi:type="dcterms:W3CDTF">2024-10-09T14:05:13Z</dcterms:created>
  <dcterms:modified xsi:type="dcterms:W3CDTF">2024-10-09T14:05:40Z</dcterms:modified>
</cp:coreProperties>
</file>