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e9f843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e9f843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OO style Note we still call fig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e9f8437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e9f8437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the pyplot style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b6d15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b6d156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e9f84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e9f84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7e9f843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7e9f843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e9f843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e9f843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e9f843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e9f843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Easy to get started, can be complicated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e9f8437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e9f8437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e9f8437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e9f8437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700">
                <a:solidFill>
                  <a:schemeClr val="dk1"/>
                </a:solidFill>
              </a:rPr>
              <a:t>If you want to see a histogram of your data, you shouldn't need to instantiate objects, call methods, set properties, and so on; it should just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e9f843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e9f843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1000"/>
              </a:spcAft>
              <a:buClr>
                <a:schemeClr val="dk1"/>
              </a:buClr>
              <a:buSzPts val="1600"/>
              <a:buChar char="●"/>
            </a:pPr>
            <a:r>
              <a:rPr lang="en-GB" sz="1600">
                <a:solidFill>
                  <a:schemeClr val="dk1"/>
                </a:solidFill>
              </a:rPr>
              <a:t>Most of the function calls you see here can also be called as methods from an Axes object.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thon.org" TargetMode="External"/><Relationship Id="rId4" Type="http://schemas.openxmlformats.org/officeDocument/2006/relationships/hyperlink" Target="https://www.python.org" TargetMode="External"/><Relationship Id="rId5" Type="http://schemas.openxmlformats.org/officeDocument/2006/relationships/hyperlink" Target="https://numpy.org" TargetMode="External"/><Relationship Id="rId6" Type="http://schemas.openxmlformats.org/officeDocument/2006/relationships/hyperlink" Target="https://numpy.org" TargetMode="External"/><Relationship Id="rId7" Type="http://schemas.openxmlformats.org/officeDocument/2006/relationships/hyperlink" Target="https://doi.org/10.1109/MCSE.2007.55" TargetMode="External"/><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Visualising data</a:t>
            </a:r>
            <a:endParaRPr b="1">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Dr. Domhnall Carlin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362325"/>
            <a:ext cx="8520600" cy="4206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61111"/>
              <a:buFont typeface="Arial"/>
              <a:buNone/>
            </a:pPr>
            <a:r>
              <a:rPr lang="en-GB">
                <a:latin typeface="Courier New"/>
                <a:ea typeface="Courier New"/>
                <a:cs typeface="Courier New"/>
                <a:sym typeface="Courier New"/>
              </a:rPr>
              <a:t>x = np.linspace(0, 2, 100)  # Sample data.</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 Note that even in the OO-style, we use `.pyplot.figure` to create the Figure.</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fig, ax = plt.subplots(figsize=(5, 2.7), layout='constrained')</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 label='linear')  # Plot some data on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x**2, label='quadratic')  # Plot more data on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ax.plot(x, x**3, label='cubic')  # ... and some more.</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ax.set_xlabel('x label')  # Add an x-label to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ax.set_ylabel('y label')  # Add a y-label to the axes.</a:t>
            </a:r>
            <a:endParaRPr>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ct val="61111"/>
              <a:buFont typeface="Arial"/>
              <a:buNone/>
            </a:pPr>
            <a:r>
              <a:rPr lang="en-GB">
                <a:latin typeface="Courier New"/>
                <a:ea typeface="Courier New"/>
                <a:cs typeface="Courier New"/>
                <a:sym typeface="Courier New"/>
              </a:rPr>
              <a:t>ax.set_title("Simple Plot")  # Add a title to the axes.</a:t>
            </a:r>
            <a:endParaRPr>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a:latin typeface="Courier New"/>
                <a:ea typeface="Courier New"/>
                <a:cs typeface="Courier New"/>
                <a:sym typeface="Courier New"/>
              </a:rPr>
              <a:t>ax.legend();  # Add a legend.</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362325"/>
            <a:ext cx="8520600" cy="4206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chemeClr val="dk1"/>
              </a:buClr>
              <a:buSzPts val="1100"/>
              <a:buFont typeface="Arial"/>
              <a:buNone/>
            </a:pPr>
            <a:r>
              <a:rPr lang="en-GB" sz="1500">
                <a:latin typeface="Courier New"/>
                <a:ea typeface="Courier New"/>
                <a:cs typeface="Courier New"/>
                <a:sym typeface="Courier New"/>
              </a:rPr>
              <a:t>x = np.linspace(0, 2, 100)  # Sample data.</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plt.figure(figsize=(5, 2.7), layout='constrained')</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 label='linear')  # Plot some data on the (implicit) axes.</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x**2, label='quadratic')  # etc.</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plt.plot(x, x**3, label='cubic')</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plt.xlabel('x label')</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plt.ylabel('y label')</a:t>
            </a:r>
            <a:endParaRPr sz="1500">
              <a:latin typeface="Courier New"/>
              <a:ea typeface="Courier New"/>
              <a:cs typeface="Courier New"/>
              <a:sym typeface="Courier New"/>
            </a:endParaRPr>
          </a:p>
          <a:p>
            <a:pPr indent="0" lvl="0" marL="0" rtl="0" algn="l">
              <a:lnSpc>
                <a:spcPct val="80000"/>
              </a:lnSpc>
              <a:spcBef>
                <a:spcPts val="1200"/>
              </a:spcBef>
              <a:spcAft>
                <a:spcPts val="0"/>
              </a:spcAft>
              <a:buClr>
                <a:schemeClr val="dk1"/>
              </a:buClr>
              <a:buSzPts val="1100"/>
              <a:buFont typeface="Arial"/>
              <a:buNone/>
            </a:pPr>
            <a:r>
              <a:rPr lang="en-GB" sz="1500">
                <a:latin typeface="Courier New"/>
                <a:ea typeface="Courier New"/>
                <a:cs typeface="Courier New"/>
                <a:sym typeface="Courier New"/>
              </a:rPr>
              <a:t>plt.title("Simple Plot")</a:t>
            </a:r>
            <a:endParaRPr sz="1500">
              <a:latin typeface="Courier New"/>
              <a:ea typeface="Courier New"/>
              <a:cs typeface="Courier New"/>
              <a:sym typeface="Courier New"/>
            </a:endParaRPr>
          </a:p>
          <a:p>
            <a:pPr indent="0" lvl="0" marL="0" rtl="0" algn="l">
              <a:lnSpc>
                <a:spcPct val="80000"/>
              </a:lnSpc>
              <a:spcBef>
                <a:spcPts val="1200"/>
              </a:spcBef>
              <a:spcAft>
                <a:spcPts val="1200"/>
              </a:spcAft>
              <a:buNone/>
            </a:pPr>
            <a:r>
              <a:rPr lang="en-GB" sz="1500">
                <a:latin typeface="Courier New"/>
                <a:ea typeface="Courier New"/>
                <a:cs typeface="Courier New"/>
                <a:sym typeface="Courier New"/>
              </a:rPr>
              <a:t>plt.legend();</a:t>
            </a:r>
            <a:endParaRPr sz="15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61" name="Google Shape;61;p14"/>
          <p:cNvSpPr txBox="1"/>
          <p:nvPr/>
        </p:nvSpPr>
        <p:spPr>
          <a:xfrm>
            <a:off x="311700" y="101772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1200"/>
              </a:spcBef>
              <a:spcAft>
                <a:spcPts val="0"/>
              </a:spcAft>
              <a:buClr>
                <a:srgbClr val="000000"/>
              </a:buClr>
              <a:buSzPts val="2400"/>
              <a:buChar char="●"/>
            </a:pPr>
            <a:r>
              <a:rPr lang="en-GB" sz="2400">
                <a:solidFill>
                  <a:srgbClr val="000000"/>
                </a:solidFill>
              </a:rPr>
              <a:t>Use Python </a:t>
            </a:r>
            <a:r>
              <a:rPr lang="en-GB" sz="2400"/>
              <a:t>to plot some data</a:t>
            </a:r>
            <a:endParaRPr sz="2400"/>
          </a:p>
          <a:p>
            <a:pPr indent="-381000" lvl="0" marL="457200" rtl="0" algn="l">
              <a:lnSpc>
                <a:spcPct val="115000"/>
              </a:lnSpc>
              <a:spcBef>
                <a:spcPts val="0"/>
              </a:spcBef>
              <a:spcAft>
                <a:spcPts val="0"/>
              </a:spcAft>
              <a:buClr>
                <a:srgbClr val="595959"/>
              </a:buClr>
              <a:buSzPts val="2400"/>
              <a:buChar char="●"/>
            </a:pPr>
            <a:r>
              <a:rPr lang="en-GB" sz="2400"/>
              <a:t>Learn the basics of figures</a:t>
            </a:r>
            <a:endParaRPr sz="2400"/>
          </a:p>
          <a:p>
            <a:pPr indent="-381000" lvl="0" marL="457200" rtl="0" algn="l">
              <a:lnSpc>
                <a:spcPct val="115000"/>
              </a:lnSpc>
              <a:spcBef>
                <a:spcPts val="0"/>
              </a:spcBef>
              <a:spcAft>
                <a:spcPts val="0"/>
              </a:spcAft>
              <a:buClr>
                <a:srgbClr val="595959"/>
              </a:buClr>
              <a:buSzPts val="2400"/>
              <a:buChar char="●"/>
            </a:pPr>
            <a:r>
              <a:rPr lang="en-GB" sz="2400"/>
              <a:t>Save plots for publication</a:t>
            </a:r>
            <a:endParaRPr sz="2400"/>
          </a:p>
          <a:p>
            <a:pPr indent="0" lvl="0" marL="457200" rtl="0" algn="l">
              <a:lnSpc>
                <a:spcPct val="115000"/>
              </a:lnSpc>
              <a:spcBef>
                <a:spcPts val="120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lang="en-GB" sz="1700">
                <a:solidFill>
                  <a:schemeClr val="dk1"/>
                </a:solidFill>
              </a:rPr>
              <a:t>Matplotlib is a library for making 2D plots of arrays in</a:t>
            </a:r>
            <a:r>
              <a:rPr lang="en-GB" sz="1700">
                <a:solidFill>
                  <a:schemeClr val="dk1"/>
                </a:solidFill>
                <a:uFill>
                  <a:noFill/>
                </a:uFill>
                <a:hlinkClick r:id="rId3">
                  <a:extLst>
                    <a:ext uri="{A12FA001-AC4F-418D-AE19-62706E023703}">
                      <ahyp:hlinkClr val="tx"/>
                    </a:ext>
                  </a:extLst>
                </a:hlinkClick>
              </a:rPr>
              <a:t> </a:t>
            </a:r>
            <a:r>
              <a:rPr lang="en-GB" sz="1700" u="sng">
                <a:solidFill>
                  <a:schemeClr val="hlink"/>
                </a:solidFill>
                <a:hlinkClick r:id="rId4"/>
              </a:rPr>
              <a:t>Python</a:t>
            </a:r>
            <a:r>
              <a:rPr lang="en-GB"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Origins in emulating the MATLAB graphics commands, it is independent of MATLAB, and can be used in a Pythonic, object oriented way.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Matplotlib is written primarily in pure Python</a:t>
            </a:r>
            <a:endParaRPr sz="1700">
              <a:solidFill>
                <a:schemeClr val="dk1"/>
              </a:solidFill>
            </a:endParaRPr>
          </a:p>
          <a:p>
            <a:pPr indent="-336550" lvl="0" marL="457200" rtl="0" algn="l">
              <a:spcBef>
                <a:spcPts val="0"/>
              </a:spcBef>
              <a:spcAft>
                <a:spcPts val="0"/>
              </a:spcAft>
              <a:buSzPts val="1700"/>
              <a:buChar char="●"/>
            </a:pPr>
            <a:r>
              <a:rPr lang="en-GB" sz="1700">
                <a:solidFill>
                  <a:schemeClr val="dk1"/>
                </a:solidFill>
              </a:rPr>
              <a:t>Makes heavy use of</a:t>
            </a:r>
            <a:r>
              <a:rPr lang="en-GB" sz="1700">
                <a:solidFill>
                  <a:schemeClr val="dk1"/>
                </a:solidFill>
                <a:uFill>
                  <a:noFill/>
                </a:uFill>
                <a:hlinkClick r:id="rId5">
                  <a:extLst>
                    <a:ext uri="{A12FA001-AC4F-418D-AE19-62706E023703}">
                      <ahyp:hlinkClr val="tx"/>
                    </a:ext>
                  </a:extLst>
                </a:hlinkClick>
              </a:rPr>
              <a:t> </a:t>
            </a:r>
            <a:r>
              <a:rPr lang="en-GB" sz="1700" u="sng">
                <a:solidFill>
                  <a:schemeClr val="hlink"/>
                </a:solidFill>
                <a:hlinkClick r:id="rId6"/>
              </a:rPr>
              <a:t>NumPy</a:t>
            </a:r>
            <a:r>
              <a:rPr lang="en-GB" sz="1700">
                <a:solidFill>
                  <a:schemeClr val="dk1"/>
                </a:solidFill>
              </a:rPr>
              <a:t> and other extension code to provide good performance even for large arrays.</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Clr>
                <a:schemeClr val="dk1"/>
              </a:buClr>
              <a:buSzPts val="1100"/>
              <a:buFont typeface="Arial"/>
              <a:buNone/>
            </a:pPr>
            <a:r>
              <a:rPr lang="en-GB" sz="1100" u="sng">
                <a:solidFill>
                  <a:schemeClr val="accent5"/>
                </a:solidFill>
                <a:hlinkClick r:id="rId7">
                  <a:extLst>
                    <a:ext uri="{A12FA001-AC4F-418D-AE19-62706E023703}">
                      <ahyp:hlinkClr val="tx"/>
                    </a:ext>
                  </a:extLst>
                </a:hlinkClick>
              </a:rPr>
              <a:t>D. Hunter, "Matplotlib: A 2D Graphics Environment", Computing in Science &amp; Engineering, vol. 9, no. 3, pp. 90-95, 2007</a:t>
            </a:r>
            <a:r>
              <a:rPr lang="en-GB" sz="1100">
                <a:solidFill>
                  <a:schemeClr val="dk1"/>
                </a:solidFill>
              </a:rPr>
              <a:t>.</a:t>
            </a:r>
            <a:endParaRPr sz="1100">
              <a:solidFill>
                <a:schemeClr val="dk1"/>
              </a:solidFill>
            </a:endParaRPr>
          </a:p>
        </p:txBody>
      </p:sp>
      <p:pic>
        <p:nvPicPr>
          <p:cNvPr id="68" name="Google Shape;68;p15"/>
          <p:cNvPicPr preferRelativeResize="0"/>
          <p:nvPr/>
        </p:nvPicPr>
        <p:blipFill>
          <a:blip r:embed="rId8">
            <a:alphaModFix/>
          </a:blip>
          <a:stretch>
            <a:fillRect/>
          </a:stretch>
        </p:blipFill>
        <p:spPr>
          <a:xfrm>
            <a:off x="311700" y="445025"/>
            <a:ext cx="3262174" cy="59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00">
                <a:solidFill>
                  <a:schemeClr val="dk1"/>
                </a:solidFill>
              </a:rPr>
              <a:t>Matplotlib is designed with the philosophy that you should be able to create simple plots with just a few commands, or just one! </a:t>
            </a:r>
            <a:endParaRPr sz="1700">
              <a:solidFill>
                <a:schemeClr val="dk1"/>
              </a:solidFill>
            </a:endParaRPr>
          </a:p>
          <a:p>
            <a:pPr indent="0" lvl="0" marL="0" rtl="0" algn="l">
              <a:spcBef>
                <a:spcPts val="1200"/>
              </a:spcBef>
              <a:spcAft>
                <a:spcPts val="0"/>
              </a:spcAft>
              <a:buNone/>
            </a:pPr>
            <a:r>
              <a:rPr lang="en-GB" sz="1700">
                <a:solidFill>
                  <a:schemeClr val="dk1"/>
                </a:solidFill>
              </a:rPr>
              <a:t>If you want to see a histogram of your data, you shouldn't need to instantiate objects, call methods, set properties, and so on; it should just work.</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75" name="Google Shape;75;p16"/>
          <p:cNvPicPr preferRelativeResize="0"/>
          <p:nvPr/>
        </p:nvPicPr>
        <p:blipFill>
          <a:blip r:embed="rId3">
            <a:alphaModFix/>
          </a:blip>
          <a:stretch>
            <a:fillRect/>
          </a:stretch>
        </p:blipFill>
        <p:spPr>
          <a:xfrm>
            <a:off x="311700" y="445025"/>
            <a:ext cx="3262174" cy="59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82" name="Google Shape;82;p17"/>
          <p:cNvPicPr preferRelativeResize="0"/>
          <p:nvPr/>
        </p:nvPicPr>
        <p:blipFill>
          <a:blip r:embed="rId3">
            <a:alphaModFix/>
          </a:blip>
          <a:stretch>
            <a:fillRect/>
          </a:stretch>
        </p:blipFill>
        <p:spPr>
          <a:xfrm>
            <a:off x="311700" y="445025"/>
            <a:ext cx="3262174" cy="598075"/>
          </a:xfrm>
          <a:prstGeom prst="rect">
            <a:avLst/>
          </a:prstGeom>
          <a:noFill/>
          <a:ln>
            <a:noFill/>
          </a:ln>
        </p:spPr>
      </p:pic>
      <p:sp>
        <p:nvSpPr>
          <p:cNvPr id="83" name="Google Shape;83;p17"/>
          <p:cNvSpPr txBox="1"/>
          <p:nvPr/>
        </p:nvSpPr>
        <p:spPr>
          <a:xfrm>
            <a:off x="4449250" y="1297950"/>
            <a:ext cx="423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Plot is hierarchical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Figure object</a:t>
            </a:r>
            <a:r>
              <a:rPr lang="en-GB">
                <a:solidFill>
                  <a:srgbClr val="FF0000"/>
                </a:solidFill>
              </a:rPr>
              <a:t> which contains 1+:</a:t>
            </a:r>
            <a:endParaRPr>
              <a:solidFill>
                <a:srgbClr val="FF0000"/>
              </a:solidFill>
            </a:endParaRPr>
          </a:p>
          <a:p>
            <a:pPr indent="-317500" lvl="1" marL="914400" rtl="0" algn="l">
              <a:spcBef>
                <a:spcPts val="0"/>
              </a:spcBef>
              <a:spcAft>
                <a:spcPts val="0"/>
              </a:spcAft>
              <a:buClr>
                <a:schemeClr val="dk1"/>
              </a:buClr>
              <a:buSzPts val="1400"/>
              <a:buChar char="❏"/>
            </a:pPr>
            <a:r>
              <a:rPr lang="en-GB">
                <a:solidFill>
                  <a:schemeClr val="dk1"/>
                </a:solidFill>
              </a:rPr>
              <a:t>Axes object </a:t>
            </a:r>
            <a:r>
              <a:rPr lang="en-GB">
                <a:solidFill>
                  <a:srgbClr val="FF0000"/>
                </a:solidFill>
              </a:rPr>
              <a:t>(the graph)</a:t>
            </a:r>
            <a:endParaRPr>
              <a:solidFill>
                <a:srgbClr val="FF0000"/>
              </a:solidFill>
            </a:endParaRPr>
          </a:p>
          <a:p>
            <a:pPr indent="-317500" lvl="2" marL="1371600" rtl="0" algn="l">
              <a:spcBef>
                <a:spcPts val="0"/>
              </a:spcBef>
              <a:spcAft>
                <a:spcPts val="0"/>
              </a:spcAft>
              <a:buSzPts val="1400"/>
              <a:buChar char="❏"/>
            </a:pPr>
            <a:r>
              <a:rPr lang="en-GB"/>
              <a:t>Artists </a:t>
            </a:r>
            <a:r>
              <a:rPr lang="en-GB">
                <a:solidFill>
                  <a:srgbClr val="FF0000"/>
                </a:solidFill>
              </a:rPr>
              <a:t>(</a:t>
            </a:r>
            <a:r>
              <a:rPr lang="en-GB">
                <a:solidFill>
                  <a:srgbClr val="FF0000"/>
                </a:solidFill>
              </a:rPr>
              <a:t>Ticks, lines, legends, text etc.)</a:t>
            </a:r>
            <a:endParaRPr>
              <a:solidFill>
                <a:srgbClr val="FF0000"/>
              </a:solidFill>
            </a:endParaRPr>
          </a:p>
        </p:txBody>
      </p:sp>
      <p:sp>
        <p:nvSpPr>
          <p:cNvPr id="84" name="Google Shape;84;p17"/>
          <p:cNvSpPr/>
          <p:nvPr/>
        </p:nvSpPr>
        <p:spPr>
          <a:xfrm>
            <a:off x="315550" y="1591775"/>
            <a:ext cx="3751500" cy="32889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64650" y="1661900"/>
            <a:ext cx="16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Figure</a:t>
            </a:r>
            <a:endParaRPr/>
          </a:p>
        </p:txBody>
      </p:sp>
      <p:sp>
        <p:nvSpPr>
          <p:cNvPr id="86" name="Google Shape;86;p17"/>
          <p:cNvSpPr/>
          <p:nvPr/>
        </p:nvSpPr>
        <p:spPr>
          <a:xfrm>
            <a:off x="629225"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68770" y="2118579"/>
            <a:ext cx="1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Axes</a:t>
            </a:r>
            <a:endParaRPr/>
          </a:p>
        </p:txBody>
      </p:sp>
      <p:pic>
        <p:nvPicPr>
          <p:cNvPr id="88" name="Google Shape;88;p17" title="Points scored"/>
          <p:cNvPicPr preferRelativeResize="0"/>
          <p:nvPr/>
        </p:nvPicPr>
        <p:blipFill>
          <a:blip r:embed="rId4">
            <a:alphaModFix/>
          </a:blip>
          <a:stretch>
            <a:fillRect/>
          </a:stretch>
        </p:blipFill>
        <p:spPr>
          <a:xfrm>
            <a:off x="882652" y="2706275"/>
            <a:ext cx="2319150" cy="1434000"/>
          </a:xfrm>
          <a:prstGeom prst="rect">
            <a:avLst/>
          </a:prstGeom>
          <a:noFill/>
          <a:ln>
            <a:noFill/>
          </a:ln>
        </p:spPr>
      </p:pic>
      <p:sp>
        <p:nvSpPr>
          <p:cNvPr id="89" name="Google Shape;89;p17"/>
          <p:cNvSpPr txBox="1"/>
          <p:nvPr/>
        </p:nvSpPr>
        <p:spPr>
          <a:xfrm>
            <a:off x="1636613" y="3457850"/>
            <a:ext cx="811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Artists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96" name="Google Shape;96;p18"/>
          <p:cNvPicPr preferRelativeResize="0"/>
          <p:nvPr/>
        </p:nvPicPr>
        <p:blipFill>
          <a:blip r:embed="rId3">
            <a:alphaModFix/>
          </a:blip>
          <a:stretch>
            <a:fillRect/>
          </a:stretch>
        </p:blipFill>
        <p:spPr>
          <a:xfrm>
            <a:off x="311700" y="445025"/>
            <a:ext cx="3262174" cy="598075"/>
          </a:xfrm>
          <a:prstGeom prst="rect">
            <a:avLst/>
          </a:prstGeom>
          <a:noFill/>
          <a:ln>
            <a:noFill/>
          </a:ln>
        </p:spPr>
      </p:pic>
      <p:sp>
        <p:nvSpPr>
          <p:cNvPr id="97" name="Google Shape;97;p18"/>
          <p:cNvSpPr/>
          <p:nvPr/>
        </p:nvSpPr>
        <p:spPr>
          <a:xfrm>
            <a:off x="315550" y="1591775"/>
            <a:ext cx="8520600" cy="32889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64650" y="1661900"/>
            <a:ext cx="16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Figure</a:t>
            </a:r>
            <a:endParaRPr/>
          </a:p>
        </p:txBody>
      </p:sp>
      <p:sp>
        <p:nvSpPr>
          <p:cNvPr id="99" name="Google Shape;99;p18"/>
          <p:cNvSpPr/>
          <p:nvPr/>
        </p:nvSpPr>
        <p:spPr>
          <a:xfrm>
            <a:off x="629225"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668770" y="2118579"/>
            <a:ext cx="13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Axes</a:t>
            </a:r>
            <a:endParaRPr/>
          </a:p>
        </p:txBody>
      </p:sp>
      <p:pic>
        <p:nvPicPr>
          <p:cNvPr id="101" name="Google Shape;101;p18" title="Points scored"/>
          <p:cNvPicPr preferRelativeResize="0"/>
          <p:nvPr/>
        </p:nvPicPr>
        <p:blipFill>
          <a:blip r:embed="rId4">
            <a:alphaModFix/>
          </a:blip>
          <a:stretch>
            <a:fillRect/>
          </a:stretch>
        </p:blipFill>
        <p:spPr>
          <a:xfrm>
            <a:off x="882652" y="2706275"/>
            <a:ext cx="2319150" cy="1434000"/>
          </a:xfrm>
          <a:prstGeom prst="rect">
            <a:avLst/>
          </a:prstGeom>
          <a:noFill/>
          <a:ln>
            <a:noFill/>
          </a:ln>
        </p:spPr>
      </p:pic>
      <p:sp>
        <p:nvSpPr>
          <p:cNvPr id="102" name="Google Shape;102;p18"/>
          <p:cNvSpPr/>
          <p:nvPr/>
        </p:nvSpPr>
        <p:spPr>
          <a:xfrm>
            <a:off x="4224650" y="2062100"/>
            <a:ext cx="3021600" cy="26490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8" title="Points scored"/>
          <p:cNvPicPr preferRelativeResize="0"/>
          <p:nvPr/>
        </p:nvPicPr>
        <p:blipFill>
          <a:blip r:embed="rId4">
            <a:alphaModFix/>
          </a:blip>
          <a:stretch>
            <a:fillRect/>
          </a:stretch>
        </p:blipFill>
        <p:spPr>
          <a:xfrm>
            <a:off x="4478077" y="2706275"/>
            <a:ext cx="2319150" cy="143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3">
            <a:alphaModFix/>
          </a:blip>
          <a:srcRect b="15396" l="4781" r="73164" t="6411"/>
          <a:stretch/>
        </p:blipFill>
        <p:spPr>
          <a:xfrm>
            <a:off x="575000" y="329575"/>
            <a:ext cx="4053100" cy="4490450"/>
          </a:xfrm>
          <a:prstGeom prst="rect">
            <a:avLst/>
          </a:prstGeom>
          <a:noFill/>
          <a:ln>
            <a:noFill/>
          </a:ln>
        </p:spPr>
      </p:pic>
      <p:sp>
        <p:nvSpPr>
          <p:cNvPr id="109" name="Google Shape;109;p19"/>
          <p:cNvSpPr txBox="1"/>
          <p:nvPr/>
        </p:nvSpPr>
        <p:spPr>
          <a:xfrm>
            <a:off x="4936650" y="4459800"/>
            <a:ext cx="391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https://matplotlib.org/cheatsheets/_images/handout-beginner.png</a:t>
            </a:r>
            <a:endParaRPr/>
          </a:p>
        </p:txBody>
      </p:sp>
      <p:sp>
        <p:nvSpPr>
          <p:cNvPr id="110" name="Google Shape;110;p19"/>
          <p:cNvSpPr txBox="1"/>
          <p:nvPr/>
        </p:nvSpPr>
        <p:spPr>
          <a:xfrm>
            <a:off x="5020775" y="1157025"/>
            <a:ext cx="3828900" cy="173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KEY POINTS</a:t>
            </a:r>
            <a:endParaRPr b="1"/>
          </a:p>
          <a:p>
            <a:pPr indent="-317500" lvl="0" marL="457200" rtl="0" algn="l">
              <a:lnSpc>
                <a:spcPct val="100000"/>
              </a:lnSpc>
              <a:spcBef>
                <a:spcPts val="1000"/>
              </a:spcBef>
              <a:spcAft>
                <a:spcPts val="0"/>
              </a:spcAft>
              <a:buSzPts val="1400"/>
              <a:buChar char="●"/>
            </a:pPr>
            <a:r>
              <a:rPr lang="en-GB"/>
              <a:t>The Figure is the final image that may contain 1 or more Axes.</a:t>
            </a:r>
            <a:endParaRPr/>
          </a:p>
          <a:p>
            <a:pPr indent="-317500" lvl="0" marL="457200" rtl="0" algn="l">
              <a:spcBef>
                <a:spcPts val="1000"/>
              </a:spcBef>
              <a:spcAft>
                <a:spcPts val="0"/>
              </a:spcAft>
              <a:buSzPts val="1400"/>
              <a:buChar char="●"/>
            </a:pPr>
            <a:r>
              <a:rPr lang="en-GB"/>
              <a:t>The Axes represent an individual plot (don't confuse this with the word "axis", which refers to the x/y axis of a plot).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Matplotlib</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T</a:t>
            </a:r>
            <a:r>
              <a:rPr lang="en-GB"/>
              <a:t>here are two ways to use Matplotlib:</a:t>
            </a:r>
            <a:endParaRPr/>
          </a:p>
          <a:p>
            <a:pPr indent="-298450" lvl="0" marL="457200" rtl="0" algn="l">
              <a:spcBef>
                <a:spcPts val="1200"/>
              </a:spcBef>
              <a:spcAft>
                <a:spcPts val="0"/>
              </a:spcAft>
              <a:buClr>
                <a:schemeClr val="dk1"/>
              </a:buClr>
              <a:buSzPts val="1100"/>
              <a:buChar char="●"/>
            </a:pPr>
            <a:r>
              <a:rPr b="1" lang="en-GB"/>
              <a:t>Object-oriented (OO)</a:t>
            </a:r>
            <a:r>
              <a:rPr lang="en-GB"/>
              <a:t>: Explicitly create Figures and Axes, and call methods on them.</a:t>
            </a:r>
            <a:endParaRPr/>
          </a:p>
          <a:p>
            <a:pPr indent="-298450" lvl="0" marL="457200" rtl="0" algn="l">
              <a:spcBef>
                <a:spcPts val="1000"/>
              </a:spcBef>
              <a:spcAft>
                <a:spcPts val="0"/>
              </a:spcAft>
              <a:buClr>
                <a:schemeClr val="dk1"/>
              </a:buClr>
              <a:buSzPts val="1100"/>
              <a:buChar char="●"/>
            </a:pPr>
            <a:r>
              <a:rPr b="1" lang="en-GB"/>
              <a:t>Pyplot</a:t>
            </a:r>
            <a:r>
              <a:rPr lang="en-GB"/>
              <a:t>: to automatically create and manage the Figures and Axes, and use pyplot functions for plotting.</a:t>
            </a:r>
            <a:endParaRPr/>
          </a:p>
          <a:p>
            <a:pPr indent="0" lvl="0" marL="0" rtl="0" algn="l">
              <a:spcBef>
                <a:spcPts val="1200"/>
              </a:spcBef>
              <a:spcAft>
                <a:spcPts val="1200"/>
              </a:spcAft>
              <a:buNone/>
            </a:pPr>
            <a:r>
              <a:t/>
            </a:r>
            <a:endParaRPr/>
          </a:p>
        </p:txBody>
      </p:sp>
      <p:sp>
        <p:nvSpPr>
          <p:cNvPr id="117" name="Google Shape;117;p20"/>
          <p:cNvSpPr txBox="1"/>
          <p:nvPr/>
        </p:nvSpPr>
        <p:spPr>
          <a:xfrm>
            <a:off x="4703325" y="319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Matplotlib.pyplot</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lang="en-GB" sz="1600"/>
              <a:t>matplotlib.pyplot</a:t>
            </a:r>
            <a:r>
              <a:rPr lang="en-GB" sz="1600">
                <a:solidFill>
                  <a:schemeClr val="dk1"/>
                </a:solidFill>
              </a:rPr>
              <a:t> is a collection of functions that make matplotlib work like MATLAB. </a:t>
            </a:r>
            <a:endParaRPr sz="1600">
              <a:solidFill>
                <a:schemeClr val="dk1"/>
              </a:solidFill>
            </a:endParaRPr>
          </a:p>
          <a:p>
            <a:pPr indent="-330200" lvl="0" marL="457200" rtl="0" algn="l">
              <a:spcBef>
                <a:spcPts val="1000"/>
              </a:spcBef>
              <a:spcAft>
                <a:spcPts val="0"/>
              </a:spcAft>
              <a:buClr>
                <a:schemeClr val="dk1"/>
              </a:buClr>
              <a:buSzPts val="1600"/>
              <a:buChar char="●"/>
            </a:pPr>
            <a:r>
              <a:rPr lang="en-GB" sz="1600">
                <a:solidFill>
                  <a:schemeClr val="dk1"/>
                </a:solidFill>
              </a:rPr>
              <a:t>Each pyplot function makes some change to a figure: e.g., creates a figure, creates a plotting area in a figure, plots some lines in a plotting area, decorates the plot with labels, etc.</a:t>
            </a:r>
            <a:endParaRPr sz="1600">
              <a:solidFill>
                <a:schemeClr val="dk1"/>
              </a:solidFill>
            </a:endParaRPr>
          </a:p>
          <a:p>
            <a:pPr indent="-330200" lvl="0" marL="457200" rtl="0" algn="l">
              <a:spcBef>
                <a:spcPts val="1000"/>
              </a:spcBef>
              <a:spcAft>
                <a:spcPts val="0"/>
              </a:spcAft>
              <a:buClr>
                <a:schemeClr val="dk1"/>
              </a:buClr>
              <a:buSzPts val="1600"/>
              <a:buChar char="●"/>
            </a:pPr>
            <a:r>
              <a:rPr lang="en-GB" sz="1600">
                <a:solidFill>
                  <a:schemeClr val="dk1"/>
                </a:solidFill>
              </a:rPr>
              <a:t>In matplotlib.pyplot various states are preserved across function calls, so that it keeps track of things like the current figure and plotting area, and the plotting functions are directed to the current axes.</a:t>
            </a:r>
            <a:endParaRPr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REMEMBER that "axes" here and in most places in the documentation refers to the </a:t>
            </a:r>
            <a:r>
              <a:rPr i="1" lang="en-GB" sz="1600">
                <a:solidFill>
                  <a:schemeClr val="dk1"/>
                </a:solidFill>
              </a:rPr>
              <a:t>axes</a:t>
            </a:r>
            <a:r>
              <a:rPr lang="en-GB" sz="1600">
                <a:solidFill>
                  <a:schemeClr val="dk1"/>
                </a:solidFill>
              </a:rPr>
              <a:t> part of a figure and not the strict mathematical term for more than one axis).</a:t>
            </a:r>
            <a:endParaRPr sz="1600">
              <a:solidFill>
                <a:schemeClr val="dk1"/>
              </a:solidFill>
            </a:endParaRPr>
          </a:p>
          <a:p>
            <a:pPr indent="-330200" lvl="0" marL="457200" rtl="0" algn="l">
              <a:spcBef>
                <a:spcPts val="1200"/>
              </a:spcBef>
              <a:spcAft>
                <a:spcPts val="1000"/>
              </a:spcAft>
              <a:buClr>
                <a:schemeClr val="dk1"/>
              </a:buClr>
              <a:buSzPts val="1600"/>
              <a:buChar char="●"/>
            </a:pPr>
            <a:r>
              <a:rPr lang="en-GB" sz="1600">
                <a:solidFill>
                  <a:schemeClr val="dk1"/>
                </a:solidFill>
              </a:rPr>
              <a:t>the pyplot API is generally less-flexible than the object-oriented API. </a:t>
            </a:r>
            <a:endParaRPr sz="1600">
              <a:solidFill>
                <a:schemeClr val="dk1"/>
              </a:solidFill>
            </a:endParaRPr>
          </a:p>
        </p:txBody>
      </p:sp>
      <p:sp>
        <p:nvSpPr>
          <p:cNvPr id="124" name="Google Shape;124;p21"/>
          <p:cNvSpPr txBox="1"/>
          <p:nvPr/>
        </p:nvSpPr>
        <p:spPr>
          <a:xfrm>
            <a:off x="4703325" y="3192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