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Amatic SC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AmaticSC-bold.fntdata"/><Relationship Id="rId6" Type="http://schemas.openxmlformats.org/officeDocument/2006/relationships/slide" Target="slides/slide1.xml"/><Relationship Id="rId18" Type="http://schemas.openxmlformats.org/officeDocument/2006/relationships/font" Target="fonts/AmaticSC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8f5166f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8f5166f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8f5166f2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28f5166f2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8f5166f2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8f5166f2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82f86a2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82f86a2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82f86a25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82f86a25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Bit before the ^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282f86a25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282f86a25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Bit before the ^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282f86a25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282f86a25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82f86a25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282f86a25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82f86a25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82f86a25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gets to the heart of good software, good science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82f86a254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82f86a25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82f86a25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282f86a25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Amatic SC"/>
                <a:ea typeface="Amatic SC"/>
                <a:cs typeface="Amatic SC"/>
                <a:sym typeface="Amatic SC"/>
              </a:rPr>
              <a:t>Errors and exceptions</a:t>
            </a:r>
            <a:endParaRPr b="1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Handling Exceptions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Point is to fail with grace and control.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 a try-except block to check for </a:t>
            </a:r>
            <a:r>
              <a:rPr lang="en-GB"/>
              <a:t>exceptions</a:t>
            </a:r>
            <a:r>
              <a:rPr lang="en-GB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If none occur, the except block doesn’t run.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If one does, and it is safely handled by the except block, it will execute.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Finally block mops up and is always executed.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271675"/>
            <a:ext cx="4318800" cy="42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-GB" sz="1195">
                <a:latin typeface="Courier New"/>
                <a:ea typeface="Courier New"/>
                <a:cs typeface="Courier New"/>
                <a:sym typeface="Courier New"/>
              </a:rPr>
              <a:t>people = {</a:t>
            </a:r>
            <a:endParaRPr sz="119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-GB" sz="1195">
                <a:latin typeface="Courier New"/>
                <a:ea typeface="Courier New"/>
                <a:cs typeface="Courier New"/>
                <a:sym typeface="Courier New"/>
              </a:rPr>
              <a:t>"Name": "George",</a:t>
            </a:r>
            <a:endParaRPr sz="119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-GB" sz="1195">
                <a:latin typeface="Courier New"/>
                <a:ea typeface="Courier New"/>
                <a:cs typeface="Courier New"/>
                <a:sym typeface="Courier New"/>
              </a:rPr>
              <a:t>"Age" : 34,</a:t>
            </a:r>
            <a:endParaRPr sz="119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-GB" sz="1195">
                <a:latin typeface="Courier New"/>
                <a:ea typeface="Courier New"/>
                <a:cs typeface="Courier New"/>
                <a:sym typeface="Courier New"/>
              </a:rPr>
              <a:t>"House_no": 1,</a:t>
            </a:r>
            <a:endParaRPr sz="119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-GB" sz="1195">
                <a:latin typeface="Courier New"/>
                <a:ea typeface="Courier New"/>
                <a:cs typeface="Courier New"/>
                <a:sym typeface="Courier New"/>
              </a:rPr>
              <a:t>"Street": "Acacia Avenue"</a:t>
            </a:r>
            <a:endParaRPr sz="119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-GB" sz="1195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9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19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-GB" sz="1195">
                <a:latin typeface="Courier New"/>
                <a:ea typeface="Courier New"/>
                <a:cs typeface="Courier New"/>
                <a:sym typeface="Courier New"/>
              </a:rPr>
              <a:t>try:</a:t>
            </a:r>
            <a:endParaRPr sz="119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-GB" sz="1195">
                <a:latin typeface="Courier New"/>
                <a:ea typeface="Courier New"/>
                <a:cs typeface="Courier New"/>
                <a:sym typeface="Courier New"/>
              </a:rPr>
              <a:t>#  get the value from the name key</a:t>
            </a:r>
            <a:endParaRPr sz="119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-GB" sz="1195">
                <a:latin typeface="Courier New"/>
                <a:ea typeface="Courier New"/>
                <a:cs typeface="Courier New"/>
                <a:sym typeface="Courier New"/>
              </a:rPr>
              <a:t>print (people["Name"])</a:t>
            </a:r>
            <a:endParaRPr sz="119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19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-GB" sz="1195">
                <a:latin typeface="Courier New"/>
                <a:ea typeface="Courier New"/>
                <a:cs typeface="Courier New"/>
                <a:sym typeface="Courier New"/>
              </a:rPr>
              <a:t>#  get the value from a non-existent key</a:t>
            </a:r>
            <a:endParaRPr sz="119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rPr lang="en-GB" sz="1195">
                <a:latin typeface="Courier New"/>
                <a:ea typeface="Courier New"/>
                <a:cs typeface="Courier New"/>
                <a:sym typeface="Courier New"/>
              </a:rPr>
              <a:t>print (people["luhiuhdfidhufiuhdf"])</a:t>
            </a:r>
            <a:endParaRPr sz="1195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8" name="Google Shape;118;p23"/>
          <p:cNvSpPr txBox="1"/>
          <p:nvPr/>
        </p:nvSpPr>
        <p:spPr>
          <a:xfrm>
            <a:off x="4129300" y="271675"/>
            <a:ext cx="4950300" cy="1908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George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Traceback (most recent call last):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File "no-try-catch.py", line 14, in &lt;module&gt;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	print (people["luhiuhdfidhufiuhdf"])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KeyError: 'luhiuhdfidhufiuhdf'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0" y="0"/>
            <a:ext cx="8362500" cy="50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GB" sz="1088">
                <a:latin typeface="Courier New"/>
                <a:ea typeface="Courier New"/>
                <a:cs typeface="Courier New"/>
                <a:sym typeface="Courier New"/>
              </a:rPr>
              <a:t>people = {</a:t>
            </a:r>
            <a:endParaRPr sz="108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GB" sz="1088">
                <a:latin typeface="Courier New"/>
                <a:ea typeface="Courier New"/>
                <a:cs typeface="Courier New"/>
                <a:sym typeface="Courier New"/>
              </a:rPr>
              <a:t>	"Name": "George",</a:t>
            </a:r>
            <a:endParaRPr sz="108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GB" sz="1088">
                <a:latin typeface="Courier New"/>
                <a:ea typeface="Courier New"/>
                <a:cs typeface="Courier New"/>
                <a:sym typeface="Courier New"/>
              </a:rPr>
              <a:t>	"Age" : 34,</a:t>
            </a:r>
            <a:endParaRPr sz="108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GB" sz="1088">
                <a:latin typeface="Courier New"/>
                <a:ea typeface="Courier New"/>
                <a:cs typeface="Courier New"/>
                <a:sym typeface="Courier New"/>
              </a:rPr>
              <a:t>	"House_no": 1,</a:t>
            </a:r>
            <a:endParaRPr sz="108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GB" sz="1088">
                <a:latin typeface="Courier New"/>
                <a:ea typeface="Courier New"/>
                <a:cs typeface="Courier New"/>
                <a:sym typeface="Courier New"/>
              </a:rPr>
              <a:t>	"Street": "Acacia Avenue"</a:t>
            </a:r>
            <a:endParaRPr sz="108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GB" sz="1088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8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GB" sz="1088">
                <a:latin typeface="Courier New"/>
                <a:ea typeface="Courier New"/>
                <a:cs typeface="Courier New"/>
                <a:sym typeface="Courier New"/>
              </a:rPr>
              <a:t>try:</a:t>
            </a:r>
            <a:endParaRPr sz="108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GB" sz="1088">
                <a:latin typeface="Courier New"/>
                <a:ea typeface="Courier New"/>
                <a:cs typeface="Courier New"/>
                <a:sym typeface="Courier New"/>
              </a:rPr>
              <a:t>	print (people["Name"]) </a:t>
            </a:r>
            <a:r>
              <a:rPr lang="en-GB" sz="1088">
                <a:latin typeface="Courier New"/>
                <a:ea typeface="Courier New"/>
                <a:cs typeface="Courier New"/>
                <a:sym typeface="Courier New"/>
              </a:rPr>
              <a:t>	#  get the value from the name key</a:t>
            </a:r>
            <a:endParaRPr sz="108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-GB" sz="1088">
                <a:latin typeface="Courier New"/>
                <a:ea typeface="Courier New"/>
                <a:cs typeface="Courier New"/>
                <a:sym typeface="Courier New"/>
              </a:rPr>
              <a:t>	print (people["luhiuhdfidhufiuhdf"]) </a:t>
            </a:r>
            <a:r>
              <a:rPr lang="en-GB" sz="1088">
                <a:latin typeface="Courier New"/>
                <a:ea typeface="Courier New"/>
                <a:cs typeface="Courier New"/>
                <a:sym typeface="Courier New"/>
              </a:rPr>
              <a:t>	#  get the value from a non-existent key</a:t>
            </a:r>
            <a:endParaRPr sz="108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t/>
            </a:r>
            <a:endParaRPr sz="108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GB" sz="1088">
                <a:latin typeface="Courier New"/>
                <a:ea typeface="Courier New"/>
                <a:cs typeface="Courier New"/>
                <a:sym typeface="Courier New"/>
              </a:rPr>
              <a:t>except KeyError as e:</a:t>
            </a:r>
            <a:endParaRPr sz="108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GB" sz="1088">
                <a:latin typeface="Courier New"/>
                <a:ea typeface="Courier New"/>
                <a:cs typeface="Courier New"/>
                <a:sym typeface="Courier New"/>
              </a:rPr>
              <a:t>	print (e, "No such key") </a:t>
            </a:r>
            <a:r>
              <a:rPr lang="en-GB" sz="1088">
                <a:latin typeface="Courier New"/>
                <a:ea typeface="Courier New"/>
                <a:cs typeface="Courier New"/>
                <a:sym typeface="Courier New"/>
              </a:rPr>
              <a:t>	#  handle key error specifically</a:t>
            </a:r>
            <a:endParaRPr sz="108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GB" sz="1088">
                <a:latin typeface="Courier New"/>
                <a:ea typeface="Courier New"/>
                <a:cs typeface="Courier New"/>
                <a:sym typeface="Courier New"/>
              </a:rPr>
              <a:t>finally:</a:t>
            </a:r>
            <a:endParaRPr sz="108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GB" sz="1088">
                <a:latin typeface="Courier New"/>
                <a:ea typeface="Courier New"/>
                <a:cs typeface="Courier New"/>
                <a:sym typeface="Courier New"/>
              </a:rPr>
              <a:t>	print("Keys/values are:\n")</a:t>
            </a:r>
            <a:endParaRPr sz="108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GB" sz="1088">
                <a:latin typeface="Courier New"/>
                <a:ea typeface="Courier New"/>
                <a:cs typeface="Courier New"/>
                <a:sym typeface="Courier New"/>
              </a:rPr>
              <a:t>	for key,value in people.items():</a:t>
            </a:r>
            <a:endParaRPr sz="108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277"/>
              <a:buNone/>
            </a:pPr>
            <a:r>
              <a:rPr lang="en-GB" sz="1088">
                <a:latin typeface="Courier New"/>
                <a:ea typeface="Courier New"/>
                <a:cs typeface="Courier New"/>
                <a:sym typeface="Courier New"/>
              </a:rPr>
              <a:t>    	    print(key, value)</a:t>
            </a:r>
            <a:endParaRPr sz="1088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4" name="Google Shape;124;p24"/>
          <p:cNvSpPr txBox="1"/>
          <p:nvPr/>
        </p:nvSpPr>
        <p:spPr>
          <a:xfrm>
            <a:off x="4193700" y="0"/>
            <a:ext cx="4950300" cy="1908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George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'luhiuhdfidhufiuhdf' No such key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Keys/values are: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Name George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Age 34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House_no 1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Street Acacia Avenue</a:t>
            </a:r>
            <a:endParaRPr>
              <a:solidFill>
                <a:srgbClr val="00FF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Errors in Python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There are 3 main types of error in Python: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Syntax Errors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Exceptions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Logical Errors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Syntax Errors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This is the easiest type of error to fix.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Spelling, symbols, indentation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If this error is present, Python will not begin to execute the code.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Presented with a spew of jargon, with a clear pointer to what is wrong.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784800" y="2601925"/>
            <a:ext cx="6719100" cy="2352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fir x in range(100):</a:t>
            </a:r>
            <a:endParaRPr sz="18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File "&lt;stdin&gt;", line 1</a:t>
            </a:r>
            <a:endParaRPr sz="18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	fir x in range(100):</a:t>
            </a:r>
            <a:endParaRPr sz="18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: 	^</a:t>
            </a:r>
            <a:endParaRPr sz="18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SyntaxError: invalid syntax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" name="Google Shape;69;p15"/>
          <p:cNvSpPr txBox="1"/>
          <p:nvPr/>
        </p:nvSpPr>
        <p:spPr>
          <a:xfrm rot="1562371">
            <a:off x="5874075" y="2940032"/>
            <a:ext cx="1521216" cy="40023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80000"/>
                </a:solidFill>
              </a:rPr>
              <a:t>Code will not run</a:t>
            </a:r>
            <a:endParaRPr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Exceptions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Code is </a:t>
            </a:r>
            <a:r>
              <a:rPr lang="en-GB"/>
              <a:t>correct at run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Python cannot execute the requested action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Terminates and raises an exception at runtime, with an error message.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This is </a:t>
            </a:r>
            <a:r>
              <a:rPr i="1" lang="en-GB"/>
              <a:t>ugly</a:t>
            </a:r>
            <a:endParaRPr i="1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784800" y="2601925"/>
            <a:ext cx="6719100" cy="2352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x = 100/0</a:t>
            </a:r>
            <a:endParaRPr sz="18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Traceback (most recent call last):</a:t>
            </a:r>
            <a:endParaRPr sz="18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File "&lt;stdin&gt;", line 1, in &lt;module&gt;</a:t>
            </a:r>
            <a:endParaRPr sz="18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ZeroDivisionError: division by zero</a:t>
            </a:r>
            <a:endParaRPr sz="18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" name="Google Shape;77;p16"/>
          <p:cNvSpPr txBox="1"/>
          <p:nvPr/>
        </p:nvSpPr>
        <p:spPr>
          <a:xfrm rot="1562091">
            <a:off x="5253903" y="2936485"/>
            <a:ext cx="2798246" cy="40023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80000"/>
                </a:solidFill>
              </a:rPr>
              <a:t>Code will run until the exception</a:t>
            </a:r>
            <a:endParaRPr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-GB" sz="1690"/>
              <a:t>ArithmeticError</a:t>
            </a:r>
            <a:r>
              <a:rPr lang="en-GB" sz="1690"/>
              <a:t>:  Raised when an error occurs in numeric calculations</a:t>
            </a:r>
            <a:endParaRPr sz="169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-GB" sz="1690"/>
              <a:t>AssertionError</a:t>
            </a:r>
            <a:r>
              <a:rPr lang="en-GB" sz="1690"/>
              <a:t>:  Raised when an assert statement fails</a:t>
            </a:r>
            <a:endParaRPr sz="169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-GB" sz="1690"/>
              <a:t>AttributeError</a:t>
            </a:r>
            <a:r>
              <a:rPr lang="en-GB" sz="1690"/>
              <a:t>:  Raised when attribute reference or assignment fails</a:t>
            </a:r>
            <a:endParaRPr sz="169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-GB" sz="1690"/>
              <a:t>Exception</a:t>
            </a:r>
            <a:r>
              <a:rPr lang="en-GB" sz="1690"/>
              <a:t>:  Base class for all exceptions</a:t>
            </a:r>
            <a:endParaRPr sz="169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-GB" sz="1690"/>
              <a:t>EOFError</a:t>
            </a:r>
            <a:r>
              <a:rPr lang="en-GB" sz="1690"/>
              <a:t>:  Raised when the input() method hits an "end of file" condition (EOF)</a:t>
            </a:r>
            <a:endParaRPr sz="169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-GB" sz="1690"/>
              <a:t>FloatingPointError</a:t>
            </a:r>
            <a:r>
              <a:rPr lang="en-GB" sz="1690"/>
              <a:t>:  Raised when a floating point calculation fails</a:t>
            </a:r>
            <a:endParaRPr sz="169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-GB" sz="1690"/>
              <a:t>GeneratorExit</a:t>
            </a:r>
            <a:r>
              <a:rPr lang="en-GB" sz="1690"/>
              <a:t>:  Raised when a generator is closed (with the close() method)</a:t>
            </a:r>
            <a:endParaRPr sz="169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-GB" sz="1690"/>
              <a:t>ImportError</a:t>
            </a:r>
            <a:r>
              <a:rPr lang="en-GB" sz="1690"/>
              <a:t>:  Raised when an imported module does not exist</a:t>
            </a:r>
            <a:endParaRPr sz="169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-GB" sz="1690"/>
              <a:t>IndentationError</a:t>
            </a:r>
            <a:r>
              <a:rPr lang="en-GB" sz="1690"/>
              <a:t>:  Raised when indendation is not correct</a:t>
            </a:r>
            <a:endParaRPr sz="169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-GB" sz="1690"/>
              <a:t>IndexError</a:t>
            </a:r>
            <a:r>
              <a:rPr lang="en-GB" sz="1690"/>
              <a:t>:  Raised when an index of a sequence does not exist</a:t>
            </a:r>
            <a:endParaRPr sz="169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-GB" sz="1690"/>
              <a:t>KeyError</a:t>
            </a:r>
            <a:r>
              <a:rPr lang="en-GB" sz="1690"/>
              <a:t>:  Raised when a key does not exist in a dictionary</a:t>
            </a:r>
            <a:endParaRPr sz="169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-GB" sz="1690"/>
              <a:t>KeyboardInterrupt</a:t>
            </a:r>
            <a:r>
              <a:rPr lang="en-GB" sz="1690"/>
              <a:t>:  Raised when the user presses Ctrl+c, Ctrl+z or Delete</a:t>
            </a:r>
            <a:endParaRPr sz="169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-GB" sz="1690"/>
              <a:t>LookupError</a:t>
            </a:r>
            <a:r>
              <a:rPr lang="en-GB" sz="1690"/>
              <a:t>:  Raised when errors raised cant be found</a:t>
            </a:r>
            <a:endParaRPr sz="169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-GB" sz="1690"/>
              <a:t>MemoryError</a:t>
            </a:r>
            <a:r>
              <a:rPr lang="en-GB" sz="1690"/>
              <a:t>:  Raised when a program runs out of memory</a:t>
            </a:r>
            <a:endParaRPr sz="1690"/>
          </a:p>
        </p:txBody>
      </p:sp>
      <p:sp>
        <p:nvSpPr>
          <p:cNvPr id="83" name="Google Shape;83;p17"/>
          <p:cNvSpPr txBox="1"/>
          <p:nvPr/>
        </p:nvSpPr>
        <p:spPr>
          <a:xfrm>
            <a:off x="3006400" y="4443200"/>
            <a:ext cx="553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https://www.w3schools.com/python/python_ref_exceptions.asp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690"/>
              <a:t>NameError</a:t>
            </a:r>
            <a:r>
              <a:rPr lang="en-GB" sz="1690"/>
              <a:t> 	Raised when a variable does not exist</a:t>
            </a:r>
            <a:endParaRPr sz="169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690"/>
              <a:t>NotImplementedError</a:t>
            </a:r>
            <a:r>
              <a:rPr lang="en-GB" sz="1690"/>
              <a:t> 	Raised when an abstract method requires an inherited class to override the method</a:t>
            </a:r>
            <a:endParaRPr sz="169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690"/>
              <a:t>OSError</a:t>
            </a:r>
            <a:r>
              <a:rPr lang="en-GB" sz="1690"/>
              <a:t> 	Raised when a system related operation causes an error</a:t>
            </a:r>
            <a:endParaRPr sz="169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690"/>
              <a:t>OverflowError</a:t>
            </a:r>
            <a:r>
              <a:rPr lang="en-GB" sz="1690"/>
              <a:t> 	Raised when the result of a numeric calculation is too large</a:t>
            </a:r>
            <a:endParaRPr sz="169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690"/>
              <a:t>ReferenceError</a:t>
            </a:r>
            <a:r>
              <a:rPr lang="en-GB" sz="1690"/>
              <a:t> 	Raised when a weak reference object does not exist</a:t>
            </a:r>
            <a:endParaRPr sz="169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690"/>
              <a:t>RuntimeError</a:t>
            </a:r>
            <a:r>
              <a:rPr lang="en-GB" sz="1690"/>
              <a:t> 	Raised when an error occurs that do not belong to any specific expections</a:t>
            </a:r>
            <a:endParaRPr sz="169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690"/>
              <a:t>StopIteration</a:t>
            </a:r>
            <a:r>
              <a:rPr lang="en-GB" sz="1690"/>
              <a:t> 	Raised when the next() method of an iterator has no further values</a:t>
            </a:r>
            <a:endParaRPr sz="169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690"/>
              <a:t>SyntaxError</a:t>
            </a:r>
            <a:r>
              <a:rPr lang="en-GB" sz="1690"/>
              <a:t> 	Raised when a syntax error occurs</a:t>
            </a:r>
            <a:endParaRPr sz="169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690"/>
              <a:t>TabError</a:t>
            </a:r>
            <a:r>
              <a:rPr lang="en-GB" sz="1690"/>
              <a:t> 	Raised when indentation consists of tabs or spaces</a:t>
            </a:r>
            <a:endParaRPr sz="169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690"/>
              <a:t>SystemError</a:t>
            </a:r>
            <a:r>
              <a:rPr lang="en-GB" sz="1690"/>
              <a:t> 	Raised when a system error occurs</a:t>
            </a:r>
            <a:endParaRPr sz="169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690"/>
              <a:t>SystemExit</a:t>
            </a:r>
            <a:r>
              <a:rPr lang="en-GB" sz="1690"/>
              <a:t> 	Raised when the sys.exit() function is called</a:t>
            </a:r>
            <a:endParaRPr sz="169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690"/>
              <a:t>TypeError</a:t>
            </a:r>
            <a:r>
              <a:rPr lang="en-GB" sz="1690"/>
              <a:t> 	Raised when two different types are combined</a:t>
            </a:r>
            <a:endParaRPr sz="169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690"/>
              <a:t>UnboundLocalError</a:t>
            </a:r>
            <a:r>
              <a:rPr lang="en-GB" sz="1690"/>
              <a:t> 	Raised when a local variable is referenced before assignment</a:t>
            </a:r>
            <a:endParaRPr sz="169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690"/>
              <a:t>UnicodeError</a:t>
            </a:r>
            <a:r>
              <a:rPr lang="en-GB" sz="1690"/>
              <a:t> 	Raised when a unicode problem occurs</a:t>
            </a:r>
            <a:endParaRPr sz="169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690"/>
              <a:t>UnicodeEncodeError</a:t>
            </a:r>
            <a:r>
              <a:rPr lang="en-GB" sz="1690"/>
              <a:t> 	Raised when a unicode encoding problem occurs</a:t>
            </a:r>
            <a:endParaRPr sz="169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690"/>
              <a:t>UnicodeDecodeError</a:t>
            </a:r>
            <a:r>
              <a:rPr lang="en-GB" sz="1690"/>
              <a:t> 	Raised when a unicode decoding problem occurs</a:t>
            </a:r>
            <a:endParaRPr sz="169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690"/>
              <a:t>UnicodeTranslateError</a:t>
            </a:r>
            <a:r>
              <a:rPr lang="en-GB" sz="1690"/>
              <a:t> 	Raised when a unicode translation problem occurs</a:t>
            </a:r>
            <a:endParaRPr sz="169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690"/>
              <a:t>ValueError</a:t>
            </a:r>
            <a:r>
              <a:rPr lang="en-GB" sz="1690"/>
              <a:t> 	Raised when there is a wrong value in a specified data type</a:t>
            </a:r>
            <a:endParaRPr sz="169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-GB" sz="1690"/>
              <a:t>ZeroDivisionError</a:t>
            </a:r>
            <a:r>
              <a:rPr lang="en-GB" sz="1690"/>
              <a:t> 	Raised when the second operator in a division is zero</a:t>
            </a:r>
            <a:endParaRPr sz="169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Logical Errors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Most difficult to detect.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Code runs fine.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No error message.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Mistakes in variables, </a:t>
            </a:r>
            <a:r>
              <a:rPr lang="en-GB"/>
              <a:t>algorithm</a:t>
            </a:r>
            <a:r>
              <a:rPr lang="en-GB"/>
              <a:t>, operators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Dangerous!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Proper software development helps to prevent these.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9450" y="569150"/>
            <a:ext cx="1816675" cy="159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/>
        </p:nvSpPr>
        <p:spPr>
          <a:xfrm>
            <a:off x="0" y="0"/>
            <a:ext cx="9144000" cy="578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def calc_area(width, height):</a:t>
            </a:r>
            <a:endParaRPr sz="20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... 	area = width * height</a:t>
            </a:r>
            <a:endParaRPr sz="20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... 	return area</a:t>
            </a:r>
            <a:endParaRPr sz="20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20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square_area = calc_area(2, 4)</a:t>
            </a:r>
            <a:endParaRPr sz="20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print(square_area)</a:t>
            </a:r>
            <a:endParaRPr sz="20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 sz="20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/>
        </p:nvSpPr>
        <p:spPr>
          <a:xfrm>
            <a:off x="0" y="0"/>
            <a:ext cx="9144000" cy="744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def calc_area(width, height):</a:t>
            </a:r>
            <a:endParaRPr sz="20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... 	area = width * height</a:t>
            </a:r>
            <a:endParaRPr sz="20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... 	return area</a:t>
            </a:r>
            <a:endParaRPr sz="20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20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square_area = calc_area(2, 4)</a:t>
            </a:r>
            <a:endParaRPr sz="20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print(square_area)</a:t>
            </a:r>
            <a:endParaRPr sz="20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 sz="20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triangle_area = calc_area(2,4)</a:t>
            </a:r>
            <a:endParaRPr sz="20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print(triangle_area)</a:t>
            </a:r>
            <a:endParaRPr sz="20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 sz="20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1"/>
          <p:cNvSpPr txBox="1"/>
          <p:nvPr/>
        </p:nvSpPr>
        <p:spPr>
          <a:xfrm rot="1562371">
            <a:off x="5780600" y="637383"/>
            <a:ext cx="1521216" cy="1046528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80000"/>
                </a:solidFill>
              </a:rPr>
              <a:t>Code runs to completion, but gives the wrong results</a:t>
            </a:r>
            <a:endParaRPr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