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Amatic SC"/>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maticSC-bold.fntdata"/><Relationship Id="rId25" Type="http://schemas.openxmlformats.org/officeDocument/2006/relationships/font" Target="fonts/AmaticSC-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python.org/2/library/contextlib.html" TargetMode="External"/><Relationship Id="rId3" Type="http://schemas.openxmlformats.org/officeDocument/2006/relationships/hyperlink" Target="https://www.python.org/dev/peps/pep-0343/"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7bd30a80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7bd30a80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7bd30a80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7bd30a80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7bd30a80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7bd30a80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9725" lvl="0" marL="457200" rtl="0" algn="l">
              <a:lnSpc>
                <a:spcPct val="150000"/>
              </a:lnSpc>
              <a:spcBef>
                <a:spcPts val="0"/>
              </a:spcBef>
              <a:spcAft>
                <a:spcPts val="0"/>
              </a:spcAft>
              <a:buClr>
                <a:schemeClr val="dk1"/>
              </a:buClr>
              <a:buSzPts val="1750"/>
              <a:buChar char="●"/>
            </a:pPr>
            <a:r>
              <a:rPr lang="en-GB" sz="1750">
                <a:solidFill>
                  <a:schemeClr val="dk1"/>
                </a:solidFill>
              </a:rPr>
              <a:t>To create it, we need to pass a file object to the reader function. For this purpose, we can use a built-in function called open. Look at the code in the editor and run it.</a:t>
            </a:r>
            <a:endParaRPr b="1"/>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7bd30a80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7bd30a80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050">
                <a:solidFill>
                  <a:srgbClr val="222222"/>
                </a:solidFill>
                <a:highlight>
                  <a:srgbClr val="F5F5F5"/>
                </a:highlight>
              </a:rPr>
              <a:t> a single line is returned as a list of strings</a:t>
            </a:r>
            <a:endParaRPr sz="1050">
              <a:solidFill>
                <a:srgbClr val="222222"/>
              </a:solidFill>
              <a:highlight>
                <a:srgbClr val="F5F5F5"/>
              </a:highlight>
            </a:endParaRPr>
          </a:p>
          <a:p>
            <a:pPr indent="0" lvl="0" marL="0" rtl="0" algn="l">
              <a:spcBef>
                <a:spcPts val="0"/>
              </a:spcBef>
              <a:spcAft>
                <a:spcPts val="0"/>
              </a:spcAft>
              <a:buNone/>
            </a:pPr>
            <a:r>
              <a:rPr lang="en-GB" sz="1050">
                <a:solidFill>
                  <a:srgbClr val="222222"/>
                </a:solidFill>
                <a:highlight>
                  <a:srgbClr val="F5F5F5"/>
                </a:highlight>
              </a:rPr>
              <a:t>Use print(','.join(row)) for better readibility</a:t>
            </a:r>
            <a:endParaRPr sz="1050">
              <a:solidFill>
                <a:srgbClr val="222222"/>
              </a:solidFill>
              <a:highlight>
                <a:srgbClr val="F5F5F5"/>
              </a:highlight>
            </a:endParaRPr>
          </a:p>
          <a:p>
            <a:pPr indent="0" lvl="0" marL="0" rtl="0" algn="l">
              <a:spcBef>
                <a:spcPts val="0"/>
              </a:spcBef>
              <a:spcAft>
                <a:spcPts val="0"/>
              </a:spcAft>
              <a:buNone/>
            </a:pPr>
            <a:r>
              <a:t/>
            </a:r>
            <a:endParaRPr sz="1050">
              <a:solidFill>
                <a:srgbClr val="222222"/>
              </a:solidFill>
              <a:highlight>
                <a:srgbClr val="F5F5F5"/>
              </a:highlight>
            </a:endParaRPr>
          </a:p>
          <a:p>
            <a:pPr indent="0" lvl="0" marL="0" rtl="0" algn="l">
              <a:spcBef>
                <a:spcPts val="0"/>
              </a:spcBef>
              <a:spcAft>
                <a:spcPts val="0"/>
              </a:spcAft>
              <a:buClr>
                <a:schemeClr val="dk1"/>
              </a:buClr>
              <a:buSzPts val="1100"/>
              <a:buFont typeface="Arial"/>
              <a:buNone/>
            </a:pPr>
            <a:r>
              <a:rPr lang="en-GB" sz="1050">
                <a:solidFill>
                  <a:srgbClr val="222222"/>
                </a:solidFill>
                <a:highlight>
                  <a:srgbClr val="F5F5F5"/>
                </a:highlight>
              </a:rPr>
              <a:t>import csv</a:t>
            </a:r>
            <a:endParaRPr sz="1050">
              <a:solidFill>
                <a:srgbClr val="222222"/>
              </a:solidFill>
              <a:highlight>
                <a:srgbClr val="F5F5F5"/>
              </a:highlight>
            </a:endParaRPr>
          </a:p>
          <a:p>
            <a:pPr indent="0" lvl="0" marL="0" rtl="0" algn="l">
              <a:spcBef>
                <a:spcPts val="0"/>
              </a:spcBef>
              <a:spcAft>
                <a:spcPts val="0"/>
              </a:spcAft>
              <a:buClr>
                <a:schemeClr val="dk1"/>
              </a:buClr>
              <a:buSzPts val="1100"/>
              <a:buFont typeface="Arial"/>
              <a:buNone/>
            </a:pPr>
            <a:r>
              <a:t/>
            </a:r>
            <a:endParaRPr sz="1050">
              <a:solidFill>
                <a:srgbClr val="222222"/>
              </a:solidFill>
              <a:highlight>
                <a:srgbClr val="F5F5F5"/>
              </a:highlight>
            </a:endParaRPr>
          </a:p>
          <a:p>
            <a:pPr indent="0" lvl="0" marL="0" rtl="0" algn="l">
              <a:spcBef>
                <a:spcPts val="0"/>
              </a:spcBef>
              <a:spcAft>
                <a:spcPts val="0"/>
              </a:spcAft>
              <a:buClr>
                <a:schemeClr val="dk1"/>
              </a:buClr>
              <a:buSzPts val="1100"/>
              <a:buFont typeface="Arial"/>
              <a:buNone/>
            </a:pPr>
            <a:r>
              <a:rPr lang="en-GB" sz="1050">
                <a:solidFill>
                  <a:srgbClr val="222222"/>
                </a:solidFill>
                <a:highlight>
                  <a:srgbClr val="F5F5F5"/>
                </a:highlight>
              </a:rPr>
              <a:t>with open('contacts.csv', newline='') as csvfile:</a:t>
            </a:r>
            <a:endParaRPr sz="1050">
              <a:solidFill>
                <a:srgbClr val="222222"/>
              </a:solidFill>
              <a:highlight>
                <a:srgbClr val="F5F5F5"/>
              </a:highlight>
            </a:endParaRPr>
          </a:p>
          <a:p>
            <a:pPr indent="0" lvl="0" marL="0" rtl="0" algn="l">
              <a:spcBef>
                <a:spcPts val="0"/>
              </a:spcBef>
              <a:spcAft>
                <a:spcPts val="0"/>
              </a:spcAft>
              <a:buClr>
                <a:schemeClr val="dk1"/>
              </a:buClr>
              <a:buSzPts val="1100"/>
              <a:buFont typeface="Arial"/>
              <a:buNone/>
            </a:pPr>
            <a:r>
              <a:rPr lang="en-GB" sz="1050">
                <a:solidFill>
                  <a:srgbClr val="222222"/>
                </a:solidFill>
                <a:highlight>
                  <a:srgbClr val="F5F5F5"/>
                </a:highlight>
              </a:rPr>
              <a:t>	fieldnames = ['Name', 'Phone']</a:t>
            </a:r>
            <a:endParaRPr sz="1050">
              <a:solidFill>
                <a:srgbClr val="222222"/>
              </a:solidFill>
              <a:highlight>
                <a:srgbClr val="F5F5F5"/>
              </a:highlight>
            </a:endParaRPr>
          </a:p>
          <a:p>
            <a:pPr indent="0" lvl="0" marL="0" rtl="0" algn="l">
              <a:spcBef>
                <a:spcPts val="0"/>
              </a:spcBef>
              <a:spcAft>
                <a:spcPts val="0"/>
              </a:spcAft>
              <a:buClr>
                <a:schemeClr val="dk1"/>
              </a:buClr>
              <a:buSzPts val="1100"/>
              <a:buFont typeface="Arial"/>
              <a:buNone/>
            </a:pPr>
            <a:r>
              <a:rPr lang="en-GB" sz="1050">
                <a:solidFill>
                  <a:srgbClr val="222222"/>
                </a:solidFill>
                <a:highlight>
                  <a:srgbClr val="F5F5F5"/>
                </a:highlight>
              </a:rPr>
              <a:t>	reader = csv.DictReader(csvfile, fieldnames=fieldnames)</a:t>
            </a:r>
            <a:endParaRPr sz="1050">
              <a:solidFill>
                <a:srgbClr val="222222"/>
              </a:solidFill>
              <a:highlight>
                <a:srgbClr val="F5F5F5"/>
              </a:highlight>
            </a:endParaRPr>
          </a:p>
          <a:p>
            <a:pPr indent="0" lvl="0" marL="0" rtl="0" algn="l">
              <a:spcBef>
                <a:spcPts val="0"/>
              </a:spcBef>
              <a:spcAft>
                <a:spcPts val="0"/>
              </a:spcAft>
              <a:buClr>
                <a:schemeClr val="dk1"/>
              </a:buClr>
              <a:buSzPts val="1100"/>
              <a:buFont typeface="Arial"/>
              <a:buNone/>
            </a:pPr>
            <a:r>
              <a:rPr lang="en-GB" sz="1050">
                <a:solidFill>
                  <a:srgbClr val="222222"/>
                </a:solidFill>
                <a:highlight>
                  <a:srgbClr val="F5F5F5"/>
                </a:highlight>
              </a:rPr>
              <a:t>	for row in reader:</a:t>
            </a:r>
            <a:endParaRPr sz="1050">
              <a:solidFill>
                <a:srgbClr val="222222"/>
              </a:solidFill>
              <a:highlight>
                <a:srgbClr val="F5F5F5"/>
              </a:highlight>
            </a:endParaRPr>
          </a:p>
          <a:p>
            <a:pPr indent="0" lvl="0" marL="0" rtl="0" algn="l">
              <a:spcBef>
                <a:spcPts val="0"/>
              </a:spcBef>
              <a:spcAft>
                <a:spcPts val="0"/>
              </a:spcAft>
              <a:buNone/>
            </a:pPr>
            <a:r>
              <a:rPr lang="en-GB" sz="1050">
                <a:solidFill>
                  <a:srgbClr val="222222"/>
                </a:solidFill>
                <a:highlight>
                  <a:srgbClr val="F5F5F5"/>
                </a:highlight>
              </a:rPr>
              <a:t>    	print(row['Name'], row['Phone'])</a:t>
            </a:r>
            <a:endParaRPr sz="1050">
              <a:solidFill>
                <a:srgbClr val="222222"/>
              </a:solidFill>
              <a:highlight>
                <a:srgbClr val="F5F5F5"/>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3aefe481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3aefe481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7bd30a8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7bd30a8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7c10a44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7c10a44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3aefe481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3aefe481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2180be0f1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2180be0f1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2180be0f1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2180be0f1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23aefe481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23aefe481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23aefe481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23aefe481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3dfabfce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3dfabfce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27bd30a80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27bd30a80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3dfabfce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3dfabfce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60000"/>
              </a:lnSpc>
              <a:spcBef>
                <a:spcPts val="0"/>
              </a:spcBef>
              <a:spcAft>
                <a:spcPts val="0"/>
              </a:spcAft>
              <a:buClr>
                <a:schemeClr val="dk1"/>
              </a:buClr>
              <a:buSzPts val="1100"/>
              <a:buFont typeface="Arial"/>
              <a:buNone/>
            </a:pPr>
            <a:r>
              <a:rPr lang="en-GB" sz="1200">
                <a:solidFill>
                  <a:srgbClr val="424242"/>
                </a:solidFill>
                <a:highlight>
                  <a:srgbClr val="FFFFFF"/>
                </a:highlight>
              </a:rPr>
              <a:t>The “with” statement invokes what Python calls a “context manager” on data. That is, it assigns data to be the new file instance, pointing to the contents of the file to open. Within the block of code opened by “with”, our file is open, and can be read from freely.</a:t>
            </a:r>
            <a:endParaRPr sz="1200">
              <a:solidFill>
                <a:srgbClr val="424242"/>
              </a:solidFill>
              <a:highlight>
                <a:srgbClr val="FFFFFF"/>
              </a:highlight>
            </a:endParaRPr>
          </a:p>
          <a:p>
            <a:pPr indent="0" lvl="0" marL="0" rtl="0" algn="l">
              <a:lnSpc>
                <a:spcPct val="160000"/>
              </a:lnSpc>
              <a:spcBef>
                <a:spcPts val="1500"/>
              </a:spcBef>
              <a:spcAft>
                <a:spcPts val="0"/>
              </a:spcAft>
              <a:buNone/>
            </a:pPr>
            <a:r>
              <a:rPr lang="en-GB" sz="1200">
                <a:solidFill>
                  <a:srgbClr val="424242"/>
                </a:solidFill>
                <a:highlight>
                  <a:srgbClr val="FFFFFF"/>
                </a:highlight>
              </a:rPr>
              <a:t>However, once Python exits from the “with” block, the file is automatically closed. Trying to read from data after we have exited from the “with” block will result in the same ValueError exception.</a:t>
            </a:r>
            <a:endParaRPr sz="1200">
              <a:solidFill>
                <a:srgbClr val="424242"/>
              </a:solidFill>
              <a:highlight>
                <a:srgbClr val="FFFFFF"/>
              </a:highlight>
            </a:endParaRPr>
          </a:p>
          <a:p>
            <a:pPr indent="0" lvl="0" marL="0" rtl="0" algn="l">
              <a:lnSpc>
                <a:spcPct val="160000"/>
              </a:lnSpc>
              <a:spcBef>
                <a:spcPts val="1500"/>
              </a:spcBef>
              <a:spcAft>
                <a:spcPts val="0"/>
              </a:spcAft>
              <a:buClr>
                <a:schemeClr val="dk1"/>
              </a:buClr>
              <a:buSzPts val="1100"/>
              <a:buFont typeface="Arial"/>
              <a:buNone/>
            </a:pPr>
            <a:r>
              <a:rPr lang="en-GB" sz="1200">
                <a:solidFill>
                  <a:srgbClr val="424242"/>
                </a:solidFill>
                <a:highlight>
                  <a:srgbClr val="FFFFFF"/>
                </a:highlight>
              </a:rPr>
              <a:t>Context manager used </a:t>
            </a:r>
            <a:r>
              <a:rPr lang="en-GB" sz="1150">
                <a:solidFill>
                  <a:srgbClr val="232629"/>
                </a:solidFill>
                <a:highlight>
                  <a:srgbClr val="FFFFFF"/>
                </a:highlight>
              </a:rPr>
              <a:t>if you have an object that you want to make sure it is cleaned once you are done with it or some kind of errors occur, you can define it as a </a:t>
            </a:r>
            <a:r>
              <a:rPr lang="en-GB" sz="1150" u="sng">
                <a:solidFill>
                  <a:schemeClr val="hlink"/>
                </a:solidFill>
                <a:highlight>
                  <a:srgbClr val="FFFFFF"/>
                </a:highlight>
                <a:hlinkClick r:id="rId2"/>
              </a:rPr>
              <a:t>context manager</a:t>
            </a:r>
            <a:r>
              <a:rPr lang="en-GB" sz="1150">
                <a:solidFill>
                  <a:srgbClr val="232629"/>
                </a:solidFill>
                <a:highlight>
                  <a:srgbClr val="FFFFFF"/>
                </a:highlight>
              </a:rPr>
              <a:t> and </a:t>
            </a:r>
            <a:r>
              <a:rPr lang="en-GB">
                <a:solidFill>
                  <a:srgbClr val="232629"/>
                </a:solidFill>
              </a:rPr>
              <a:t>with</a:t>
            </a:r>
            <a:r>
              <a:rPr lang="en-GB" sz="1150">
                <a:solidFill>
                  <a:srgbClr val="232629"/>
                </a:solidFill>
                <a:highlight>
                  <a:srgbClr val="FFFFFF"/>
                </a:highlight>
              </a:rPr>
              <a:t> statement will call its </a:t>
            </a:r>
            <a:r>
              <a:rPr lang="en-GB">
                <a:solidFill>
                  <a:srgbClr val="232629"/>
                </a:solidFill>
              </a:rPr>
              <a:t>__enter__()</a:t>
            </a:r>
            <a:r>
              <a:rPr lang="en-GB" sz="1150">
                <a:solidFill>
                  <a:srgbClr val="232629"/>
                </a:solidFill>
                <a:highlight>
                  <a:srgbClr val="FFFFFF"/>
                </a:highlight>
              </a:rPr>
              <a:t> and </a:t>
            </a:r>
            <a:r>
              <a:rPr lang="en-GB">
                <a:solidFill>
                  <a:srgbClr val="232629"/>
                </a:solidFill>
              </a:rPr>
              <a:t>__exit__()</a:t>
            </a:r>
            <a:r>
              <a:rPr lang="en-GB" sz="1150">
                <a:solidFill>
                  <a:srgbClr val="232629"/>
                </a:solidFill>
                <a:highlight>
                  <a:srgbClr val="FFFFFF"/>
                </a:highlight>
              </a:rPr>
              <a:t> methods on entry to and exit from the with block. According to </a:t>
            </a:r>
            <a:r>
              <a:rPr lang="en-GB" sz="1150" u="sng">
                <a:solidFill>
                  <a:schemeClr val="hlink"/>
                </a:solidFill>
                <a:highlight>
                  <a:srgbClr val="FFFFFF"/>
                </a:highlight>
                <a:hlinkClick r:id="rId3"/>
              </a:rPr>
              <a:t>PEP 0343</a:t>
            </a:r>
            <a:r>
              <a:rPr lang="en-GB" sz="1150">
                <a:solidFill>
                  <a:srgbClr val="232629"/>
                </a:solidFill>
                <a:highlight>
                  <a:srgbClr val="FFFFFF"/>
                </a:highlight>
              </a:rPr>
              <a:t> -</a:t>
            </a:r>
            <a:endParaRPr sz="1200">
              <a:solidFill>
                <a:srgbClr val="424242"/>
              </a:solidFill>
              <a:highlight>
                <a:srgbClr val="FFFFFF"/>
              </a:highlight>
            </a:endParaRPr>
          </a:p>
          <a:p>
            <a:pPr indent="0" lvl="0" marL="0" rtl="0" algn="l">
              <a:spcBef>
                <a:spcPts val="15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3aefe481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3aefe481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7bd30a80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27bd30a80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7bd30a80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7bd30a80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pandas.pydata.org/abou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hyperlink" Target="http://swcarpentry.github.io/python-novice-gapminder/07-reading-tabular/index.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GB">
                <a:latin typeface="Amatic SC"/>
                <a:ea typeface="Amatic SC"/>
                <a:cs typeface="Amatic SC"/>
                <a:sym typeface="Amatic SC"/>
              </a:rPr>
              <a:t>Loading and analyzing data </a:t>
            </a:r>
            <a:endParaRPr b="1">
              <a:latin typeface="Amatic SC"/>
              <a:ea typeface="Amatic SC"/>
              <a:cs typeface="Amatic SC"/>
              <a:sym typeface="Amatic SC"/>
            </a:endParaRPr>
          </a:p>
          <a:p>
            <a:pPr indent="0" lvl="0" marL="0" rtl="0" algn="ctr">
              <a:spcBef>
                <a:spcPts val="0"/>
              </a:spcBef>
              <a:spcAft>
                <a:spcPts val="0"/>
              </a:spcAft>
              <a:buNone/>
            </a:pPr>
            <a:r>
              <a:rPr b="1" lang="en-GB">
                <a:latin typeface="Amatic SC"/>
                <a:ea typeface="Amatic SC"/>
                <a:cs typeface="Amatic SC"/>
                <a:sym typeface="Amatic SC"/>
              </a:rPr>
              <a:t>from various sources</a:t>
            </a:r>
            <a:endParaRPr b="1">
              <a:latin typeface="Amatic SC"/>
              <a:ea typeface="Amatic SC"/>
              <a:cs typeface="Amatic SC"/>
              <a:sym typeface="Amatic S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Courier New"/>
                <a:ea typeface="Courier New"/>
                <a:cs typeface="Courier New"/>
                <a:sym typeface="Courier New"/>
              </a:rPr>
              <a:t>readlines()</a:t>
            </a:r>
            <a:endParaRPr>
              <a:latin typeface="Courier New"/>
              <a:ea typeface="Courier New"/>
              <a:cs typeface="Courier New"/>
              <a:sym typeface="Courier New"/>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9725" lvl="0" marL="457200" rtl="0" algn="l">
              <a:lnSpc>
                <a:spcPct val="160000"/>
              </a:lnSpc>
              <a:spcBef>
                <a:spcPts val="0"/>
              </a:spcBef>
              <a:spcAft>
                <a:spcPts val="0"/>
              </a:spcAft>
              <a:buClr>
                <a:srgbClr val="222222"/>
              </a:buClr>
              <a:buSzPts val="1750"/>
              <a:buChar char="●"/>
            </a:pPr>
            <a:r>
              <a:rPr lang="en-GB" sz="1750">
                <a:solidFill>
                  <a:srgbClr val="222222"/>
                </a:solidFill>
              </a:rPr>
              <a:t>Treats the file as a set of lines;</a:t>
            </a:r>
            <a:endParaRPr sz="1750">
              <a:solidFill>
                <a:srgbClr val="222222"/>
              </a:solidFill>
            </a:endParaRPr>
          </a:p>
          <a:p>
            <a:pPr indent="-339725" lvl="0" marL="457200" rtl="0" algn="l">
              <a:lnSpc>
                <a:spcPct val="160000"/>
              </a:lnSpc>
              <a:spcBef>
                <a:spcPts val="0"/>
              </a:spcBef>
              <a:spcAft>
                <a:spcPts val="0"/>
              </a:spcAft>
              <a:buClr>
                <a:srgbClr val="222222"/>
              </a:buClr>
              <a:buSzPts val="1750"/>
              <a:buChar char="●"/>
            </a:pPr>
            <a:r>
              <a:rPr lang="en-GB" sz="1750">
                <a:solidFill>
                  <a:srgbClr val="222222"/>
                </a:solidFill>
              </a:rPr>
              <a:t>Tries to read the complete file, and returns it as a list of strings (element/line);</a:t>
            </a:r>
            <a:endParaRPr sz="1750">
              <a:solidFill>
                <a:srgbClr val="222222"/>
              </a:solidFill>
            </a:endParaRPr>
          </a:p>
          <a:p>
            <a:pPr indent="-339725" lvl="0" marL="457200" rtl="0" algn="l">
              <a:lnSpc>
                <a:spcPct val="160000"/>
              </a:lnSpc>
              <a:spcBef>
                <a:spcPts val="0"/>
              </a:spcBef>
              <a:spcAft>
                <a:spcPts val="0"/>
              </a:spcAft>
              <a:buClr>
                <a:srgbClr val="222222"/>
              </a:buClr>
              <a:buSzPts val="1750"/>
              <a:buChar char="●"/>
            </a:pPr>
            <a:r>
              <a:rPr lang="en-GB" sz="1750">
                <a:solidFill>
                  <a:srgbClr val="222222"/>
                </a:solidFill>
              </a:rPr>
              <a:t>When there is nothing more to read, </a:t>
            </a:r>
            <a:r>
              <a:rPr lang="en-GB" sz="1750">
                <a:solidFill>
                  <a:srgbClr val="222222"/>
                </a:solidFill>
                <a:latin typeface="Courier New"/>
                <a:ea typeface="Courier New"/>
                <a:cs typeface="Courier New"/>
                <a:sym typeface="Courier New"/>
              </a:rPr>
              <a:t>readlines()</a:t>
            </a:r>
            <a:r>
              <a:rPr lang="en-GB" sz="1750">
                <a:solidFill>
                  <a:srgbClr val="222222"/>
                </a:solidFill>
              </a:rPr>
              <a:t> returns an empty list;</a:t>
            </a:r>
            <a:endParaRPr sz="1750">
              <a:solidFill>
                <a:srgbClr val="222222"/>
              </a:solidFill>
            </a:endParaRPr>
          </a:p>
          <a:p>
            <a:pPr indent="-339725" lvl="0" marL="457200" rtl="0" algn="l">
              <a:lnSpc>
                <a:spcPct val="160000"/>
              </a:lnSpc>
              <a:spcBef>
                <a:spcPts val="0"/>
              </a:spcBef>
              <a:spcAft>
                <a:spcPts val="0"/>
              </a:spcAft>
              <a:buClr>
                <a:srgbClr val="222222"/>
              </a:buClr>
              <a:buSzPts val="1750"/>
              <a:buChar char="●"/>
            </a:pPr>
            <a:r>
              <a:rPr lang="en-GB" sz="1750">
                <a:solidFill>
                  <a:srgbClr val="222222"/>
                </a:solidFill>
              </a:rPr>
              <a:t>More effective than </a:t>
            </a:r>
            <a:r>
              <a:rPr lang="en-GB" sz="1750">
                <a:solidFill>
                  <a:srgbClr val="222222"/>
                </a:solidFill>
                <a:latin typeface="Courier New"/>
                <a:ea typeface="Courier New"/>
                <a:cs typeface="Courier New"/>
                <a:sym typeface="Courier New"/>
              </a:rPr>
              <a:t>readline()</a:t>
            </a:r>
            <a:r>
              <a:rPr lang="en-GB" sz="1750">
                <a:solidFill>
                  <a:srgbClr val="222222"/>
                </a:solidFill>
              </a:rPr>
              <a:t> as fewer invocations;</a:t>
            </a:r>
            <a:endParaRPr sz="1750">
              <a:solidFill>
                <a:srgbClr val="222222"/>
              </a:solidFill>
            </a:endParaRPr>
          </a:p>
          <a:p>
            <a:pPr indent="-339725" lvl="0" marL="457200" rtl="0" algn="l">
              <a:lnSpc>
                <a:spcPct val="160000"/>
              </a:lnSpc>
              <a:spcBef>
                <a:spcPts val="0"/>
              </a:spcBef>
              <a:spcAft>
                <a:spcPts val="0"/>
              </a:spcAft>
              <a:buClr>
                <a:srgbClr val="222222"/>
              </a:buClr>
              <a:buSzPts val="1750"/>
              <a:buChar char="●"/>
            </a:pPr>
            <a:r>
              <a:rPr lang="en-GB" sz="1750">
                <a:solidFill>
                  <a:srgbClr val="222222"/>
                </a:solidFill>
              </a:rPr>
              <a:t>Maximum input buffer size can be specified.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Courier New"/>
                <a:ea typeface="Courier New"/>
                <a:cs typeface="Courier New"/>
                <a:sym typeface="Courier New"/>
              </a:rPr>
              <a:t>open() </a:t>
            </a:r>
            <a:r>
              <a:rPr lang="en-GB"/>
              <a:t>again</a:t>
            </a:r>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0000"/>
          </a:bodyPr>
          <a:lstStyle/>
          <a:p>
            <a:pPr indent="-364490" lvl="0" marL="457200" rtl="0" algn="l">
              <a:lnSpc>
                <a:spcPct val="160000"/>
              </a:lnSpc>
              <a:spcBef>
                <a:spcPts val="0"/>
              </a:spcBef>
              <a:spcAft>
                <a:spcPts val="0"/>
              </a:spcAft>
              <a:buClr>
                <a:srgbClr val="222222"/>
              </a:buClr>
              <a:buSzPct val="100000"/>
              <a:buChar char="●"/>
            </a:pPr>
            <a:r>
              <a:rPr lang="en-GB" sz="5350">
                <a:solidFill>
                  <a:srgbClr val="222222"/>
                </a:solidFill>
              </a:rPr>
              <a:t>o</a:t>
            </a:r>
            <a:r>
              <a:rPr lang="en-GB" sz="5350">
                <a:solidFill>
                  <a:srgbClr val="222222"/>
                </a:solidFill>
              </a:rPr>
              <a:t>pen() returns a </a:t>
            </a:r>
            <a:r>
              <a:rPr b="1" lang="en-GB" sz="5350">
                <a:solidFill>
                  <a:srgbClr val="222222"/>
                </a:solidFill>
              </a:rPr>
              <a:t>file object </a:t>
            </a:r>
            <a:endParaRPr b="1" sz="5350">
              <a:solidFill>
                <a:srgbClr val="222222"/>
              </a:solidFill>
            </a:endParaRPr>
          </a:p>
          <a:p>
            <a:pPr indent="-364490" lvl="0" marL="457200" rtl="0" algn="l">
              <a:lnSpc>
                <a:spcPct val="160000"/>
              </a:lnSpc>
              <a:spcBef>
                <a:spcPts val="0"/>
              </a:spcBef>
              <a:spcAft>
                <a:spcPts val="0"/>
              </a:spcAft>
              <a:buClr>
                <a:srgbClr val="222222"/>
              </a:buClr>
              <a:buSzPct val="100000"/>
              <a:buChar char="●"/>
            </a:pPr>
            <a:r>
              <a:rPr lang="en-GB" sz="5350">
                <a:solidFill>
                  <a:srgbClr val="222222"/>
                </a:solidFill>
              </a:rPr>
              <a:t>This is an instance of the </a:t>
            </a:r>
            <a:r>
              <a:rPr b="1" lang="en-GB" sz="5350">
                <a:solidFill>
                  <a:srgbClr val="222222"/>
                </a:solidFill>
              </a:rPr>
              <a:t>iterable</a:t>
            </a:r>
            <a:r>
              <a:rPr lang="en-GB" sz="5350">
                <a:solidFill>
                  <a:srgbClr val="222222"/>
                </a:solidFill>
              </a:rPr>
              <a:t> class.</a:t>
            </a:r>
            <a:endParaRPr sz="5350">
              <a:solidFill>
                <a:srgbClr val="222222"/>
              </a:solidFill>
            </a:endParaRPr>
          </a:p>
          <a:p>
            <a:pPr indent="-364490" lvl="0" marL="457200" rtl="0" algn="l">
              <a:lnSpc>
                <a:spcPct val="160000"/>
              </a:lnSpc>
              <a:spcBef>
                <a:spcPts val="0"/>
              </a:spcBef>
              <a:spcAft>
                <a:spcPts val="0"/>
              </a:spcAft>
              <a:buSzPct val="100000"/>
              <a:buChar char="●"/>
            </a:pPr>
            <a:r>
              <a:rPr lang="en-GB" sz="5350">
                <a:solidFill>
                  <a:srgbClr val="333333"/>
                </a:solidFill>
                <a:highlight>
                  <a:srgbClr val="FFFFFF"/>
                </a:highlight>
              </a:rPr>
              <a:t>__next__</a:t>
            </a:r>
            <a:r>
              <a:rPr lang="en-GB" sz="5350">
                <a:solidFill>
                  <a:srgbClr val="222222"/>
                </a:solidFill>
              </a:rPr>
              <a:t> method </a:t>
            </a:r>
            <a:r>
              <a:rPr b="1" lang="en-GB" sz="5350">
                <a:solidFill>
                  <a:srgbClr val="222222"/>
                </a:solidFill>
              </a:rPr>
              <a:t>returns the next line read in from the file</a:t>
            </a:r>
            <a:r>
              <a:rPr lang="en-GB" sz="5350">
                <a:solidFill>
                  <a:srgbClr val="222222"/>
                </a:solidFill>
              </a:rPr>
              <a:t>.</a:t>
            </a:r>
            <a:endParaRPr sz="5350">
              <a:solidFill>
                <a:srgbClr val="222222"/>
              </a:solidFill>
            </a:endParaRPr>
          </a:p>
          <a:p>
            <a:pPr indent="-364490" lvl="0" marL="457200" rtl="0" algn="l">
              <a:lnSpc>
                <a:spcPct val="160000"/>
              </a:lnSpc>
              <a:spcBef>
                <a:spcPts val="0"/>
              </a:spcBef>
              <a:spcAft>
                <a:spcPts val="0"/>
              </a:spcAft>
              <a:buSzPct val="100000"/>
              <a:buChar char="●"/>
            </a:pPr>
            <a:r>
              <a:rPr lang="en-GB" sz="5350">
                <a:solidFill>
                  <a:srgbClr val="222222"/>
                </a:solidFill>
              </a:rPr>
              <a:t>The object automatically invokes </a:t>
            </a:r>
            <a:r>
              <a:rPr lang="en-GB" sz="5350">
                <a:solidFill>
                  <a:srgbClr val="333333"/>
                </a:solidFill>
                <a:highlight>
                  <a:srgbClr val="FFFFFF"/>
                </a:highlight>
                <a:latin typeface="Courier New"/>
                <a:ea typeface="Courier New"/>
                <a:cs typeface="Courier New"/>
                <a:sym typeface="Courier New"/>
              </a:rPr>
              <a:t>close()</a:t>
            </a:r>
            <a:r>
              <a:rPr lang="en-GB" sz="5350">
                <a:solidFill>
                  <a:srgbClr val="222222"/>
                </a:solidFill>
              </a:rPr>
              <a:t> when any of the file reads reaches the end of the file.</a:t>
            </a:r>
            <a:endParaRPr sz="5350">
              <a:solidFill>
                <a:srgbClr val="222222"/>
              </a:solidFill>
            </a:endParaRPr>
          </a:p>
          <a:p>
            <a:pPr indent="0" lvl="0" marL="0" rtl="0" algn="l">
              <a:spcBef>
                <a:spcPts val="15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Using Python to open a CSV file</a:t>
            </a:r>
            <a:endParaRPr/>
          </a:p>
        </p:txBody>
      </p:sp>
      <p:sp>
        <p:nvSpPr>
          <p:cNvPr id="128" name="Google Shape;128;p24"/>
          <p:cNvSpPr txBox="1"/>
          <p:nvPr/>
        </p:nvSpPr>
        <p:spPr>
          <a:xfrm>
            <a:off x="311700" y="1214250"/>
            <a:ext cx="6500400" cy="453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GB" sz="1750">
                <a:solidFill>
                  <a:schemeClr val="dk1"/>
                </a:solidFill>
                <a:latin typeface="Courier New"/>
                <a:ea typeface="Courier New"/>
                <a:cs typeface="Courier New"/>
                <a:sym typeface="Courier New"/>
              </a:rPr>
              <a:t>open(file, mode) as file_object</a:t>
            </a:r>
            <a:endParaRPr/>
          </a:p>
        </p:txBody>
      </p:sp>
      <p:sp>
        <p:nvSpPr>
          <p:cNvPr id="129" name="Google Shape;129;p24"/>
          <p:cNvSpPr txBox="1"/>
          <p:nvPr/>
        </p:nvSpPr>
        <p:spPr>
          <a:xfrm>
            <a:off x="311700" y="1864675"/>
            <a:ext cx="8520600" cy="1666200"/>
          </a:xfrm>
          <a:prstGeom prst="rect">
            <a:avLst/>
          </a:prstGeom>
          <a:noFill/>
          <a:ln>
            <a:noFill/>
          </a:ln>
        </p:spPr>
        <p:txBody>
          <a:bodyPr anchorCtr="0" anchor="t" bIns="91425" lIns="91425" spcFirstLastPara="1" rIns="91425" wrap="square" tIns="91425">
            <a:spAutoFit/>
          </a:bodyPr>
          <a:lstStyle/>
          <a:p>
            <a:pPr indent="-339725" lvl="0" marL="457200" rtl="0" algn="l">
              <a:lnSpc>
                <a:spcPct val="150000"/>
              </a:lnSpc>
              <a:spcBef>
                <a:spcPts val="0"/>
              </a:spcBef>
              <a:spcAft>
                <a:spcPts val="0"/>
              </a:spcAft>
              <a:buSzPts val="1750"/>
              <a:buChar char="●"/>
            </a:pPr>
            <a:r>
              <a:rPr lang="en-GB" sz="1750"/>
              <a:t>The Python Standard Library offers a module called </a:t>
            </a:r>
            <a:r>
              <a:rPr b="1" lang="en-GB" sz="1750">
                <a:latin typeface="Courier New"/>
                <a:ea typeface="Courier New"/>
                <a:cs typeface="Courier New"/>
                <a:sym typeface="Courier New"/>
              </a:rPr>
              <a:t>csv</a:t>
            </a:r>
            <a:r>
              <a:rPr lang="en-GB" sz="1750"/>
              <a:t>;</a:t>
            </a:r>
            <a:endParaRPr sz="1750"/>
          </a:p>
          <a:p>
            <a:pPr indent="-339725" lvl="0" marL="457200" rtl="0" algn="l">
              <a:lnSpc>
                <a:spcPct val="150000"/>
              </a:lnSpc>
              <a:spcBef>
                <a:spcPts val="0"/>
              </a:spcBef>
              <a:spcAft>
                <a:spcPts val="0"/>
              </a:spcAft>
              <a:buSzPts val="1750"/>
              <a:buChar char="●"/>
            </a:pPr>
            <a:r>
              <a:rPr lang="en-GB" sz="1750"/>
              <a:t>provides functions for reading and writing data in CSV format;</a:t>
            </a:r>
            <a:endParaRPr sz="1750"/>
          </a:p>
          <a:p>
            <a:pPr indent="-339725" lvl="0" marL="457200" rtl="0" algn="l">
              <a:lnSpc>
                <a:spcPct val="150000"/>
              </a:lnSpc>
              <a:spcBef>
                <a:spcPts val="0"/>
              </a:spcBef>
              <a:spcAft>
                <a:spcPts val="0"/>
              </a:spcAft>
              <a:buSzPts val="1750"/>
              <a:buChar char="●"/>
            </a:pPr>
            <a:r>
              <a:rPr lang="en-GB" sz="1750"/>
              <a:t>Reading data is done using the </a:t>
            </a:r>
            <a:r>
              <a:rPr b="1" lang="en-GB" sz="1750">
                <a:latin typeface="Courier New"/>
                <a:ea typeface="Courier New"/>
                <a:cs typeface="Courier New"/>
                <a:sym typeface="Courier New"/>
              </a:rPr>
              <a:t>reader</a:t>
            </a:r>
            <a:r>
              <a:rPr lang="en-GB" sz="1750"/>
              <a:t> object.</a:t>
            </a:r>
            <a:endParaRPr sz="1750"/>
          </a:p>
          <a:p>
            <a:pPr indent="-339725" lvl="0" marL="457200" rtl="0" algn="l">
              <a:lnSpc>
                <a:spcPct val="150000"/>
              </a:lnSpc>
              <a:spcBef>
                <a:spcPts val="0"/>
              </a:spcBef>
              <a:spcAft>
                <a:spcPts val="0"/>
              </a:spcAft>
              <a:buSzPts val="1750"/>
              <a:buChar char="●"/>
            </a:pPr>
            <a:r>
              <a:rPr b="1" lang="en-GB" sz="1750">
                <a:latin typeface="Courier New"/>
                <a:ea typeface="Courier New"/>
                <a:cs typeface="Courier New"/>
                <a:sym typeface="Courier New"/>
              </a:rPr>
              <a:t>reader</a:t>
            </a:r>
            <a:r>
              <a:rPr lang="en-GB" sz="1750"/>
              <a:t> returns an object that allows you to iterate over each line in CSV file. </a:t>
            </a:r>
            <a:endParaRPr sz="175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Using Python to open a CSV file</a:t>
            </a:r>
            <a:endParaRPr/>
          </a:p>
        </p:txBody>
      </p:sp>
      <p:sp>
        <p:nvSpPr>
          <p:cNvPr id="135" name="Google Shape;135;p25"/>
          <p:cNvSpPr txBox="1"/>
          <p:nvPr>
            <p:ph idx="1" type="body"/>
          </p:nvPr>
        </p:nvSpPr>
        <p:spPr>
          <a:xfrm>
            <a:off x="311700" y="2197050"/>
            <a:ext cx="8520600" cy="23718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55000" lnSpcReduction="20000"/>
          </a:bodyPr>
          <a:lstStyle/>
          <a:p>
            <a:pPr indent="0" lvl="0" marL="0" rtl="0" algn="l">
              <a:spcBef>
                <a:spcPts val="0"/>
              </a:spcBef>
              <a:spcAft>
                <a:spcPts val="0"/>
              </a:spcAft>
              <a:buClr>
                <a:schemeClr val="dk1"/>
              </a:buClr>
              <a:buSzPct val="47788"/>
              <a:buFont typeface="Arial"/>
              <a:buNone/>
            </a:pPr>
            <a:r>
              <a:rPr lang="en-GB" sz="2301">
                <a:latin typeface="Courier New"/>
                <a:ea typeface="Courier New"/>
                <a:cs typeface="Courier New"/>
                <a:sym typeface="Courier New"/>
              </a:rPr>
              <a:t>import csv</a:t>
            </a:r>
            <a:endParaRPr sz="2301">
              <a:latin typeface="Courier New"/>
              <a:ea typeface="Courier New"/>
              <a:cs typeface="Courier New"/>
              <a:sym typeface="Courier New"/>
            </a:endParaRPr>
          </a:p>
          <a:p>
            <a:pPr indent="0" lvl="0" marL="0" rtl="0" algn="l">
              <a:spcBef>
                <a:spcPts val="1200"/>
              </a:spcBef>
              <a:spcAft>
                <a:spcPts val="0"/>
              </a:spcAft>
              <a:buClr>
                <a:schemeClr val="dk1"/>
              </a:buClr>
              <a:buSzPct val="47788"/>
              <a:buFont typeface="Arial"/>
              <a:buNone/>
            </a:pPr>
            <a:r>
              <a:t/>
            </a:r>
            <a:endParaRPr sz="2301">
              <a:latin typeface="Courier New"/>
              <a:ea typeface="Courier New"/>
              <a:cs typeface="Courier New"/>
              <a:sym typeface="Courier New"/>
            </a:endParaRPr>
          </a:p>
          <a:p>
            <a:pPr indent="0" lvl="0" marL="0" rtl="0" algn="l">
              <a:spcBef>
                <a:spcPts val="1200"/>
              </a:spcBef>
              <a:spcAft>
                <a:spcPts val="0"/>
              </a:spcAft>
              <a:buClr>
                <a:schemeClr val="dk1"/>
              </a:buClr>
              <a:buSzPct val="47788"/>
              <a:buFont typeface="Arial"/>
              <a:buNone/>
            </a:pPr>
            <a:r>
              <a:rPr lang="en-GB" sz="2301">
                <a:latin typeface="Courier New"/>
                <a:ea typeface="Courier New"/>
                <a:cs typeface="Courier New"/>
                <a:sym typeface="Courier New"/>
              </a:rPr>
              <a:t>with open('/file/to/open.csv', newline='') as csvfile_to_open:</a:t>
            </a:r>
            <a:endParaRPr sz="2301">
              <a:latin typeface="Courier New"/>
              <a:ea typeface="Courier New"/>
              <a:cs typeface="Courier New"/>
              <a:sym typeface="Courier New"/>
            </a:endParaRPr>
          </a:p>
          <a:p>
            <a:pPr indent="0" lvl="0" marL="0" rtl="0" algn="l">
              <a:spcBef>
                <a:spcPts val="1200"/>
              </a:spcBef>
              <a:spcAft>
                <a:spcPts val="0"/>
              </a:spcAft>
              <a:buClr>
                <a:schemeClr val="dk1"/>
              </a:buClr>
              <a:buSzPct val="47788"/>
              <a:buFont typeface="Arial"/>
              <a:buNone/>
            </a:pPr>
            <a:r>
              <a:rPr lang="en-GB" sz="2301">
                <a:latin typeface="Courier New"/>
                <a:ea typeface="Courier New"/>
                <a:cs typeface="Courier New"/>
                <a:sym typeface="Courier New"/>
              </a:rPr>
              <a:t>	reader = csv.reader(csvfile_to_open, delimiter=',')</a:t>
            </a:r>
            <a:endParaRPr sz="2301">
              <a:latin typeface="Courier New"/>
              <a:ea typeface="Courier New"/>
              <a:cs typeface="Courier New"/>
              <a:sym typeface="Courier New"/>
            </a:endParaRPr>
          </a:p>
          <a:p>
            <a:pPr indent="0" lvl="0" marL="0" rtl="0" algn="l">
              <a:spcBef>
                <a:spcPts val="1200"/>
              </a:spcBef>
              <a:spcAft>
                <a:spcPts val="0"/>
              </a:spcAft>
              <a:buClr>
                <a:schemeClr val="dk1"/>
              </a:buClr>
              <a:buSzPct val="47788"/>
              <a:buFont typeface="Arial"/>
              <a:buNone/>
            </a:pPr>
            <a:r>
              <a:rPr lang="en-GB" sz="2301">
                <a:latin typeface="Courier New"/>
                <a:ea typeface="Courier New"/>
                <a:cs typeface="Courier New"/>
                <a:sym typeface="Courier New"/>
              </a:rPr>
              <a:t>	for row in reader:</a:t>
            </a:r>
            <a:endParaRPr sz="2301">
              <a:latin typeface="Courier New"/>
              <a:ea typeface="Courier New"/>
              <a:cs typeface="Courier New"/>
              <a:sym typeface="Courier New"/>
            </a:endParaRPr>
          </a:p>
          <a:p>
            <a:pPr indent="0" lvl="0" marL="0" rtl="0" algn="l">
              <a:spcBef>
                <a:spcPts val="1200"/>
              </a:spcBef>
              <a:spcAft>
                <a:spcPts val="0"/>
              </a:spcAft>
              <a:buClr>
                <a:schemeClr val="dk1"/>
              </a:buClr>
              <a:buSzPct val="47788"/>
              <a:buFont typeface="Arial"/>
              <a:buNone/>
            </a:pPr>
            <a:r>
              <a:rPr lang="en-GB" sz="2301">
                <a:latin typeface="Courier New"/>
                <a:ea typeface="Courier New"/>
                <a:cs typeface="Courier New"/>
                <a:sym typeface="Courier New"/>
              </a:rPr>
              <a:t>    		print(row)</a:t>
            </a:r>
            <a:endParaRPr sz="2301">
              <a:latin typeface="Courier New"/>
              <a:ea typeface="Courier New"/>
              <a:cs typeface="Courier New"/>
              <a:sym typeface="Courier New"/>
            </a:endParaRPr>
          </a:p>
          <a:p>
            <a:pPr indent="0" lvl="0" marL="0" rtl="0" algn="l">
              <a:spcBef>
                <a:spcPts val="1200"/>
              </a:spcBef>
              <a:spcAft>
                <a:spcPts val="1200"/>
              </a:spcAft>
              <a:buClr>
                <a:schemeClr val="dk1"/>
              </a:buClr>
              <a:buSzPct val="61111"/>
              <a:buFont typeface="Arial"/>
              <a:buNone/>
            </a:pPr>
            <a:r>
              <a:t/>
            </a:r>
            <a:endParaRPr/>
          </a:p>
        </p:txBody>
      </p:sp>
      <p:sp>
        <p:nvSpPr>
          <p:cNvPr id="136" name="Google Shape;136;p25"/>
          <p:cNvSpPr txBox="1"/>
          <p:nvPr/>
        </p:nvSpPr>
        <p:spPr>
          <a:xfrm>
            <a:off x="311700" y="1214250"/>
            <a:ext cx="6500400" cy="453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GB" sz="1750">
                <a:solidFill>
                  <a:schemeClr val="dk1"/>
                </a:solidFill>
                <a:latin typeface="Courier New"/>
                <a:ea typeface="Courier New"/>
                <a:cs typeface="Courier New"/>
                <a:sym typeface="Courier New"/>
              </a:rPr>
              <a:t>open(file, mode) as file_object</a:t>
            </a:r>
            <a:endParaRPr/>
          </a:p>
        </p:txBody>
      </p:sp>
      <p:cxnSp>
        <p:nvCxnSpPr>
          <p:cNvPr id="137" name="Google Shape;137;p25"/>
          <p:cNvCxnSpPr>
            <a:stCxn id="138" idx="1"/>
          </p:cNvCxnSpPr>
          <p:nvPr/>
        </p:nvCxnSpPr>
        <p:spPr>
          <a:xfrm rot="10800000">
            <a:off x="4556300" y="3533150"/>
            <a:ext cx="834300" cy="144000"/>
          </a:xfrm>
          <a:prstGeom prst="straightConnector1">
            <a:avLst/>
          </a:prstGeom>
          <a:noFill/>
          <a:ln cap="flat" cmpd="sng" w="9525">
            <a:solidFill>
              <a:schemeClr val="dk2"/>
            </a:solidFill>
            <a:prstDash val="solid"/>
            <a:round/>
            <a:headEnd len="med" w="med" type="none"/>
            <a:tailEnd len="med" w="med" type="triangle"/>
          </a:ln>
        </p:spPr>
      </p:cxnSp>
      <p:sp>
        <p:nvSpPr>
          <p:cNvPr id="138" name="Google Shape;138;p25"/>
          <p:cNvSpPr txBox="1"/>
          <p:nvPr/>
        </p:nvSpPr>
        <p:spPr>
          <a:xfrm>
            <a:off x="5390600" y="3369350"/>
            <a:ext cx="3229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FF0000"/>
                </a:solidFill>
              </a:rPr>
              <a:t>Set char that </a:t>
            </a:r>
            <a:r>
              <a:rPr lang="en-GB">
                <a:solidFill>
                  <a:srgbClr val="FF0000"/>
                </a:solidFill>
              </a:rPr>
              <a:t>separates</a:t>
            </a:r>
            <a:r>
              <a:rPr lang="en-GB">
                <a:solidFill>
                  <a:srgbClr val="FF0000"/>
                </a:solidFill>
              </a:rPr>
              <a:t> fields (default is comma)</a:t>
            </a:r>
            <a:endParaRPr>
              <a:solidFill>
                <a:srgbClr val="FF0000"/>
              </a:solidFill>
            </a:endParaRPr>
          </a:p>
        </p:txBody>
      </p:sp>
      <p:sp>
        <p:nvSpPr>
          <p:cNvPr id="139" name="Google Shape;139;p25"/>
          <p:cNvSpPr txBox="1"/>
          <p:nvPr/>
        </p:nvSpPr>
        <p:spPr>
          <a:xfrm>
            <a:off x="5279000" y="2571750"/>
            <a:ext cx="322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FF0000"/>
                </a:solidFill>
              </a:rPr>
              <a:t>Set char that separates records/lines</a:t>
            </a:r>
            <a:endParaRPr>
              <a:solidFill>
                <a:srgbClr val="FF0000"/>
              </a:solidFill>
            </a:endParaRPr>
          </a:p>
        </p:txBody>
      </p:sp>
      <p:cxnSp>
        <p:nvCxnSpPr>
          <p:cNvPr id="140" name="Google Shape;140;p25"/>
          <p:cNvCxnSpPr/>
          <p:nvPr/>
        </p:nvCxnSpPr>
        <p:spPr>
          <a:xfrm flipH="1">
            <a:off x="3942875" y="2768100"/>
            <a:ext cx="1251000" cy="152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Using Pandas</a:t>
            </a:r>
            <a:endParaRPr/>
          </a:p>
        </p:txBody>
      </p:sp>
      <p:sp>
        <p:nvSpPr>
          <p:cNvPr id="146" name="Google Shape;14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368644" lvl="0" marL="457200" rtl="0" algn="l">
              <a:lnSpc>
                <a:spcPct val="100000"/>
              </a:lnSpc>
              <a:spcBef>
                <a:spcPts val="1200"/>
              </a:spcBef>
              <a:spcAft>
                <a:spcPts val="0"/>
              </a:spcAft>
              <a:buSzPct val="100000"/>
              <a:buChar char="●"/>
            </a:pPr>
            <a:r>
              <a:rPr lang="en-GB" sz="2845" u="sng">
                <a:solidFill>
                  <a:schemeClr val="hlink"/>
                </a:solidFill>
                <a:hlinkClick r:id="rId3"/>
              </a:rPr>
              <a:t>https://pandas.pydata.org/about/</a:t>
            </a:r>
            <a:endParaRPr sz="2845">
              <a:solidFill>
                <a:schemeClr val="dk1"/>
              </a:solidFill>
            </a:endParaRPr>
          </a:p>
          <a:p>
            <a:pPr indent="-366395" lvl="0" marL="457200" rtl="0" algn="l">
              <a:lnSpc>
                <a:spcPct val="100000"/>
              </a:lnSpc>
              <a:spcBef>
                <a:spcPts val="1000"/>
              </a:spcBef>
              <a:spcAft>
                <a:spcPts val="0"/>
              </a:spcAft>
              <a:buClr>
                <a:schemeClr val="dk1"/>
              </a:buClr>
              <a:buSzPct val="100000"/>
              <a:buChar char="●"/>
            </a:pPr>
            <a:r>
              <a:rPr lang="en-GB" sz="2800">
                <a:solidFill>
                  <a:schemeClr val="dk1"/>
                </a:solidFill>
                <a:highlight>
                  <a:srgbClr val="FAF9F8"/>
                </a:highlight>
              </a:rPr>
              <a:t>‘</a:t>
            </a:r>
            <a:r>
              <a:rPr lang="en-GB" sz="2800" u="sng">
                <a:solidFill>
                  <a:schemeClr val="dk1"/>
                </a:solidFill>
                <a:highlight>
                  <a:srgbClr val="FAF9F8"/>
                </a:highlight>
              </a:rPr>
              <a:t>Pan</a:t>
            </a:r>
            <a:r>
              <a:rPr lang="en-GB" sz="2800">
                <a:solidFill>
                  <a:schemeClr val="dk1"/>
                </a:solidFill>
                <a:highlight>
                  <a:srgbClr val="FAF9F8"/>
                </a:highlight>
              </a:rPr>
              <a:t>el </a:t>
            </a:r>
            <a:r>
              <a:rPr lang="en-GB" sz="2800" u="sng">
                <a:solidFill>
                  <a:schemeClr val="dk1"/>
                </a:solidFill>
                <a:highlight>
                  <a:srgbClr val="FAF9F8"/>
                </a:highlight>
              </a:rPr>
              <a:t>da</a:t>
            </a:r>
            <a:r>
              <a:rPr lang="en-GB" sz="2800">
                <a:solidFill>
                  <a:schemeClr val="dk1"/>
                </a:solidFill>
                <a:highlight>
                  <a:srgbClr val="FAF9F8"/>
                </a:highlight>
              </a:rPr>
              <a:t>ta’</a:t>
            </a:r>
            <a:endParaRPr sz="2800">
              <a:solidFill>
                <a:schemeClr val="dk1"/>
              </a:solidFill>
            </a:endParaRPr>
          </a:p>
          <a:p>
            <a:pPr indent="-368644" lvl="0" marL="457200" rtl="0" algn="l">
              <a:lnSpc>
                <a:spcPct val="100000"/>
              </a:lnSpc>
              <a:spcBef>
                <a:spcPts val="1000"/>
              </a:spcBef>
              <a:spcAft>
                <a:spcPts val="0"/>
              </a:spcAft>
              <a:buClr>
                <a:schemeClr val="dk1"/>
              </a:buClr>
              <a:buSzPct val="100000"/>
              <a:buChar char="●"/>
            </a:pPr>
            <a:r>
              <a:rPr lang="en-GB" sz="2845">
                <a:solidFill>
                  <a:schemeClr val="dk1"/>
                </a:solidFill>
              </a:rPr>
              <a:t>Pandas is a widely-used Python library for statistics, particularly on tabular data.</a:t>
            </a:r>
            <a:endParaRPr sz="2845">
              <a:solidFill>
                <a:schemeClr val="dk1"/>
              </a:solidFill>
            </a:endParaRPr>
          </a:p>
          <a:p>
            <a:pPr indent="-368644" lvl="0" marL="457200" rtl="0" algn="l">
              <a:lnSpc>
                <a:spcPct val="100000"/>
              </a:lnSpc>
              <a:spcBef>
                <a:spcPts val="1000"/>
              </a:spcBef>
              <a:spcAft>
                <a:spcPts val="0"/>
              </a:spcAft>
              <a:buClr>
                <a:schemeClr val="dk1"/>
              </a:buClr>
              <a:buSzPct val="100000"/>
              <a:buChar char="●"/>
            </a:pPr>
            <a:r>
              <a:rPr lang="en-GB" sz="2845">
                <a:solidFill>
                  <a:schemeClr val="dk1"/>
                </a:solidFill>
              </a:rPr>
              <a:t>Borrows many features from R’s dataframes.</a:t>
            </a:r>
            <a:endParaRPr sz="2845">
              <a:solidFill>
                <a:schemeClr val="dk1"/>
              </a:solidFill>
            </a:endParaRPr>
          </a:p>
          <a:p>
            <a:pPr indent="-368644" lvl="0" marL="457200" rtl="0" algn="l">
              <a:lnSpc>
                <a:spcPct val="100000"/>
              </a:lnSpc>
              <a:spcBef>
                <a:spcPts val="1200"/>
              </a:spcBef>
              <a:spcAft>
                <a:spcPts val="0"/>
              </a:spcAft>
              <a:buClr>
                <a:schemeClr val="dk1"/>
              </a:buClr>
              <a:buSzPct val="100000"/>
              <a:buChar char="●"/>
            </a:pPr>
            <a:r>
              <a:rPr lang="en-GB" sz="2845">
                <a:solidFill>
                  <a:schemeClr val="dk1"/>
                </a:solidFill>
              </a:rPr>
              <a:t>A 2-dimensional table whose columns have names and potentially have different data types.</a:t>
            </a:r>
            <a:endParaRPr sz="2845">
              <a:solidFill>
                <a:schemeClr val="dk1"/>
              </a:solidFill>
            </a:endParaRPr>
          </a:p>
          <a:p>
            <a:pPr indent="0" lvl="0" marL="457200" rtl="0" algn="l">
              <a:spcBef>
                <a:spcPts val="1200"/>
              </a:spcBef>
              <a:spcAft>
                <a:spcPts val="0"/>
              </a:spcAft>
              <a:buNone/>
            </a:pPr>
            <a:r>
              <a:t/>
            </a:r>
            <a:endParaRPr sz="24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Using Pandas</a:t>
            </a:r>
            <a:endParaRPr/>
          </a:p>
        </p:txBody>
      </p:sp>
      <p:sp>
        <p:nvSpPr>
          <p:cNvPr id="152" name="Google Shape;152;p27"/>
          <p:cNvSpPr txBox="1"/>
          <p:nvPr>
            <p:ph idx="1" type="body"/>
          </p:nvPr>
        </p:nvSpPr>
        <p:spPr>
          <a:xfrm>
            <a:off x="311700" y="1240625"/>
            <a:ext cx="4731300" cy="33282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GB">
                <a:latin typeface="Courier New"/>
                <a:ea typeface="Courier New"/>
                <a:cs typeface="Courier New"/>
                <a:sym typeface="Courier New"/>
              </a:rPr>
              <a:t>import pandas as pd</a:t>
            </a:r>
            <a:endParaRPr>
              <a:latin typeface="Courier New"/>
              <a:ea typeface="Courier New"/>
              <a:cs typeface="Courier New"/>
              <a:sym typeface="Courier New"/>
            </a:endParaRPr>
          </a:p>
          <a:p>
            <a:pPr indent="0" lvl="0" marL="0" rtl="0" algn="l">
              <a:spcBef>
                <a:spcPts val="1200"/>
              </a:spcBef>
              <a:spcAft>
                <a:spcPts val="0"/>
              </a:spcAft>
              <a:buClr>
                <a:schemeClr val="dk1"/>
              </a:buClr>
              <a:buSzPct val="61111"/>
              <a:buFont typeface="Arial"/>
              <a:buNone/>
            </a:pPr>
            <a:r>
              <a:rPr lang="en-GB">
                <a:latin typeface="Courier New"/>
                <a:ea typeface="Courier New"/>
                <a:cs typeface="Courier New"/>
                <a:sym typeface="Courier New"/>
              </a:rPr>
              <a:t>data = {</a:t>
            </a:r>
            <a:endParaRPr>
              <a:latin typeface="Courier New"/>
              <a:ea typeface="Courier New"/>
              <a:cs typeface="Courier New"/>
              <a:sym typeface="Courier New"/>
            </a:endParaRPr>
          </a:p>
          <a:p>
            <a:pPr indent="0" lvl="0" marL="0" rtl="0" algn="l">
              <a:spcBef>
                <a:spcPts val="1200"/>
              </a:spcBef>
              <a:spcAft>
                <a:spcPts val="0"/>
              </a:spcAft>
              <a:buClr>
                <a:schemeClr val="dk1"/>
              </a:buClr>
              <a:buSzPct val="61111"/>
              <a:buFont typeface="Arial"/>
              <a:buNone/>
            </a:pPr>
            <a:r>
              <a:rPr lang="en-GB">
                <a:latin typeface="Courier New"/>
                <a:ea typeface="Courier New"/>
                <a:cs typeface="Courier New"/>
                <a:sym typeface="Courier New"/>
              </a:rPr>
              <a:t>  "x": [1,2,3,4,5],</a:t>
            </a:r>
            <a:endParaRPr>
              <a:latin typeface="Courier New"/>
              <a:ea typeface="Courier New"/>
              <a:cs typeface="Courier New"/>
              <a:sym typeface="Courier New"/>
            </a:endParaRPr>
          </a:p>
          <a:p>
            <a:pPr indent="0" lvl="0" marL="0" rtl="0" algn="l">
              <a:spcBef>
                <a:spcPts val="1200"/>
              </a:spcBef>
              <a:spcAft>
                <a:spcPts val="0"/>
              </a:spcAft>
              <a:buClr>
                <a:schemeClr val="dk1"/>
              </a:buClr>
              <a:buSzPct val="61111"/>
              <a:buFont typeface="Arial"/>
              <a:buNone/>
            </a:pPr>
            <a:r>
              <a:rPr lang="en-GB">
                <a:latin typeface="Courier New"/>
                <a:ea typeface="Courier New"/>
                <a:cs typeface="Courier New"/>
                <a:sym typeface="Courier New"/>
              </a:rPr>
              <a:t>  "y": ["a","b","c","d","e"]</a:t>
            </a:r>
            <a:endParaRPr>
              <a:latin typeface="Courier New"/>
              <a:ea typeface="Courier New"/>
              <a:cs typeface="Courier New"/>
              <a:sym typeface="Courier New"/>
            </a:endParaRPr>
          </a:p>
          <a:p>
            <a:pPr indent="0" lvl="0" marL="0" rtl="0" algn="l">
              <a:spcBef>
                <a:spcPts val="1200"/>
              </a:spcBef>
              <a:spcAft>
                <a:spcPts val="0"/>
              </a:spcAft>
              <a:buClr>
                <a:schemeClr val="dk1"/>
              </a:buClr>
              <a:buSzPct val="61111"/>
              <a:buFont typeface="Arial"/>
              <a:buNone/>
            </a:pPr>
            <a:r>
              <a:rPr lang="en-GB">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1200"/>
              </a:spcBef>
              <a:spcAft>
                <a:spcPts val="0"/>
              </a:spcAft>
              <a:buClr>
                <a:schemeClr val="dk1"/>
              </a:buClr>
              <a:buSzPct val="61111"/>
              <a:buFont typeface="Arial"/>
              <a:buNone/>
            </a:pPr>
            <a:r>
              <a:rPr lang="en-GB">
                <a:latin typeface="Courier New"/>
                <a:ea typeface="Courier New"/>
                <a:cs typeface="Courier New"/>
                <a:sym typeface="Courier New"/>
              </a:rPr>
              <a:t>#load data into a DataFrame object:</a:t>
            </a:r>
            <a:endParaRPr>
              <a:latin typeface="Courier New"/>
              <a:ea typeface="Courier New"/>
              <a:cs typeface="Courier New"/>
              <a:sym typeface="Courier New"/>
            </a:endParaRPr>
          </a:p>
          <a:p>
            <a:pPr indent="0" lvl="0" marL="0" rtl="0" algn="l">
              <a:spcBef>
                <a:spcPts val="1200"/>
              </a:spcBef>
              <a:spcAft>
                <a:spcPts val="0"/>
              </a:spcAft>
              <a:buClr>
                <a:schemeClr val="dk1"/>
              </a:buClr>
              <a:buSzPct val="61111"/>
              <a:buFont typeface="Arial"/>
              <a:buNone/>
            </a:pPr>
            <a:r>
              <a:rPr lang="en-GB">
                <a:latin typeface="Courier New"/>
                <a:ea typeface="Courier New"/>
                <a:cs typeface="Courier New"/>
                <a:sym typeface="Courier New"/>
              </a:rPr>
              <a:t>df = pd.DataFrame(data)</a:t>
            </a:r>
            <a:endParaRPr>
              <a:latin typeface="Courier New"/>
              <a:ea typeface="Courier New"/>
              <a:cs typeface="Courier New"/>
              <a:sym typeface="Courier New"/>
            </a:endParaRPr>
          </a:p>
          <a:p>
            <a:pPr indent="0" lvl="0" marL="0" rtl="0" algn="l">
              <a:spcBef>
                <a:spcPts val="1200"/>
              </a:spcBef>
              <a:spcAft>
                <a:spcPts val="1200"/>
              </a:spcAft>
              <a:buClr>
                <a:schemeClr val="dk1"/>
              </a:buClr>
              <a:buSzPct val="61111"/>
              <a:buFont typeface="Arial"/>
              <a:buNone/>
            </a:pPr>
            <a:r>
              <a:rPr lang="en-GB">
                <a:latin typeface="Courier New"/>
                <a:ea typeface="Courier New"/>
                <a:cs typeface="Courier New"/>
                <a:sym typeface="Courier New"/>
              </a:rPr>
              <a:t>print(df)</a:t>
            </a:r>
            <a:endParaRPr>
              <a:latin typeface="Courier New"/>
              <a:ea typeface="Courier New"/>
              <a:cs typeface="Courier New"/>
              <a:sym typeface="Courier New"/>
            </a:endParaRPr>
          </a:p>
        </p:txBody>
      </p:sp>
      <p:sp>
        <p:nvSpPr>
          <p:cNvPr id="153" name="Google Shape;153;p27"/>
          <p:cNvSpPr txBox="1"/>
          <p:nvPr/>
        </p:nvSpPr>
        <p:spPr>
          <a:xfrm>
            <a:off x="5380375" y="1240625"/>
            <a:ext cx="3000000" cy="21240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00FF00"/>
                </a:solidFill>
                <a:latin typeface="Courier New"/>
                <a:ea typeface="Courier New"/>
                <a:cs typeface="Courier New"/>
                <a:sym typeface="Courier New"/>
              </a:rPr>
              <a:t>&gt;&gt;&gt; print(df)</a:t>
            </a:r>
            <a:endParaRPr>
              <a:solidFill>
                <a:srgbClr val="00FF00"/>
              </a:solidFill>
              <a:latin typeface="Courier New"/>
              <a:ea typeface="Courier New"/>
              <a:cs typeface="Courier New"/>
              <a:sym typeface="Courier New"/>
            </a:endParaRPr>
          </a:p>
          <a:p>
            <a:pPr indent="0" lvl="0" marL="0" rtl="0" algn="l">
              <a:spcBef>
                <a:spcPts val="0"/>
              </a:spcBef>
              <a:spcAft>
                <a:spcPts val="0"/>
              </a:spcAft>
              <a:buNone/>
            </a:pPr>
            <a:r>
              <a:rPr lang="en-GB">
                <a:solidFill>
                  <a:srgbClr val="00FF00"/>
                </a:solidFill>
                <a:latin typeface="Courier New"/>
                <a:ea typeface="Courier New"/>
                <a:cs typeface="Courier New"/>
                <a:sym typeface="Courier New"/>
              </a:rPr>
              <a:t>   x  y</a:t>
            </a:r>
            <a:endParaRPr>
              <a:solidFill>
                <a:srgbClr val="00FF00"/>
              </a:solidFill>
              <a:latin typeface="Courier New"/>
              <a:ea typeface="Courier New"/>
              <a:cs typeface="Courier New"/>
              <a:sym typeface="Courier New"/>
            </a:endParaRPr>
          </a:p>
          <a:p>
            <a:pPr indent="0" lvl="0" marL="0" rtl="0" algn="l">
              <a:spcBef>
                <a:spcPts val="0"/>
              </a:spcBef>
              <a:spcAft>
                <a:spcPts val="0"/>
              </a:spcAft>
              <a:buNone/>
            </a:pPr>
            <a:r>
              <a:rPr lang="en-GB">
                <a:solidFill>
                  <a:srgbClr val="00FF00"/>
                </a:solidFill>
                <a:latin typeface="Courier New"/>
                <a:ea typeface="Courier New"/>
                <a:cs typeface="Courier New"/>
                <a:sym typeface="Courier New"/>
              </a:rPr>
              <a:t>0  1  a</a:t>
            </a:r>
            <a:endParaRPr>
              <a:solidFill>
                <a:srgbClr val="00FF00"/>
              </a:solidFill>
              <a:latin typeface="Courier New"/>
              <a:ea typeface="Courier New"/>
              <a:cs typeface="Courier New"/>
              <a:sym typeface="Courier New"/>
            </a:endParaRPr>
          </a:p>
          <a:p>
            <a:pPr indent="0" lvl="0" marL="0" rtl="0" algn="l">
              <a:spcBef>
                <a:spcPts val="0"/>
              </a:spcBef>
              <a:spcAft>
                <a:spcPts val="0"/>
              </a:spcAft>
              <a:buNone/>
            </a:pPr>
            <a:r>
              <a:rPr lang="en-GB">
                <a:solidFill>
                  <a:srgbClr val="00FF00"/>
                </a:solidFill>
                <a:latin typeface="Courier New"/>
                <a:ea typeface="Courier New"/>
                <a:cs typeface="Courier New"/>
                <a:sym typeface="Courier New"/>
              </a:rPr>
              <a:t>1  2  b</a:t>
            </a:r>
            <a:endParaRPr>
              <a:solidFill>
                <a:srgbClr val="00FF00"/>
              </a:solidFill>
              <a:latin typeface="Courier New"/>
              <a:ea typeface="Courier New"/>
              <a:cs typeface="Courier New"/>
              <a:sym typeface="Courier New"/>
            </a:endParaRPr>
          </a:p>
          <a:p>
            <a:pPr indent="0" lvl="0" marL="0" rtl="0" algn="l">
              <a:spcBef>
                <a:spcPts val="0"/>
              </a:spcBef>
              <a:spcAft>
                <a:spcPts val="0"/>
              </a:spcAft>
              <a:buNone/>
            </a:pPr>
            <a:r>
              <a:rPr lang="en-GB">
                <a:solidFill>
                  <a:srgbClr val="00FF00"/>
                </a:solidFill>
                <a:latin typeface="Courier New"/>
                <a:ea typeface="Courier New"/>
                <a:cs typeface="Courier New"/>
                <a:sym typeface="Courier New"/>
              </a:rPr>
              <a:t>2  3  c</a:t>
            </a:r>
            <a:endParaRPr>
              <a:solidFill>
                <a:srgbClr val="00FF00"/>
              </a:solidFill>
              <a:latin typeface="Courier New"/>
              <a:ea typeface="Courier New"/>
              <a:cs typeface="Courier New"/>
              <a:sym typeface="Courier New"/>
            </a:endParaRPr>
          </a:p>
          <a:p>
            <a:pPr indent="0" lvl="0" marL="0" rtl="0" algn="l">
              <a:spcBef>
                <a:spcPts val="0"/>
              </a:spcBef>
              <a:spcAft>
                <a:spcPts val="0"/>
              </a:spcAft>
              <a:buNone/>
            </a:pPr>
            <a:r>
              <a:rPr lang="en-GB">
                <a:solidFill>
                  <a:srgbClr val="00FF00"/>
                </a:solidFill>
                <a:latin typeface="Courier New"/>
                <a:ea typeface="Courier New"/>
                <a:cs typeface="Courier New"/>
                <a:sym typeface="Courier New"/>
              </a:rPr>
              <a:t>3  4  d</a:t>
            </a:r>
            <a:endParaRPr>
              <a:solidFill>
                <a:srgbClr val="00FF00"/>
              </a:solidFill>
              <a:latin typeface="Courier New"/>
              <a:ea typeface="Courier New"/>
              <a:cs typeface="Courier New"/>
              <a:sym typeface="Courier New"/>
            </a:endParaRPr>
          </a:p>
          <a:p>
            <a:pPr indent="0" lvl="0" marL="0" rtl="0" algn="l">
              <a:spcBef>
                <a:spcPts val="0"/>
              </a:spcBef>
              <a:spcAft>
                <a:spcPts val="0"/>
              </a:spcAft>
              <a:buNone/>
            </a:pPr>
            <a:r>
              <a:rPr lang="en-GB">
                <a:solidFill>
                  <a:srgbClr val="00FF00"/>
                </a:solidFill>
                <a:latin typeface="Courier New"/>
                <a:ea typeface="Courier New"/>
                <a:cs typeface="Courier New"/>
                <a:sym typeface="Courier New"/>
              </a:rPr>
              <a:t>4  5  e</a:t>
            </a:r>
            <a:endParaRPr>
              <a:solidFill>
                <a:srgbClr val="00FF00"/>
              </a:solidFill>
              <a:latin typeface="Courier New"/>
              <a:ea typeface="Courier New"/>
              <a:cs typeface="Courier New"/>
              <a:sym typeface="Courier New"/>
            </a:endParaRPr>
          </a:p>
          <a:p>
            <a:pPr indent="0" lvl="0" marL="0" rtl="0" algn="l">
              <a:spcBef>
                <a:spcPts val="0"/>
              </a:spcBef>
              <a:spcAft>
                <a:spcPts val="0"/>
              </a:spcAft>
              <a:buNone/>
            </a:pPr>
            <a:r>
              <a:rPr lang="en-GB">
                <a:solidFill>
                  <a:srgbClr val="00FF00"/>
                </a:solidFill>
                <a:latin typeface="Courier New"/>
                <a:ea typeface="Courier New"/>
                <a:cs typeface="Courier New"/>
                <a:sym typeface="Courier New"/>
              </a:rPr>
              <a:t>&gt;&gt;&gt;</a:t>
            </a:r>
            <a:endParaRPr>
              <a:solidFill>
                <a:srgbClr val="00FF00"/>
              </a:solidFill>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Using Pandas to open a CSV</a:t>
            </a:r>
            <a:endParaRPr/>
          </a:p>
        </p:txBody>
      </p:sp>
      <p:sp>
        <p:nvSpPr>
          <p:cNvPr id="159" name="Google Shape;159;p28"/>
          <p:cNvSpPr txBox="1"/>
          <p:nvPr>
            <p:ph idx="1" type="body"/>
          </p:nvPr>
        </p:nvSpPr>
        <p:spPr>
          <a:xfrm>
            <a:off x="311700" y="1017725"/>
            <a:ext cx="8520600" cy="3551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latin typeface="Courier New"/>
                <a:ea typeface="Courier New"/>
                <a:cs typeface="Courier New"/>
                <a:sym typeface="Courier New"/>
              </a:rPr>
              <a:t>import pandas as pd</a:t>
            </a:r>
            <a:endParaRPr>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t/>
            </a:r>
            <a:endParaRPr>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en-GB">
                <a:latin typeface="Courier New"/>
                <a:ea typeface="Courier New"/>
                <a:cs typeface="Courier New"/>
                <a:sym typeface="Courier New"/>
              </a:rPr>
              <a:t>df = pd.read_csv('path/to/file_to_load.csv')</a:t>
            </a:r>
            <a:endParaRPr>
              <a:latin typeface="Courier New"/>
              <a:ea typeface="Courier New"/>
              <a:cs typeface="Courier New"/>
              <a:sym typeface="Courier New"/>
            </a:endParaRPr>
          </a:p>
          <a:p>
            <a:pPr indent="0" lvl="0" marL="0" rtl="0" algn="l">
              <a:spcBef>
                <a:spcPts val="1200"/>
              </a:spcBef>
              <a:spcAft>
                <a:spcPts val="1200"/>
              </a:spcAft>
              <a:buClr>
                <a:schemeClr val="dk1"/>
              </a:buClr>
              <a:buSzPts val="1100"/>
              <a:buFont typeface="Arial"/>
              <a:buNone/>
            </a:pPr>
            <a:r>
              <a:rPr lang="en-GB">
                <a:latin typeface="Courier New"/>
                <a:ea typeface="Courier New"/>
                <a:cs typeface="Courier New"/>
                <a:sym typeface="Courier New"/>
              </a:rPr>
              <a:t>print(data)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Using Pandas to open a CSV</a:t>
            </a:r>
            <a:endParaRPr/>
          </a:p>
        </p:txBody>
      </p:sp>
      <p:sp>
        <p:nvSpPr>
          <p:cNvPr id="165" name="Google Shape;165;p29"/>
          <p:cNvSpPr txBox="1"/>
          <p:nvPr>
            <p:ph idx="1" type="body"/>
          </p:nvPr>
        </p:nvSpPr>
        <p:spPr>
          <a:xfrm>
            <a:off x="311700"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Courier New"/>
                <a:ea typeface="Courier New"/>
                <a:cs typeface="Courier New"/>
                <a:sym typeface="Courier New"/>
              </a:rPr>
              <a:t>import pandas as pd</a:t>
            </a:r>
            <a:endParaRPr>
              <a:latin typeface="Courier New"/>
              <a:ea typeface="Courier New"/>
              <a:cs typeface="Courier New"/>
              <a:sym typeface="Courier New"/>
            </a:endParaRPr>
          </a:p>
          <a:p>
            <a:pPr indent="0" lvl="0" marL="0" rtl="0" algn="l">
              <a:spcBef>
                <a:spcPts val="1200"/>
              </a:spcBef>
              <a:spcAft>
                <a:spcPts val="0"/>
              </a:spcAft>
              <a:buNone/>
            </a:pPr>
            <a:r>
              <a:t/>
            </a:r>
            <a:endParaRPr>
              <a:latin typeface="Courier New"/>
              <a:ea typeface="Courier New"/>
              <a:cs typeface="Courier New"/>
              <a:sym typeface="Courier New"/>
            </a:endParaRPr>
          </a:p>
          <a:p>
            <a:pPr indent="0" lvl="0" marL="0" rtl="0" algn="l">
              <a:spcBef>
                <a:spcPts val="1200"/>
              </a:spcBef>
              <a:spcAft>
                <a:spcPts val="0"/>
              </a:spcAft>
              <a:buNone/>
            </a:pPr>
            <a:r>
              <a:rPr lang="en-GB">
                <a:latin typeface="Courier New"/>
                <a:ea typeface="Courier New"/>
                <a:cs typeface="Courier New"/>
                <a:sym typeface="Courier New"/>
              </a:rPr>
              <a:t>df = pd.read_csv('path/to/file_to_load.csv')</a:t>
            </a:r>
            <a:endParaRPr>
              <a:latin typeface="Courier New"/>
              <a:ea typeface="Courier New"/>
              <a:cs typeface="Courier New"/>
              <a:sym typeface="Courier New"/>
            </a:endParaRPr>
          </a:p>
          <a:p>
            <a:pPr indent="0" lvl="0" marL="0" rtl="0" algn="l">
              <a:spcBef>
                <a:spcPts val="1200"/>
              </a:spcBef>
              <a:spcAft>
                <a:spcPts val="0"/>
              </a:spcAft>
              <a:buNone/>
            </a:pPr>
            <a:r>
              <a:rPr lang="en-GB">
                <a:latin typeface="Courier New"/>
                <a:ea typeface="Courier New"/>
                <a:cs typeface="Courier New"/>
                <a:sym typeface="Courier New"/>
              </a:rPr>
              <a:t>print(data)</a:t>
            </a:r>
            <a:endParaRPr>
              <a:latin typeface="Courier New"/>
              <a:ea typeface="Courier New"/>
              <a:cs typeface="Courier New"/>
              <a:sym typeface="Courier New"/>
            </a:endParaRPr>
          </a:p>
          <a:p>
            <a:pPr indent="0" lvl="0" marL="0" rtl="0" algn="l">
              <a:spcBef>
                <a:spcPts val="1200"/>
              </a:spcBef>
              <a:spcAft>
                <a:spcPts val="1200"/>
              </a:spcAft>
              <a:buNone/>
            </a:pPr>
            <a:r>
              <a:t/>
            </a:r>
            <a:endParaRPr/>
          </a:p>
        </p:txBody>
      </p:sp>
      <p:cxnSp>
        <p:nvCxnSpPr>
          <p:cNvPr id="166" name="Google Shape;166;p29"/>
          <p:cNvCxnSpPr/>
          <p:nvPr/>
        </p:nvCxnSpPr>
        <p:spPr>
          <a:xfrm flipH="1">
            <a:off x="3134550" y="1029000"/>
            <a:ext cx="715200" cy="338400"/>
          </a:xfrm>
          <a:prstGeom prst="straightConnector1">
            <a:avLst/>
          </a:prstGeom>
          <a:noFill/>
          <a:ln cap="flat" cmpd="sng" w="9525">
            <a:solidFill>
              <a:schemeClr val="dk2"/>
            </a:solidFill>
            <a:prstDash val="solid"/>
            <a:round/>
            <a:headEnd len="med" w="med" type="none"/>
            <a:tailEnd len="med" w="med" type="triangle"/>
          </a:ln>
        </p:spPr>
      </p:cxnSp>
      <p:sp>
        <p:nvSpPr>
          <p:cNvPr id="167" name="Google Shape;167;p29"/>
          <p:cNvSpPr txBox="1"/>
          <p:nvPr/>
        </p:nvSpPr>
        <p:spPr>
          <a:xfrm>
            <a:off x="3849750" y="792375"/>
            <a:ext cx="228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FF0000"/>
                </a:solidFill>
              </a:rPr>
              <a:t>Naming convention</a:t>
            </a:r>
            <a:endParaRPr>
              <a:solidFill>
                <a:srgbClr val="FF0000"/>
              </a:solidFill>
            </a:endParaRPr>
          </a:p>
        </p:txBody>
      </p:sp>
      <p:cxnSp>
        <p:nvCxnSpPr>
          <p:cNvPr id="168" name="Google Shape;168;p29"/>
          <p:cNvCxnSpPr/>
          <p:nvPr/>
        </p:nvCxnSpPr>
        <p:spPr>
          <a:xfrm flipH="1">
            <a:off x="965875" y="1847550"/>
            <a:ext cx="715200" cy="338400"/>
          </a:xfrm>
          <a:prstGeom prst="straightConnector1">
            <a:avLst/>
          </a:prstGeom>
          <a:noFill/>
          <a:ln cap="flat" cmpd="sng" w="9525">
            <a:solidFill>
              <a:schemeClr val="dk2"/>
            </a:solidFill>
            <a:prstDash val="solid"/>
            <a:round/>
            <a:headEnd len="med" w="med" type="none"/>
            <a:tailEnd len="med" w="med" type="triangle"/>
          </a:ln>
        </p:spPr>
      </p:cxnSp>
      <p:sp>
        <p:nvSpPr>
          <p:cNvPr id="169" name="Google Shape;169;p29"/>
          <p:cNvSpPr txBox="1"/>
          <p:nvPr/>
        </p:nvSpPr>
        <p:spPr>
          <a:xfrm>
            <a:off x="1709125" y="1610950"/>
            <a:ext cx="228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FF0000"/>
                </a:solidFill>
              </a:rPr>
              <a:t>Variable to store results</a:t>
            </a:r>
            <a:endParaRPr>
              <a:solidFill>
                <a:srgbClr val="FF0000"/>
              </a:solidFill>
            </a:endParaRPr>
          </a:p>
        </p:txBody>
      </p:sp>
      <p:cxnSp>
        <p:nvCxnSpPr>
          <p:cNvPr id="170" name="Google Shape;170;p29"/>
          <p:cNvCxnSpPr>
            <a:stCxn id="171" idx="1"/>
          </p:cNvCxnSpPr>
          <p:nvPr/>
        </p:nvCxnSpPr>
        <p:spPr>
          <a:xfrm rot="10800000">
            <a:off x="1952850" y="2836225"/>
            <a:ext cx="834300" cy="144000"/>
          </a:xfrm>
          <a:prstGeom prst="straightConnector1">
            <a:avLst/>
          </a:prstGeom>
          <a:noFill/>
          <a:ln cap="flat" cmpd="sng" w="9525">
            <a:solidFill>
              <a:schemeClr val="dk2"/>
            </a:solidFill>
            <a:prstDash val="solid"/>
            <a:round/>
            <a:headEnd len="med" w="med" type="none"/>
            <a:tailEnd len="med" w="med" type="triangle"/>
          </a:ln>
        </p:spPr>
      </p:cxnSp>
      <p:sp>
        <p:nvSpPr>
          <p:cNvPr id="171" name="Google Shape;171;p29"/>
          <p:cNvSpPr txBox="1"/>
          <p:nvPr/>
        </p:nvSpPr>
        <p:spPr>
          <a:xfrm>
            <a:off x="2787150" y="2780125"/>
            <a:ext cx="364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FF0000"/>
                </a:solidFill>
              </a:rPr>
              <a:t>Use the variable to do stuff (bit simpler)</a:t>
            </a:r>
            <a:endParaRPr>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b="1">
              <a:latin typeface="Amatic SC"/>
              <a:ea typeface="Amatic SC"/>
              <a:cs typeface="Amatic SC"/>
              <a:sym typeface="Amatic SC"/>
            </a:endParaRPr>
          </a:p>
        </p:txBody>
      </p:sp>
      <p:sp>
        <p:nvSpPr>
          <p:cNvPr id="177" name="Google Shape;177;p30"/>
          <p:cNvSpPr txBox="1"/>
          <p:nvPr>
            <p:ph idx="2" type="body"/>
          </p:nvPr>
        </p:nvSpPr>
        <p:spPr>
          <a:xfrm>
            <a:off x="311700" y="1103275"/>
            <a:ext cx="8520600" cy="37452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GB" sz="2900" u="sng">
                <a:solidFill>
                  <a:schemeClr val="hlink"/>
                </a:solidFill>
                <a:latin typeface="Amatic SC"/>
                <a:ea typeface="Amatic SC"/>
                <a:cs typeface="Amatic SC"/>
                <a:sym typeface="Amatic SC"/>
                <a:hlinkClick r:id="rId3"/>
              </a:rPr>
              <a:t>http://swcarpentry.github.io/python-novice-gapminder/07-reading-tabular/index.html</a:t>
            </a:r>
            <a:endParaRPr sz="2900">
              <a:latin typeface="Amatic SC"/>
              <a:ea typeface="Amatic SC"/>
              <a:cs typeface="Amatic SC"/>
              <a:sym typeface="Amatic SC"/>
            </a:endParaRPr>
          </a:p>
          <a:p>
            <a:pPr indent="0" lvl="0" marL="0" rtl="0" algn="ctr">
              <a:lnSpc>
                <a:spcPct val="100000"/>
              </a:lnSpc>
              <a:spcBef>
                <a:spcPts val="0"/>
              </a:spcBef>
              <a:spcAft>
                <a:spcPts val="0"/>
              </a:spcAft>
              <a:buClr>
                <a:schemeClr val="dk1"/>
              </a:buClr>
              <a:buSzPts val="1100"/>
              <a:buFont typeface="Arial"/>
              <a:buNone/>
            </a:pPr>
            <a:r>
              <a:rPr lang="en-GB" sz="2900">
                <a:latin typeface="Amatic SC"/>
                <a:ea typeface="Amatic SC"/>
                <a:cs typeface="Amatic SC"/>
                <a:sym typeface="Amatic SC"/>
              </a:rPr>
              <a:t>Allen Lee, Nathan Moore, Sourav Singh, Olav Vahtras (eds).</a:t>
            </a:r>
            <a:endParaRPr sz="2900">
              <a:latin typeface="Amatic SC"/>
              <a:ea typeface="Amatic SC"/>
              <a:cs typeface="Amatic SC"/>
              <a:sym typeface="Amatic SC"/>
            </a:endParaRPr>
          </a:p>
          <a:p>
            <a:pPr indent="0" lvl="0" marL="0" rtl="0" algn="ctr">
              <a:lnSpc>
                <a:spcPct val="100000"/>
              </a:lnSpc>
              <a:spcBef>
                <a:spcPts val="0"/>
              </a:spcBef>
              <a:spcAft>
                <a:spcPts val="0"/>
              </a:spcAft>
              <a:buClr>
                <a:schemeClr val="dk1"/>
              </a:buClr>
              <a:buSzPts val="1100"/>
              <a:buFont typeface="Arial"/>
              <a:buNone/>
            </a:pPr>
            <a:r>
              <a:rPr lang="en-GB" sz="2900">
                <a:latin typeface="Amatic SC"/>
                <a:ea typeface="Amatic SC"/>
                <a:cs typeface="Amatic SC"/>
                <a:sym typeface="Amatic SC"/>
              </a:rPr>
              <a:t>Software Carpentry: Plotting and Programming in Python.</a:t>
            </a:r>
            <a:endParaRPr sz="2900">
              <a:latin typeface="Amatic SC"/>
              <a:ea typeface="Amatic SC"/>
              <a:cs typeface="Amatic SC"/>
              <a:sym typeface="Amatic SC"/>
            </a:endParaRPr>
          </a:p>
          <a:p>
            <a:pPr indent="0" lvl="0" marL="0" rtl="0" algn="ctr">
              <a:lnSpc>
                <a:spcPct val="100000"/>
              </a:lnSpc>
              <a:spcBef>
                <a:spcPts val="0"/>
              </a:spcBef>
              <a:spcAft>
                <a:spcPts val="0"/>
              </a:spcAft>
              <a:buClr>
                <a:schemeClr val="dk1"/>
              </a:buClr>
              <a:buSzPts val="1100"/>
              <a:buFont typeface="Arial"/>
              <a:buNone/>
            </a:pPr>
            <a:r>
              <a:rPr lang="en-GB" sz="2900">
                <a:latin typeface="Amatic SC"/>
                <a:ea typeface="Amatic SC"/>
                <a:cs typeface="Amatic SC"/>
                <a:sym typeface="Amatic SC"/>
              </a:rPr>
              <a:t>http://github.com/swcarpentry/python-novice-plotting,</a:t>
            </a:r>
            <a:endParaRPr sz="2900">
              <a:latin typeface="Amatic SC"/>
              <a:ea typeface="Amatic SC"/>
              <a:cs typeface="Amatic SC"/>
              <a:sym typeface="Amatic SC"/>
            </a:endParaRPr>
          </a:p>
          <a:p>
            <a:pPr indent="0" lvl="0" marL="0" rtl="0" algn="ctr">
              <a:lnSpc>
                <a:spcPct val="100000"/>
              </a:lnSpc>
              <a:spcBef>
                <a:spcPts val="0"/>
              </a:spcBef>
              <a:spcAft>
                <a:spcPts val="0"/>
              </a:spcAft>
              <a:buNone/>
            </a:pPr>
            <a:r>
              <a:rPr lang="en-GB" sz="2900">
                <a:latin typeface="Amatic SC"/>
                <a:ea typeface="Amatic SC"/>
                <a:cs typeface="Amatic SC"/>
                <a:sym typeface="Amatic SC"/>
              </a:rPr>
              <a:t>2018.</a:t>
            </a:r>
            <a:endParaRPr sz="2900">
              <a:latin typeface="Amatic SC"/>
              <a:ea typeface="Amatic SC"/>
              <a:cs typeface="Amatic SC"/>
              <a:sym typeface="Amatic SC"/>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Amatic SC"/>
                <a:ea typeface="Amatic SC"/>
                <a:cs typeface="Amatic SC"/>
                <a:sym typeface="Amatic SC"/>
              </a:rPr>
              <a:t>Toolchest</a:t>
            </a:r>
            <a:endParaRPr>
              <a:latin typeface="Amatic SC"/>
              <a:ea typeface="Amatic SC"/>
              <a:cs typeface="Amatic SC"/>
              <a:sym typeface="Amatic SC"/>
            </a:endParaRPr>
          </a:p>
        </p:txBody>
      </p:sp>
      <p:sp>
        <p:nvSpPr>
          <p:cNvPr id="183" name="Google Shape;183;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Amatic SC"/>
                <a:ea typeface="Amatic SC"/>
                <a:cs typeface="Amatic SC"/>
                <a:sym typeface="Amatic SC"/>
              </a:rPr>
              <a:t>Pandas: https://pandas.pydata.org/about/</a:t>
            </a:r>
            <a:endParaRPr>
              <a:latin typeface="Amatic SC"/>
              <a:ea typeface="Amatic SC"/>
              <a:cs typeface="Amatic SC"/>
              <a:sym typeface="Amatic SC"/>
            </a:endParaRPr>
          </a:p>
          <a:p>
            <a:pPr indent="0" lvl="0" marL="0" rtl="0" algn="l">
              <a:spcBef>
                <a:spcPts val="1200"/>
              </a:spcBef>
              <a:spcAft>
                <a:spcPts val="1200"/>
              </a:spcAft>
              <a:buNone/>
            </a:pPr>
            <a:r>
              <a:t/>
            </a:r>
            <a:endParaRPr>
              <a:latin typeface="Amatic SC"/>
              <a:ea typeface="Amatic SC"/>
              <a:cs typeface="Amatic SC"/>
              <a:sym typeface="Amatic S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Objectives</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1200"/>
              </a:spcBef>
              <a:spcAft>
                <a:spcPts val="0"/>
              </a:spcAft>
              <a:buClr>
                <a:schemeClr val="dk1"/>
              </a:buClr>
              <a:buSzPts val="2400"/>
              <a:buChar char="●"/>
            </a:pPr>
            <a:r>
              <a:rPr lang="en-GB" sz="2400">
                <a:solidFill>
                  <a:schemeClr val="dk1"/>
                </a:solidFill>
              </a:rPr>
              <a:t>Use Python to load simple datasets from CSV, XLSX and text files.</a:t>
            </a:r>
            <a:endParaRPr sz="2400">
              <a:solidFill>
                <a:schemeClr val="dk1"/>
              </a:solidFill>
            </a:endParaRPr>
          </a:p>
          <a:p>
            <a:pPr indent="-381000" lvl="0" marL="457200" rtl="0" algn="l">
              <a:spcBef>
                <a:spcPts val="0"/>
              </a:spcBef>
              <a:spcAft>
                <a:spcPts val="0"/>
              </a:spcAft>
              <a:buClr>
                <a:schemeClr val="dk1"/>
              </a:buClr>
              <a:buSzPts val="2400"/>
              <a:buChar char="●"/>
            </a:pPr>
            <a:r>
              <a:rPr lang="en-GB" sz="2400">
                <a:solidFill>
                  <a:schemeClr val="dk1"/>
                </a:solidFill>
              </a:rPr>
              <a:t>Import the Pandas library.</a:t>
            </a:r>
            <a:endParaRPr sz="2400">
              <a:solidFill>
                <a:schemeClr val="dk1"/>
              </a:solidFill>
            </a:endParaRPr>
          </a:p>
          <a:p>
            <a:pPr indent="-381000" lvl="0" marL="457200" rtl="0" algn="l">
              <a:spcBef>
                <a:spcPts val="0"/>
              </a:spcBef>
              <a:spcAft>
                <a:spcPts val="0"/>
              </a:spcAft>
              <a:buClr>
                <a:schemeClr val="dk1"/>
              </a:buClr>
              <a:buSzPts val="2400"/>
              <a:buChar char="●"/>
            </a:pPr>
            <a:r>
              <a:rPr lang="en-GB" sz="2400">
                <a:solidFill>
                  <a:schemeClr val="dk1"/>
                </a:solidFill>
              </a:rPr>
              <a:t>Explore the DataFrame format.</a:t>
            </a:r>
            <a:endParaRPr sz="2400">
              <a:solidFill>
                <a:schemeClr val="dk1"/>
              </a:solidFill>
            </a:endParaRPr>
          </a:p>
          <a:p>
            <a:pPr indent="-381000" lvl="0" marL="457200" rtl="0" algn="l">
              <a:spcBef>
                <a:spcPts val="0"/>
              </a:spcBef>
              <a:spcAft>
                <a:spcPts val="0"/>
              </a:spcAft>
              <a:buClr>
                <a:schemeClr val="dk1"/>
              </a:buClr>
              <a:buSzPts val="2400"/>
              <a:buChar char="●"/>
            </a:pPr>
            <a:r>
              <a:rPr lang="en-GB" sz="2400">
                <a:solidFill>
                  <a:schemeClr val="dk1"/>
                </a:solidFill>
              </a:rPr>
              <a:t>Get some basic information about a Pandas DataFrame.</a:t>
            </a:r>
            <a:endParaRPr sz="3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Opening files in Python</a:t>
            </a:r>
            <a:endParaRPr/>
          </a:p>
        </p:txBody>
      </p:sp>
      <p:sp>
        <p:nvSpPr>
          <p:cNvPr id="66" name="Google Shape;66;p15"/>
          <p:cNvSpPr txBox="1"/>
          <p:nvPr>
            <p:ph idx="1" type="body"/>
          </p:nvPr>
        </p:nvSpPr>
        <p:spPr>
          <a:xfrm>
            <a:off x="311700"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349250" lvl="0" marL="457200" rtl="0" algn="l">
              <a:lnSpc>
                <a:spcPct val="200000"/>
              </a:lnSpc>
              <a:spcBef>
                <a:spcPts val="1200"/>
              </a:spcBef>
              <a:spcAft>
                <a:spcPts val="0"/>
              </a:spcAft>
              <a:buClr>
                <a:schemeClr val="dk1"/>
              </a:buClr>
              <a:buSzPts val="1900"/>
              <a:buChar char="●"/>
            </a:pPr>
            <a:r>
              <a:rPr lang="en-GB" sz="1900">
                <a:solidFill>
                  <a:schemeClr val="dk1"/>
                </a:solidFill>
              </a:rPr>
              <a:t>The key function for working with files in Python is the open() function.</a:t>
            </a:r>
            <a:endParaRPr sz="1900">
              <a:solidFill>
                <a:schemeClr val="dk1"/>
              </a:solidFill>
            </a:endParaRPr>
          </a:p>
          <a:p>
            <a:pPr indent="-349250" lvl="0" marL="457200" rtl="0" algn="l">
              <a:spcBef>
                <a:spcPts val="0"/>
              </a:spcBef>
              <a:spcAft>
                <a:spcPts val="0"/>
              </a:spcAft>
              <a:buClr>
                <a:schemeClr val="dk1"/>
              </a:buClr>
              <a:buSzPts val="1900"/>
              <a:buChar char="●"/>
            </a:pPr>
            <a:r>
              <a:rPr b="1" lang="en-GB" sz="1900">
                <a:solidFill>
                  <a:schemeClr val="dk1"/>
                </a:solidFill>
                <a:latin typeface="Courier New"/>
                <a:ea typeface="Courier New"/>
                <a:cs typeface="Courier New"/>
                <a:sym typeface="Courier New"/>
              </a:rPr>
              <a:t>open()</a:t>
            </a:r>
            <a:r>
              <a:rPr lang="en-GB" sz="1900">
                <a:solidFill>
                  <a:schemeClr val="dk1"/>
                </a:solidFill>
              </a:rPr>
              <a:t> takes two parameters; </a:t>
            </a:r>
            <a:r>
              <a:rPr i="1" lang="en-GB" sz="1900">
                <a:solidFill>
                  <a:schemeClr val="dk1"/>
                </a:solidFill>
              </a:rPr>
              <a:t>filename</a:t>
            </a:r>
            <a:r>
              <a:rPr lang="en-GB" sz="1900">
                <a:solidFill>
                  <a:schemeClr val="dk1"/>
                </a:solidFill>
              </a:rPr>
              <a:t>, and </a:t>
            </a:r>
            <a:r>
              <a:rPr i="1" lang="en-GB" sz="1900">
                <a:solidFill>
                  <a:schemeClr val="dk1"/>
                </a:solidFill>
              </a:rPr>
              <a:t>mode</a:t>
            </a:r>
            <a:r>
              <a:rPr lang="en-GB" sz="1900">
                <a:solidFill>
                  <a:schemeClr val="dk1"/>
                </a:solidFill>
              </a:rPr>
              <a:t>.</a:t>
            </a:r>
            <a:endParaRPr sz="1900">
              <a:solidFill>
                <a:schemeClr val="dk1"/>
              </a:solidFill>
            </a:endParaRPr>
          </a:p>
          <a:p>
            <a:pPr indent="0" lvl="0" marL="0" rtl="0" algn="l">
              <a:spcBef>
                <a:spcPts val="1200"/>
              </a:spcBef>
              <a:spcAft>
                <a:spcPts val="0"/>
              </a:spcAft>
              <a:buNone/>
            </a:pPr>
            <a:r>
              <a:t/>
            </a:r>
            <a:endParaRPr sz="1900">
              <a:solidFill>
                <a:schemeClr val="dk1"/>
              </a:solidFill>
            </a:endParaRPr>
          </a:p>
          <a:p>
            <a:pPr indent="0" lvl="0" marL="0" rtl="0" algn="l">
              <a:spcBef>
                <a:spcPts val="1000"/>
              </a:spcBef>
              <a:spcAft>
                <a:spcPts val="1200"/>
              </a:spcAft>
              <a:buNone/>
            </a:pPr>
            <a:r>
              <a:t/>
            </a:r>
            <a:endParaRPr/>
          </a:p>
        </p:txBody>
      </p:sp>
      <p:sp>
        <p:nvSpPr>
          <p:cNvPr id="67" name="Google Shape;67;p15"/>
          <p:cNvSpPr txBox="1"/>
          <p:nvPr/>
        </p:nvSpPr>
        <p:spPr>
          <a:xfrm>
            <a:off x="871650" y="2344800"/>
            <a:ext cx="6500400" cy="453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457200" rtl="0" algn="ctr">
              <a:lnSpc>
                <a:spcPct val="115000"/>
              </a:lnSpc>
              <a:spcBef>
                <a:spcPts val="1200"/>
              </a:spcBef>
              <a:spcAft>
                <a:spcPts val="1200"/>
              </a:spcAft>
              <a:buNone/>
            </a:pPr>
            <a:r>
              <a:rPr lang="en-GB" sz="1750">
                <a:solidFill>
                  <a:schemeClr val="dk1"/>
                </a:solidFill>
                <a:latin typeface="Courier New"/>
                <a:ea typeface="Courier New"/>
                <a:cs typeface="Courier New"/>
                <a:sym typeface="Courier New"/>
              </a:rPr>
              <a:t>open(file, mode) as file_object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Opening files in Python</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GB" sz="1750">
                <a:solidFill>
                  <a:schemeClr val="dk1"/>
                </a:solidFill>
              </a:rPr>
              <a:t>There are four modes when opening a file, allowing different actions:</a:t>
            </a:r>
            <a:endParaRPr sz="1750">
              <a:solidFill>
                <a:schemeClr val="dk1"/>
              </a:solidFill>
            </a:endParaRPr>
          </a:p>
          <a:p>
            <a:pPr indent="-339725" lvl="0" marL="457200" rtl="0" algn="l">
              <a:spcBef>
                <a:spcPts val="1200"/>
              </a:spcBef>
              <a:spcAft>
                <a:spcPts val="0"/>
              </a:spcAft>
              <a:buClr>
                <a:schemeClr val="dk1"/>
              </a:buClr>
              <a:buSzPts val="1750"/>
              <a:buChar char="●"/>
            </a:pPr>
            <a:r>
              <a:rPr lang="en-GB" sz="1750">
                <a:solidFill>
                  <a:schemeClr val="dk1"/>
                </a:solidFill>
              </a:rPr>
              <a:t>"r" - Read - Default. Opens for reading, error if the file does not exist</a:t>
            </a:r>
            <a:endParaRPr sz="1750">
              <a:solidFill>
                <a:schemeClr val="dk1"/>
              </a:solidFill>
            </a:endParaRPr>
          </a:p>
          <a:p>
            <a:pPr indent="-339725" lvl="0" marL="457200" rtl="0" algn="l">
              <a:spcBef>
                <a:spcPts val="0"/>
              </a:spcBef>
              <a:spcAft>
                <a:spcPts val="0"/>
              </a:spcAft>
              <a:buClr>
                <a:schemeClr val="dk1"/>
              </a:buClr>
              <a:buSzPts val="1750"/>
              <a:buChar char="●"/>
            </a:pPr>
            <a:r>
              <a:rPr lang="en-GB" sz="1750">
                <a:solidFill>
                  <a:schemeClr val="dk1"/>
                </a:solidFill>
              </a:rPr>
              <a:t>"a" - Append - Opens for appending, creates file if it does not exist</a:t>
            </a:r>
            <a:endParaRPr sz="1750">
              <a:solidFill>
                <a:schemeClr val="dk1"/>
              </a:solidFill>
            </a:endParaRPr>
          </a:p>
          <a:p>
            <a:pPr indent="-339725" lvl="0" marL="457200" rtl="0" algn="l">
              <a:spcBef>
                <a:spcPts val="0"/>
              </a:spcBef>
              <a:spcAft>
                <a:spcPts val="0"/>
              </a:spcAft>
              <a:buClr>
                <a:schemeClr val="dk1"/>
              </a:buClr>
              <a:buSzPts val="1750"/>
              <a:buChar char="●"/>
            </a:pPr>
            <a:r>
              <a:rPr lang="en-GB" sz="1750">
                <a:solidFill>
                  <a:schemeClr val="dk1"/>
                </a:solidFill>
              </a:rPr>
              <a:t>"w" - Write - Opens for writing, creates the file if it does not exist</a:t>
            </a:r>
            <a:endParaRPr sz="1750">
              <a:solidFill>
                <a:schemeClr val="dk1"/>
              </a:solidFill>
            </a:endParaRPr>
          </a:p>
          <a:p>
            <a:pPr indent="-339725" lvl="0" marL="457200" rtl="0" algn="l">
              <a:spcBef>
                <a:spcPts val="0"/>
              </a:spcBef>
              <a:spcAft>
                <a:spcPts val="0"/>
              </a:spcAft>
              <a:buClr>
                <a:schemeClr val="dk1"/>
              </a:buClr>
              <a:buSzPts val="1750"/>
              <a:buChar char="●"/>
            </a:pPr>
            <a:r>
              <a:rPr lang="en-GB" sz="1750">
                <a:solidFill>
                  <a:schemeClr val="dk1"/>
                </a:solidFill>
              </a:rPr>
              <a:t>"x" - Create - Creates specified file, returns an error if the file exists</a:t>
            </a:r>
            <a:endParaRPr sz="1750">
              <a:solidFill>
                <a:schemeClr val="dk1"/>
              </a:solidFill>
            </a:endParaRPr>
          </a:p>
          <a:p>
            <a:pPr indent="0" lvl="0" marL="0" rtl="0" algn="l">
              <a:spcBef>
                <a:spcPts val="1200"/>
              </a:spcBef>
              <a:spcAft>
                <a:spcPts val="0"/>
              </a:spcAft>
              <a:buNone/>
            </a:pPr>
            <a:r>
              <a:t/>
            </a:r>
            <a:endParaRPr sz="1750">
              <a:solidFill>
                <a:schemeClr val="dk1"/>
              </a:solidFill>
            </a:endParaRPr>
          </a:p>
          <a:p>
            <a:pPr indent="0" lvl="0" marL="457200" rtl="0" algn="l">
              <a:spcBef>
                <a:spcPts val="1200"/>
              </a:spcBef>
              <a:spcAft>
                <a:spcPts val="0"/>
              </a:spcAft>
              <a:buNone/>
            </a:pPr>
            <a:r>
              <a:t/>
            </a:r>
            <a:endParaRPr sz="1750">
              <a:solidFill>
                <a:schemeClr val="dk1"/>
              </a:solidFill>
            </a:endParaRPr>
          </a:p>
          <a:p>
            <a:pPr indent="0" lvl="0" marL="0" rtl="0" algn="l">
              <a:spcBef>
                <a:spcPts val="1200"/>
              </a:spcBef>
              <a:spcAft>
                <a:spcPts val="1200"/>
              </a:spcAft>
              <a:buNone/>
            </a:pPr>
            <a:r>
              <a:t/>
            </a:r>
            <a:endParaRPr/>
          </a:p>
        </p:txBody>
      </p:sp>
      <p:pic>
        <p:nvPicPr>
          <p:cNvPr id="74" name="Google Shape;74;p16"/>
          <p:cNvPicPr preferRelativeResize="0"/>
          <p:nvPr/>
        </p:nvPicPr>
        <p:blipFill>
          <a:blip r:embed="rId3">
            <a:alphaModFix/>
          </a:blip>
          <a:stretch>
            <a:fillRect/>
          </a:stretch>
        </p:blipFill>
        <p:spPr>
          <a:xfrm>
            <a:off x="695150" y="3067150"/>
            <a:ext cx="7753700" cy="542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Opening files in Python</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9725" lvl="0" marL="457200" rtl="0" algn="l">
              <a:spcBef>
                <a:spcPts val="1200"/>
              </a:spcBef>
              <a:spcAft>
                <a:spcPts val="0"/>
              </a:spcAft>
              <a:buClr>
                <a:schemeClr val="dk1"/>
              </a:buClr>
              <a:buSzPts val="1750"/>
              <a:buChar char="●"/>
            </a:pPr>
            <a:r>
              <a:rPr lang="en-GB" sz="1750">
                <a:solidFill>
                  <a:schemeClr val="dk1"/>
                </a:solidFill>
              </a:rPr>
              <a:t>You can also specify if the file should be handled in binary or text mode</a:t>
            </a:r>
            <a:endParaRPr sz="1750">
              <a:solidFill>
                <a:schemeClr val="dk1"/>
              </a:solidFill>
            </a:endParaRPr>
          </a:p>
          <a:p>
            <a:pPr indent="-339725" lvl="1" marL="914400" rtl="0" algn="l">
              <a:spcBef>
                <a:spcPts val="0"/>
              </a:spcBef>
              <a:spcAft>
                <a:spcPts val="0"/>
              </a:spcAft>
              <a:buClr>
                <a:schemeClr val="dk1"/>
              </a:buClr>
              <a:buSzPts val="1750"/>
              <a:buChar char="○"/>
            </a:pPr>
            <a:r>
              <a:rPr lang="en-GB" sz="1750">
                <a:solidFill>
                  <a:schemeClr val="dk1"/>
                </a:solidFill>
              </a:rPr>
              <a:t>"t" - </a:t>
            </a:r>
            <a:r>
              <a:rPr b="1" lang="en-GB" sz="1750">
                <a:solidFill>
                  <a:schemeClr val="dk1"/>
                </a:solidFill>
              </a:rPr>
              <a:t>Text</a:t>
            </a:r>
            <a:r>
              <a:rPr lang="en-GB" sz="1750">
                <a:solidFill>
                  <a:schemeClr val="dk1"/>
                </a:solidFill>
              </a:rPr>
              <a:t> - Default value. Text mode</a:t>
            </a:r>
            <a:endParaRPr sz="1750">
              <a:solidFill>
                <a:schemeClr val="dk1"/>
              </a:solidFill>
            </a:endParaRPr>
          </a:p>
          <a:p>
            <a:pPr indent="-339725" lvl="1" marL="914400" rtl="0" algn="l">
              <a:spcBef>
                <a:spcPts val="0"/>
              </a:spcBef>
              <a:spcAft>
                <a:spcPts val="0"/>
              </a:spcAft>
              <a:buClr>
                <a:schemeClr val="dk1"/>
              </a:buClr>
              <a:buSzPts val="1750"/>
              <a:buChar char="○"/>
            </a:pPr>
            <a:r>
              <a:rPr lang="en-GB" sz="1750">
                <a:solidFill>
                  <a:schemeClr val="dk1"/>
                </a:solidFill>
              </a:rPr>
              <a:t>"b" - </a:t>
            </a:r>
            <a:r>
              <a:rPr b="1" lang="en-GB" sz="1750">
                <a:solidFill>
                  <a:schemeClr val="dk1"/>
                </a:solidFill>
              </a:rPr>
              <a:t>Binary</a:t>
            </a:r>
            <a:r>
              <a:rPr lang="en-GB" sz="1750">
                <a:solidFill>
                  <a:schemeClr val="dk1"/>
                </a:solidFill>
              </a:rPr>
              <a:t> - Binary mode (e.g. images)</a:t>
            </a:r>
            <a:endParaRPr sz="1750">
              <a:solidFill>
                <a:schemeClr val="dk1"/>
              </a:solidFill>
            </a:endParaRPr>
          </a:p>
          <a:p>
            <a:pPr indent="-349250" lvl="1" marL="914400" rtl="0" algn="l">
              <a:spcBef>
                <a:spcPts val="0"/>
              </a:spcBef>
              <a:spcAft>
                <a:spcPts val="0"/>
              </a:spcAft>
              <a:buClr>
                <a:schemeClr val="dk1"/>
              </a:buClr>
              <a:buSzPts val="1900"/>
              <a:buChar char="○"/>
            </a:pPr>
            <a:r>
              <a:rPr lang="en-GB" sz="1750">
                <a:solidFill>
                  <a:schemeClr val="dk1"/>
                </a:solidFill>
              </a:rPr>
              <a:t>"+"</a:t>
            </a:r>
            <a:r>
              <a:rPr lang="en-GB">
                <a:solidFill>
                  <a:schemeClr val="dk1"/>
                </a:solidFill>
              </a:rPr>
              <a:t> </a:t>
            </a:r>
            <a:r>
              <a:rPr lang="en-GB" sz="1750">
                <a:solidFill>
                  <a:schemeClr val="dk1"/>
                </a:solidFill>
              </a:rPr>
              <a:t>- open for updating (reading and writing)</a:t>
            </a:r>
            <a:endParaRPr sz="1750">
              <a:solidFill>
                <a:schemeClr val="dk1"/>
              </a:solidFill>
            </a:endParaRPr>
          </a:p>
          <a:p>
            <a:pPr indent="0" lvl="0" marL="0" rtl="0" algn="l">
              <a:spcBef>
                <a:spcPts val="1200"/>
              </a:spcBef>
              <a:spcAft>
                <a:spcPts val="0"/>
              </a:spcAft>
              <a:buNone/>
            </a:pPr>
            <a:r>
              <a:t/>
            </a:r>
            <a:endParaRPr sz="1750">
              <a:solidFill>
                <a:schemeClr val="dk1"/>
              </a:solidFill>
            </a:endParaRPr>
          </a:p>
          <a:p>
            <a:pPr indent="0" lvl="0" marL="457200" rtl="0" algn="l">
              <a:spcBef>
                <a:spcPts val="1200"/>
              </a:spcBef>
              <a:spcAft>
                <a:spcPts val="0"/>
              </a:spcAft>
              <a:buNone/>
            </a:pPr>
            <a:r>
              <a:t/>
            </a:r>
            <a:endParaRPr sz="1750">
              <a:solidFill>
                <a:schemeClr val="dk1"/>
              </a:solidFill>
            </a:endParaRPr>
          </a:p>
          <a:p>
            <a:pPr indent="0" lvl="0" marL="0" rtl="0" algn="l">
              <a:spcBef>
                <a:spcPts val="1200"/>
              </a:spcBef>
              <a:spcAft>
                <a:spcPts val="1200"/>
              </a:spcAft>
              <a:buNone/>
            </a:pPr>
            <a:r>
              <a:t/>
            </a:r>
            <a:endParaRPr/>
          </a:p>
        </p:txBody>
      </p:sp>
      <p:pic>
        <p:nvPicPr>
          <p:cNvPr id="81" name="Google Shape;81;p17"/>
          <p:cNvPicPr preferRelativeResize="0"/>
          <p:nvPr/>
        </p:nvPicPr>
        <p:blipFill>
          <a:blip r:embed="rId3">
            <a:alphaModFix/>
          </a:blip>
          <a:stretch>
            <a:fillRect/>
          </a:stretch>
        </p:blipFill>
        <p:spPr>
          <a:xfrm>
            <a:off x="695150" y="3067150"/>
            <a:ext cx="7753700" cy="542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Opening files</a:t>
            </a:r>
            <a:endParaRPr/>
          </a:p>
        </p:txBody>
      </p:sp>
      <p:sp>
        <p:nvSpPr>
          <p:cNvPr id="87" name="Google Shape;87;p18"/>
          <p:cNvSpPr txBox="1"/>
          <p:nvPr>
            <p:ph idx="1" type="body"/>
          </p:nvPr>
        </p:nvSpPr>
        <p:spPr>
          <a:xfrm>
            <a:off x="311700" y="2927925"/>
            <a:ext cx="8520600" cy="16410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latin typeface="Courier New"/>
                <a:ea typeface="Courier New"/>
                <a:cs typeface="Courier New"/>
                <a:sym typeface="Courier New"/>
              </a:rPr>
              <a:t>w</a:t>
            </a:r>
            <a:r>
              <a:rPr lang="en-GB">
                <a:latin typeface="Courier New"/>
                <a:ea typeface="Courier New"/>
                <a:cs typeface="Courier New"/>
                <a:sym typeface="Courier New"/>
              </a:rPr>
              <a:t>ith open(</a:t>
            </a:r>
            <a:r>
              <a:rPr lang="en-GB">
                <a:latin typeface="Courier New"/>
                <a:ea typeface="Courier New"/>
                <a:cs typeface="Courier New"/>
                <a:sym typeface="Courier New"/>
              </a:rPr>
              <a:t>"</a:t>
            </a:r>
            <a:r>
              <a:rPr lang="en-GB">
                <a:latin typeface="Courier New"/>
                <a:ea typeface="Courier New"/>
                <a:cs typeface="Courier New"/>
                <a:sym typeface="Courier New"/>
              </a:rPr>
              <a:t>/data/file/to/open.txt</a:t>
            </a:r>
            <a:r>
              <a:rPr lang="en-GB">
                <a:latin typeface="Courier New"/>
                <a:ea typeface="Courier New"/>
                <a:cs typeface="Courier New"/>
                <a:sym typeface="Courier New"/>
              </a:rPr>
              <a:t>","</a:t>
            </a:r>
            <a:r>
              <a:rPr lang="en-GB">
                <a:latin typeface="Courier New"/>
                <a:ea typeface="Courier New"/>
                <a:cs typeface="Courier New"/>
                <a:sym typeface="Courier New"/>
              </a:rPr>
              <a:t>r</a:t>
            </a:r>
            <a:r>
              <a:rPr lang="en-GB">
                <a:latin typeface="Courier New"/>
                <a:ea typeface="Courier New"/>
                <a:cs typeface="Courier New"/>
                <a:sym typeface="Courier New"/>
              </a:rPr>
              <a:t>"</a:t>
            </a:r>
            <a:r>
              <a:rPr lang="en-GB">
                <a:latin typeface="Courier New"/>
                <a:ea typeface="Courier New"/>
                <a:cs typeface="Courier New"/>
                <a:sym typeface="Courier New"/>
              </a:rPr>
              <a:t>) as data:</a:t>
            </a:r>
            <a:endParaRPr>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en-GB">
                <a:latin typeface="Courier New"/>
                <a:ea typeface="Courier New"/>
                <a:cs typeface="Courier New"/>
                <a:sym typeface="Courier New"/>
              </a:rPr>
              <a:t>    do_something_to(data)</a:t>
            </a:r>
            <a:endParaRPr>
              <a:latin typeface="Courier New"/>
              <a:ea typeface="Courier New"/>
              <a:cs typeface="Courier New"/>
              <a:sym typeface="Courier New"/>
            </a:endParaRPr>
          </a:p>
          <a:p>
            <a:pPr indent="0" lvl="0" marL="0" rtl="0" algn="l">
              <a:spcBef>
                <a:spcPts val="1200"/>
              </a:spcBef>
              <a:spcAft>
                <a:spcPts val="1200"/>
              </a:spcAft>
              <a:buClr>
                <a:schemeClr val="dk1"/>
              </a:buClr>
              <a:buSzPts val="1100"/>
              <a:buFont typeface="Arial"/>
              <a:buNone/>
            </a:pPr>
            <a:r>
              <a:t/>
            </a:r>
            <a:endParaRPr/>
          </a:p>
        </p:txBody>
      </p:sp>
      <p:sp>
        <p:nvSpPr>
          <p:cNvPr id="88" name="Google Shape;88;p18"/>
          <p:cNvSpPr txBox="1"/>
          <p:nvPr/>
        </p:nvSpPr>
        <p:spPr>
          <a:xfrm>
            <a:off x="311700" y="965925"/>
            <a:ext cx="8520600" cy="1691100"/>
          </a:xfrm>
          <a:prstGeom prst="rect">
            <a:avLst/>
          </a:prstGeom>
          <a:noFill/>
          <a:ln>
            <a:noFill/>
          </a:ln>
        </p:spPr>
        <p:txBody>
          <a:bodyPr anchorCtr="0" anchor="t" bIns="91425" lIns="91425" spcFirstLastPara="1" rIns="91425" wrap="square" tIns="91425">
            <a:spAutoFit/>
          </a:bodyPr>
          <a:lstStyle/>
          <a:p>
            <a:pPr indent="-339725" lvl="0" marL="457200" rtl="0" algn="l">
              <a:lnSpc>
                <a:spcPct val="115000"/>
              </a:lnSpc>
              <a:spcBef>
                <a:spcPts val="1200"/>
              </a:spcBef>
              <a:spcAft>
                <a:spcPts val="0"/>
              </a:spcAft>
              <a:buClr>
                <a:schemeClr val="dk1"/>
              </a:buClr>
              <a:buSzPts val="1750"/>
              <a:buChar char="●"/>
            </a:pPr>
            <a:r>
              <a:rPr b="1" lang="en-GB" sz="1750">
                <a:solidFill>
                  <a:schemeClr val="dk1"/>
                </a:solidFill>
              </a:rPr>
              <a:t>ALWAYS </a:t>
            </a:r>
            <a:r>
              <a:rPr lang="en-GB" sz="1750">
                <a:solidFill>
                  <a:schemeClr val="dk1"/>
                </a:solidFill>
              </a:rPr>
              <a:t>better to use a ‘with’ statement, as it does a lot of housekeeping automatically (including closing the file on failure).</a:t>
            </a:r>
            <a:endParaRPr sz="1750">
              <a:solidFill>
                <a:schemeClr val="dk1"/>
              </a:solidFill>
            </a:endParaRPr>
          </a:p>
          <a:p>
            <a:pPr indent="0" lvl="0" marL="457200" rtl="0" algn="l">
              <a:lnSpc>
                <a:spcPct val="115000"/>
              </a:lnSpc>
              <a:spcBef>
                <a:spcPts val="1200"/>
              </a:spcBef>
              <a:spcAft>
                <a:spcPts val="0"/>
              </a:spcAft>
              <a:buNone/>
            </a:pPr>
            <a:r>
              <a:rPr lang="en-GB" sz="1750">
                <a:solidFill>
                  <a:schemeClr val="dk1"/>
                </a:solidFill>
                <a:latin typeface="Courier New"/>
                <a:ea typeface="Courier New"/>
                <a:cs typeface="Courier New"/>
                <a:sym typeface="Courier New"/>
              </a:rPr>
              <a:t>with open(file, mode) as file_object:</a:t>
            </a:r>
            <a:endParaRPr sz="1750">
              <a:solidFill>
                <a:schemeClr val="dk1"/>
              </a:solidFill>
              <a:latin typeface="Courier New"/>
              <a:ea typeface="Courier New"/>
              <a:cs typeface="Courier New"/>
              <a:sym typeface="Courier New"/>
            </a:endParaRPr>
          </a:p>
          <a:p>
            <a:pPr indent="0" lvl="0" marL="457200" rtl="0" algn="l">
              <a:lnSpc>
                <a:spcPct val="115000"/>
              </a:lnSpc>
              <a:spcBef>
                <a:spcPts val="1200"/>
              </a:spcBef>
              <a:spcAft>
                <a:spcPts val="1200"/>
              </a:spcAft>
              <a:buNone/>
            </a:pPr>
            <a:r>
              <a:rPr lang="en-GB" sz="1750">
                <a:solidFill>
                  <a:schemeClr val="dk1"/>
                </a:solidFill>
                <a:latin typeface="Courier New"/>
                <a:ea typeface="Courier New"/>
                <a:cs typeface="Courier New"/>
                <a:sym typeface="Courier New"/>
              </a:rPr>
              <a:t>	do_something_to(file_object)</a:t>
            </a:r>
            <a:endParaRPr sz="1750">
              <a:solidFill>
                <a:schemeClr val="dk1"/>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Using Python to open a text file</a:t>
            </a:r>
            <a:endParaRPr/>
          </a:p>
        </p:txBody>
      </p:sp>
      <p:sp>
        <p:nvSpPr>
          <p:cNvPr id="94" name="Google Shape;94;p19"/>
          <p:cNvSpPr txBox="1"/>
          <p:nvPr>
            <p:ph idx="1" type="body"/>
          </p:nvPr>
        </p:nvSpPr>
        <p:spPr>
          <a:xfrm>
            <a:off x="311700" y="3205625"/>
            <a:ext cx="8520600" cy="13632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GB">
                <a:latin typeface="Courier New"/>
                <a:ea typeface="Courier New"/>
                <a:cs typeface="Courier New"/>
                <a:sym typeface="Courier New"/>
              </a:rPr>
              <a:t>data = open('path/to/file_to_load.txt</a:t>
            </a:r>
            <a:r>
              <a:rPr lang="en-GB">
                <a:latin typeface="Courier New"/>
                <a:ea typeface="Courier New"/>
                <a:cs typeface="Courier New"/>
                <a:sym typeface="Courier New"/>
              </a:rPr>
              <a:t>','r'</a:t>
            </a:r>
            <a:r>
              <a:rPr lang="en-GB">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en-GB">
                <a:latin typeface="Courier New"/>
                <a:ea typeface="Courier New"/>
                <a:cs typeface="Courier New"/>
                <a:sym typeface="Courier New"/>
              </a:rPr>
              <a:t>print(data.read())</a:t>
            </a:r>
            <a:endParaRPr/>
          </a:p>
          <a:p>
            <a:pPr indent="0" lvl="0" marL="0" rtl="0" algn="l">
              <a:spcBef>
                <a:spcPts val="1200"/>
              </a:spcBef>
              <a:spcAft>
                <a:spcPts val="1200"/>
              </a:spcAft>
              <a:buClr>
                <a:schemeClr val="dk1"/>
              </a:buClr>
              <a:buSzPts val="1100"/>
              <a:buFont typeface="Arial"/>
              <a:buNone/>
            </a:pPr>
            <a:r>
              <a:t/>
            </a:r>
            <a:endParaRPr/>
          </a:p>
        </p:txBody>
      </p:sp>
      <p:sp>
        <p:nvSpPr>
          <p:cNvPr id="95" name="Google Shape;95;p19"/>
          <p:cNvSpPr txBox="1"/>
          <p:nvPr/>
        </p:nvSpPr>
        <p:spPr>
          <a:xfrm>
            <a:off x="311700" y="1214250"/>
            <a:ext cx="6500400" cy="453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GB" sz="1750">
                <a:solidFill>
                  <a:schemeClr val="dk1"/>
                </a:solidFill>
                <a:latin typeface="Courier New"/>
                <a:ea typeface="Courier New"/>
                <a:cs typeface="Courier New"/>
                <a:sym typeface="Courier New"/>
              </a:rPr>
              <a:t>open(file, mode) as file_object</a:t>
            </a:r>
            <a:endParaRPr/>
          </a:p>
        </p:txBody>
      </p:sp>
      <p:cxnSp>
        <p:nvCxnSpPr>
          <p:cNvPr id="96" name="Google Shape;96;p19"/>
          <p:cNvCxnSpPr>
            <a:stCxn id="97" idx="1"/>
          </p:cNvCxnSpPr>
          <p:nvPr/>
        </p:nvCxnSpPr>
        <p:spPr>
          <a:xfrm rot="10800000">
            <a:off x="2912750" y="3936400"/>
            <a:ext cx="834300" cy="144000"/>
          </a:xfrm>
          <a:prstGeom prst="straightConnector1">
            <a:avLst/>
          </a:prstGeom>
          <a:noFill/>
          <a:ln cap="flat" cmpd="sng" w="9525">
            <a:solidFill>
              <a:schemeClr val="dk2"/>
            </a:solidFill>
            <a:prstDash val="solid"/>
            <a:round/>
            <a:headEnd len="med" w="med" type="none"/>
            <a:tailEnd len="med" w="med" type="triangle"/>
          </a:ln>
        </p:spPr>
      </p:cxnSp>
      <p:sp>
        <p:nvSpPr>
          <p:cNvPr id="97" name="Google Shape;97;p19"/>
          <p:cNvSpPr txBox="1"/>
          <p:nvPr/>
        </p:nvSpPr>
        <p:spPr>
          <a:xfrm>
            <a:off x="3747050" y="3880300"/>
            <a:ext cx="322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FF0000"/>
                </a:solidFill>
              </a:rPr>
              <a:t>Use inbuilt function to do stuff</a:t>
            </a:r>
            <a:endParaRPr>
              <a:solidFill>
                <a:srgbClr val="FF0000"/>
              </a:solidFill>
            </a:endParaRPr>
          </a:p>
        </p:txBody>
      </p:sp>
      <p:sp>
        <p:nvSpPr>
          <p:cNvPr id="98" name="Google Shape;98;p19"/>
          <p:cNvSpPr txBox="1"/>
          <p:nvPr/>
        </p:nvSpPr>
        <p:spPr>
          <a:xfrm>
            <a:off x="408750" y="2111900"/>
            <a:ext cx="490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38761D"/>
                </a:solidFill>
              </a:rPr>
              <a:t>Note: </a:t>
            </a:r>
            <a:r>
              <a:rPr lang="en-GB">
                <a:solidFill>
                  <a:srgbClr val="38761D"/>
                </a:solidFill>
              </a:rPr>
              <a:t>Opening a file and reading it are two different things!</a:t>
            </a:r>
            <a:endParaRPr>
              <a:solidFill>
                <a:srgbClr val="38761D"/>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Courier New"/>
                <a:ea typeface="Courier New"/>
                <a:cs typeface="Courier New"/>
                <a:sym typeface="Courier New"/>
              </a:rPr>
              <a:t>read()</a:t>
            </a:r>
            <a:endParaRPr>
              <a:latin typeface="Courier New"/>
              <a:ea typeface="Courier New"/>
              <a:cs typeface="Courier New"/>
              <a:sym typeface="Courier New"/>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60000"/>
              </a:lnSpc>
              <a:spcBef>
                <a:spcPts val="0"/>
              </a:spcBef>
              <a:spcAft>
                <a:spcPts val="0"/>
              </a:spcAft>
              <a:buClr>
                <a:schemeClr val="dk1"/>
              </a:buClr>
              <a:buSzPts val="1100"/>
              <a:buFont typeface="Arial"/>
              <a:buNone/>
            </a:pPr>
            <a:r>
              <a:rPr lang="en-GB" sz="1750">
                <a:solidFill>
                  <a:srgbClr val="222222"/>
                </a:solidFill>
              </a:rPr>
              <a:t>If applied to a text file, the function is able to:</a:t>
            </a:r>
            <a:endParaRPr sz="1750">
              <a:solidFill>
                <a:srgbClr val="222222"/>
              </a:solidFill>
            </a:endParaRPr>
          </a:p>
          <a:p>
            <a:pPr indent="-339725" lvl="0" marL="457200" rtl="0" algn="l">
              <a:lnSpc>
                <a:spcPct val="160000"/>
              </a:lnSpc>
              <a:spcBef>
                <a:spcPts val="1500"/>
              </a:spcBef>
              <a:spcAft>
                <a:spcPts val="0"/>
              </a:spcAft>
              <a:buClr>
                <a:srgbClr val="222222"/>
              </a:buClr>
              <a:buSzPts val="1750"/>
              <a:buChar char="●"/>
            </a:pPr>
            <a:r>
              <a:rPr lang="en-GB" sz="1750">
                <a:solidFill>
                  <a:srgbClr val="222222"/>
                </a:solidFill>
              </a:rPr>
              <a:t>Treat the file as a series of characters;</a:t>
            </a:r>
            <a:endParaRPr sz="1750">
              <a:solidFill>
                <a:srgbClr val="222222"/>
              </a:solidFill>
            </a:endParaRPr>
          </a:p>
          <a:p>
            <a:pPr indent="-339725" lvl="0" marL="457200" rtl="0" algn="l">
              <a:lnSpc>
                <a:spcPct val="160000"/>
              </a:lnSpc>
              <a:spcBef>
                <a:spcPts val="0"/>
              </a:spcBef>
              <a:spcAft>
                <a:spcPts val="0"/>
              </a:spcAft>
              <a:buClr>
                <a:srgbClr val="222222"/>
              </a:buClr>
              <a:buSzPts val="1750"/>
              <a:buChar char="●"/>
            </a:pPr>
            <a:r>
              <a:rPr lang="en-GB" sz="1750">
                <a:solidFill>
                  <a:srgbClr val="222222"/>
                </a:solidFill>
              </a:rPr>
              <a:t>read a user-specified number of characters from the file, and return them as a string;</a:t>
            </a:r>
            <a:endParaRPr sz="1750">
              <a:solidFill>
                <a:srgbClr val="222222"/>
              </a:solidFill>
            </a:endParaRPr>
          </a:p>
          <a:p>
            <a:pPr indent="-339725" lvl="0" marL="457200" rtl="0" algn="l">
              <a:lnSpc>
                <a:spcPct val="160000"/>
              </a:lnSpc>
              <a:spcBef>
                <a:spcPts val="0"/>
              </a:spcBef>
              <a:spcAft>
                <a:spcPts val="0"/>
              </a:spcAft>
              <a:buClr>
                <a:srgbClr val="222222"/>
              </a:buClr>
              <a:buSzPts val="1750"/>
              <a:buChar char="●"/>
            </a:pPr>
            <a:r>
              <a:rPr lang="en-GB" sz="1750">
                <a:solidFill>
                  <a:srgbClr val="222222"/>
                </a:solidFill>
              </a:rPr>
              <a:t>read entire file contents and return them as a string;</a:t>
            </a:r>
            <a:endParaRPr sz="1750">
              <a:solidFill>
                <a:srgbClr val="222222"/>
              </a:solidFill>
            </a:endParaRPr>
          </a:p>
          <a:p>
            <a:pPr indent="-339725" lvl="0" marL="457200" rtl="0" algn="l">
              <a:lnSpc>
                <a:spcPct val="160000"/>
              </a:lnSpc>
              <a:spcBef>
                <a:spcPts val="0"/>
              </a:spcBef>
              <a:spcAft>
                <a:spcPts val="0"/>
              </a:spcAft>
              <a:buClr>
                <a:srgbClr val="222222"/>
              </a:buClr>
              <a:buSzPts val="1750"/>
              <a:buChar char="●"/>
            </a:pPr>
            <a:r>
              <a:rPr lang="en-GB" sz="1750">
                <a:solidFill>
                  <a:srgbClr val="222222"/>
                </a:solidFill>
              </a:rPr>
              <a:t>when there is nothing more to read, </a:t>
            </a:r>
            <a:r>
              <a:rPr lang="en-GB" sz="1750">
                <a:solidFill>
                  <a:srgbClr val="222222"/>
                </a:solidFill>
                <a:latin typeface="Courier New"/>
                <a:ea typeface="Courier New"/>
                <a:cs typeface="Courier New"/>
                <a:sym typeface="Courier New"/>
              </a:rPr>
              <a:t>read()</a:t>
            </a:r>
            <a:r>
              <a:rPr lang="en-GB" sz="1750">
                <a:solidFill>
                  <a:srgbClr val="222222"/>
                </a:solidFill>
              </a:rPr>
              <a:t> returns an empty string.</a:t>
            </a:r>
            <a:endParaRPr sz="1750">
              <a:solidFill>
                <a:srgbClr val="222222"/>
              </a:solidFill>
            </a:endParaRPr>
          </a:p>
          <a:p>
            <a:pPr indent="-339725" lvl="0" marL="457200" rtl="0" algn="l">
              <a:lnSpc>
                <a:spcPct val="160000"/>
              </a:lnSpc>
              <a:spcBef>
                <a:spcPts val="0"/>
              </a:spcBef>
              <a:spcAft>
                <a:spcPts val="0"/>
              </a:spcAft>
              <a:buClr>
                <a:srgbClr val="222222"/>
              </a:buClr>
              <a:buSzPts val="1750"/>
              <a:buChar char="●"/>
            </a:pPr>
            <a:r>
              <a:rPr lang="en-GB" sz="1750">
                <a:solidFill>
                  <a:srgbClr val="222222"/>
                </a:solidFill>
              </a:rPr>
              <a:t>BUT this reads the entire file into memory.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Courier New"/>
                <a:ea typeface="Courier New"/>
                <a:cs typeface="Courier New"/>
                <a:sym typeface="Courier New"/>
              </a:rPr>
              <a:t>readline()</a:t>
            </a:r>
            <a:endParaRPr>
              <a:latin typeface="Courier New"/>
              <a:ea typeface="Courier New"/>
              <a:cs typeface="Courier New"/>
              <a:sym typeface="Courier New"/>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9725" lvl="0" marL="457200" rtl="0" algn="l">
              <a:lnSpc>
                <a:spcPct val="160000"/>
              </a:lnSpc>
              <a:spcBef>
                <a:spcPts val="0"/>
              </a:spcBef>
              <a:spcAft>
                <a:spcPts val="0"/>
              </a:spcAft>
              <a:buClr>
                <a:srgbClr val="222222"/>
              </a:buClr>
              <a:buSzPts val="1750"/>
              <a:buChar char="●"/>
            </a:pPr>
            <a:r>
              <a:rPr lang="en-GB" sz="1750">
                <a:solidFill>
                  <a:srgbClr val="222222"/>
                </a:solidFill>
              </a:rPr>
              <a:t>Treats </a:t>
            </a:r>
            <a:r>
              <a:rPr lang="en-GB" sz="1750">
                <a:solidFill>
                  <a:srgbClr val="222222"/>
                </a:solidFill>
              </a:rPr>
              <a:t>the</a:t>
            </a:r>
            <a:r>
              <a:rPr lang="en-GB" sz="1750">
                <a:solidFill>
                  <a:srgbClr val="222222"/>
                </a:solidFill>
              </a:rPr>
              <a:t> file as a set of lines;</a:t>
            </a:r>
            <a:endParaRPr sz="1750">
              <a:solidFill>
                <a:srgbClr val="222222"/>
              </a:solidFill>
            </a:endParaRPr>
          </a:p>
          <a:p>
            <a:pPr indent="-339725" lvl="0" marL="457200" rtl="0" algn="l">
              <a:lnSpc>
                <a:spcPct val="160000"/>
              </a:lnSpc>
              <a:spcBef>
                <a:spcPts val="0"/>
              </a:spcBef>
              <a:spcAft>
                <a:spcPts val="0"/>
              </a:spcAft>
              <a:buClr>
                <a:srgbClr val="222222"/>
              </a:buClr>
              <a:buSzPts val="1750"/>
              <a:buChar char="●"/>
            </a:pPr>
            <a:r>
              <a:rPr lang="en-GB" sz="1750">
                <a:solidFill>
                  <a:srgbClr val="222222"/>
                </a:solidFill>
              </a:rPr>
              <a:t>R</a:t>
            </a:r>
            <a:r>
              <a:rPr lang="en-GB" sz="1750">
                <a:solidFill>
                  <a:srgbClr val="222222"/>
                </a:solidFill>
              </a:rPr>
              <a:t>eads a complete line from the file, and returns it as a string;</a:t>
            </a:r>
            <a:endParaRPr sz="1750">
              <a:solidFill>
                <a:srgbClr val="222222"/>
              </a:solidFill>
            </a:endParaRPr>
          </a:p>
          <a:p>
            <a:pPr indent="-339725" lvl="0" marL="457200" rtl="0" algn="l">
              <a:lnSpc>
                <a:spcPct val="160000"/>
              </a:lnSpc>
              <a:spcBef>
                <a:spcPts val="0"/>
              </a:spcBef>
              <a:spcAft>
                <a:spcPts val="0"/>
              </a:spcAft>
              <a:buClr>
                <a:srgbClr val="222222"/>
              </a:buClr>
              <a:buSzPts val="1750"/>
              <a:buChar char="●"/>
            </a:pPr>
            <a:r>
              <a:rPr lang="en-GB" sz="1750">
                <a:solidFill>
                  <a:srgbClr val="222222"/>
                </a:solidFill>
              </a:rPr>
              <a:t>When there is nothing more to read, </a:t>
            </a:r>
            <a:r>
              <a:rPr lang="en-GB" sz="1750">
                <a:solidFill>
                  <a:srgbClr val="222222"/>
                </a:solidFill>
                <a:latin typeface="Courier New"/>
                <a:ea typeface="Courier New"/>
                <a:cs typeface="Courier New"/>
                <a:sym typeface="Courier New"/>
              </a:rPr>
              <a:t>readlines()</a:t>
            </a:r>
            <a:r>
              <a:rPr lang="en-GB" sz="1750">
                <a:solidFill>
                  <a:srgbClr val="222222"/>
                </a:solidFill>
              </a:rPr>
              <a:t> returns an empty string.</a:t>
            </a:r>
            <a:endParaRPr sz="1750">
              <a:solidFill>
                <a:srgbClr val="222222"/>
              </a:solidFill>
            </a:endParaRPr>
          </a:p>
          <a:p>
            <a:pPr indent="-339725" lvl="0" marL="457200" rtl="0" algn="l">
              <a:lnSpc>
                <a:spcPct val="160000"/>
              </a:lnSpc>
              <a:spcBef>
                <a:spcPts val="0"/>
              </a:spcBef>
              <a:spcAft>
                <a:spcPts val="0"/>
              </a:spcAft>
              <a:buClr>
                <a:srgbClr val="222222"/>
              </a:buClr>
              <a:buSzPts val="1750"/>
              <a:buChar char="●"/>
            </a:pPr>
            <a:r>
              <a:rPr lang="en-GB" sz="1750">
                <a:solidFill>
                  <a:srgbClr val="222222"/>
                </a:solidFill>
              </a:rPr>
              <a:t>Doesn’t read the entire file into memory.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