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Amatic SC"/>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h1qkezR2WdvnynN1IHobMYdkf4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regular.fntdata"/><Relationship Id="rId30" Type="http://schemas.openxmlformats.org/officeDocument/2006/relationships/font" Target="fonts/Roboto-boldItalic.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AmaticSC-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29c094d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29c094d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Print moved from statement to function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to be and remain re-runnable on the computers of other researchers, a re-runnable code should describe—with enough details to be recreated—an execution environment in which it is executable.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The code is running and producing the expected results. The next step is to make sure that you can produce the same output over successive runs of your program. </a:t>
            </a:r>
            <a:endParaRPr b="1"/>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lang="en-GB">
                <a:solidFill>
                  <a:schemeClr val="dk1"/>
                </a:solidFill>
              </a:rPr>
              <a:t>A result is said to be </a:t>
            </a:r>
            <a:r>
              <a:rPr i="1" lang="en-GB">
                <a:solidFill>
                  <a:schemeClr val="dk1"/>
                </a:solidFill>
              </a:rPr>
              <a:t>reproducible</a:t>
            </a:r>
            <a:r>
              <a:rPr lang="en-GB">
                <a:solidFill>
                  <a:schemeClr val="dk1"/>
                </a:solidFill>
              </a:rPr>
              <a:t> if another researcher can take the original code and input data, execute it, and re-obtain the same result</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Clr>
                <a:schemeClr val="dk1"/>
              </a:buClr>
              <a:buSzPts val="1100"/>
              <a:buFont typeface="Arial"/>
              <a:buNone/>
            </a:pPr>
            <a:r>
              <a:rPr lang="en-GB" sz="1050">
                <a:solidFill>
                  <a:srgbClr val="333333"/>
                </a:solidFill>
                <a:highlight>
                  <a:srgbClr val="FFFFFF"/>
                </a:highlight>
              </a:rPr>
              <a:t>Later levels imply the earlier ones. So what should we aim for? As researchers who develop software - or developers who write research software - we should be aiming for at least the fourth one: reusability. Reproducibility is required if we are to successfully claim that what we are doing when we write software fits within acceptable scientific practice, but it is also crucial that we can write software that can be </a:t>
            </a:r>
            <a:r>
              <a:rPr i="1" lang="en-GB" sz="1050">
                <a:solidFill>
                  <a:srgbClr val="333333"/>
                </a:solidFill>
                <a:highlight>
                  <a:srgbClr val="FFFFFF"/>
                </a:highlight>
              </a:rPr>
              <a:t>understood</a:t>
            </a:r>
            <a:r>
              <a:rPr lang="en-GB" sz="1050">
                <a:solidFill>
                  <a:srgbClr val="333333"/>
                </a:solidFill>
                <a:highlight>
                  <a:srgbClr val="FFFFFF"/>
                </a:highlight>
              </a:rPr>
              <a:t> by others. If others are unable to verify that a piece of software follows published algorithms and ideally </a:t>
            </a:r>
            <a:r>
              <a:rPr i="1" lang="en-GB" sz="1050">
                <a:solidFill>
                  <a:srgbClr val="333333"/>
                </a:solidFill>
                <a:highlight>
                  <a:srgbClr val="FFFFFF"/>
                </a:highlight>
              </a:rPr>
              <a:t>modified</a:t>
            </a:r>
            <a:r>
              <a:rPr lang="en-GB" sz="1050">
                <a:solidFill>
                  <a:srgbClr val="333333"/>
                </a:solidFill>
                <a:highlight>
                  <a:srgbClr val="FFFFFF"/>
                </a:highlight>
              </a:rPr>
              <a:t>. Where ‘others’, of course, can include a future version of ourselves.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The easiest way to ensure that there will always be hardware on which to run your software, is to preserve the hardware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You want to keep your software, but you’re worried that technical preservation might leave you with no hardware or an expensive maintenance bill. The alternative may be emulation. An emulator is a software package that mimics your old hardware (and, possibly, your operating environment) so that it can be run on any computer.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If you need to reliably reproduce the operation of your software, the best choice may be migration. With this approach, you re-code your software so that it will work on new hardware or operate with new and reliable software. Re-coding for migration also gives you the perfect opportunity to enhance your software’s operation by fixing bugs or adding new features.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Cultivation is the process of opening development of your software. This is where you allow developers access to your code – under a licence – so that they can work with you. The deal is that outside developers get access to your code so that they can adapt your software to meet their exact needs, but any bugs they fix or new functionality they add is given back to your project.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Rather than sustaining your software in an operational state, you could choose to hibernate it. Hibernation could be the right approach to follow when your software has come to the end of its useful life, but there is the possibility that the software might need to be resurrected to double-check analysis or prove a result. Alternatively, there may not be a user community for your software, but you believe one will occur in the future. Hibernation allows you to preserve the knowledge about your software so that it can be easily resurrected in the future.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Take it out to the car park and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software life cycle</a:t>
            </a:r>
            <a:endParaRPr/>
          </a:p>
          <a:p>
            <a:pPr indent="0" lvl="0" marL="0" rtl="0" algn="l">
              <a:lnSpc>
                <a:spcPct val="100000"/>
              </a:lnSpc>
              <a:spcBef>
                <a:spcPts val="0"/>
              </a:spcBef>
              <a:spcAft>
                <a:spcPts val="0"/>
              </a:spcAft>
              <a:buSzPts val="1100"/>
              <a:buNone/>
            </a:pPr>
            <a:r>
              <a:rPr lang="en-GB"/>
              <a:t>New requirements</a:t>
            </a:r>
            <a:endParaRPr/>
          </a:p>
          <a:p>
            <a:pPr indent="0" lvl="0" marL="0" rtl="0" algn="l">
              <a:lnSpc>
                <a:spcPct val="100000"/>
              </a:lnSpc>
              <a:spcBef>
                <a:spcPts val="0"/>
              </a:spcBef>
              <a:spcAft>
                <a:spcPts val="0"/>
              </a:spcAft>
              <a:buSzPts val="1100"/>
              <a:buNone/>
            </a:pPr>
            <a:r>
              <a:rPr lang="en-GB"/>
              <a:t>New features</a:t>
            </a:r>
            <a:endParaRPr/>
          </a:p>
          <a:p>
            <a:pPr indent="0" lvl="0" marL="0" rtl="0" algn="l">
              <a:lnSpc>
                <a:spcPct val="100000"/>
              </a:lnSpc>
              <a:spcBef>
                <a:spcPts val="0"/>
              </a:spcBef>
              <a:spcAft>
                <a:spcPts val="0"/>
              </a:spcAft>
              <a:buSzPts val="1100"/>
              <a:buNone/>
            </a:pPr>
            <a:r>
              <a:rPr lang="en-GB"/>
              <a:t>Adapt to changing tech</a:t>
            </a:r>
            <a:endParaRPr/>
          </a:p>
          <a:p>
            <a:pPr indent="0" lvl="0" marL="0" rtl="0" algn="l">
              <a:lnSpc>
                <a:spcPct val="100000"/>
              </a:lnSpc>
              <a:spcBef>
                <a:spcPts val="0"/>
              </a:spcBef>
              <a:spcAft>
                <a:spcPts val="0"/>
              </a:spcAft>
              <a:buSzPts val="1100"/>
              <a:buNone/>
            </a:pPr>
            <a:r>
              <a:rPr lang="en-GB"/>
              <a:t>Fix performance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GB"/>
              <a:t>– corrective maintenance -- the repair of actual errors;</a:t>
            </a:r>
            <a:endParaRPr/>
          </a:p>
          <a:p>
            <a:pPr indent="0" lvl="0" marL="0" rtl="0" algn="l">
              <a:lnSpc>
                <a:spcPct val="100000"/>
              </a:lnSpc>
              <a:spcBef>
                <a:spcPts val="0"/>
              </a:spcBef>
              <a:spcAft>
                <a:spcPts val="0"/>
              </a:spcAft>
              <a:buClr>
                <a:schemeClr val="dk1"/>
              </a:buClr>
              <a:buSzPts val="1100"/>
              <a:buFont typeface="Arial"/>
              <a:buNone/>
            </a:pPr>
            <a:r>
              <a:rPr lang="en-GB"/>
              <a:t>– adaptive maintenance -- adapting the software to changes in the environment,</a:t>
            </a:r>
            <a:endParaRPr/>
          </a:p>
          <a:p>
            <a:pPr indent="0" lvl="0" marL="0" rtl="0" algn="l">
              <a:lnSpc>
                <a:spcPct val="100000"/>
              </a:lnSpc>
              <a:spcBef>
                <a:spcPts val="0"/>
              </a:spcBef>
              <a:spcAft>
                <a:spcPts val="0"/>
              </a:spcAft>
              <a:buClr>
                <a:schemeClr val="dk1"/>
              </a:buClr>
              <a:buSzPts val="1100"/>
              <a:buFont typeface="Arial"/>
              <a:buNone/>
            </a:pPr>
            <a:r>
              <a:rPr lang="en-GB"/>
              <a:t>such as new hardware or the next release of an operating or database system;</a:t>
            </a:r>
            <a:endParaRPr/>
          </a:p>
          <a:p>
            <a:pPr indent="0" lvl="0" marL="0" rtl="0" algn="l">
              <a:lnSpc>
                <a:spcPct val="100000"/>
              </a:lnSpc>
              <a:spcBef>
                <a:spcPts val="0"/>
              </a:spcBef>
              <a:spcAft>
                <a:spcPts val="0"/>
              </a:spcAft>
              <a:buClr>
                <a:schemeClr val="dk1"/>
              </a:buClr>
              <a:buSzPts val="1100"/>
              <a:buFont typeface="Arial"/>
              <a:buNone/>
            </a:pPr>
            <a:r>
              <a:rPr lang="en-GB"/>
              <a:t>– perfective maintenance -- adapting the software to new or changed user</a:t>
            </a:r>
            <a:endParaRPr/>
          </a:p>
          <a:p>
            <a:pPr indent="0" lvl="0" marL="0" rtl="0" algn="l">
              <a:lnSpc>
                <a:spcPct val="100000"/>
              </a:lnSpc>
              <a:spcBef>
                <a:spcPts val="0"/>
              </a:spcBef>
              <a:spcAft>
                <a:spcPts val="0"/>
              </a:spcAft>
              <a:buClr>
                <a:schemeClr val="dk1"/>
              </a:buClr>
              <a:buSzPts val="1100"/>
              <a:buFont typeface="Arial"/>
              <a:buNone/>
            </a:pPr>
            <a:r>
              <a:rPr lang="en-GB"/>
              <a:t>requirements, such as extra functions to be provided by the system. Perfective</a:t>
            </a:r>
            <a:endParaRPr/>
          </a:p>
          <a:p>
            <a:pPr indent="0" lvl="0" marL="0" rtl="0" algn="l">
              <a:lnSpc>
                <a:spcPct val="100000"/>
              </a:lnSpc>
              <a:spcBef>
                <a:spcPts val="0"/>
              </a:spcBef>
              <a:spcAft>
                <a:spcPts val="0"/>
              </a:spcAft>
              <a:buClr>
                <a:schemeClr val="dk1"/>
              </a:buClr>
              <a:buSzPts val="1100"/>
              <a:buFont typeface="Arial"/>
              <a:buNone/>
            </a:pPr>
            <a:r>
              <a:rPr lang="en-GB"/>
              <a:t>maintenance also includes work to increase the system’s performance or to</a:t>
            </a:r>
            <a:endParaRPr/>
          </a:p>
          <a:p>
            <a:pPr indent="0" lvl="0" marL="0" rtl="0" algn="l">
              <a:lnSpc>
                <a:spcPct val="100000"/>
              </a:lnSpc>
              <a:spcBef>
                <a:spcPts val="0"/>
              </a:spcBef>
              <a:spcAft>
                <a:spcPts val="0"/>
              </a:spcAft>
              <a:buClr>
                <a:schemeClr val="dk1"/>
              </a:buClr>
              <a:buSzPts val="1100"/>
              <a:buFont typeface="Arial"/>
              <a:buNone/>
            </a:pPr>
            <a:r>
              <a:rPr lang="en-GB"/>
              <a:t>enhance its user interface;</a:t>
            </a:r>
            <a:endParaRPr/>
          </a:p>
          <a:p>
            <a:pPr indent="0" lvl="0" marL="0" rtl="0" algn="l">
              <a:lnSpc>
                <a:spcPct val="100000"/>
              </a:lnSpc>
              <a:spcBef>
                <a:spcPts val="0"/>
              </a:spcBef>
              <a:spcAft>
                <a:spcPts val="0"/>
              </a:spcAft>
              <a:buClr>
                <a:schemeClr val="dk1"/>
              </a:buClr>
              <a:buSzPts val="1100"/>
              <a:buFont typeface="Arial"/>
              <a:buNone/>
            </a:pPr>
            <a:r>
              <a:rPr lang="en-GB"/>
              <a:t>– preventive maintenance -- increasing the system’s future maintainability.</a:t>
            </a:r>
            <a:endParaRPr/>
          </a:p>
          <a:p>
            <a:pPr indent="0" lvl="0" marL="0" rtl="0" algn="l">
              <a:lnSpc>
                <a:spcPct val="100000"/>
              </a:lnSpc>
              <a:spcBef>
                <a:spcPts val="0"/>
              </a:spcBef>
              <a:spcAft>
                <a:spcPts val="0"/>
              </a:spcAft>
              <a:buClr>
                <a:schemeClr val="dk1"/>
              </a:buClr>
              <a:buSzPts val="1100"/>
              <a:buFont typeface="Arial"/>
              <a:buNone/>
            </a:pPr>
            <a:r>
              <a:rPr lang="en-GB"/>
              <a:t>Updating documentation, adding comments, or improving the modular struc-</a:t>
            </a:r>
            <a:endParaRPr/>
          </a:p>
          <a:p>
            <a:pPr indent="0" lvl="0" marL="0" rtl="0" algn="l">
              <a:lnSpc>
                <a:spcPct val="100000"/>
              </a:lnSpc>
              <a:spcBef>
                <a:spcPts val="0"/>
              </a:spcBef>
              <a:spcAft>
                <a:spcPts val="0"/>
              </a:spcAft>
              <a:buSzPts val="1100"/>
              <a:buNone/>
            </a:pPr>
            <a:r>
              <a:rPr lang="en-GB"/>
              <a:t>ture of a system are examples of preventive maintenance activities.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29c094df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1329c094df1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29c094d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1329c094df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29c094df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1329c094df1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29c094df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1329c094df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29c094df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1329c094df1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29c094df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329c094df1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cio.com/article/706050/Using_Pair_Programming_Practices_in_Code_Inspections" TargetMode="External"/><Relationship Id="rId4" Type="http://schemas.openxmlformats.org/officeDocument/2006/relationships/hyperlink" Target="http://codebetter.com/blogs/jeremy.miller/archive/2006/08/13/148258.aspx" TargetMode="External"/><Relationship Id="rId5" Type="http://schemas.openxmlformats.org/officeDocument/2006/relationships/hyperlink" Target="http://www.basilv.com/psd/blog/2006/how-to-create-maintainable-software" TargetMode="External"/><Relationship Id="rId6" Type="http://schemas.openxmlformats.org/officeDocument/2006/relationships/hyperlink" Target="http://www.basilv.com/psd/blog/2006/the-importance-of-maintainable-softwa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GB">
                <a:latin typeface="Amatic SC"/>
                <a:ea typeface="Amatic SC"/>
                <a:cs typeface="Amatic SC"/>
                <a:sym typeface="Amatic SC"/>
              </a:rPr>
              <a:t>Sustainable &amp; Maintainable Code</a:t>
            </a:r>
            <a:endParaRPr b="1">
              <a:latin typeface="Amatic SC"/>
              <a:ea typeface="Amatic SC"/>
              <a:cs typeface="Amatic SC"/>
              <a:sym typeface="Amatic SC"/>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329c094df1_0_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04" name="Google Shape;104;g1329c094df1_0_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 name="Shape 108"/>
        <p:cNvGrpSpPr/>
        <p:nvPr/>
      </p:nvGrpSpPr>
      <p:grpSpPr>
        <a:xfrm>
          <a:off x="0" y="0"/>
          <a:ext cx="0" cy="0"/>
          <a:chOff x="0" y="0"/>
          <a:chExt cx="0" cy="0"/>
        </a:xfrm>
      </p:grpSpPr>
      <p:sp>
        <p:nvSpPr>
          <p:cNvPr id="109" name="Google Shape;109;p4"/>
          <p:cNvSpPr txBox="1"/>
          <p:nvPr/>
        </p:nvSpPr>
        <p:spPr>
          <a:xfrm>
            <a:off x="-9925" y="0"/>
            <a:ext cx="9144000" cy="41019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50"/>
              <a:buFont typeface="Arial"/>
              <a:buNone/>
            </a:pPr>
            <a:r>
              <a:rPr b="0" i="0" lang="en-GB" sz="1850" u="none" cap="none" strike="noStrike">
                <a:solidFill>
                  <a:srgbClr val="00FF00"/>
                </a:solidFill>
                <a:latin typeface="Courier New"/>
                <a:ea typeface="Courier New"/>
                <a:cs typeface="Courier New"/>
                <a:sym typeface="Courier New"/>
              </a:rPr>
              <a:t>Python 3.6.9 (default, Mar 15 2022, 13:55:28)</a:t>
            </a:r>
            <a:endParaRPr b="0" i="0" sz="185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85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0" i="0" lang="en-GB" sz="1850" u="none" cap="none" strike="noStrike">
                <a:solidFill>
                  <a:srgbClr val="00FF00"/>
                </a:solidFill>
                <a:latin typeface="Courier New"/>
                <a:ea typeface="Courier New"/>
                <a:cs typeface="Courier New"/>
                <a:sym typeface="Courier New"/>
              </a:rPr>
              <a:t>[GCC 8.4.0] on linux</a:t>
            </a:r>
            <a:endParaRPr b="0" i="0" sz="185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85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50"/>
              <a:buFont typeface="Arial"/>
              <a:buNone/>
            </a:pPr>
            <a:r>
              <a:rPr b="0" i="0" lang="en-GB" sz="1850" u="none" cap="none" strike="noStrike">
                <a:solidFill>
                  <a:srgbClr val="00FF00"/>
                </a:solidFill>
                <a:latin typeface="Courier New"/>
                <a:ea typeface="Courier New"/>
                <a:cs typeface="Courier New"/>
                <a:sym typeface="Courier New"/>
              </a:rPr>
              <a:t>Type "help", "copyright", "credits" or "license" for more information.</a:t>
            </a:r>
            <a:endParaRPr b="0" i="0" sz="185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85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GB" sz="1850" u="none" cap="none" strike="noStrike">
                <a:solidFill>
                  <a:srgbClr val="00FF00"/>
                </a:solidFill>
                <a:latin typeface="Courier New"/>
                <a:ea typeface="Courier New"/>
                <a:cs typeface="Courier New"/>
                <a:sym typeface="Courier New"/>
              </a:rPr>
              <a:t>&gt;&gt;&gt; print "hello world"</a:t>
            </a:r>
            <a:endParaRPr b="0" i="0" sz="185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GB" sz="1850" u="none" cap="none" strike="noStrike">
                <a:solidFill>
                  <a:srgbClr val="00FF00"/>
                </a:solidFill>
                <a:latin typeface="Courier New"/>
                <a:ea typeface="Courier New"/>
                <a:cs typeface="Courier New"/>
                <a:sym typeface="Courier New"/>
              </a:rPr>
              <a:t>  File "&lt;stdin&gt;", line 1</a:t>
            </a:r>
            <a:endParaRPr b="0" i="0" sz="185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GB" sz="1850" u="none" cap="none" strike="noStrike">
                <a:solidFill>
                  <a:srgbClr val="00FF00"/>
                </a:solidFill>
                <a:latin typeface="Courier New"/>
                <a:ea typeface="Courier New"/>
                <a:cs typeface="Courier New"/>
                <a:sym typeface="Courier New"/>
              </a:rPr>
              <a:t>	print "hello world"</a:t>
            </a:r>
            <a:endParaRPr b="0" i="0" sz="185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GB" sz="1850" u="none" cap="none" strike="noStrike">
                <a:solidFill>
                  <a:srgbClr val="00FF00"/>
                </a:solidFill>
                <a:latin typeface="Courier New"/>
                <a:ea typeface="Courier New"/>
                <a:cs typeface="Courier New"/>
                <a:sym typeface="Courier New"/>
              </a:rPr>
              <a:t>                  	^</a:t>
            </a:r>
            <a:endParaRPr b="0" i="0" sz="185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GB" sz="1850" u="none" cap="none" strike="noStrike">
                <a:solidFill>
                  <a:srgbClr val="00FF00"/>
                </a:solidFill>
                <a:latin typeface="Courier New"/>
                <a:ea typeface="Courier New"/>
                <a:cs typeface="Courier New"/>
                <a:sym typeface="Courier New"/>
              </a:rPr>
              <a:t>SyntaxError: Missing parentheses in call to 'print'. Did you mean print("hello world")?</a:t>
            </a:r>
            <a:endParaRPr b="0" i="0" sz="185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101600" rtl="0" algn="l">
              <a:lnSpc>
                <a:spcPct val="125000"/>
              </a:lnSpc>
              <a:spcBef>
                <a:spcPts val="3600"/>
              </a:spcBef>
              <a:spcAft>
                <a:spcPts val="1200"/>
              </a:spcAft>
              <a:buClr>
                <a:schemeClr val="dk1"/>
              </a:buClr>
              <a:buSzPct val="48887"/>
              <a:buFont typeface="Arial"/>
              <a:buNone/>
            </a:pPr>
            <a:r>
              <a:rPr b="1" lang="en-GB" sz="2250">
                <a:solidFill>
                  <a:srgbClr val="333333"/>
                </a:solidFill>
                <a:highlight>
                  <a:srgbClr val="FFFFFF"/>
                </a:highlight>
              </a:rPr>
              <a:t>The Levels of Software Reusability</a:t>
            </a:r>
            <a:endParaRPr b="1"/>
          </a:p>
        </p:txBody>
      </p:sp>
      <p:sp>
        <p:nvSpPr>
          <p:cNvPr id="115" name="Google Shape;11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1700">
                <a:solidFill>
                  <a:srgbClr val="333333"/>
                </a:solidFill>
                <a:highlight>
                  <a:srgbClr val="FFFFFF"/>
                </a:highlight>
              </a:rPr>
              <a:t>We want to ensure our software is reusable by others, as well as ourselves</a:t>
            </a:r>
            <a:endParaRPr sz="170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sz="1700">
                <a:solidFill>
                  <a:srgbClr val="333333"/>
                </a:solidFill>
                <a:highlight>
                  <a:srgbClr val="FFFFFF"/>
                </a:highlight>
              </a:rPr>
              <a:t>What do we mean by ‘reusable’? </a:t>
            </a:r>
            <a:endParaRPr sz="1700">
              <a:solidFill>
                <a:srgbClr val="333333"/>
              </a:solidFill>
              <a:highlight>
                <a:srgbClr val="FFFFFF"/>
              </a:highlight>
            </a:endParaRPr>
          </a:p>
          <a:p>
            <a:pPr indent="0" lvl="0" marL="0" rtl="0" algn="l">
              <a:lnSpc>
                <a:spcPct val="115000"/>
              </a:lnSpc>
              <a:spcBef>
                <a:spcPts val="800"/>
              </a:spcBef>
              <a:spcAft>
                <a:spcPts val="120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Reproducibility</a:t>
            </a:r>
            <a:endParaRPr/>
          </a:p>
        </p:txBody>
      </p:sp>
      <p:sp>
        <p:nvSpPr>
          <p:cNvPr id="121" name="Google Shape;121;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Good science is </a:t>
            </a:r>
            <a:r>
              <a:rPr b="1" lang="en-GB"/>
              <a:t>reproducible</a:t>
            </a:r>
            <a:r>
              <a:rPr lang="en-GB"/>
              <a:t>.</a:t>
            </a:r>
            <a:endParaRPr/>
          </a:p>
          <a:p>
            <a:pPr indent="0" lvl="0" marL="0" rtl="0" algn="l">
              <a:lnSpc>
                <a:spcPct val="115000"/>
              </a:lnSpc>
              <a:spcBef>
                <a:spcPts val="1200"/>
              </a:spcBef>
              <a:spcAft>
                <a:spcPts val="1200"/>
              </a:spcAft>
              <a:buSzPts val="1800"/>
              <a:buNone/>
            </a:pPr>
            <a:r>
              <a:t/>
            </a:r>
            <a:endParaRPr/>
          </a:p>
        </p:txBody>
      </p:sp>
      <p:sp>
        <p:nvSpPr>
          <p:cNvPr id="122" name="Google Shape;122;p6"/>
          <p:cNvSpPr txBox="1"/>
          <p:nvPr/>
        </p:nvSpPr>
        <p:spPr>
          <a:xfrm>
            <a:off x="1746225" y="2094800"/>
            <a:ext cx="44115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000000"/>
                </a:solidFill>
                <a:latin typeface="Amatic SC"/>
                <a:ea typeface="Amatic SC"/>
                <a:cs typeface="Amatic SC"/>
                <a:sym typeface="Amatic SC"/>
              </a:rPr>
              <a:t>Data             + Code → results</a:t>
            </a:r>
            <a:endParaRPr b="0" i="0" sz="3200" u="none" cap="none" strike="noStrike">
              <a:solidFill>
                <a:srgbClr val="000000"/>
              </a:solidFill>
              <a:latin typeface="Amatic SC"/>
              <a:ea typeface="Amatic SC"/>
              <a:cs typeface="Amatic SC"/>
              <a:sym typeface="Amatic SC"/>
            </a:endParaRPr>
          </a:p>
        </p:txBody>
      </p:sp>
      <p:sp>
        <p:nvSpPr>
          <p:cNvPr id="123" name="Google Shape;123;p6"/>
          <p:cNvSpPr txBox="1"/>
          <p:nvPr/>
        </p:nvSpPr>
        <p:spPr>
          <a:xfrm>
            <a:off x="1267775" y="2699975"/>
            <a:ext cx="4805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000000"/>
                </a:solidFill>
                <a:latin typeface="Amatic SC"/>
                <a:ea typeface="Amatic SC"/>
                <a:cs typeface="Amatic SC"/>
                <a:sym typeface="Amatic SC"/>
              </a:rPr>
              <a:t>Same Data + Same Code → Same results</a:t>
            </a:r>
            <a:endParaRPr b="0" i="0" sz="3200" u="none" cap="none" strike="noStrike">
              <a:solidFill>
                <a:srgbClr val="000000"/>
              </a:solidFill>
              <a:latin typeface="Amatic SC"/>
              <a:ea typeface="Amatic SC"/>
              <a:cs typeface="Amatic SC"/>
              <a:sym typeface="Amatic SC"/>
            </a:endParaRPr>
          </a:p>
        </p:txBody>
      </p:sp>
      <p:sp>
        <p:nvSpPr>
          <p:cNvPr id="124" name="Google Shape;124;p6"/>
          <p:cNvSpPr txBox="1"/>
          <p:nvPr/>
        </p:nvSpPr>
        <p:spPr>
          <a:xfrm>
            <a:off x="1414150" y="3293075"/>
            <a:ext cx="4805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000000"/>
                </a:solidFill>
                <a:latin typeface="Amatic SC"/>
                <a:ea typeface="Amatic SC"/>
                <a:cs typeface="Amatic SC"/>
                <a:sym typeface="Amatic SC"/>
              </a:rPr>
              <a:t>New Data + Same Code → Same results</a:t>
            </a:r>
            <a:endParaRPr b="0" i="0" sz="3200" u="none" cap="none" strike="noStrike">
              <a:solidFill>
                <a:srgbClr val="000000"/>
              </a:solidFill>
              <a:latin typeface="Amatic SC"/>
              <a:ea typeface="Amatic SC"/>
              <a:cs typeface="Amatic SC"/>
              <a:sym typeface="Amatic SC"/>
            </a:endParaRPr>
          </a:p>
        </p:txBody>
      </p:sp>
      <p:sp>
        <p:nvSpPr>
          <p:cNvPr id="125" name="Google Shape;125;p6"/>
          <p:cNvSpPr txBox="1"/>
          <p:nvPr/>
        </p:nvSpPr>
        <p:spPr>
          <a:xfrm>
            <a:off x="6157725" y="2862700"/>
            <a:ext cx="192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CC0000"/>
                </a:solidFill>
                <a:latin typeface="Arial"/>
                <a:ea typeface="Arial"/>
                <a:cs typeface="Arial"/>
                <a:sym typeface="Arial"/>
              </a:rPr>
              <a:t>← Reproducible</a:t>
            </a:r>
            <a:endParaRPr b="0" i="0" sz="1400" u="none" cap="none" strike="noStrike">
              <a:solidFill>
                <a:srgbClr val="CC0000"/>
              </a:solidFill>
              <a:latin typeface="Arial"/>
              <a:ea typeface="Arial"/>
              <a:cs typeface="Arial"/>
              <a:sym typeface="Arial"/>
            </a:endParaRPr>
          </a:p>
        </p:txBody>
      </p:sp>
      <p:sp>
        <p:nvSpPr>
          <p:cNvPr id="126" name="Google Shape;126;p6"/>
          <p:cNvSpPr txBox="1"/>
          <p:nvPr/>
        </p:nvSpPr>
        <p:spPr>
          <a:xfrm>
            <a:off x="6189400" y="3431525"/>
            <a:ext cx="192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CC0000"/>
                </a:solidFill>
                <a:latin typeface="Arial"/>
                <a:ea typeface="Arial"/>
                <a:cs typeface="Arial"/>
                <a:sym typeface="Arial"/>
              </a:rPr>
              <a:t>← Replicable</a:t>
            </a:r>
            <a:endParaRPr b="0" i="0" sz="1400" u="none" cap="none" strike="noStrike">
              <a:solidFill>
                <a:srgbClr val="CC0000"/>
              </a:solidFill>
              <a:latin typeface="Arial"/>
              <a:ea typeface="Arial"/>
              <a:cs typeface="Arial"/>
              <a:sym typeface="Arial"/>
            </a:endParaRPr>
          </a:p>
        </p:txBody>
      </p:sp>
      <p:sp>
        <p:nvSpPr>
          <p:cNvPr id="127" name="Google Shape;127;p6"/>
          <p:cNvSpPr/>
          <p:nvPr/>
        </p:nvSpPr>
        <p:spPr>
          <a:xfrm>
            <a:off x="2807200" y="1980125"/>
            <a:ext cx="1267800" cy="22821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 calcmode="lin" valueType="num">
                                      <p:cBhvr additive="base">
                                        <p:cTn dur="5000"/>
                                        <p:tgtEl>
                                          <p:spTgt spid="12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5000"/>
                                        <p:tgtEl>
                                          <p:spTgt spid="12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3" name="Google Shape;133;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134" name="Google Shape;134;p7"/>
          <p:cNvSpPr/>
          <p:nvPr/>
        </p:nvSpPr>
        <p:spPr>
          <a:xfrm>
            <a:off x="1723913" y="2251413"/>
            <a:ext cx="594300" cy="36900"/>
          </a:xfrm>
          <a:prstGeom prst="roundRect">
            <a:avLst>
              <a:gd fmla="val 50000" name="adj"/>
            </a:avLst>
          </a:prstGeom>
          <a:solidFill>
            <a:srgbClr val="858585"/>
          </a:solidFill>
          <a:ln cap="flat" cmpd="sng" w="9525">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135" name="Google Shape;135;p7"/>
          <p:cNvGrpSpPr/>
          <p:nvPr/>
        </p:nvGrpSpPr>
        <p:grpSpPr>
          <a:xfrm>
            <a:off x="2114712" y="1960450"/>
            <a:ext cx="1537200" cy="1150175"/>
            <a:chOff x="2114712" y="1960450"/>
            <a:chExt cx="1537200" cy="1150175"/>
          </a:xfrm>
        </p:grpSpPr>
        <p:sp>
          <p:nvSpPr>
            <p:cNvPr id="136" name="Google Shape;136;p7"/>
            <p:cNvSpPr/>
            <p:nvPr/>
          </p:nvSpPr>
          <p:spPr>
            <a:xfrm>
              <a:off x="2586168"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37" name="Google Shape;137;p7"/>
            <p:cNvSpPr txBox="1"/>
            <p:nvPr/>
          </p:nvSpPr>
          <p:spPr>
            <a:xfrm>
              <a:off x="2114712" y="2664225"/>
              <a:ext cx="15372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GB" sz="1000" u="none" cap="none" strike="noStrike">
                  <a:solidFill>
                    <a:schemeClr val="dk2"/>
                  </a:solidFill>
                  <a:latin typeface="Roboto"/>
                  <a:ea typeface="Roboto"/>
                  <a:cs typeface="Roboto"/>
                  <a:sym typeface="Roboto"/>
                </a:rPr>
                <a:t>Repeatable</a:t>
              </a:r>
              <a:endParaRPr b="1" i="0" sz="1000" u="none" cap="none" strike="noStrike">
                <a:solidFill>
                  <a:schemeClr val="dk2"/>
                </a:solidFill>
                <a:latin typeface="Roboto"/>
                <a:ea typeface="Roboto"/>
                <a:cs typeface="Roboto"/>
                <a:sym typeface="Roboto"/>
              </a:endParaRPr>
            </a:p>
          </p:txBody>
        </p:sp>
        <p:sp>
          <p:nvSpPr>
            <p:cNvPr id="138" name="Google Shape;138;p7"/>
            <p:cNvSpPr txBox="1"/>
            <p:nvPr/>
          </p:nvSpPr>
          <p:spPr>
            <a:xfrm>
              <a:off x="2664918" y="2121624"/>
              <a:ext cx="436800" cy="321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GB" sz="800" u="none" cap="none" strike="noStrike">
                  <a:solidFill>
                    <a:schemeClr val="dk2"/>
                  </a:solidFill>
                  <a:latin typeface="Roboto"/>
                  <a:ea typeface="Roboto"/>
                  <a:cs typeface="Roboto"/>
                  <a:sym typeface="Roboto"/>
                </a:rPr>
                <a:t>2.</a:t>
              </a:r>
              <a:endParaRPr b="1" i="0" sz="800" u="none" cap="none" strike="noStrike">
                <a:solidFill>
                  <a:schemeClr val="dk2"/>
                </a:solidFill>
                <a:latin typeface="Roboto"/>
                <a:ea typeface="Roboto"/>
                <a:cs typeface="Roboto"/>
                <a:sym typeface="Roboto"/>
              </a:endParaRPr>
            </a:p>
          </p:txBody>
        </p:sp>
      </p:grpSp>
      <p:grpSp>
        <p:nvGrpSpPr>
          <p:cNvPr id="139" name="Google Shape;139;p7"/>
          <p:cNvGrpSpPr/>
          <p:nvPr/>
        </p:nvGrpSpPr>
        <p:grpSpPr>
          <a:xfrm>
            <a:off x="5527887" y="1960450"/>
            <a:ext cx="1537200" cy="1150175"/>
            <a:chOff x="5527887" y="1960450"/>
            <a:chExt cx="1537200" cy="1150175"/>
          </a:xfrm>
        </p:grpSpPr>
        <p:sp>
          <p:nvSpPr>
            <p:cNvPr id="140" name="Google Shape;140;p7"/>
            <p:cNvSpPr/>
            <p:nvPr/>
          </p:nvSpPr>
          <p:spPr>
            <a:xfrm>
              <a:off x="5999340"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41" name="Google Shape;141;p7"/>
            <p:cNvSpPr txBox="1"/>
            <p:nvPr/>
          </p:nvSpPr>
          <p:spPr>
            <a:xfrm>
              <a:off x="5527887" y="2664225"/>
              <a:ext cx="15372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GB" sz="1000" u="none" cap="none" strike="noStrike">
                  <a:solidFill>
                    <a:schemeClr val="dk2"/>
                  </a:solidFill>
                  <a:latin typeface="Roboto"/>
                  <a:ea typeface="Roboto"/>
                  <a:cs typeface="Roboto"/>
                  <a:sym typeface="Roboto"/>
                </a:rPr>
                <a:t>Reusable</a:t>
              </a:r>
              <a:endParaRPr b="1" i="0" sz="1000" u="none" cap="none" strike="noStrike">
                <a:solidFill>
                  <a:schemeClr val="dk2"/>
                </a:solidFill>
                <a:latin typeface="Roboto"/>
                <a:ea typeface="Roboto"/>
                <a:cs typeface="Roboto"/>
                <a:sym typeface="Roboto"/>
              </a:endParaRPr>
            </a:p>
          </p:txBody>
        </p:sp>
        <p:sp>
          <p:nvSpPr>
            <p:cNvPr id="142" name="Google Shape;142;p7"/>
            <p:cNvSpPr txBox="1"/>
            <p:nvPr/>
          </p:nvSpPr>
          <p:spPr>
            <a:xfrm>
              <a:off x="6078090" y="21216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GB" sz="800" u="none" cap="none" strike="noStrike">
                  <a:solidFill>
                    <a:schemeClr val="dk2"/>
                  </a:solidFill>
                  <a:latin typeface="Roboto"/>
                  <a:ea typeface="Roboto"/>
                  <a:cs typeface="Roboto"/>
                  <a:sym typeface="Roboto"/>
                </a:rPr>
                <a:t>4.</a:t>
              </a:r>
              <a:endParaRPr b="1" i="0" sz="800" u="none" cap="none" strike="noStrike">
                <a:solidFill>
                  <a:schemeClr val="dk2"/>
                </a:solidFill>
                <a:latin typeface="Roboto"/>
                <a:ea typeface="Roboto"/>
                <a:cs typeface="Roboto"/>
                <a:sym typeface="Roboto"/>
              </a:endParaRPr>
            </a:p>
          </p:txBody>
        </p:sp>
      </p:grpSp>
      <p:grpSp>
        <p:nvGrpSpPr>
          <p:cNvPr id="143" name="Google Shape;143;p7"/>
          <p:cNvGrpSpPr/>
          <p:nvPr/>
        </p:nvGrpSpPr>
        <p:grpSpPr>
          <a:xfrm>
            <a:off x="7237137" y="1960450"/>
            <a:ext cx="1537200" cy="1150175"/>
            <a:chOff x="7237137" y="1960450"/>
            <a:chExt cx="1537200" cy="1150175"/>
          </a:xfrm>
        </p:grpSpPr>
        <p:sp>
          <p:nvSpPr>
            <p:cNvPr id="144" name="Google Shape;144;p7"/>
            <p:cNvSpPr/>
            <p:nvPr/>
          </p:nvSpPr>
          <p:spPr>
            <a:xfrm>
              <a:off x="7708593"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45" name="Google Shape;145;p7"/>
            <p:cNvSpPr txBox="1"/>
            <p:nvPr/>
          </p:nvSpPr>
          <p:spPr>
            <a:xfrm>
              <a:off x="7237137" y="2664225"/>
              <a:ext cx="15372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GB" sz="1000" u="none" cap="none" strike="noStrike">
                  <a:solidFill>
                    <a:schemeClr val="dk2"/>
                  </a:solidFill>
                  <a:latin typeface="Roboto"/>
                  <a:ea typeface="Roboto"/>
                  <a:cs typeface="Roboto"/>
                  <a:sym typeface="Roboto"/>
                </a:rPr>
                <a:t>Replicable</a:t>
              </a:r>
              <a:endParaRPr b="1" i="0" sz="1000" u="none" cap="none" strike="noStrike">
                <a:solidFill>
                  <a:schemeClr val="dk2"/>
                </a:solidFill>
                <a:latin typeface="Roboto"/>
                <a:ea typeface="Roboto"/>
                <a:cs typeface="Roboto"/>
                <a:sym typeface="Roboto"/>
              </a:endParaRPr>
            </a:p>
          </p:txBody>
        </p:sp>
        <p:sp>
          <p:nvSpPr>
            <p:cNvPr id="146" name="Google Shape;146;p7"/>
            <p:cNvSpPr txBox="1"/>
            <p:nvPr/>
          </p:nvSpPr>
          <p:spPr>
            <a:xfrm>
              <a:off x="7787343" y="21216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GB" sz="800" u="none" cap="none" strike="noStrike">
                  <a:solidFill>
                    <a:schemeClr val="dk2"/>
                  </a:solidFill>
                  <a:latin typeface="Roboto"/>
                  <a:ea typeface="Roboto"/>
                  <a:cs typeface="Roboto"/>
                  <a:sym typeface="Roboto"/>
                </a:rPr>
                <a:t>5.</a:t>
              </a:r>
              <a:endParaRPr b="1" i="0" sz="800" u="none" cap="none" strike="noStrike">
                <a:solidFill>
                  <a:schemeClr val="dk2"/>
                </a:solidFill>
                <a:latin typeface="Roboto"/>
                <a:ea typeface="Roboto"/>
                <a:cs typeface="Roboto"/>
                <a:sym typeface="Roboto"/>
              </a:endParaRPr>
            </a:p>
          </p:txBody>
        </p:sp>
      </p:grpSp>
      <p:sp>
        <p:nvSpPr>
          <p:cNvPr id="147" name="Google Shape;147;p7"/>
          <p:cNvSpPr/>
          <p:nvPr/>
        </p:nvSpPr>
        <p:spPr>
          <a:xfrm>
            <a:off x="3438138" y="22514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48" name="Google Shape;148;p7"/>
          <p:cNvSpPr/>
          <p:nvPr/>
        </p:nvSpPr>
        <p:spPr>
          <a:xfrm>
            <a:off x="5184088" y="22514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149" name="Google Shape;149;p7"/>
          <p:cNvGrpSpPr/>
          <p:nvPr/>
        </p:nvGrpSpPr>
        <p:grpSpPr>
          <a:xfrm>
            <a:off x="3818650" y="1960450"/>
            <a:ext cx="1537200" cy="1150175"/>
            <a:chOff x="3818650" y="1960450"/>
            <a:chExt cx="1537200" cy="1150175"/>
          </a:xfrm>
        </p:grpSpPr>
        <p:sp>
          <p:nvSpPr>
            <p:cNvPr id="150" name="Google Shape;150;p7"/>
            <p:cNvSpPr/>
            <p:nvPr/>
          </p:nvSpPr>
          <p:spPr>
            <a:xfrm>
              <a:off x="4290102"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51" name="Google Shape;151;p7"/>
            <p:cNvSpPr txBox="1"/>
            <p:nvPr/>
          </p:nvSpPr>
          <p:spPr>
            <a:xfrm>
              <a:off x="3818650" y="2664225"/>
              <a:ext cx="15372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GB" sz="1000" u="none" cap="none" strike="noStrike">
                  <a:solidFill>
                    <a:schemeClr val="dk2"/>
                  </a:solidFill>
                  <a:latin typeface="Roboto"/>
                  <a:ea typeface="Roboto"/>
                  <a:cs typeface="Roboto"/>
                  <a:sym typeface="Roboto"/>
                </a:rPr>
                <a:t>Reproducible</a:t>
              </a:r>
              <a:endParaRPr b="1" i="0" sz="1000" u="none" cap="none" strike="noStrike">
                <a:solidFill>
                  <a:schemeClr val="dk2"/>
                </a:solidFill>
                <a:latin typeface="Roboto"/>
                <a:ea typeface="Roboto"/>
                <a:cs typeface="Roboto"/>
                <a:sym typeface="Roboto"/>
              </a:endParaRPr>
            </a:p>
          </p:txBody>
        </p:sp>
        <p:sp>
          <p:nvSpPr>
            <p:cNvPr id="152" name="Google Shape;152;p7"/>
            <p:cNvSpPr txBox="1"/>
            <p:nvPr/>
          </p:nvSpPr>
          <p:spPr>
            <a:xfrm>
              <a:off x="4368852" y="2121624"/>
              <a:ext cx="436800" cy="321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GB" sz="800" u="none" cap="none" strike="noStrike">
                  <a:solidFill>
                    <a:schemeClr val="dk2"/>
                  </a:solidFill>
                  <a:latin typeface="Roboto"/>
                  <a:ea typeface="Roboto"/>
                  <a:cs typeface="Roboto"/>
                  <a:sym typeface="Roboto"/>
                </a:rPr>
                <a:t>3.</a:t>
              </a:r>
              <a:endParaRPr b="1" i="0" sz="800" u="none" cap="none" strike="noStrike">
                <a:solidFill>
                  <a:schemeClr val="dk2"/>
                </a:solidFill>
                <a:latin typeface="Roboto"/>
                <a:ea typeface="Roboto"/>
                <a:cs typeface="Roboto"/>
                <a:sym typeface="Roboto"/>
              </a:endParaRPr>
            </a:p>
          </p:txBody>
        </p:sp>
      </p:grpSp>
      <p:sp>
        <p:nvSpPr>
          <p:cNvPr id="153" name="Google Shape;153;p7"/>
          <p:cNvSpPr/>
          <p:nvPr/>
        </p:nvSpPr>
        <p:spPr>
          <a:xfrm>
            <a:off x="6853963" y="22514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154" name="Google Shape;154;p7"/>
          <p:cNvGrpSpPr/>
          <p:nvPr/>
        </p:nvGrpSpPr>
        <p:grpSpPr>
          <a:xfrm>
            <a:off x="369675" y="1960450"/>
            <a:ext cx="1578300" cy="1150175"/>
            <a:chOff x="369675" y="1960450"/>
            <a:chExt cx="1578300" cy="1150175"/>
          </a:xfrm>
        </p:grpSpPr>
        <p:sp>
          <p:nvSpPr>
            <p:cNvPr id="155" name="Google Shape;155;p7"/>
            <p:cNvSpPr/>
            <p:nvPr/>
          </p:nvSpPr>
          <p:spPr>
            <a:xfrm>
              <a:off x="861672"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56" name="Google Shape;156;p7"/>
            <p:cNvSpPr txBox="1"/>
            <p:nvPr/>
          </p:nvSpPr>
          <p:spPr>
            <a:xfrm>
              <a:off x="369675" y="2664225"/>
              <a:ext cx="15783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GB" sz="1000" u="none" cap="none" strike="noStrike">
                  <a:solidFill>
                    <a:schemeClr val="dk2"/>
                  </a:solidFill>
                  <a:latin typeface="Roboto"/>
                  <a:ea typeface="Roboto"/>
                  <a:cs typeface="Roboto"/>
                  <a:sym typeface="Roboto"/>
                </a:rPr>
                <a:t>Re-runnable</a:t>
              </a:r>
              <a:endParaRPr b="1" i="0" sz="1000" u="none" cap="none" strike="noStrike">
                <a:solidFill>
                  <a:schemeClr val="dk2"/>
                </a:solidFill>
                <a:latin typeface="Roboto"/>
                <a:ea typeface="Roboto"/>
                <a:cs typeface="Roboto"/>
                <a:sym typeface="Roboto"/>
              </a:endParaRPr>
            </a:p>
          </p:txBody>
        </p:sp>
        <p:sp>
          <p:nvSpPr>
            <p:cNvPr id="157" name="Google Shape;157;p7"/>
            <p:cNvSpPr txBox="1"/>
            <p:nvPr/>
          </p:nvSpPr>
          <p:spPr>
            <a:xfrm>
              <a:off x="940422" y="2121624"/>
              <a:ext cx="436800" cy="321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GB" sz="800" u="none" cap="none" strike="noStrike">
                  <a:solidFill>
                    <a:schemeClr val="dk2"/>
                  </a:solidFill>
                  <a:latin typeface="Roboto"/>
                  <a:ea typeface="Roboto"/>
                  <a:cs typeface="Roboto"/>
                  <a:sym typeface="Roboto"/>
                </a:rPr>
                <a:t>1.</a:t>
              </a:r>
              <a:endParaRPr b="1" i="0" sz="800" u="none" cap="none" strike="noStrike">
                <a:solidFill>
                  <a:schemeClr val="dk2"/>
                </a:solidFill>
                <a:latin typeface="Roboto"/>
                <a:ea typeface="Roboto"/>
                <a:cs typeface="Roboto"/>
                <a:sym typeface="Roboto"/>
              </a:endParaRPr>
            </a:p>
          </p:txBody>
        </p:sp>
      </p:grpSp>
      <p:sp>
        <p:nvSpPr>
          <p:cNvPr id="158" name="Google Shape;158;p7"/>
          <p:cNvSpPr txBox="1"/>
          <p:nvPr/>
        </p:nvSpPr>
        <p:spPr>
          <a:xfrm>
            <a:off x="311700" y="4515900"/>
            <a:ext cx="8390400" cy="54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800"/>
              </a:spcAft>
              <a:buClr>
                <a:srgbClr val="000000"/>
              </a:buClr>
              <a:buSzPts val="1100"/>
              <a:buFont typeface="Arial"/>
              <a:buNone/>
            </a:pPr>
            <a:r>
              <a:rPr b="0" i="0" lang="en-GB" sz="1100" u="none" cap="none" strike="noStrike">
                <a:solidFill>
                  <a:schemeClr val="dk1"/>
                </a:solidFill>
                <a:latin typeface="Arial"/>
                <a:ea typeface="Arial"/>
                <a:cs typeface="Arial"/>
                <a:sym typeface="Arial"/>
              </a:rPr>
              <a:t>Benureau, Fabien CY, and Nicolas P. Rougier. "Re-run, repeat, reproduce, reuse, replicate: transforming code into scientific contributions." </a:t>
            </a:r>
            <a:r>
              <a:rPr b="0" i="1" lang="en-GB" sz="1100" u="none" cap="none" strike="noStrike">
                <a:solidFill>
                  <a:schemeClr val="dk1"/>
                </a:solidFill>
                <a:latin typeface="Arial"/>
                <a:ea typeface="Arial"/>
                <a:cs typeface="Arial"/>
                <a:sym typeface="Arial"/>
              </a:rPr>
              <a:t>Frontiers in neuroinformatics</a:t>
            </a:r>
            <a:r>
              <a:rPr b="0" i="0" lang="en-GB" sz="1100" u="none" cap="none" strike="noStrike">
                <a:solidFill>
                  <a:schemeClr val="dk1"/>
                </a:solidFill>
                <a:latin typeface="Arial"/>
                <a:ea typeface="Arial"/>
                <a:cs typeface="Arial"/>
                <a:sym typeface="Arial"/>
              </a:rPr>
              <a:t> 11 (2018): 69.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Levels of reuse</a:t>
            </a:r>
            <a:endParaRPr b="1"/>
          </a:p>
        </p:txBody>
      </p:sp>
      <p:sp>
        <p:nvSpPr>
          <p:cNvPr id="164" name="Google Shape;164;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9725" lvl="0" marL="457200" rtl="0" algn="l">
              <a:lnSpc>
                <a:spcPct val="115000"/>
              </a:lnSpc>
              <a:spcBef>
                <a:spcPts val="0"/>
              </a:spcBef>
              <a:spcAft>
                <a:spcPts val="0"/>
              </a:spcAft>
              <a:buClr>
                <a:srgbClr val="333333"/>
              </a:buClr>
              <a:buSzPts val="1750"/>
              <a:buAutoNum type="arabicPeriod"/>
            </a:pPr>
            <a:r>
              <a:rPr b="1" lang="en-GB" sz="1750">
                <a:solidFill>
                  <a:srgbClr val="333333"/>
                </a:solidFill>
                <a:highlight>
                  <a:srgbClr val="FFFFFF"/>
                </a:highlight>
              </a:rPr>
              <a:t>Re-runnable</a:t>
            </a:r>
            <a:r>
              <a:rPr lang="en-GB" sz="1750">
                <a:solidFill>
                  <a:srgbClr val="333333"/>
                </a:solidFill>
                <a:highlight>
                  <a:srgbClr val="FFFFFF"/>
                </a:highlight>
              </a:rPr>
              <a:t>: the code is simply executable and can be run again (but there are no guarantees beyond that)</a:t>
            </a:r>
            <a:endParaRPr sz="1750">
              <a:solidFill>
                <a:srgbClr val="333333"/>
              </a:solidFill>
              <a:highlight>
                <a:srgbClr val="FFFFFF"/>
              </a:highlight>
            </a:endParaRPr>
          </a:p>
          <a:p>
            <a:pPr indent="0" lvl="0" marL="457200" rtl="0" algn="l">
              <a:lnSpc>
                <a:spcPct val="115000"/>
              </a:lnSpc>
              <a:spcBef>
                <a:spcPts val="800"/>
              </a:spcBef>
              <a:spcAft>
                <a:spcPts val="0"/>
              </a:spcAft>
              <a:buSzPts val="1800"/>
              <a:buNone/>
            </a:pPr>
            <a:r>
              <a:t/>
            </a:r>
            <a:endParaRPr sz="1750">
              <a:solidFill>
                <a:srgbClr val="333333"/>
              </a:solidFill>
              <a:highlight>
                <a:srgbClr val="FFFFFF"/>
              </a:highlight>
            </a:endParaRPr>
          </a:p>
          <a:p>
            <a:pPr indent="-339725" lvl="0" marL="457200" rtl="0" algn="l">
              <a:lnSpc>
                <a:spcPct val="115000"/>
              </a:lnSpc>
              <a:spcBef>
                <a:spcPts val="800"/>
              </a:spcBef>
              <a:spcAft>
                <a:spcPts val="0"/>
              </a:spcAft>
              <a:buClr>
                <a:srgbClr val="333333"/>
              </a:buClr>
              <a:buSzPts val="1750"/>
              <a:buAutoNum type="arabicPeriod"/>
            </a:pPr>
            <a:r>
              <a:rPr b="1" lang="en-GB" sz="1750">
                <a:solidFill>
                  <a:srgbClr val="333333"/>
                </a:solidFill>
                <a:highlight>
                  <a:srgbClr val="FFFFFF"/>
                </a:highlight>
              </a:rPr>
              <a:t>Repeatable</a:t>
            </a:r>
            <a:r>
              <a:rPr lang="en-GB" sz="1750">
                <a:solidFill>
                  <a:srgbClr val="333333"/>
                </a:solidFill>
                <a:highlight>
                  <a:srgbClr val="FFFFFF"/>
                </a:highlight>
              </a:rPr>
              <a:t>: the software will produce the same result more than once</a:t>
            </a:r>
            <a:endParaRPr sz="1750">
              <a:solidFill>
                <a:srgbClr val="333333"/>
              </a:solidFill>
              <a:highlight>
                <a:srgbClr val="FFFFFF"/>
              </a:highlight>
            </a:endParaRPr>
          </a:p>
          <a:p>
            <a:pPr indent="0" lvl="0" marL="457200" rtl="0" algn="l">
              <a:lnSpc>
                <a:spcPct val="115000"/>
              </a:lnSpc>
              <a:spcBef>
                <a:spcPts val="800"/>
              </a:spcBef>
              <a:spcAft>
                <a:spcPts val="0"/>
              </a:spcAft>
              <a:buSzPts val="1800"/>
              <a:buNone/>
            </a:pPr>
            <a:r>
              <a:t/>
            </a:r>
            <a:endParaRPr sz="1750">
              <a:solidFill>
                <a:srgbClr val="333333"/>
              </a:solidFill>
              <a:highlight>
                <a:srgbClr val="FFFFFF"/>
              </a:highlight>
            </a:endParaRPr>
          </a:p>
          <a:p>
            <a:pPr indent="-339725" lvl="0" marL="457200" rtl="0" algn="l">
              <a:lnSpc>
                <a:spcPct val="115000"/>
              </a:lnSpc>
              <a:spcBef>
                <a:spcPts val="800"/>
              </a:spcBef>
              <a:spcAft>
                <a:spcPts val="0"/>
              </a:spcAft>
              <a:buClr>
                <a:srgbClr val="333333"/>
              </a:buClr>
              <a:buSzPts val="1750"/>
              <a:buAutoNum type="arabicPeriod"/>
            </a:pPr>
            <a:r>
              <a:rPr b="1" lang="en-GB" sz="1750">
                <a:solidFill>
                  <a:srgbClr val="333333"/>
                </a:solidFill>
                <a:highlight>
                  <a:srgbClr val="FFFFFF"/>
                </a:highlight>
              </a:rPr>
              <a:t>Reproducible</a:t>
            </a:r>
            <a:r>
              <a:rPr lang="en-GB" sz="1750">
                <a:solidFill>
                  <a:srgbClr val="333333"/>
                </a:solidFill>
                <a:highlight>
                  <a:srgbClr val="FFFFFF"/>
                </a:highlight>
              </a:rPr>
              <a:t>: published research results generated from the same version of the software can be generated again from the same input data</a:t>
            </a:r>
            <a:endParaRPr sz="2150">
              <a:solidFill>
                <a:srgbClr val="333333"/>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Levels of reuse</a:t>
            </a:r>
            <a:endParaRPr b="1"/>
          </a:p>
        </p:txBody>
      </p:sp>
      <p:sp>
        <p:nvSpPr>
          <p:cNvPr id="170" name="Google Shape;170;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1750">
                <a:solidFill>
                  <a:srgbClr val="333333"/>
                </a:solidFill>
                <a:highlight>
                  <a:srgbClr val="FFFFFF"/>
                </a:highlight>
              </a:rPr>
              <a:t>4.	</a:t>
            </a:r>
            <a:r>
              <a:rPr b="1" lang="en-GB" sz="1750">
                <a:solidFill>
                  <a:srgbClr val="333333"/>
                </a:solidFill>
                <a:highlight>
                  <a:srgbClr val="FFFFFF"/>
                </a:highlight>
              </a:rPr>
              <a:t>Reusable</a:t>
            </a:r>
            <a:r>
              <a:rPr lang="en-GB" sz="1750">
                <a:solidFill>
                  <a:srgbClr val="333333"/>
                </a:solidFill>
                <a:highlight>
                  <a:srgbClr val="FFFFFF"/>
                </a:highlight>
              </a:rPr>
              <a:t>: easy to use, understand, and modify</a:t>
            </a:r>
            <a:endParaRPr sz="1750">
              <a:solidFill>
                <a:srgbClr val="333333"/>
              </a:solidFill>
              <a:highlight>
                <a:srgbClr val="FFFFFF"/>
              </a:highlight>
            </a:endParaRPr>
          </a:p>
          <a:p>
            <a:pPr indent="0" lvl="0" marL="0" rtl="0" algn="l">
              <a:lnSpc>
                <a:spcPct val="115000"/>
              </a:lnSpc>
              <a:spcBef>
                <a:spcPts val="800"/>
              </a:spcBef>
              <a:spcAft>
                <a:spcPts val="0"/>
              </a:spcAft>
              <a:buSzPts val="1800"/>
              <a:buNone/>
            </a:pPr>
            <a:r>
              <a:t/>
            </a:r>
            <a:endParaRPr sz="1750">
              <a:solidFill>
                <a:srgbClr val="666666"/>
              </a:solidFill>
              <a:highlight>
                <a:srgbClr val="FFFFFF"/>
              </a:highlight>
            </a:endParaRPr>
          </a:p>
          <a:p>
            <a:pPr indent="0" lvl="0" marL="0" rtl="0" algn="l">
              <a:lnSpc>
                <a:spcPct val="115000"/>
              </a:lnSpc>
              <a:spcBef>
                <a:spcPts val="800"/>
              </a:spcBef>
              <a:spcAft>
                <a:spcPts val="800"/>
              </a:spcAft>
              <a:buSzPts val="1800"/>
              <a:buNone/>
            </a:pPr>
            <a:r>
              <a:rPr lang="en-GB" sz="1750">
                <a:solidFill>
                  <a:srgbClr val="666666"/>
                </a:solidFill>
                <a:highlight>
                  <a:srgbClr val="FFFFFF"/>
                </a:highlight>
              </a:rPr>
              <a:t>5.	</a:t>
            </a:r>
            <a:r>
              <a:rPr b="1" lang="en-GB" sz="1750">
                <a:solidFill>
                  <a:srgbClr val="666666"/>
                </a:solidFill>
                <a:highlight>
                  <a:srgbClr val="FFFFFF"/>
                </a:highlight>
              </a:rPr>
              <a:t>Replicable</a:t>
            </a:r>
            <a:r>
              <a:rPr lang="en-GB" sz="1750">
                <a:solidFill>
                  <a:srgbClr val="666666"/>
                </a:solidFill>
                <a:highlight>
                  <a:srgbClr val="FFFFFF"/>
                </a:highlight>
              </a:rPr>
              <a:t>: the software can act as an available reference for any ambiguity in the algorithmic descriptions made in the published article. That is, a new implementation can be created from the descriptions in the article that provide the same results as the original implementation, and that the original - or reference - implementation, can be used to clarify any ambiguity in those descriptions for the purposes of reimplementation</a:t>
            </a:r>
            <a:endParaRPr b="1" sz="2150">
              <a:solidFill>
                <a:srgbClr val="666666"/>
              </a:solidFill>
              <a:highlight>
                <a:srgbClr val="FFFFFF"/>
              </a:highlight>
            </a:endParaRPr>
          </a:p>
        </p:txBody>
      </p:sp>
      <p:sp>
        <p:nvSpPr>
          <p:cNvPr id="171" name="Google Shape;171;p9"/>
          <p:cNvSpPr txBox="1"/>
          <p:nvPr/>
        </p:nvSpPr>
        <p:spPr>
          <a:xfrm>
            <a:off x="311700" y="4515900"/>
            <a:ext cx="8390400" cy="54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800"/>
              </a:spcAft>
              <a:buClr>
                <a:srgbClr val="000000"/>
              </a:buClr>
              <a:buSzPts val="1100"/>
              <a:buFont typeface="Arial"/>
              <a:buNone/>
            </a:pPr>
            <a:r>
              <a:rPr b="0" i="0" lang="en-GB" sz="1100" u="none" cap="none" strike="noStrike">
                <a:solidFill>
                  <a:schemeClr val="dk1"/>
                </a:solidFill>
                <a:latin typeface="Arial"/>
                <a:ea typeface="Arial"/>
                <a:cs typeface="Arial"/>
                <a:sym typeface="Arial"/>
              </a:rPr>
              <a:t>Benureau, Fabien CY, and Nicolas P. Rougier. "Re-run, repeat, reproduce, reuse, replicate: transforming code into scientific contributions." </a:t>
            </a:r>
            <a:r>
              <a:rPr b="0" i="1" lang="en-GB" sz="1100" u="none" cap="none" strike="noStrike">
                <a:solidFill>
                  <a:schemeClr val="dk1"/>
                </a:solidFill>
                <a:latin typeface="Arial"/>
                <a:ea typeface="Arial"/>
                <a:cs typeface="Arial"/>
                <a:sym typeface="Arial"/>
              </a:rPr>
              <a:t>Frontiers in neuroinformatics</a:t>
            </a:r>
            <a:r>
              <a:rPr b="0" i="0" lang="en-GB" sz="1100" u="none" cap="none" strike="noStrike">
                <a:solidFill>
                  <a:schemeClr val="dk1"/>
                </a:solidFill>
                <a:latin typeface="Arial"/>
                <a:ea typeface="Arial"/>
                <a:cs typeface="Arial"/>
                <a:sym typeface="Arial"/>
              </a:rPr>
              <a:t> 11 (2018): 69.</a:t>
            </a:r>
            <a:endParaRPr b="0" i="0" sz="1400" u="none" cap="none" strike="noStrike">
              <a:solidFill>
                <a:srgbClr val="000000"/>
              </a:solidFill>
              <a:latin typeface="Arial"/>
              <a:ea typeface="Arial"/>
              <a:cs typeface="Arial"/>
              <a:sym typeface="Arial"/>
            </a:endParaRPr>
          </a:p>
        </p:txBody>
      </p:sp>
      <p:cxnSp>
        <p:nvCxnSpPr>
          <p:cNvPr id="172" name="Google Shape;172;p9"/>
          <p:cNvCxnSpPr/>
          <p:nvPr/>
        </p:nvCxnSpPr>
        <p:spPr>
          <a:xfrm flipH="1" rot="10800000">
            <a:off x="399700" y="1788050"/>
            <a:ext cx="8141400" cy="141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Approaches to sustainability</a:t>
            </a:r>
            <a:endParaRPr/>
          </a:p>
        </p:txBody>
      </p:sp>
      <p:sp>
        <p:nvSpPr>
          <p:cNvPr id="178" name="Google Shape;178;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Technical preservation (techno-centric):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Emulation (data-centric)</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Migration (functionality-centric)</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Cultivation (process-centric)</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Hibernation (knowledge-centric)</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Deprecation</a:t>
            </a:r>
            <a:endParaRPr b="1" sz="1300">
              <a:solidFill>
                <a:schemeClr val="dk1"/>
              </a:solidFill>
            </a:endParaRPr>
          </a:p>
          <a:p>
            <a:pPr indent="0" lvl="0" marL="0" rtl="0" algn="l">
              <a:lnSpc>
                <a:spcPct val="115000"/>
              </a:lnSpc>
              <a:spcBef>
                <a:spcPts val="400"/>
              </a:spcBef>
              <a:spcAft>
                <a:spcPts val="1200"/>
              </a:spcAft>
              <a:buSzPts val="1800"/>
              <a:buNone/>
            </a:pPr>
            <a:r>
              <a:t/>
            </a:r>
            <a:endParaRPr/>
          </a:p>
        </p:txBody>
      </p:sp>
      <p:sp>
        <p:nvSpPr>
          <p:cNvPr id="179" name="Google Shape;179;p10"/>
          <p:cNvSpPr txBox="1"/>
          <p:nvPr/>
        </p:nvSpPr>
        <p:spPr>
          <a:xfrm>
            <a:off x="518900" y="4060100"/>
            <a:ext cx="80151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100"/>
              <a:buFont typeface="Arial"/>
              <a:buNone/>
            </a:pPr>
            <a:r>
              <a:rPr b="0" i="0" lang="en-GB" sz="1100" u="none" cap="none" strike="noStrike">
                <a:solidFill>
                  <a:schemeClr val="dk2"/>
                </a:solidFill>
                <a:latin typeface="Arial"/>
                <a:ea typeface="Arial"/>
                <a:cs typeface="Arial"/>
                <a:sym typeface="Arial"/>
              </a:rPr>
              <a:t>https://www.software.ac.uk/resources/approaches-software-sustainability</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85" name="Google Shape;185;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86" name="Google Shape;186;p11"/>
          <p:cNvPicPr preferRelativeResize="0"/>
          <p:nvPr/>
        </p:nvPicPr>
        <p:blipFill rotWithShape="1">
          <a:blip r:embed="rId3">
            <a:alphaModFix/>
          </a:blip>
          <a:srcRect b="0" l="0" r="0" t="0"/>
          <a:stretch/>
        </p:blipFill>
        <p:spPr>
          <a:xfrm>
            <a:off x="0" y="794742"/>
            <a:ext cx="9144003" cy="355401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Maintainable software == writing good software</a:t>
            </a:r>
            <a:endParaRPr/>
          </a:p>
        </p:txBody>
      </p:sp>
      <p:sp>
        <p:nvSpPr>
          <p:cNvPr id="192" name="Google Shape;192;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325755" lvl="0" marL="457200" rtl="0" algn="l">
              <a:lnSpc>
                <a:spcPct val="115000"/>
              </a:lnSpc>
              <a:spcBef>
                <a:spcPts val="0"/>
              </a:spcBef>
              <a:spcAft>
                <a:spcPts val="0"/>
              </a:spcAft>
              <a:buSzPct val="100000"/>
              <a:buChar char="●"/>
            </a:pPr>
            <a:r>
              <a:rPr lang="en-GB"/>
              <a:t>Design for maintainability from the outset</a:t>
            </a:r>
            <a:endParaRPr/>
          </a:p>
          <a:p>
            <a:pPr indent="-325755" lvl="0" marL="457200" rtl="0" algn="l">
              <a:lnSpc>
                <a:spcPct val="115000"/>
              </a:lnSpc>
              <a:spcBef>
                <a:spcPts val="0"/>
              </a:spcBef>
              <a:spcAft>
                <a:spcPts val="0"/>
              </a:spcAft>
              <a:buSzPct val="100000"/>
              <a:buChar char="●"/>
            </a:pPr>
            <a:r>
              <a:rPr lang="en-GB"/>
              <a:t>Iterative development and regular reviews help to improve quality</a:t>
            </a:r>
            <a:endParaRPr/>
          </a:p>
          <a:p>
            <a:pPr indent="-325755" lvl="0" marL="457200" rtl="0" algn="l">
              <a:lnSpc>
                <a:spcPct val="115000"/>
              </a:lnSpc>
              <a:spcBef>
                <a:spcPts val="0"/>
              </a:spcBef>
              <a:spcAft>
                <a:spcPts val="0"/>
              </a:spcAft>
              <a:buSzPct val="100000"/>
              <a:buChar char="●"/>
            </a:pPr>
            <a:r>
              <a:rPr lang="en-GB"/>
              <a:t>Readable code is easy to understand ("write programs for people")</a:t>
            </a:r>
            <a:endParaRPr/>
          </a:p>
          <a:p>
            <a:pPr indent="-325755" lvl="0" marL="457200" rtl="0" algn="l">
              <a:lnSpc>
                <a:spcPct val="115000"/>
              </a:lnSpc>
              <a:spcBef>
                <a:spcPts val="0"/>
              </a:spcBef>
              <a:spcAft>
                <a:spcPts val="0"/>
              </a:spcAft>
              <a:buSzPct val="100000"/>
              <a:buChar char="●"/>
            </a:pPr>
            <a:r>
              <a:rPr lang="en-GB"/>
              <a:t>Refactor code to improve its understandability</a:t>
            </a:r>
            <a:endParaRPr/>
          </a:p>
          <a:p>
            <a:pPr indent="-325755" lvl="0" marL="457200" rtl="0" algn="l">
              <a:lnSpc>
                <a:spcPct val="115000"/>
              </a:lnSpc>
              <a:spcBef>
                <a:spcPts val="0"/>
              </a:spcBef>
              <a:spcAft>
                <a:spcPts val="0"/>
              </a:spcAft>
              <a:buSzPct val="100000"/>
              <a:buChar char="●"/>
            </a:pPr>
            <a:r>
              <a:rPr lang="en-GB"/>
              <a:t>Relevant documentation helps developers understand the software</a:t>
            </a:r>
            <a:endParaRPr/>
          </a:p>
          <a:p>
            <a:pPr indent="-325755" lvl="0" marL="457200" rtl="0" algn="l">
              <a:lnSpc>
                <a:spcPct val="115000"/>
              </a:lnSpc>
              <a:spcBef>
                <a:spcPts val="0"/>
              </a:spcBef>
              <a:spcAft>
                <a:spcPts val="0"/>
              </a:spcAft>
              <a:buSzPct val="100000"/>
              <a:buChar char="●"/>
            </a:pPr>
            <a:r>
              <a:rPr lang="en-GB"/>
              <a:t>Automated build make the code easy to compile</a:t>
            </a:r>
            <a:endParaRPr/>
          </a:p>
          <a:p>
            <a:pPr indent="-325755" lvl="0" marL="457200" rtl="0" algn="l">
              <a:lnSpc>
                <a:spcPct val="115000"/>
              </a:lnSpc>
              <a:spcBef>
                <a:spcPts val="0"/>
              </a:spcBef>
              <a:spcAft>
                <a:spcPts val="0"/>
              </a:spcAft>
              <a:buSzPct val="100000"/>
              <a:buChar char="●"/>
            </a:pPr>
            <a:r>
              <a:rPr lang="en-GB"/>
              <a:t>Automated tests make it easy to validate changes</a:t>
            </a:r>
            <a:endParaRPr/>
          </a:p>
          <a:p>
            <a:pPr indent="-325755" lvl="0" marL="457200" rtl="0" algn="l">
              <a:lnSpc>
                <a:spcPct val="115000"/>
              </a:lnSpc>
              <a:spcBef>
                <a:spcPts val="0"/>
              </a:spcBef>
              <a:spcAft>
                <a:spcPts val="0"/>
              </a:spcAft>
              <a:buSzPct val="100000"/>
              <a:buChar char="●"/>
            </a:pPr>
            <a:r>
              <a:rPr lang="en-GB"/>
              <a:t>Continuous integration makes the code easier to build and test</a:t>
            </a:r>
            <a:endParaRPr/>
          </a:p>
          <a:p>
            <a:pPr indent="-325755" lvl="0" marL="457200" rtl="0" algn="l">
              <a:lnSpc>
                <a:spcPct val="115000"/>
              </a:lnSpc>
              <a:spcBef>
                <a:spcPts val="0"/>
              </a:spcBef>
              <a:spcAft>
                <a:spcPts val="0"/>
              </a:spcAft>
              <a:buSzPct val="100000"/>
              <a:buChar char="●"/>
            </a:pPr>
            <a:r>
              <a:rPr lang="en-GB"/>
              <a:t>Version control helps keep code, tests and documentation up to date and synchronised</a:t>
            </a:r>
            <a:endParaRPr/>
          </a:p>
          <a:p>
            <a:pPr indent="-325755" lvl="0" marL="457200" rtl="0" algn="l">
              <a:lnSpc>
                <a:spcPct val="115000"/>
              </a:lnSpc>
              <a:spcBef>
                <a:spcPts val="0"/>
              </a:spcBef>
              <a:spcAft>
                <a:spcPts val="0"/>
              </a:spcAft>
              <a:buSzPct val="100000"/>
              <a:buChar char="●"/>
            </a:pPr>
            <a:r>
              <a:rPr lang="en-GB"/>
              <a:t>Change the way you work to make maintainability a key goal</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1200"/>
              </a:spcAft>
              <a:buSzPct val="117647"/>
              <a:buNone/>
            </a:pPr>
            <a:r>
              <a:rPr lang="en-GB"/>
              <a:t>https://software.ac.uk/resources/guides/developing-maintainable-software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nvSpPr>
        <p:spPr>
          <a:xfrm>
            <a:off x="248900" y="223850"/>
            <a:ext cx="8502900" cy="969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100"/>
              <a:buFont typeface="Arial"/>
              <a:buNone/>
            </a:pPr>
            <a:r>
              <a:rPr b="1" i="0" lang="en-GB" sz="5100" u="none" cap="none" strike="noStrike">
                <a:solidFill>
                  <a:srgbClr val="000000"/>
                </a:solidFill>
                <a:latin typeface="Amatic SC"/>
                <a:ea typeface="Amatic SC"/>
                <a:cs typeface="Amatic SC"/>
                <a:sym typeface="Amatic SC"/>
              </a:rPr>
              <a:t>What is code maintenance?</a:t>
            </a:r>
            <a:endParaRPr b="1" i="0" sz="5100" u="none" cap="none" strike="noStrike">
              <a:solidFill>
                <a:srgbClr val="000000"/>
              </a:solidFill>
              <a:latin typeface="Amatic SC"/>
              <a:ea typeface="Amatic SC"/>
              <a:cs typeface="Amatic SC"/>
              <a:sym typeface="Amatic SC"/>
            </a:endParaRPr>
          </a:p>
        </p:txBody>
      </p:sp>
      <p:pic>
        <p:nvPicPr>
          <p:cNvPr id="61" name="Google Shape;61;p2"/>
          <p:cNvPicPr preferRelativeResize="0"/>
          <p:nvPr/>
        </p:nvPicPr>
        <p:blipFill rotWithShape="1">
          <a:blip r:embed="rId3">
            <a:alphaModFix/>
          </a:blip>
          <a:srcRect b="0" l="0" r="0" t="0"/>
          <a:stretch/>
        </p:blipFill>
        <p:spPr>
          <a:xfrm>
            <a:off x="152400" y="1345850"/>
            <a:ext cx="8103671" cy="3645250"/>
          </a:xfrm>
          <a:prstGeom prst="rect">
            <a:avLst/>
          </a:prstGeom>
          <a:noFill/>
          <a:ln>
            <a:noFill/>
          </a:ln>
        </p:spPr>
      </p:pic>
      <p:sp>
        <p:nvSpPr>
          <p:cNvPr id="62" name="Google Shape;62;p2"/>
          <p:cNvSpPr txBox="1"/>
          <p:nvPr/>
        </p:nvSpPr>
        <p:spPr>
          <a:xfrm>
            <a:off x="2456075" y="4806525"/>
            <a:ext cx="8961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Hans van Vliet. (2007) </a:t>
            </a:r>
            <a:r>
              <a:rPr b="0" i="0" lang="en-GB" sz="1400" u="none" cap="none" strike="noStrike">
                <a:solidFill>
                  <a:srgbClr val="000000"/>
                </a:solidFill>
                <a:latin typeface="Arial"/>
                <a:ea typeface="Arial"/>
                <a:cs typeface="Arial"/>
                <a:sym typeface="Arial"/>
              </a:rPr>
              <a:t>Software Engineering: Principles and Practice. Wiley. pp16.</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200"/>
              </a:spcAft>
              <a:buSzPts val="2800"/>
              <a:buNone/>
            </a:pPr>
            <a:r>
              <a:rPr b="1" lang="en-GB" sz="2000"/>
              <a:t>Prevention is better (and cheaper) than cure</a:t>
            </a:r>
            <a:endParaRPr b="1" sz="2000"/>
          </a:p>
        </p:txBody>
      </p:sp>
      <p:sp>
        <p:nvSpPr>
          <p:cNvPr id="198" name="Google Shape;198;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99" name="Google Shape;199;p13"/>
          <p:cNvPicPr preferRelativeResize="0"/>
          <p:nvPr/>
        </p:nvPicPr>
        <p:blipFill rotWithShape="1">
          <a:blip r:embed="rId3">
            <a:alphaModFix/>
          </a:blip>
          <a:srcRect b="0" l="0" r="0" t="0"/>
          <a:stretch/>
        </p:blipFill>
        <p:spPr>
          <a:xfrm>
            <a:off x="311700" y="1152475"/>
            <a:ext cx="8458200" cy="4000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latin typeface="Amatic SC"/>
                <a:ea typeface="Amatic SC"/>
                <a:cs typeface="Amatic SC"/>
                <a:sym typeface="Amatic SC"/>
              </a:rPr>
              <a:t>Toolchest</a:t>
            </a:r>
            <a:endParaRPr b="1">
              <a:latin typeface="Amatic SC"/>
              <a:ea typeface="Amatic SC"/>
              <a:cs typeface="Amatic SC"/>
              <a:sym typeface="Amatic SC"/>
            </a:endParaRPr>
          </a:p>
        </p:txBody>
      </p:sp>
      <p:sp>
        <p:nvSpPr>
          <p:cNvPr id="205" name="Google Shape;20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1700" u="sng">
                <a:solidFill>
                  <a:schemeClr val="hlink"/>
                </a:solidFill>
                <a:hlinkClick r:id="rId3"/>
              </a:rPr>
              <a:t>http://www.cio.com/article/706050/Using_Pair_Programming_Practices_in_Code_Inspections</a:t>
            </a:r>
            <a:endParaRPr sz="1700"/>
          </a:p>
          <a:p>
            <a:pPr indent="0" lvl="0" marL="0" rtl="0" algn="l">
              <a:lnSpc>
                <a:spcPct val="115000"/>
              </a:lnSpc>
              <a:spcBef>
                <a:spcPts val="1200"/>
              </a:spcBef>
              <a:spcAft>
                <a:spcPts val="0"/>
              </a:spcAft>
              <a:buSzPts val="1800"/>
              <a:buNone/>
            </a:pPr>
            <a:r>
              <a:rPr lang="en-GB" sz="1700" u="sng">
                <a:solidFill>
                  <a:schemeClr val="hlink"/>
                </a:solidFill>
                <a:hlinkClick r:id="rId4"/>
              </a:rPr>
              <a:t>http://codebetter.com/blogs/jeremy.miller/archive/2006/08/13/148258.aspx</a:t>
            </a:r>
            <a:endParaRPr sz="1700"/>
          </a:p>
          <a:p>
            <a:pPr indent="0" lvl="0" marL="0" rtl="0" algn="l">
              <a:lnSpc>
                <a:spcPct val="115000"/>
              </a:lnSpc>
              <a:spcBef>
                <a:spcPts val="1200"/>
              </a:spcBef>
              <a:spcAft>
                <a:spcPts val="0"/>
              </a:spcAft>
              <a:buSzPts val="1800"/>
              <a:buNone/>
            </a:pPr>
            <a:r>
              <a:rPr lang="en-GB" sz="1700" u="sng">
                <a:solidFill>
                  <a:schemeClr val="hlink"/>
                </a:solidFill>
                <a:hlinkClick r:id="rId5"/>
              </a:rPr>
              <a:t>http://www.basilv.com/psd/blog/2006/how-to-create-maintainable-software</a:t>
            </a:r>
            <a:endParaRPr sz="1700"/>
          </a:p>
          <a:p>
            <a:pPr indent="0" lvl="0" marL="0" rtl="0" algn="l">
              <a:lnSpc>
                <a:spcPct val="115000"/>
              </a:lnSpc>
              <a:spcBef>
                <a:spcPts val="1200"/>
              </a:spcBef>
              <a:spcAft>
                <a:spcPts val="0"/>
              </a:spcAft>
              <a:buSzPts val="1800"/>
              <a:buNone/>
            </a:pPr>
            <a:r>
              <a:rPr lang="en-GB" sz="1700" u="sng">
                <a:solidFill>
                  <a:schemeClr val="hlink"/>
                </a:solidFill>
                <a:hlinkClick r:id="rId6"/>
              </a:rPr>
              <a:t>http://www.basilv.com/psd/blog/2006/the-importance-of-maintainable-software</a:t>
            </a:r>
            <a:endParaRPr sz="1700"/>
          </a:p>
          <a:p>
            <a:pPr indent="0" lvl="0" marL="0" rtl="0" algn="l">
              <a:lnSpc>
                <a:spcPct val="115000"/>
              </a:lnSpc>
              <a:spcBef>
                <a:spcPts val="1200"/>
              </a:spcBef>
              <a:spcAft>
                <a:spcPts val="1200"/>
              </a:spcAft>
              <a:buSzPts val="1800"/>
              <a:buNone/>
            </a:pPr>
            <a:r>
              <a:rPr lang="en-GB" sz="1700"/>
              <a:t>Evaluate your own software: https://www.software.ac.uk/resources/online-sustainability-evaluation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nvSpPr>
        <p:spPr>
          <a:xfrm>
            <a:off x="248900" y="223850"/>
            <a:ext cx="8502900" cy="4109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100"/>
              <a:buFont typeface="Arial"/>
              <a:buNone/>
            </a:pPr>
            <a:r>
              <a:rPr b="1" i="0" lang="en-GB" sz="5100" u="none" cap="none" strike="noStrike">
                <a:solidFill>
                  <a:srgbClr val="000000"/>
                </a:solidFill>
                <a:latin typeface="Amatic SC"/>
                <a:ea typeface="Amatic SC"/>
                <a:cs typeface="Amatic SC"/>
                <a:sym typeface="Amatic SC"/>
              </a:rPr>
              <a:t>❝ Software models part of reality, </a:t>
            </a:r>
            <a:endParaRPr b="1" i="0" sz="5100" u="none" cap="none" strike="noStrike">
              <a:solidFill>
                <a:srgbClr val="000000"/>
              </a:solidFill>
              <a:latin typeface="Amatic SC"/>
              <a:ea typeface="Amatic SC"/>
              <a:cs typeface="Amatic SC"/>
              <a:sym typeface="Amatic SC"/>
            </a:endParaRPr>
          </a:p>
          <a:p>
            <a:pPr indent="0" lvl="0" marL="0" marR="0" rtl="0" algn="ctr">
              <a:lnSpc>
                <a:spcPct val="100000"/>
              </a:lnSpc>
              <a:spcBef>
                <a:spcPts val="0"/>
              </a:spcBef>
              <a:spcAft>
                <a:spcPts val="0"/>
              </a:spcAft>
              <a:buClr>
                <a:srgbClr val="000000"/>
              </a:buClr>
              <a:buSzPts val="5100"/>
              <a:buFont typeface="Arial"/>
              <a:buNone/>
            </a:pPr>
            <a:r>
              <a:rPr b="1" i="0" lang="en-GB" sz="5100" u="none" cap="none" strike="noStrike">
                <a:solidFill>
                  <a:srgbClr val="000000"/>
                </a:solidFill>
                <a:latin typeface="Amatic SC"/>
                <a:ea typeface="Amatic SC"/>
                <a:cs typeface="Amatic SC"/>
                <a:sym typeface="Amatic SC"/>
              </a:rPr>
              <a:t>and reality changes, </a:t>
            </a:r>
            <a:endParaRPr b="1" i="0" sz="5100" u="none" cap="none" strike="noStrike">
              <a:solidFill>
                <a:srgbClr val="000000"/>
              </a:solidFill>
              <a:latin typeface="Amatic SC"/>
              <a:ea typeface="Amatic SC"/>
              <a:cs typeface="Amatic SC"/>
              <a:sym typeface="Amatic SC"/>
            </a:endParaRPr>
          </a:p>
          <a:p>
            <a:pPr indent="0" lvl="0" marL="0" marR="0" rtl="0" algn="ctr">
              <a:lnSpc>
                <a:spcPct val="100000"/>
              </a:lnSpc>
              <a:spcBef>
                <a:spcPts val="0"/>
              </a:spcBef>
              <a:spcAft>
                <a:spcPts val="0"/>
              </a:spcAft>
              <a:buClr>
                <a:srgbClr val="000000"/>
              </a:buClr>
              <a:buSzPts val="5100"/>
              <a:buFont typeface="Arial"/>
              <a:buNone/>
            </a:pPr>
            <a:r>
              <a:rPr b="1" i="0" lang="en-GB" sz="5100" u="none" cap="none" strike="noStrike">
                <a:solidFill>
                  <a:srgbClr val="000000"/>
                </a:solidFill>
                <a:latin typeface="Amatic SC"/>
                <a:ea typeface="Amatic SC"/>
                <a:cs typeface="Amatic SC"/>
                <a:sym typeface="Amatic SC"/>
              </a:rPr>
              <a:t>whether we like it or not. </a:t>
            </a:r>
            <a:endParaRPr b="1" i="0" sz="5100" u="none" cap="none" strike="noStrike">
              <a:solidFill>
                <a:srgbClr val="000000"/>
              </a:solidFill>
              <a:latin typeface="Amatic SC"/>
              <a:ea typeface="Amatic SC"/>
              <a:cs typeface="Amatic SC"/>
              <a:sym typeface="Amatic SC"/>
            </a:endParaRPr>
          </a:p>
          <a:p>
            <a:pPr indent="0" lvl="0" marL="0" marR="0" rtl="0" algn="ctr">
              <a:lnSpc>
                <a:spcPct val="100000"/>
              </a:lnSpc>
              <a:spcBef>
                <a:spcPts val="0"/>
              </a:spcBef>
              <a:spcAft>
                <a:spcPts val="0"/>
              </a:spcAft>
              <a:buClr>
                <a:schemeClr val="dk1"/>
              </a:buClr>
              <a:buSzPts val="1100"/>
              <a:buFont typeface="Arial"/>
              <a:buNone/>
            </a:pPr>
            <a:r>
              <a:rPr b="1" i="0" lang="en-GB" sz="5100" u="none" cap="none" strike="noStrike">
                <a:solidFill>
                  <a:srgbClr val="000000"/>
                </a:solidFill>
                <a:latin typeface="Amatic SC"/>
                <a:ea typeface="Amatic SC"/>
                <a:cs typeface="Amatic SC"/>
                <a:sym typeface="Amatic SC"/>
              </a:rPr>
              <a:t>So the</a:t>
            </a:r>
            <a:endParaRPr b="1" i="0" sz="5100" u="none" cap="none" strike="noStrike">
              <a:solidFill>
                <a:srgbClr val="000000"/>
              </a:solidFill>
              <a:latin typeface="Amatic SC"/>
              <a:ea typeface="Amatic SC"/>
              <a:cs typeface="Amatic SC"/>
              <a:sym typeface="Amatic SC"/>
            </a:endParaRPr>
          </a:p>
          <a:p>
            <a:pPr indent="0" lvl="0" marL="0" marR="0" rtl="0" algn="ctr">
              <a:lnSpc>
                <a:spcPct val="100000"/>
              </a:lnSpc>
              <a:spcBef>
                <a:spcPts val="0"/>
              </a:spcBef>
              <a:spcAft>
                <a:spcPts val="0"/>
              </a:spcAft>
              <a:buClr>
                <a:srgbClr val="000000"/>
              </a:buClr>
              <a:buSzPts val="5100"/>
              <a:buFont typeface="Arial"/>
              <a:buNone/>
            </a:pPr>
            <a:r>
              <a:rPr b="1" i="0" lang="en-GB" sz="5100" u="none" cap="none" strike="noStrike">
                <a:solidFill>
                  <a:srgbClr val="000000"/>
                </a:solidFill>
                <a:latin typeface="Amatic SC"/>
                <a:ea typeface="Amatic SC"/>
                <a:cs typeface="Amatic SC"/>
                <a:sym typeface="Amatic SC"/>
              </a:rPr>
              <a:t>software has to change too. </a:t>
            </a:r>
            <a:r>
              <a:rPr b="1" i="0" lang="en-GB" sz="5100" u="none" cap="none" strike="noStrike">
                <a:solidFill>
                  <a:schemeClr val="dk1"/>
                </a:solidFill>
                <a:latin typeface="Amatic SC"/>
                <a:ea typeface="Amatic SC"/>
                <a:cs typeface="Amatic SC"/>
                <a:sym typeface="Amatic SC"/>
              </a:rPr>
              <a:t>❞</a:t>
            </a:r>
            <a:endParaRPr b="1" i="0" sz="5100" u="none" cap="none" strike="noStrike">
              <a:solidFill>
                <a:srgbClr val="000000"/>
              </a:solidFill>
              <a:latin typeface="Amatic SC"/>
              <a:ea typeface="Amatic SC"/>
              <a:cs typeface="Amatic SC"/>
              <a:sym typeface="Amatic SC"/>
            </a:endParaRPr>
          </a:p>
        </p:txBody>
      </p:sp>
      <p:sp>
        <p:nvSpPr>
          <p:cNvPr id="68" name="Google Shape;68;p3"/>
          <p:cNvSpPr txBox="1"/>
          <p:nvPr/>
        </p:nvSpPr>
        <p:spPr>
          <a:xfrm>
            <a:off x="2381400" y="4673750"/>
            <a:ext cx="8961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Hans van Vliet. (2007) </a:t>
            </a:r>
            <a:r>
              <a:rPr b="0" i="0" lang="en-GB" sz="1400" u="none" cap="none" strike="noStrike">
                <a:solidFill>
                  <a:srgbClr val="000000"/>
                </a:solidFill>
                <a:latin typeface="Arial"/>
                <a:ea typeface="Arial"/>
                <a:cs typeface="Arial"/>
                <a:sym typeface="Arial"/>
              </a:rPr>
              <a:t>Software Engineering: Principles and Practice. Wiley. pp16.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1329c094df1_0_11"/>
          <p:cNvSpPr txBox="1"/>
          <p:nvPr/>
        </p:nvSpPr>
        <p:spPr>
          <a:xfrm>
            <a:off x="248900" y="223850"/>
            <a:ext cx="8502900" cy="452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100"/>
              <a:buFont typeface="Arial"/>
              <a:buNone/>
            </a:pPr>
            <a:r>
              <a:rPr b="1" lang="en-GB"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rPr b="1" lang="en-GB" sz="1800">
                <a:latin typeface="Courier New"/>
                <a:ea typeface="Courier New"/>
                <a:cs typeface="Courier New"/>
                <a:sym typeface="Courier New"/>
              </a:rPr>
              <a:t> * Dear Maintainer</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rPr b="1" lang="en-GB"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rPr b="1" lang="en-GB" sz="1800">
                <a:latin typeface="Courier New"/>
                <a:ea typeface="Courier New"/>
                <a:cs typeface="Courier New"/>
                <a:sym typeface="Courier New"/>
              </a:rPr>
              <a:t> * Once you are done trying to ‘optimize’ this routine,</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rPr b="1" lang="en-GB" sz="1800">
                <a:latin typeface="Courier New"/>
                <a:ea typeface="Courier New"/>
                <a:cs typeface="Courier New"/>
                <a:sym typeface="Courier New"/>
              </a:rPr>
              <a:t> * and you have realized what a terrible mistake that was,</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rPr b="1" lang="en-GB" sz="1800">
                <a:latin typeface="Courier New"/>
                <a:ea typeface="Courier New"/>
                <a:cs typeface="Courier New"/>
                <a:sym typeface="Courier New"/>
              </a:rPr>
              <a:t> * please increment the following counter as a warning</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rPr b="1" lang="en-GB" sz="1800">
                <a:latin typeface="Courier New"/>
                <a:ea typeface="Courier New"/>
                <a:cs typeface="Courier New"/>
                <a:sym typeface="Courier New"/>
              </a:rPr>
              <a:t> * to the next guy.</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rPr b="1" lang="en-GB"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rPr b="1" lang="en-GB" sz="1800">
                <a:latin typeface="Courier New"/>
                <a:ea typeface="Courier New"/>
                <a:cs typeface="Courier New"/>
                <a:sym typeface="Courier New"/>
              </a:rPr>
              <a:t> * total_hours_wasted_here = 73</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rPr b="1" lang="en-GB"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rPr b="1" lang="en-GB" sz="1800">
                <a:latin typeface="Courier New"/>
                <a:ea typeface="Courier New"/>
                <a:cs typeface="Courier New"/>
                <a:sym typeface="Courier New"/>
              </a:rPr>
              <a:t> * undeclared variable, error on line 0</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rPr b="1" lang="en-GB"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GB"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t/>
            </a:r>
            <a:endParaRPr b="1" sz="1800">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5100"/>
              <a:buFont typeface="Arial"/>
              <a:buNone/>
            </a:pPr>
            <a:r>
              <a:rPr b="1" i="0" lang="en-GB" sz="3000" u="none" cap="none" strike="noStrike">
                <a:solidFill>
                  <a:srgbClr val="000000"/>
                </a:solidFill>
                <a:latin typeface="Amatic SC"/>
                <a:ea typeface="Amatic SC"/>
                <a:cs typeface="Amatic SC"/>
                <a:sym typeface="Amatic SC"/>
              </a:rPr>
              <a:t> </a:t>
            </a:r>
            <a:endParaRPr b="1" i="0" sz="3000" u="none" cap="none" strike="noStrike">
              <a:solidFill>
                <a:srgbClr val="000000"/>
              </a:solidFill>
              <a:latin typeface="Amatic SC"/>
              <a:ea typeface="Amatic SC"/>
              <a:cs typeface="Amatic SC"/>
              <a:sym typeface="Amatic S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329c094df1_0_5"/>
          <p:cNvSpPr txBox="1"/>
          <p:nvPr/>
        </p:nvSpPr>
        <p:spPr>
          <a:xfrm>
            <a:off x="260625" y="1709375"/>
            <a:ext cx="8502900" cy="3370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100"/>
              <a:buFont typeface="Arial"/>
              <a:buNone/>
            </a:pPr>
            <a:r>
              <a:rPr b="1" lang="en-GB" sz="3900">
                <a:latin typeface="Courier New"/>
                <a:ea typeface="Courier New"/>
                <a:cs typeface="Courier New"/>
                <a:sym typeface="Courier New"/>
              </a:rPr>
              <a:t>//When I wrote this, only God and I understood what I was doing</a:t>
            </a:r>
            <a:endParaRPr b="1" sz="39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rPr b="1" lang="en-GB" sz="3900">
                <a:latin typeface="Courier New"/>
                <a:ea typeface="Courier New"/>
                <a:cs typeface="Courier New"/>
                <a:sym typeface="Courier New"/>
              </a:rPr>
              <a:t>//Now, God only knows</a:t>
            </a:r>
            <a:endParaRPr b="1" sz="3900">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5100"/>
              <a:buFont typeface="Arial"/>
              <a:buNone/>
            </a:pPr>
            <a:r>
              <a:rPr b="1" i="0" lang="en-GB" sz="5100" u="none" cap="none" strike="noStrike">
                <a:solidFill>
                  <a:srgbClr val="000000"/>
                </a:solidFill>
                <a:latin typeface="Amatic SC"/>
                <a:ea typeface="Amatic SC"/>
                <a:cs typeface="Amatic SC"/>
                <a:sym typeface="Amatic SC"/>
              </a:rPr>
              <a:t> </a:t>
            </a:r>
            <a:endParaRPr b="1" i="0" sz="5100" u="none" cap="none" strike="noStrike">
              <a:solidFill>
                <a:srgbClr val="000000"/>
              </a:solidFill>
              <a:latin typeface="Amatic SC"/>
              <a:ea typeface="Amatic SC"/>
              <a:cs typeface="Amatic SC"/>
              <a:sym typeface="Amatic S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329c094df1_0_16"/>
          <p:cNvSpPr txBox="1"/>
          <p:nvPr/>
        </p:nvSpPr>
        <p:spPr>
          <a:xfrm>
            <a:off x="260625" y="1709375"/>
            <a:ext cx="8502900" cy="217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100"/>
              <a:buFont typeface="Arial"/>
              <a:buNone/>
            </a:pPr>
            <a:r>
              <a:rPr b="1" lang="en-GB" sz="3900">
                <a:latin typeface="Courier New"/>
                <a:ea typeface="Courier New"/>
                <a:cs typeface="Courier New"/>
                <a:sym typeface="Courier New"/>
              </a:rPr>
              <a:t>// drunk, fix later</a:t>
            </a:r>
            <a:endParaRPr b="1" sz="39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t/>
            </a:r>
            <a:endParaRPr b="1" sz="3900">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5100"/>
              <a:buFont typeface="Arial"/>
              <a:buNone/>
            </a:pPr>
            <a:r>
              <a:rPr b="1" i="0" lang="en-GB" sz="5100" u="none" cap="none" strike="noStrike">
                <a:solidFill>
                  <a:srgbClr val="000000"/>
                </a:solidFill>
                <a:latin typeface="Amatic SC"/>
                <a:ea typeface="Amatic SC"/>
                <a:cs typeface="Amatic SC"/>
                <a:sym typeface="Amatic SC"/>
              </a:rPr>
              <a:t> </a:t>
            </a:r>
            <a:endParaRPr b="1" i="0" sz="5100" u="none" cap="none" strike="noStrike">
              <a:solidFill>
                <a:srgbClr val="000000"/>
              </a:solidFill>
              <a:latin typeface="Amatic SC"/>
              <a:ea typeface="Amatic SC"/>
              <a:cs typeface="Amatic SC"/>
              <a:sym typeface="Amatic S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1329c094df1_0_21"/>
          <p:cNvSpPr txBox="1"/>
          <p:nvPr/>
        </p:nvSpPr>
        <p:spPr>
          <a:xfrm>
            <a:off x="260625" y="1709375"/>
            <a:ext cx="85029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GB" sz="3900">
                <a:latin typeface="Courier New"/>
                <a:ea typeface="Courier New"/>
                <a:cs typeface="Courier New"/>
                <a:sym typeface="Courier New"/>
              </a:rPr>
              <a:t>// Magic. Do not touch.</a:t>
            </a:r>
            <a:endParaRPr b="1" sz="39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t/>
            </a:r>
            <a:endParaRPr b="1" sz="39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t/>
            </a:r>
            <a:endParaRPr b="1" sz="3900">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5100"/>
              <a:buFont typeface="Arial"/>
              <a:buNone/>
            </a:pPr>
            <a:r>
              <a:rPr b="1" i="0" lang="en-GB" sz="5100" u="none" cap="none" strike="noStrike">
                <a:solidFill>
                  <a:srgbClr val="000000"/>
                </a:solidFill>
                <a:latin typeface="Amatic SC"/>
                <a:ea typeface="Amatic SC"/>
                <a:cs typeface="Amatic SC"/>
                <a:sym typeface="Amatic SC"/>
              </a:rPr>
              <a:t> </a:t>
            </a:r>
            <a:endParaRPr b="1" i="0" sz="5100" u="none" cap="none" strike="noStrike">
              <a:solidFill>
                <a:srgbClr val="000000"/>
              </a:solidFill>
              <a:latin typeface="Amatic SC"/>
              <a:ea typeface="Amatic SC"/>
              <a:cs typeface="Amatic SC"/>
              <a:sym typeface="Amatic S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329c094df1_0_26"/>
          <p:cNvSpPr txBox="1"/>
          <p:nvPr/>
        </p:nvSpPr>
        <p:spPr>
          <a:xfrm>
            <a:off x="260625" y="1709375"/>
            <a:ext cx="8502900" cy="457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GB" sz="3900">
                <a:latin typeface="Courier New"/>
                <a:ea typeface="Courier New"/>
                <a:cs typeface="Courier New"/>
                <a:sym typeface="Courier New"/>
              </a:rPr>
              <a:t>// I am not sure if we need this, but too scared to delete.</a:t>
            </a:r>
            <a:endParaRPr b="1" sz="39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39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t/>
            </a:r>
            <a:endParaRPr b="1" sz="39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t/>
            </a:r>
            <a:endParaRPr b="1" sz="3900">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5100"/>
              <a:buFont typeface="Arial"/>
              <a:buNone/>
            </a:pPr>
            <a:r>
              <a:rPr b="1" i="0" lang="en-GB" sz="5100" u="none" cap="none" strike="noStrike">
                <a:solidFill>
                  <a:srgbClr val="000000"/>
                </a:solidFill>
                <a:latin typeface="Amatic SC"/>
                <a:ea typeface="Amatic SC"/>
                <a:cs typeface="Amatic SC"/>
                <a:sym typeface="Amatic SC"/>
              </a:rPr>
              <a:t> </a:t>
            </a:r>
            <a:endParaRPr b="1" i="0" sz="5100" u="none" cap="none" strike="noStrike">
              <a:solidFill>
                <a:srgbClr val="000000"/>
              </a:solidFill>
              <a:latin typeface="Amatic SC"/>
              <a:ea typeface="Amatic SC"/>
              <a:cs typeface="Amatic SC"/>
              <a:sym typeface="Amatic S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329c094df1_0_31"/>
          <p:cNvSpPr txBox="1"/>
          <p:nvPr/>
        </p:nvSpPr>
        <p:spPr>
          <a:xfrm>
            <a:off x="260625" y="1709375"/>
            <a:ext cx="8502900" cy="517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GB" sz="3900">
                <a:latin typeface="Courier New"/>
                <a:ea typeface="Courier New"/>
                <a:cs typeface="Courier New"/>
                <a:sym typeface="Courier New"/>
              </a:rPr>
              <a:t>//Peter wrote this, nobody knows what it does, don't change it!</a:t>
            </a:r>
            <a:endParaRPr b="1" sz="39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39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39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t/>
            </a:r>
            <a:endParaRPr b="1" sz="39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5100"/>
              <a:buFont typeface="Arial"/>
              <a:buNone/>
            </a:pPr>
            <a:r>
              <a:t/>
            </a:r>
            <a:endParaRPr b="1" sz="3900">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5100"/>
              <a:buFont typeface="Arial"/>
              <a:buNone/>
            </a:pPr>
            <a:r>
              <a:rPr b="1" i="0" lang="en-GB" sz="5100" u="none" cap="none" strike="noStrike">
                <a:solidFill>
                  <a:srgbClr val="000000"/>
                </a:solidFill>
                <a:latin typeface="Amatic SC"/>
                <a:ea typeface="Amatic SC"/>
                <a:cs typeface="Amatic SC"/>
                <a:sym typeface="Amatic SC"/>
              </a:rPr>
              <a:t> </a:t>
            </a:r>
            <a:endParaRPr b="1" i="0" sz="5100" u="none" cap="none" strike="noStrike">
              <a:solidFill>
                <a:srgbClr val="000000"/>
              </a:solidFill>
              <a:latin typeface="Amatic SC"/>
              <a:ea typeface="Amatic SC"/>
              <a:cs typeface="Amatic SC"/>
              <a:sym typeface="Amatic SC"/>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