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9"/>
  </p:notesMasterIdLst>
  <p:handoutMasterIdLst>
    <p:handoutMasterId r:id="rId10"/>
  </p:handoutMasterIdLst>
  <p:sldIdLst>
    <p:sldId id="1884" r:id="rId2"/>
    <p:sldId id="1909" r:id="rId3"/>
    <p:sldId id="1885" r:id="rId4"/>
    <p:sldId id="1908" r:id="rId5"/>
    <p:sldId id="270" r:id="rId6"/>
    <p:sldId id="1874" r:id="rId7"/>
    <p:sldId id="1910"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909"/>
            <p14:sldId id="1885"/>
            <p14:sldId id="1908"/>
            <p14:sldId id="270"/>
            <p14:sldId id="1874"/>
            <p14:sldId id="191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7135" autoAdjust="0"/>
  </p:normalViewPr>
  <p:slideViewPr>
    <p:cSldViewPr snapToGrid="0">
      <p:cViewPr varScale="1">
        <p:scale>
          <a:sx n="100" d="100"/>
          <a:sy n="100" d="100"/>
        </p:scale>
        <p:origin x="924"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1/16/2019 5:02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1/16/2019 5:02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1/16/2019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5045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5</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AZ-101 Certification Areas - https://www.microsoft.com/en-us/learning/exam-az-101.aspx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1/16/2019 5:02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10834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51773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742" r:id="rId22"/>
    <p:sldLayoutId id="214748474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az-101.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15D3B-2AD2-4D46-A8B2-A0D592F7E842}"/>
              </a:ext>
            </a:extLst>
          </p:cNvPr>
          <p:cNvSpPr>
            <a:spLocks noGrp="1"/>
          </p:cNvSpPr>
          <p:nvPr>
            <p:ph type="title"/>
          </p:nvPr>
        </p:nvSpPr>
        <p:spPr>
          <a:xfrm>
            <a:off x="578934" y="2033668"/>
            <a:ext cx="4167887" cy="1994392"/>
          </a:xfrm>
        </p:spPr>
        <p:txBody>
          <a:bodyPr/>
          <a:lstStyle/>
          <a:p>
            <a:pPr>
              <a:lnSpc>
                <a:spcPct val="90000"/>
              </a:lnSpc>
            </a:pPr>
            <a:r>
              <a:rPr lang="en-US" dirty="0" smtClean="0">
                <a:latin typeface="Segoe UI Semibold" panose="020B0702040204020203" pitchFamily="34" charset="0"/>
                <a:cs typeface="Segoe UI Semibold" panose="020B0702040204020203" pitchFamily="34" charset="0"/>
              </a:rPr>
              <a:t>AZ-101</a:t>
            </a:r>
            <a:r>
              <a:rPr lang="en-US" dirty="0">
                <a:latin typeface="Segoe UI Semibold" panose="020B0702040204020203" pitchFamily="34" charset="0"/>
                <a:cs typeface="Segoe UI Semibold" panose="020B0702040204020203" pitchFamily="34" charset="0"/>
              </a:rPr>
              <a:t/>
            </a:r>
            <a:br>
              <a:rPr lang="en-US" dirty="0">
                <a:latin typeface="Segoe UI Semibold" panose="020B0702040204020203" pitchFamily="34" charset="0"/>
                <a:cs typeface="Segoe UI Semibold" panose="020B0702040204020203" pitchFamily="34" charset="0"/>
              </a:rPr>
            </a:br>
            <a:r>
              <a:rPr lang="en-US" dirty="0" smtClean="0">
                <a:latin typeface="Segoe UI Semibold" panose="020B0702040204020203" pitchFamily="34" charset="0"/>
                <a:cs typeface="Segoe UI Semibold" panose="020B0702040204020203" pitchFamily="34" charset="0"/>
              </a:rPr>
              <a:t>Microsoft Azure Integration and Security</a:t>
            </a:r>
            <a:endParaRPr lang="en-US" dirty="0"/>
          </a:p>
        </p:txBody>
      </p:sp>
    </p:spTree>
    <p:extLst>
      <p:ext uri="{BB962C8B-B14F-4D97-AF65-F5344CB8AC3E}">
        <p14:creationId xmlns:p14="http://schemas.microsoft.com/office/powerpoint/2010/main" val="307104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Facilities</a:t>
            </a:r>
            <a:endParaRPr lang="en-US" dirty="0"/>
          </a:p>
        </p:txBody>
      </p:sp>
      <p:sp>
        <p:nvSpPr>
          <p:cNvPr id="3" name="Espace réservé du texte 2"/>
          <p:cNvSpPr>
            <a:spLocks noGrp="1"/>
          </p:cNvSpPr>
          <p:nvPr>
            <p:ph type="body" sz="quarter" idx="10"/>
          </p:nvPr>
        </p:nvSpPr>
        <p:spPr>
          <a:xfrm>
            <a:off x="584200" y="1435497"/>
            <a:ext cx="11018520" cy="4905958"/>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t>
            </a:r>
            <a:r>
              <a:rPr lang="en-US" sz="2400" dirty="0" smtClean="0"/>
              <a:t>access</a:t>
            </a:r>
            <a:endParaRPr lang="en-US" sz="2400" dirty="0"/>
          </a:p>
          <a:p>
            <a:pPr>
              <a:spcBef>
                <a:spcPts val="0"/>
              </a:spcBef>
              <a:spcAft>
                <a:spcPts val="600"/>
              </a:spcAft>
            </a:pPr>
            <a:r>
              <a:rPr lang="en-US" sz="2400" dirty="0"/>
              <a:t>Emergency procedures</a:t>
            </a:r>
          </a:p>
          <a:p>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12475277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t>
            </a:r>
            <a:r>
              <a:rPr lang="en-US" dirty="0" smtClean="0"/>
              <a:t>Agenda (1/2)</a:t>
            </a:r>
            <a:endParaRPr lang="en-US" dirty="0"/>
          </a:p>
        </p:txBody>
      </p:sp>
      <p:sp>
        <p:nvSpPr>
          <p:cNvPr id="6" name="Text Placeholder 5"/>
          <p:cNvSpPr>
            <a:spLocks noGrp="1"/>
          </p:cNvSpPr>
          <p:nvPr>
            <p:ph type="body" sz="quarter" idx="10"/>
          </p:nvPr>
        </p:nvSpPr>
        <p:spPr>
          <a:xfrm>
            <a:off x="566947" y="1159452"/>
            <a:ext cx="11018520" cy="5269135"/>
          </a:xfrm>
        </p:spPr>
        <p:txBody>
          <a:bodyPr/>
          <a:lstStyle/>
          <a:p>
            <a:r>
              <a:rPr lang="en-US" dirty="0" smtClean="0">
                <a:latin typeface="+mn-lt"/>
              </a:rPr>
              <a:t>Part 1: Migrate servers to Azure</a:t>
            </a:r>
          </a:p>
          <a:p>
            <a:pPr lvl="3"/>
            <a:r>
              <a:rPr lang="en-US" sz="2600" dirty="0" smtClean="0"/>
              <a:t>M01</a:t>
            </a:r>
            <a:r>
              <a:rPr lang="en-US" sz="2600" dirty="0"/>
              <a:t>: </a:t>
            </a:r>
            <a:r>
              <a:rPr lang="en-US" sz="2600" dirty="0" smtClean="0"/>
              <a:t>Azure Migrate</a:t>
            </a:r>
            <a:endParaRPr lang="en-US" sz="2600" dirty="0"/>
          </a:p>
          <a:p>
            <a:pPr lvl="3"/>
            <a:r>
              <a:rPr lang="en-US" sz="2600" dirty="0" smtClean="0"/>
              <a:t>M02</a:t>
            </a:r>
            <a:r>
              <a:rPr lang="en-US" sz="2600" dirty="0"/>
              <a:t>: Azure Site Recovery </a:t>
            </a:r>
          </a:p>
          <a:p>
            <a:pPr lvl="3"/>
            <a:r>
              <a:rPr lang="en-US" sz="2600" dirty="0" smtClean="0"/>
              <a:t>M03</a:t>
            </a:r>
            <a:r>
              <a:rPr lang="en-US" sz="2600" dirty="0"/>
              <a:t>: Disaster Recovery</a:t>
            </a:r>
          </a:p>
          <a:p>
            <a:pPr lvl="3"/>
            <a:r>
              <a:rPr lang="en-US" sz="2600" dirty="0" smtClean="0"/>
              <a:t>M04</a:t>
            </a:r>
            <a:r>
              <a:rPr lang="en-US" sz="2600" dirty="0"/>
              <a:t>: Migrating </a:t>
            </a:r>
            <a:r>
              <a:rPr lang="en-US" sz="2600" dirty="0" smtClean="0"/>
              <a:t>Data</a:t>
            </a:r>
          </a:p>
          <a:p>
            <a:pPr lvl="3"/>
            <a:endParaRPr lang="en-US" sz="2600" dirty="0" smtClean="0"/>
          </a:p>
          <a:p>
            <a:r>
              <a:rPr lang="en-US" dirty="0" smtClean="0">
                <a:latin typeface="+mn-lt"/>
              </a:rPr>
              <a:t>Part 2: Application Services</a:t>
            </a:r>
          </a:p>
          <a:p>
            <a:pPr lvl="3"/>
            <a:r>
              <a:rPr lang="en-US" sz="2600" dirty="0"/>
              <a:t>M01: Introducing the Azure App Service Platform</a:t>
            </a:r>
          </a:p>
          <a:p>
            <a:pPr lvl="3"/>
            <a:r>
              <a:rPr lang="en-US" sz="2600" dirty="0"/>
              <a:t>M02: Managing and Securing Web Apps</a:t>
            </a:r>
          </a:p>
          <a:p>
            <a:pPr lvl="3"/>
            <a:r>
              <a:rPr lang="en-US" sz="2600" dirty="0"/>
              <a:t>M03: Scaling and Performance</a:t>
            </a:r>
          </a:p>
          <a:p>
            <a:pPr lvl="3"/>
            <a:r>
              <a:rPr lang="en-US" sz="2600" dirty="0"/>
              <a:t>M04: Deploying </a:t>
            </a:r>
            <a:r>
              <a:rPr lang="en-US" sz="2600" dirty="0" err="1"/>
              <a:t>Serverless</a:t>
            </a:r>
            <a:r>
              <a:rPr lang="en-US" sz="2600" dirty="0"/>
              <a:t> Computing </a:t>
            </a:r>
            <a:r>
              <a:rPr lang="en-US" sz="2600" dirty="0" smtClean="0"/>
              <a:t>Solutions</a:t>
            </a:r>
          </a:p>
        </p:txBody>
      </p:sp>
    </p:spTree>
    <p:extLst>
      <p:ext uri="{BB962C8B-B14F-4D97-AF65-F5344CB8AC3E}">
        <p14:creationId xmlns:p14="http://schemas.microsoft.com/office/powerpoint/2010/main" val="257267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t>
            </a:r>
            <a:r>
              <a:rPr lang="en-US" dirty="0" smtClean="0"/>
              <a:t>Agenda (2/2)</a:t>
            </a:r>
            <a:endParaRPr lang="en-US" dirty="0"/>
          </a:p>
        </p:txBody>
      </p:sp>
      <p:sp>
        <p:nvSpPr>
          <p:cNvPr id="6" name="Text Placeholder 5"/>
          <p:cNvSpPr>
            <a:spLocks noGrp="1"/>
          </p:cNvSpPr>
          <p:nvPr>
            <p:ph type="body" sz="quarter" idx="10"/>
          </p:nvPr>
        </p:nvSpPr>
        <p:spPr>
          <a:xfrm>
            <a:off x="566947" y="1159452"/>
            <a:ext cx="11018520" cy="4185761"/>
          </a:xfrm>
        </p:spPr>
        <p:txBody>
          <a:bodyPr/>
          <a:lstStyle/>
          <a:p>
            <a:r>
              <a:rPr lang="en-US" sz="3200" dirty="0" smtClean="0">
                <a:latin typeface="+mn-lt"/>
              </a:rPr>
              <a:t>Part 3: Advanced Virtual Networking</a:t>
            </a:r>
          </a:p>
          <a:p>
            <a:pPr lvl="1"/>
            <a:r>
              <a:rPr lang="en-US" sz="2400" dirty="0">
                <a:latin typeface="+mn-lt"/>
              </a:rPr>
              <a:t>M01: Distributing Network Traffic</a:t>
            </a:r>
          </a:p>
          <a:p>
            <a:pPr lvl="1"/>
            <a:r>
              <a:rPr lang="en-US" sz="2400" dirty="0">
                <a:latin typeface="+mn-lt"/>
              </a:rPr>
              <a:t>M02: Site Connectivity</a:t>
            </a:r>
          </a:p>
          <a:p>
            <a:pPr lvl="1"/>
            <a:r>
              <a:rPr lang="en-US" sz="2400" dirty="0">
                <a:latin typeface="+mn-lt"/>
              </a:rPr>
              <a:t>M03: Monitoring and Troubleshooting Network </a:t>
            </a:r>
            <a:r>
              <a:rPr lang="en-US" sz="2400" dirty="0" smtClean="0">
                <a:latin typeface="+mn-lt"/>
              </a:rPr>
              <a:t>Connections</a:t>
            </a:r>
          </a:p>
          <a:p>
            <a:pPr lvl="1"/>
            <a:endParaRPr lang="en-US" sz="2400" dirty="0">
              <a:latin typeface="+mn-lt"/>
            </a:endParaRPr>
          </a:p>
          <a:p>
            <a:r>
              <a:rPr lang="en-US" sz="3200" dirty="0" smtClean="0">
                <a:latin typeface="+mn-lt"/>
              </a:rPr>
              <a:t>Part 4: Secure Identities</a:t>
            </a:r>
          </a:p>
          <a:p>
            <a:pPr lvl="1"/>
            <a:r>
              <a:rPr lang="en-US" sz="2400" dirty="0">
                <a:latin typeface="+mn-lt"/>
              </a:rPr>
              <a:t>M01: Introduction to Identity Protection in Azure</a:t>
            </a:r>
          </a:p>
          <a:p>
            <a:pPr lvl="1"/>
            <a:r>
              <a:rPr lang="en-US" sz="2400" dirty="0">
                <a:latin typeface="+mn-lt"/>
              </a:rPr>
              <a:t>M02: Using Multi-Factor Authentication (MFA) for Secure Access</a:t>
            </a:r>
          </a:p>
          <a:p>
            <a:pPr lvl="1"/>
            <a:r>
              <a:rPr lang="en-US" sz="2400" dirty="0">
                <a:latin typeface="+mn-lt"/>
              </a:rPr>
              <a:t>M03: Azure AD Privileged Identity </a:t>
            </a:r>
            <a:r>
              <a:rPr lang="en-US" sz="2400" dirty="0" smtClean="0">
                <a:latin typeface="+mn-lt"/>
              </a:rPr>
              <a:t>Management</a:t>
            </a:r>
            <a:endParaRPr lang="en-US" sz="2400" dirty="0">
              <a:latin typeface="+mn-lt"/>
            </a:endParaRPr>
          </a:p>
        </p:txBody>
      </p:sp>
    </p:spTree>
    <p:extLst>
      <p:ext uri="{BB962C8B-B14F-4D97-AF65-F5344CB8AC3E}">
        <p14:creationId xmlns:p14="http://schemas.microsoft.com/office/powerpoint/2010/main" val="387547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(AZ-101)</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E1CECE73-C9ED-4B40-A5A7-859B52CB7180}"/>
              </a:ext>
            </a:extLst>
          </p:cNvPr>
          <p:cNvGraphicFramePr>
            <a:graphicFrameLocks noGrp="1"/>
          </p:cNvGraphicFramePr>
          <p:nvPr>
            <p:extLst>
              <p:ext uri="{D42A27DB-BD31-4B8C-83A1-F6EECF244321}">
                <p14:modId xmlns:p14="http://schemas.microsoft.com/office/powerpoint/2010/main" val="4214993435"/>
              </p:ext>
            </p:extLst>
          </p:nvPr>
        </p:nvGraphicFramePr>
        <p:xfrm>
          <a:off x="1513840" y="1420496"/>
          <a:ext cx="8676640" cy="2103120"/>
        </p:xfrm>
        <a:graphic>
          <a:graphicData uri="http://schemas.openxmlformats.org/drawingml/2006/table">
            <a:tbl>
              <a:tblPr firstRow="1" bandRow="1">
                <a:tableStyleId>{5C22544A-7EE6-4342-B048-85BDC9FD1C3A}</a:tableStyleId>
              </a:tblPr>
              <a:tblGrid>
                <a:gridCol w="6747665">
                  <a:extLst>
                    <a:ext uri="{9D8B030D-6E8A-4147-A177-3AD203B41FA5}">
                      <a16:colId xmlns:a16="http://schemas.microsoft.com/office/drawing/2014/main" val="1639920567"/>
                    </a:ext>
                  </a:extLst>
                </a:gridCol>
                <a:gridCol w="1928975">
                  <a:extLst>
                    <a:ext uri="{9D8B030D-6E8A-4147-A177-3AD203B41FA5}">
                      <a16:colId xmlns:a16="http://schemas.microsoft.com/office/drawing/2014/main" val="1443957068"/>
                    </a:ext>
                  </a:extLst>
                </a:gridCol>
              </a:tblGrid>
              <a:tr h="358838">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Percentage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364140"/>
                  </a:ext>
                </a:extLst>
              </a:tr>
              <a:tr h="358838">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Evaluate and perform server migration to Azure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438053"/>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Implement and manage application services</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20-25%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358516"/>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Implement advanced virtual networking</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30-35%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493866"/>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Secure identities</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20-25%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249122"/>
                  </a:ext>
                </a:extLst>
              </a:tr>
            </a:tbl>
          </a:graphicData>
        </a:graphic>
      </p:graphicFrame>
    </p:spTree>
    <p:extLst>
      <p:ext uri="{BB962C8B-B14F-4D97-AF65-F5344CB8AC3E}">
        <p14:creationId xmlns:p14="http://schemas.microsoft.com/office/powerpoint/2010/main" val="3859044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your account</a:t>
            </a:r>
            <a:endParaRPr lang="en-US" dirty="0"/>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smtClean="0"/>
              <a:t>https://www.live.com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429549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403</Words>
  <Application>Microsoft Office PowerPoint</Application>
  <PresentationFormat>Grand écran</PresentationFormat>
  <Paragraphs>77</Paragraphs>
  <Slides>7</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7</vt:i4>
      </vt:variant>
    </vt:vector>
  </HeadingPairs>
  <TitlesOfParts>
    <vt:vector size="17"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AZ-101 Microsoft Azure Integration and Security</vt:lpstr>
      <vt:lpstr>Facilities</vt:lpstr>
      <vt:lpstr>Course Agenda (1/2)</vt:lpstr>
      <vt:lpstr>Course Agenda (2/2)</vt:lpstr>
      <vt:lpstr>Cloud Administrator Role</vt:lpstr>
      <vt:lpstr>Certification Areas (AZ-101)</vt:lpstr>
      <vt:lpstr>Create your account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2018-11-27T01:27:53Z</dcterms:created>
  <dcterms:modified xsi:type="dcterms:W3CDTF">2019-01-16T16:15:48Z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tonyj@microsoft.com</vt:lpwstr>
  </property>
  <property fmtid="{D5CDD505-2E9C-101B-9397-08002B2CF9AE}" pid="5" name="MSIP_Label_f42aa342-8706-4288-bd11-ebb85995028c_SetDate">
    <vt:lpwstr>2018-11-27T01:27:58.0949761Z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