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7"/>
  </p:notesMasterIdLst>
  <p:handoutMasterIdLst>
    <p:handoutMasterId r:id="rId8"/>
  </p:handoutMasterIdLst>
  <p:sldIdLst>
    <p:sldId id="1908" r:id="rId2"/>
    <p:sldId id="1915" r:id="rId3"/>
    <p:sldId id="1670" r:id="rId4"/>
    <p:sldId id="1913" r:id="rId5"/>
    <p:sldId id="1917" r:id="rId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908"/>
            <p14:sldId id="1915"/>
            <p14:sldId id="1670"/>
            <p14:sldId id="1913"/>
            <p14:sldId id="19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6EF"/>
    <a:srgbClr val="0078D4"/>
    <a:srgbClr val="1A1A1A"/>
    <a:srgbClr val="FFFFFF"/>
    <a:srgbClr val="00BCF2"/>
    <a:srgbClr val="40CDF5"/>
    <a:srgbClr val="40587C"/>
    <a:srgbClr val="00B0E3"/>
    <a:srgbClr val="00188F"/>
    <a:srgbClr val="005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9942" autoAdjust="0"/>
  </p:normalViewPr>
  <p:slideViewPr>
    <p:cSldViewPr snapToGrid="0">
      <p:cViewPr varScale="1">
        <p:scale>
          <a:sx n="78" d="100"/>
          <a:sy n="78" d="100"/>
        </p:scale>
        <p:origin x="845" y="5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3/4/2019 2:04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‹N°›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3/4/2019 2:04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3/4/2019 2:04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3/4/2019 2:04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3/4/2019 2:04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2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000664"/>
          </a:xfrm>
          <a:solidFill>
            <a:srgbClr val="0070C0"/>
          </a:solidFill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4882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71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256" r:id="rId12"/>
    <p:sldLayoutId id="2147484257" r:id="rId13"/>
    <p:sldLayoutId id="2147484585" r:id="rId14"/>
    <p:sldLayoutId id="2147484299" r:id="rId15"/>
    <p:sldLayoutId id="2147484263" r:id="rId16"/>
    <p:sldLayoutId id="2147484742" r:id="rId17"/>
    <p:sldLayoutId id="2147484743" r:id="rId1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8095" y="1907482"/>
            <a:ext cx="4167887" cy="2215991"/>
          </a:xfrm>
        </p:spPr>
        <p:txBody>
          <a:bodyPr/>
          <a:lstStyle/>
          <a:p>
            <a:r>
              <a:rPr lang="en-US" dirty="0"/>
              <a:t>MS-100</a:t>
            </a:r>
            <a:br>
              <a:rPr lang="en-US" dirty="0"/>
            </a:br>
            <a:r>
              <a:rPr lang="en-US" dirty="0"/>
              <a:t>Microsoft 365 Identity and Services</a:t>
            </a:r>
          </a:p>
        </p:txBody>
      </p:sp>
    </p:spTree>
    <p:extLst>
      <p:ext uri="{BB962C8B-B14F-4D97-AF65-F5344CB8AC3E}">
        <p14:creationId xmlns:p14="http://schemas.microsoft.com/office/powerpoint/2010/main" val="203892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90595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Class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Building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Parking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Restrooms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Phones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Messages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Smoking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Internet access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Emergency procedures</a:t>
            </a:r>
          </a:p>
          <a:p>
            <a:endParaRPr lang="en-US" sz="24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814" y="3298930"/>
            <a:ext cx="1381189" cy="1381189"/>
          </a:xfrm>
          <a:prstGeom prst="rect">
            <a:avLst/>
          </a:prstGeom>
        </p:spPr>
      </p:pic>
      <p:pic>
        <p:nvPicPr>
          <p:cNvPr id="5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050" y="2815470"/>
            <a:ext cx="1243548" cy="1936384"/>
          </a:xfrm>
          <a:prstGeom prst="rect">
            <a:avLst/>
          </a:prstGeom>
        </p:spPr>
      </p:pic>
      <p:grpSp>
        <p:nvGrpSpPr>
          <p:cNvPr id="6" name="Group 38"/>
          <p:cNvGrpSpPr>
            <a:grpSpLocks noChangeAspect="1"/>
          </p:cNvGrpSpPr>
          <p:nvPr/>
        </p:nvGrpSpPr>
        <p:grpSpPr>
          <a:xfrm>
            <a:off x="8061936" y="4740791"/>
            <a:ext cx="1635482" cy="1166415"/>
            <a:chOff x="975600" y="4290620"/>
            <a:chExt cx="2006088" cy="1430728"/>
          </a:xfrm>
        </p:grpSpPr>
        <p:grpSp>
          <p:nvGrpSpPr>
            <p:cNvPr id="7" name="Group 39"/>
            <p:cNvGrpSpPr>
              <a:grpSpLocks noChangeAspect="1"/>
            </p:cNvGrpSpPr>
            <p:nvPr/>
          </p:nvGrpSpPr>
          <p:grpSpPr>
            <a:xfrm>
              <a:off x="975600" y="4290620"/>
              <a:ext cx="2006088" cy="1430728"/>
              <a:chOff x="1918853" y="3044496"/>
              <a:chExt cx="666391" cy="475141"/>
            </a:xfrm>
          </p:grpSpPr>
          <p:sp>
            <p:nvSpPr>
              <p:cNvPr id="9" name="Round Same Side Corner Rectangle 11"/>
              <p:cNvSpPr/>
              <p:nvPr/>
            </p:nvSpPr>
            <p:spPr>
              <a:xfrm>
                <a:off x="1970085" y="3044496"/>
                <a:ext cx="564520" cy="361776"/>
              </a:xfrm>
              <a:custGeom>
                <a:avLst/>
                <a:gdLst/>
                <a:ahLst/>
                <a:cxnLst/>
                <a:rect l="l" t="t" r="r" b="b"/>
                <a:pathLst>
                  <a:path w="564520" h="361776">
                    <a:moveTo>
                      <a:pt x="21117" y="19360"/>
                    </a:moveTo>
                    <a:lnTo>
                      <a:pt x="21117" y="345592"/>
                    </a:lnTo>
                    <a:lnTo>
                      <a:pt x="543404" y="345592"/>
                    </a:lnTo>
                    <a:lnTo>
                      <a:pt x="543404" y="19360"/>
                    </a:lnTo>
                    <a:close/>
                    <a:moveTo>
                      <a:pt x="17539" y="0"/>
                    </a:moveTo>
                    <a:lnTo>
                      <a:pt x="546981" y="0"/>
                    </a:lnTo>
                    <a:cubicBezTo>
                      <a:pt x="556668" y="0"/>
                      <a:pt x="564520" y="7852"/>
                      <a:pt x="564520" y="17539"/>
                    </a:cubicBezTo>
                    <a:lnTo>
                      <a:pt x="564520" y="361776"/>
                    </a:lnTo>
                    <a:lnTo>
                      <a:pt x="0" y="361776"/>
                    </a:lnTo>
                    <a:lnTo>
                      <a:pt x="0" y="17539"/>
                    </a:lnTo>
                    <a:cubicBezTo>
                      <a:pt x="0" y="7852"/>
                      <a:pt x="7852" y="0"/>
                      <a:pt x="17539" y="0"/>
                    </a:cubicBez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0" name="Trapezoid 12"/>
              <p:cNvSpPr/>
              <p:nvPr/>
            </p:nvSpPr>
            <p:spPr>
              <a:xfrm>
                <a:off x="1918853" y="3419324"/>
                <a:ext cx="666391" cy="72881"/>
              </a:xfrm>
              <a:custGeom>
                <a:avLst/>
                <a:gdLst/>
                <a:ahLst/>
                <a:cxnLst/>
                <a:rect l="l" t="t" r="r" b="b"/>
                <a:pathLst>
                  <a:path w="666391" h="84127">
                    <a:moveTo>
                      <a:pt x="257990" y="52557"/>
                    </a:moveTo>
                    <a:lnTo>
                      <a:pt x="241755" y="79989"/>
                    </a:lnTo>
                    <a:lnTo>
                      <a:pt x="424635" y="79989"/>
                    </a:lnTo>
                    <a:lnTo>
                      <a:pt x="408400" y="52557"/>
                    </a:lnTo>
                    <a:close/>
                    <a:moveTo>
                      <a:pt x="49787" y="0"/>
                    </a:moveTo>
                    <a:lnTo>
                      <a:pt x="616604" y="0"/>
                    </a:lnTo>
                    <a:lnTo>
                      <a:pt x="666391" y="84127"/>
                    </a:lnTo>
                    <a:lnTo>
                      <a:pt x="0" y="84127"/>
                    </a:ln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19446" y="3492205"/>
                <a:ext cx="665798" cy="27432"/>
              </a:xfrm>
              <a:prstGeom prst="rect">
                <a:avLst/>
              </a:pr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1183880" y="4340003"/>
              <a:ext cx="1572768" cy="9906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2464" y="4501662"/>
            <a:ext cx="871405" cy="1723255"/>
          </a:xfrm>
          <a:prstGeom prst="rect">
            <a:avLst/>
          </a:prstGeom>
        </p:spPr>
      </p:pic>
      <p:pic>
        <p:nvPicPr>
          <p:cNvPr id="13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0325" y="4600184"/>
            <a:ext cx="700050" cy="16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05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 (1/2)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02607"/>
          </a:xfrm>
        </p:spPr>
        <p:txBody>
          <a:bodyPr/>
          <a:lstStyle/>
          <a:p>
            <a:r>
              <a:rPr lang="en-US" dirty="0"/>
              <a:t>Part 1 – Office 365 Management (2 Days)</a:t>
            </a:r>
          </a:p>
          <a:p>
            <a:pPr lvl="1"/>
            <a:r>
              <a:rPr lang="en-US" dirty="0"/>
              <a:t>M01: Office 365 Overview</a:t>
            </a:r>
          </a:p>
          <a:p>
            <a:pPr lvl="1"/>
            <a:r>
              <a:rPr lang="en-US" dirty="0"/>
              <a:t>M02: Moving your Organization to Office 365</a:t>
            </a:r>
          </a:p>
          <a:p>
            <a:pPr lvl="1"/>
            <a:r>
              <a:rPr lang="en-US" dirty="0"/>
              <a:t>M03: Configuring Office 365</a:t>
            </a:r>
          </a:p>
          <a:p>
            <a:pPr lvl="1"/>
            <a:r>
              <a:rPr lang="en-US" dirty="0"/>
              <a:t>M04: Managing Office 365 </a:t>
            </a:r>
            <a:r>
              <a:rPr lang="en-US" dirty="0" err="1"/>
              <a:t>ProPlus</a:t>
            </a:r>
            <a:r>
              <a:rPr lang="en-US" dirty="0"/>
              <a:t> Deployments</a:t>
            </a:r>
          </a:p>
          <a:p>
            <a:r>
              <a:rPr lang="en-US" dirty="0"/>
              <a:t>Part 2 – Microsoft 365 Tenant and Service Management (1 Day)</a:t>
            </a:r>
          </a:p>
          <a:p>
            <a:pPr lvl="1"/>
            <a:r>
              <a:rPr lang="en-US" dirty="0"/>
              <a:t>M01: Designing Your Microsoft 365 Tenant</a:t>
            </a:r>
          </a:p>
          <a:p>
            <a:pPr lvl="1"/>
            <a:r>
              <a:rPr lang="en-US" dirty="0"/>
              <a:t>M02: Configuring Your Microsoft 365 Tenant</a:t>
            </a:r>
          </a:p>
          <a:p>
            <a:pPr lvl="1"/>
            <a:r>
              <a:rPr lang="en-US" dirty="0"/>
              <a:t>M03: Managing Your Microsoft 365 Tenant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 (2/2)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65236"/>
          </a:xfrm>
        </p:spPr>
        <p:txBody>
          <a:bodyPr/>
          <a:lstStyle/>
          <a:p>
            <a:r>
              <a:rPr lang="en-US" sz="3200" dirty="0"/>
              <a:t>Part 3 – Microsoft 365 Identity Management (2 Days)</a:t>
            </a:r>
          </a:p>
          <a:p>
            <a:pPr lvl="1"/>
            <a:r>
              <a:rPr lang="en-US" sz="2400" dirty="0"/>
              <a:t>M01: Manage User Security Groups and Licenses for Cloud Identities</a:t>
            </a:r>
          </a:p>
          <a:p>
            <a:pPr lvl="1"/>
            <a:r>
              <a:rPr lang="en-US" sz="2400" dirty="0"/>
              <a:t>M02: Plan and Implement Identity Synchronization</a:t>
            </a:r>
          </a:p>
          <a:p>
            <a:pPr lvl="1"/>
            <a:r>
              <a:rPr lang="en-US" sz="2400" dirty="0"/>
              <a:t>M03: Planning and Implementing Federated Identities</a:t>
            </a:r>
          </a:p>
          <a:p>
            <a:pPr lvl="1"/>
            <a:r>
              <a:rPr lang="en-US" sz="2400" dirty="0"/>
              <a:t>M04: Implementing Application and External Access</a:t>
            </a:r>
          </a:p>
        </p:txBody>
      </p:sp>
    </p:spTree>
    <p:extLst>
      <p:ext uri="{BB962C8B-B14F-4D97-AF65-F5344CB8AC3E}">
        <p14:creationId xmlns:p14="http://schemas.microsoft.com/office/powerpoint/2010/main" val="4343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acquainted !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5674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Company affiliation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Business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Office </a:t>
            </a:r>
            <a:r>
              <a:rPr lang="en-US" dirty="0"/>
              <a:t>/ Microsoft 365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Expectations for the course</a:t>
            </a:r>
          </a:p>
        </p:txBody>
      </p:sp>
      <p:grpSp>
        <p:nvGrpSpPr>
          <p:cNvPr id="4" name="Group 10"/>
          <p:cNvGrpSpPr>
            <a:grpSpLocks noChangeAspect="1"/>
          </p:cNvGrpSpPr>
          <p:nvPr/>
        </p:nvGrpSpPr>
        <p:grpSpPr>
          <a:xfrm>
            <a:off x="8534258" y="1012746"/>
            <a:ext cx="2091928" cy="1331227"/>
            <a:chOff x="1066800" y="1066800"/>
            <a:chExt cx="3352800" cy="2133600"/>
          </a:xfrm>
        </p:grpSpPr>
        <p:grpSp>
          <p:nvGrpSpPr>
            <p:cNvPr id="5" name="Group 11"/>
            <p:cNvGrpSpPr/>
            <p:nvPr/>
          </p:nvGrpSpPr>
          <p:grpSpPr>
            <a:xfrm>
              <a:off x="1066800" y="1066800"/>
              <a:ext cx="3352800" cy="2133600"/>
              <a:chOff x="762000" y="1066800"/>
              <a:chExt cx="3352800" cy="2133600"/>
            </a:xfrm>
            <a:solidFill>
              <a:srgbClr val="0072C6"/>
            </a:solidFill>
          </p:grpSpPr>
          <p:sp>
            <p:nvSpPr>
              <p:cNvPr id="7" name="Rounded Rectangle 13"/>
              <p:cNvSpPr>
                <a:spLocks noChangeAspect="1"/>
              </p:cNvSpPr>
              <p:nvPr/>
            </p:nvSpPr>
            <p:spPr>
              <a:xfrm>
                <a:off x="762000" y="1066800"/>
                <a:ext cx="3352800" cy="2133600"/>
              </a:xfrm>
              <a:prstGeom prst="roundRect">
                <a:avLst/>
              </a:prstGeom>
              <a:solidFill>
                <a:srgbClr val="001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62000" y="1676400"/>
                <a:ext cx="3352800" cy="1219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6" y="1161615"/>
              <a:ext cx="183832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2711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243</Words>
  <Application>Microsoft Office PowerPoint</Application>
  <PresentationFormat>Grand écran</PresentationFormat>
  <Paragraphs>47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Consolas</vt:lpstr>
      <vt:lpstr>Segoe</vt:lpstr>
      <vt:lpstr>Segoe UI</vt:lpstr>
      <vt:lpstr>Segoe UI Light</vt:lpstr>
      <vt:lpstr>Segoe UI Semibold</vt:lpstr>
      <vt:lpstr>Segoe UI Semilight</vt:lpstr>
      <vt:lpstr>Wingdings</vt:lpstr>
      <vt:lpstr>WHITE TEMPLATE</vt:lpstr>
      <vt:lpstr>MS-100 Microsoft 365 Identity and Services</vt:lpstr>
      <vt:lpstr>Facilities</vt:lpstr>
      <vt:lpstr>Course Agenda (1/2)</vt:lpstr>
      <vt:lpstr>Course Agenda (2/2)</vt:lpstr>
      <vt:lpstr>Let’s get acquainted 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2018-11-26T17:16:30Z</dcterms:created>
  <dcterms:modified xsi:type="dcterms:W3CDTF">2019-03-04T13:05:07Z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cynthist@microsoft.com</vt:lpwstr>
  </property>
  <property fmtid="{D5CDD505-2E9C-101B-9397-08002B2CF9AE}" pid="5" name="MSIP_Label_f42aa342-8706-4288-bd11-ebb85995028c_SetDate">
    <vt:lpwstr>2018-11-26T17:16:33.8334160Z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