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10"/>
  </p:notesMasterIdLst>
  <p:handoutMasterIdLst>
    <p:handoutMasterId r:id="rId11"/>
  </p:handoutMasterIdLst>
  <p:sldIdLst>
    <p:sldId id="1719" r:id="rId2"/>
    <p:sldId id="1915" r:id="rId3"/>
    <p:sldId id="270" r:id="rId4"/>
    <p:sldId id="1880" r:id="rId5"/>
    <p:sldId id="1670" r:id="rId6"/>
    <p:sldId id="1879" r:id="rId7"/>
    <p:sldId id="1916" r:id="rId8"/>
    <p:sldId id="1917" r:id="rId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719"/>
            <p14:sldId id="1915"/>
            <p14:sldId id="270"/>
            <p14:sldId id="1880"/>
            <p14:sldId id="1670"/>
            <p14:sldId id="1879"/>
            <p14:sldId id="1916"/>
            <p14:sldId id="191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eu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6EF"/>
    <a:srgbClr val="0078D4"/>
    <a:srgbClr val="1A1A1A"/>
    <a:srgbClr val="FFFFFF"/>
    <a:srgbClr val="00BCF2"/>
    <a:srgbClr val="40CDF5"/>
    <a:srgbClr val="40587C"/>
    <a:srgbClr val="00B0E3"/>
    <a:srgbClr val="00188F"/>
    <a:srgbClr val="0052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89942" autoAdjust="0"/>
  </p:normalViewPr>
  <p:slideViewPr>
    <p:cSldViewPr snapToGrid="0">
      <p:cViewPr varScale="1">
        <p:scale>
          <a:sx n="104" d="100"/>
          <a:sy n="104" d="100"/>
        </p:scale>
        <p:origin x="828" y="96"/>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3/14/2019 10:54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3/14/2019 10:54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microsoft.com/en-us/learning/exam-az-900.aspx"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3/14/2019 10:54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05D0FC-B07B-4F4D-953A-53E89E1EC26F}" type="slidenum">
              <a:rPr lang="en-US" smtClean="0"/>
              <a:t>3</a:t>
            </a:fld>
            <a:endParaRPr lang="en-US" dirty="0"/>
          </a:p>
        </p:txBody>
      </p:sp>
    </p:spTree>
    <p:extLst>
      <p:ext uri="{BB962C8B-B14F-4D97-AF65-F5344CB8AC3E}">
        <p14:creationId xmlns:p14="http://schemas.microsoft.com/office/powerpoint/2010/main" val="869946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3/14/2019 10:54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527483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3/14/2019 10:54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AZ-900 Certification Areas - </a:t>
            </a:r>
            <a:r>
              <a:rPr lang="en-IE" sz="882" u="sng" kern="1200" dirty="0">
                <a:solidFill>
                  <a:schemeClr val="tx1"/>
                </a:solidFill>
                <a:effectLst/>
                <a:latin typeface="Segoe UI Light" pitchFamily="34" charset="0"/>
                <a:ea typeface="+mn-ea"/>
                <a:cs typeface="+mn-cs"/>
                <a:hlinkClick r:id="rId3"/>
              </a:rPr>
              <a:t>Microsoft Azure Fundamentals - Exam AZ-900</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3/14/2019 10:54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3880833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12192000" cy="1000664"/>
          </a:xfrm>
          <a:solidFill>
            <a:srgbClr val="0070C0"/>
          </a:solidFill>
        </p:spPr>
        <p:txBody>
          <a:bodyPr anchor="b"/>
          <a:lstStyle>
            <a:lvl1pPr algn="l">
              <a:defRPr sz="6000">
                <a:solidFill>
                  <a:schemeClr val="bg1"/>
                </a:solidFill>
              </a:defRPr>
            </a:lvl1pPr>
          </a:lstStyle>
          <a:p>
            <a:r>
              <a:rPr lang="en-US" dirty="0"/>
              <a:t> Click to edit Master title style</a:t>
            </a:r>
          </a:p>
        </p:txBody>
      </p:sp>
    </p:spTree>
    <p:extLst>
      <p:ext uri="{BB962C8B-B14F-4D97-AF65-F5344CB8AC3E}">
        <p14:creationId xmlns:p14="http://schemas.microsoft.com/office/powerpoint/2010/main" val="5348823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16271080"/>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256" r:id="rId12"/>
    <p:sldLayoutId id="2147484257" r:id="rId13"/>
    <p:sldLayoutId id="2147484585" r:id="rId14"/>
    <p:sldLayoutId id="2147484299" r:id="rId15"/>
    <p:sldLayoutId id="2147484263" r:id="rId16"/>
    <p:sldLayoutId id="2147484742" r:id="rId17"/>
    <p:sldLayoutId id="2147484743" r:id="rId1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18.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www.microsoft.com/en-us/learning/exam-az-900.aspx"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436220"/>
            <a:ext cx="4167887" cy="2215991"/>
          </a:xfrm>
        </p:spPr>
        <p:txBody>
          <a:bodyPr/>
          <a:lstStyle/>
          <a:p>
            <a:r>
              <a:rPr lang="en-US" dirty="0"/>
              <a:t>AZ-900</a:t>
            </a:r>
            <a:br>
              <a:rPr lang="en-US" dirty="0"/>
            </a:br>
            <a:r>
              <a:rPr lang="en-US" dirty="0"/>
              <a:t>Microsoft Azure Fundamentals</a:t>
            </a:r>
            <a:br>
              <a:rPr lang="en-US" dirty="0"/>
            </a:br>
            <a:endParaRPr lang="en-US" dirty="0"/>
          </a:p>
        </p:txBody>
      </p:sp>
      <p:pic>
        <p:nvPicPr>
          <p:cNvPr id="5" name="Picture Placeholder 11">
            <a:extLst>
              <a:ext uri="{FF2B5EF4-FFF2-40B4-BE49-F238E27FC236}">
                <a16:creationId xmlns:a16="http://schemas.microsoft.com/office/drawing/2014/main" id="{9D10FD3D-21F3-4A0B-8527-87A9168AC7B5}"/>
              </a:ext>
              <a:ext uri="{C183D7F6-B498-43B3-948B-1728B52AA6E4}">
                <adec:decorative xmlns:adec="http://schemas.microsoft.com/office/drawing/2017/decorative" xmlns=""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6221506" y="10"/>
            <a:ext cx="5970494" cy="6857990"/>
          </a:xfrm>
          <a:prstGeom prst="rect">
            <a:avLst/>
          </a:prstGeom>
          <a:effectLst/>
        </p:spPr>
      </p:pic>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Facilities</a:t>
            </a:r>
          </a:p>
        </p:txBody>
      </p:sp>
      <p:sp>
        <p:nvSpPr>
          <p:cNvPr id="3" name="Espace réservé du texte 2"/>
          <p:cNvSpPr>
            <a:spLocks noGrp="1"/>
          </p:cNvSpPr>
          <p:nvPr>
            <p:ph type="body" sz="quarter" idx="10"/>
          </p:nvPr>
        </p:nvSpPr>
        <p:spPr>
          <a:xfrm>
            <a:off x="584200" y="1435497"/>
            <a:ext cx="11018520" cy="3939540"/>
          </a:xfrm>
        </p:spPr>
        <p:txBody>
          <a:bodyPr/>
          <a:lstStyle/>
          <a:p>
            <a:pPr>
              <a:spcBef>
                <a:spcPts val="0"/>
              </a:spcBef>
              <a:spcAft>
                <a:spcPts val="600"/>
              </a:spcAft>
            </a:pPr>
            <a:r>
              <a:rPr lang="en-US" sz="2400" dirty="0"/>
              <a:t>Class hours</a:t>
            </a:r>
          </a:p>
          <a:p>
            <a:pPr>
              <a:spcBef>
                <a:spcPts val="0"/>
              </a:spcBef>
              <a:spcAft>
                <a:spcPts val="600"/>
              </a:spcAft>
            </a:pPr>
            <a:r>
              <a:rPr lang="en-US" sz="2400" dirty="0"/>
              <a:t>Building hours</a:t>
            </a:r>
          </a:p>
          <a:p>
            <a:pPr>
              <a:spcBef>
                <a:spcPts val="0"/>
              </a:spcBef>
              <a:spcAft>
                <a:spcPts val="600"/>
              </a:spcAft>
            </a:pPr>
            <a:r>
              <a:rPr lang="en-US" sz="2400" dirty="0"/>
              <a:t>Parking</a:t>
            </a:r>
          </a:p>
          <a:p>
            <a:pPr>
              <a:spcBef>
                <a:spcPts val="0"/>
              </a:spcBef>
              <a:spcAft>
                <a:spcPts val="600"/>
              </a:spcAft>
            </a:pPr>
            <a:r>
              <a:rPr lang="en-US" sz="2400" dirty="0"/>
              <a:t>Restrooms</a:t>
            </a:r>
          </a:p>
          <a:p>
            <a:pPr>
              <a:spcBef>
                <a:spcPts val="0"/>
              </a:spcBef>
              <a:spcAft>
                <a:spcPts val="600"/>
              </a:spcAft>
            </a:pPr>
            <a:r>
              <a:rPr lang="en-US" sz="2400" dirty="0"/>
              <a:t>Meals</a:t>
            </a:r>
          </a:p>
          <a:p>
            <a:pPr>
              <a:spcBef>
                <a:spcPts val="0"/>
              </a:spcBef>
              <a:spcAft>
                <a:spcPts val="600"/>
              </a:spcAft>
            </a:pPr>
            <a:r>
              <a:rPr lang="en-US" sz="2400" dirty="0"/>
              <a:t>Phones</a:t>
            </a:r>
          </a:p>
          <a:p>
            <a:pPr>
              <a:spcBef>
                <a:spcPts val="0"/>
              </a:spcBef>
              <a:spcAft>
                <a:spcPts val="600"/>
              </a:spcAft>
            </a:pPr>
            <a:r>
              <a:rPr lang="en-US" sz="2400" dirty="0"/>
              <a:t>Messages</a:t>
            </a:r>
          </a:p>
          <a:p>
            <a:pPr>
              <a:spcBef>
                <a:spcPts val="0"/>
              </a:spcBef>
              <a:spcAft>
                <a:spcPts val="600"/>
              </a:spcAft>
            </a:pPr>
            <a:r>
              <a:rPr lang="en-US" sz="2400" dirty="0"/>
              <a:t>Smoking</a:t>
            </a:r>
          </a:p>
          <a:p>
            <a:pPr>
              <a:spcBef>
                <a:spcPts val="0"/>
              </a:spcBef>
              <a:spcAft>
                <a:spcPts val="600"/>
              </a:spcAft>
            </a:pPr>
            <a:r>
              <a:rPr lang="en-US" sz="2400" dirty="0"/>
              <a:t>Internet </a:t>
            </a:r>
            <a:r>
              <a:rPr lang="en-US" sz="2400" dirty="0" smtClean="0"/>
              <a:t>access</a:t>
            </a:r>
            <a:endParaRPr lang="en-US" sz="2400" dirty="0"/>
          </a:p>
        </p:txBody>
      </p:sp>
      <p:pic>
        <p:nvPicPr>
          <p:cNvPr id="4" name="Picture 5"/>
          <p:cNvPicPr>
            <a:picLocks noChangeAspect="1"/>
          </p:cNvPicPr>
          <p:nvPr/>
        </p:nvPicPr>
        <p:blipFill>
          <a:blip r:embed="rId2"/>
          <a:stretch>
            <a:fillRect/>
          </a:stretch>
        </p:blipFill>
        <p:spPr>
          <a:xfrm>
            <a:off x="8168814" y="3298930"/>
            <a:ext cx="1381189" cy="1381189"/>
          </a:xfrm>
          <a:prstGeom prst="rect">
            <a:avLst/>
          </a:prstGeom>
        </p:spPr>
      </p:pic>
      <p:pic>
        <p:nvPicPr>
          <p:cNvPr id="5" name="Picture 31"/>
          <p:cNvPicPr>
            <a:picLocks noChangeAspect="1"/>
          </p:cNvPicPr>
          <p:nvPr/>
        </p:nvPicPr>
        <p:blipFill>
          <a:blip r:embed="rId3"/>
          <a:stretch>
            <a:fillRect/>
          </a:stretch>
        </p:blipFill>
        <p:spPr>
          <a:xfrm>
            <a:off x="9747050" y="2815470"/>
            <a:ext cx="1243548" cy="1936384"/>
          </a:xfrm>
          <a:prstGeom prst="rect">
            <a:avLst/>
          </a:prstGeom>
        </p:spPr>
      </p:pic>
      <p:grpSp>
        <p:nvGrpSpPr>
          <p:cNvPr id="6" name="Group 38"/>
          <p:cNvGrpSpPr>
            <a:grpSpLocks noChangeAspect="1"/>
          </p:cNvGrpSpPr>
          <p:nvPr/>
        </p:nvGrpSpPr>
        <p:grpSpPr>
          <a:xfrm>
            <a:off x="8061936" y="4740791"/>
            <a:ext cx="1635482" cy="1166415"/>
            <a:chOff x="975600" y="4290620"/>
            <a:chExt cx="2006088" cy="1430728"/>
          </a:xfrm>
        </p:grpSpPr>
        <p:grpSp>
          <p:nvGrpSpPr>
            <p:cNvPr id="7" name="Group 39"/>
            <p:cNvGrpSpPr>
              <a:grpSpLocks noChangeAspect="1"/>
            </p:cNvGrpSpPr>
            <p:nvPr/>
          </p:nvGrpSpPr>
          <p:grpSpPr>
            <a:xfrm>
              <a:off x="975600" y="4290620"/>
              <a:ext cx="2006088" cy="1430728"/>
              <a:chOff x="1918853" y="3044496"/>
              <a:chExt cx="666391" cy="475141"/>
            </a:xfrm>
          </p:grpSpPr>
          <p:sp>
            <p:nvSpPr>
              <p:cNvPr id="9" name="Round Same Side Corner Rectangle 11"/>
              <p:cNvSpPr/>
              <p:nvPr/>
            </p:nvSpPr>
            <p:spPr>
              <a:xfrm>
                <a:off x="1970085" y="3044496"/>
                <a:ext cx="564520" cy="361776"/>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10" name="Trapezoid 12"/>
              <p:cNvSpPr/>
              <p:nvPr/>
            </p:nvSpPr>
            <p:spPr>
              <a:xfrm>
                <a:off x="1918853" y="3419324"/>
                <a:ext cx="666391" cy="72881"/>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11" name="Rectangle 10"/>
              <p:cNvSpPr/>
              <p:nvPr/>
            </p:nvSpPr>
            <p:spPr>
              <a:xfrm>
                <a:off x="1919446" y="3492205"/>
                <a:ext cx="665798" cy="27432"/>
              </a:xfrm>
              <a:prstGeom prst="rect">
                <a:avLst/>
              </a:pr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grpSp>
        <p:sp>
          <p:nvSpPr>
            <p:cNvPr id="8" name="Rectangle 7"/>
            <p:cNvSpPr/>
            <p:nvPr/>
          </p:nvSpPr>
          <p:spPr bwMode="auto">
            <a:xfrm>
              <a:off x="1183880" y="4340003"/>
              <a:ext cx="1572768" cy="990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2" name="Picture 8"/>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9572464" y="4501662"/>
            <a:ext cx="871405" cy="1723255"/>
          </a:xfrm>
          <a:prstGeom prst="rect">
            <a:avLst/>
          </a:prstGeom>
        </p:spPr>
      </p:pic>
      <p:pic>
        <p:nvPicPr>
          <p:cNvPr id="13" name="Picture 9"/>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10220325" y="4600184"/>
            <a:ext cx="700050" cy="1610115"/>
          </a:xfrm>
          <a:prstGeom prst="rect">
            <a:avLst/>
          </a:prstGeom>
        </p:spPr>
      </p:pic>
    </p:spTree>
    <p:extLst>
      <p:ext uri="{BB962C8B-B14F-4D97-AF65-F5344CB8AC3E}">
        <p14:creationId xmlns:p14="http://schemas.microsoft.com/office/powerpoint/2010/main" val="274753058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B8ADF5-073C-4EA8-92ED-75BD62573B19}"/>
              </a:ext>
            </a:extLst>
          </p:cNvPr>
          <p:cNvSpPr>
            <a:spLocks noGrp="1"/>
          </p:cNvSpPr>
          <p:nvPr>
            <p:ph type="title"/>
          </p:nvPr>
        </p:nvSpPr>
        <p:spPr/>
        <p:txBody>
          <a:bodyPr/>
          <a:lstStyle/>
          <a:p>
            <a:r>
              <a:rPr lang="en-US" dirty="0"/>
              <a:t>Course description</a:t>
            </a:r>
          </a:p>
        </p:txBody>
      </p:sp>
      <p:sp>
        <p:nvSpPr>
          <p:cNvPr id="2" name="Text Placeholder 1">
            <a:extLst>
              <a:ext uri="{FF2B5EF4-FFF2-40B4-BE49-F238E27FC236}">
                <a16:creationId xmlns:a16="http://schemas.microsoft.com/office/drawing/2014/main" id="{C944C705-B4F4-44BF-8DCC-B3FA4B192328}"/>
              </a:ext>
            </a:extLst>
          </p:cNvPr>
          <p:cNvSpPr>
            <a:spLocks noGrp="1"/>
          </p:cNvSpPr>
          <p:nvPr>
            <p:ph type="body" sz="quarter" idx="10"/>
          </p:nvPr>
        </p:nvSpPr>
        <p:spPr>
          <a:xfrm>
            <a:off x="586390" y="1249680"/>
            <a:ext cx="11022998" cy="4949047"/>
          </a:xfrm>
        </p:spPr>
        <p:txBody>
          <a:bodyPr/>
          <a:lstStyle/>
          <a:p>
            <a:r>
              <a:rPr lang="en-US" sz="2400" dirty="0"/>
              <a:t>This course will provide foundational level knowledge of cloud services and how those services are provided with Microsoft Azure. The course can be taken as an optional first step in learning about cloud services and Azure, before taking further Azure or Microsoft cloud services courses. </a:t>
            </a:r>
          </a:p>
          <a:p>
            <a:endParaRPr lang="en-US" sz="1600" dirty="0"/>
          </a:p>
          <a:p>
            <a:r>
              <a:rPr lang="en-US" sz="2400" dirty="0"/>
              <a:t>The course will cover general cloud computing concepts in addition to general cloud computing models and services such as public, private, and hybrid cloud, and infrastructure as a service (IaaS), platform as a service (PaaS) and software as a service (SaaS). </a:t>
            </a:r>
          </a:p>
          <a:p>
            <a:endParaRPr lang="en-US" sz="1600" dirty="0"/>
          </a:p>
          <a:p>
            <a:r>
              <a:rPr lang="en-US" sz="2400" dirty="0"/>
              <a:t>It will also cover some core Azure services and solutions, in addition to key Azure pillar services concerning security, privacy, compliance, and trust. Finally, it will cover pricing and support services available with Azure.</a:t>
            </a:r>
          </a:p>
        </p:txBody>
      </p:sp>
    </p:spTree>
    <p:extLst>
      <p:ext uri="{BB962C8B-B14F-4D97-AF65-F5344CB8AC3E}">
        <p14:creationId xmlns:p14="http://schemas.microsoft.com/office/powerpoint/2010/main" val="53840505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95C46-AACD-43A9-8687-A550777BE5FE}"/>
              </a:ext>
            </a:extLst>
          </p:cNvPr>
          <p:cNvSpPr>
            <a:spLocks noGrp="1"/>
          </p:cNvSpPr>
          <p:nvPr>
            <p:ph type="title"/>
          </p:nvPr>
        </p:nvSpPr>
        <p:spPr/>
        <p:txBody>
          <a:bodyPr/>
          <a:lstStyle/>
          <a:p>
            <a:r>
              <a:rPr lang="en-US" dirty="0"/>
              <a:t>Audience</a:t>
            </a:r>
          </a:p>
        </p:txBody>
      </p:sp>
      <p:sp>
        <p:nvSpPr>
          <p:cNvPr id="3" name="Text Placeholder 2">
            <a:extLst>
              <a:ext uri="{FF2B5EF4-FFF2-40B4-BE49-F238E27FC236}">
                <a16:creationId xmlns:a16="http://schemas.microsoft.com/office/drawing/2014/main" id="{4C7AD228-14DF-464D-B143-FB463DD9E18A}"/>
              </a:ext>
            </a:extLst>
          </p:cNvPr>
          <p:cNvSpPr>
            <a:spLocks noGrp="1"/>
          </p:cNvSpPr>
          <p:nvPr>
            <p:ph type="body" sz="quarter" idx="10"/>
          </p:nvPr>
        </p:nvSpPr>
        <p:spPr>
          <a:xfrm>
            <a:off x="586390" y="1434370"/>
            <a:ext cx="11018520" cy="2505301"/>
          </a:xfrm>
        </p:spPr>
        <p:txBody>
          <a:bodyPr/>
          <a:lstStyle/>
          <a:p>
            <a:r>
              <a:rPr lang="en-US" sz="2200" dirty="0"/>
              <a:t>The course is intended for a broad range of candidate backgrounds. It’s suitable for candidates with non-technical backgrounds, such as those involved in selling or purchasing cloud-based solutions and services, or those who have or will have some involvement with cloud-based solutions and services. </a:t>
            </a:r>
          </a:p>
          <a:p>
            <a:endParaRPr lang="en-US" sz="2200" dirty="0"/>
          </a:p>
          <a:p>
            <a:r>
              <a:rPr lang="en-US" sz="2200" dirty="0"/>
              <a:t>It would also be suitable for candidates with a technical background who may be looking to take a first look at cloud services and Azure.</a:t>
            </a:r>
          </a:p>
        </p:txBody>
      </p:sp>
    </p:spTree>
    <p:extLst>
      <p:ext uri="{BB962C8B-B14F-4D97-AF65-F5344CB8AC3E}">
        <p14:creationId xmlns:p14="http://schemas.microsoft.com/office/powerpoint/2010/main" val="286561817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Course Agenda</a:t>
            </a:r>
          </a:p>
        </p:txBody>
      </p:sp>
      <p:sp>
        <p:nvSpPr>
          <p:cNvPr id="6" name="Text Placeholder 5"/>
          <p:cNvSpPr>
            <a:spLocks noGrp="1"/>
          </p:cNvSpPr>
          <p:nvPr>
            <p:ph type="body" sz="quarter" idx="10"/>
          </p:nvPr>
        </p:nvSpPr>
        <p:spPr>
          <a:xfrm>
            <a:off x="584200" y="1435497"/>
            <a:ext cx="11018520" cy="1982081"/>
          </a:xfrm>
        </p:spPr>
        <p:txBody>
          <a:bodyPr/>
          <a:lstStyle/>
          <a:p>
            <a:r>
              <a:rPr lang="en-US" dirty="0"/>
              <a:t>M01 – Cloud Concepts</a:t>
            </a:r>
          </a:p>
          <a:p>
            <a:r>
              <a:rPr lang="en-US" dirty="0"/>
              <a:t>M02 – Core Azure Services</a:t>
            </a:r>
          </a:p>
          <a:p>
            <a:r>
              <a:rPr lang="en-US" dirty="0"/>
              <a:t>M03 – Security, privacy, compliance and Trust</a:t>
            </a:r>
          </a:p>
          <a:p>
            <a:r>
              <a:rPr lang="en-US" dirty="0"/>
              <a:t>M04 – Azure pricing and </a:t>
            </a:r>
            <a:r>
              <a:rPr lang="en-US" dirty="0" smtClean="0"/>
              <a:t>support</a:t>
            </a:r>
            <a:endParaRPr lang="en-US" dirty="0"/>
          </a:p>
        </p:txBody>
      </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33E7F-60A8-4B4D-AB34-946E22228B75}"/>
              </a:ext>
            </a:extLst>
          </p:cNvPr>
          <p:cNvSpPr>
            <a:spLocks noGrp="1"/>
          </p:cNvSpPr>
          <p:nvPr>
            <p:ph type="title"/>
          </p:nvPr>
        </p:nvSpPr>
        <p:spPr/>
        <p:txBody>
          <a:bodyPr/>
          <a:lstStyle/>
          <a:p>
            <a:r>
              <a:rPr lang="en-US" dirty="0">
                <a:hlinkClick r:id="rId3"/>
              </a:rPr>
              <a:t>Certification areas (AZ-900)</a:t>
            </a:r>
            <a:endParaRPr lang="en-US" dirty="0"/>
          </a:p>
        </p:txBody>
      </p:sp>
      <p:graphicFrame>
        <p:nvGraphicFramePr>
          <p:cNvPr id="4" name="Table 3">
            <a:extLst>
              <a:ext uri="{FF2B5EF4-FFF2-40B4-BE49-F238E27FC236}">
                <a16:creationId xmlns:a16="http://schemas.microsoft.com/office/drawing/2014/main" id="{6B3CBC4B-6977-4442-95F5-F0528C34F890}"/>
              </a:ext>
            </a:extLst>
          </p:cNvPr>
          <p:cNvGraphicFramePr>
            <a:graphicFrameLocks noGrp="1"/>
          </p:cNvGraphicFramePr>
          <p:nvPr>
            <p:extLst/>
          </p:nvPr>
        </p:nvGraphicFramePr>
        <p:xfrm>
          <a:off x="896257" y="1690134"/>
          <a:ext cx="9332686" cy="2103120"/>
        </p:xfrm>
        <a:graphic>
          <a:graphicData uri="http://schemas.openxmlformats.org/drawingml/2006/table">
            <a:tbl>
              <a:tblPr firstRow="1" bandRow="1">
                <a:tableStyleId>{5C22544A-7EE6-4342-B048-85BDC9FD1C3A}</a:tableStyleId>
              </a:tblPr>
              <a:tblGrid>
                <a:gridCol w="7582807">
                  <a:extLst>
                    <a:ext uri="{9D8B030D-6E8A-4147-A177-3AD203B41FA5}">
                      <a16:colId xmlns:a16="http://schemas.microsoft.com/office/drawing/2014/main" val="3164179288"/>
                    </a:ext>
                  </a:extLst>
                </a:gridCol>
                <a:gridCol w="1749879">
                  <a:extLst>
                    <a:ext uri="{9D8B030D-6E8A-4147-A177-3AD203B41FA5}">
                      <a16:colId xmlns:a16="http://schemas.microsoft.com/office/drawing/2014/main" val="3081981001"/>
                    </a:ext>
                  </a:extLst>
                </a:gridCol>
              </a:tblGrid>
              <a:tr h="271760">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Study areas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Weights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extLst>
                  <a:ext uri="{0D108BD9-81ED-4DB2-BD59-A6C34878D82A}">
                    <a16:rowId xmlns:a16="http://schemas.microsoft.com/office/drawing/2014/main" val="3270724735"/>
                  </a:ext>
                </a:extLst>
              </a:tr>
              <a:tr h="370840">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Understanding cloud concepts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15-20%</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extLst>
                  <a:ext uri="{0D108BD9-81ED-4DB2-BD59-A6C34878D82A}">
                    <a16:rowId xmlns:a16="http://schemas.microsoft.com/office/drawing/2014/main" val="2485770943"/>
                  </a:ext>
                </a:extLst>
              </a:tr>
              <a:tr h="370840">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Understanding core Azure services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30-35%</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extLst>
                  <a:ext uri="{0D108BD9-81ED-4DB2-BD59-A6C34878D82A}">
                    <a16:rowId xmlns:a16="http://schemas.microsoft.com/office/drawing/2014/main" val="2081171256"/>
                  </a:ext>
                </a:extLst>
              </a:tr>
              <a:tr h="370840">
                <a:tc>
                  <a:txBody>
                    <a:bodyPr/>
                    <a:lstStyle/>
                    <a:p>
                      <a:pPr marL="0" marR="0" algn="just" defTabSz="932742" rtl="0" eaLnBrk="1" latinLnBrk="0" hangingPunct="1">
                        <a:lnSpc>
                          <a:spcPct val="115000"/>
                        </a:lnSpc>
                        <a:spcBef>
                          <a:spcPts val="0"/>
                        </a:spcBef>
                        <a:spcAft>
                          <a:spcPts val="0"/>
                        </a:spcAft>
                      </a:pPr>
                      <a:r>
                        <a:rPr lang="en-IE" sz="2400" b="0" kern="1200" dirty="0">
                          <a:solidFill>
                            <a:schemeClr val="dk1"/>
                          </a:solidFill>
                          <a:effectLst/>
                          <a:latin typeface="Segoe UI Semilight" panose="020B0402040204020203" pitchFamily="34" charset="0"/>
                          <a:ea typeface="+mn-ea"/>
                          <a:cs typeface="Segoe UI Semilight" panose="020B0402040204020203" pitchFamily="34" charset="0"/>
                        </a:rPr>
                        <a:t>Understand security, privacy, compliance, and trust </a:t>
                      </a:r>
                      <a:endParaRPr lang="en-US" sz="2400" b="0" kern="1200" dirty="0">
                        <a:solidFill>
                          <a:schemeClr val="dk1"/>
                        </a:solidFill>
                        <a:effectLst/>
                        <a:latin typeface="Segoe UI Semilight" panose="020B0402040204020203" pitchFamily="34" charset="0"/>
                        <a:ea typeface="+mn-ea"/>
                        <a:cs typeface="Segoe UI Semilight" panose="020B0402040204020203" pitchFamily="34" charset="0"/>
                      </a:endParaRPr>
                    </a:p>
                  </a:txBody>
                  <a:tcPr marL="68580" marR="68580" marT="0" marB="0"/>
                </a:tc>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30-35%</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extLst>
                  <a:ext uri="{0D108BD9-81ED-4DB2-BD59-A6C34878D82A}">
                    <a16:rowId xmlns:a16="http://schemas.microsoft.com/office/drawing/2014/main" val="1286306879"/>
                  </a:ext>
                </a:extLst>
              </a:tr>
              <a:tr h="370840">
                <a:tc>
                  <a:txBody>
                    <a:bodyPr/>
                    <a:lstStyle/>
                    <a:p>
                      <a:pPr marL="0" marR="0" algn="just" defTabSz="932742" rtl="0" eaLnBrk="1" latinLnBrk="0" hangingPunct="1">
                        <a:lnSpc>
                          <a:spcPct val="115000"/>
                        </a:lnSpc>
                        <a:spcBef>
                          <a:spcPts val="0"/>
                        </a:spcBef>
                        <a:spcAft>
                          <a:spcPts val="0"/>
                        </a:spcAft>
                      </a:pPr>
                      <a:r>
                        <a:rPr lang="en-IE" sz="2400" b="0" kern="1200" dirty="0">
                          <a:solidFill>
                            <a:schemeClr val="dk1"/>
                          </a:solidFill>
                          <a:effectLst/>
                          <a:latin typeface="Segoe UI Semilight" panose="020B0402040204020203" pitchFamily="34" charset="0"/>
                          <a:ea typeface="+mn-ea"/>
                          <a:cs typeface="Segoe UI Semilight" panose="020B0402040204020203" pitchFamily="34" charset="0"/>
                        </a:rPr>
                        <a:t>Understand Azure pricing and support </a:t>
                      </a:r>
                      <a:endParaRPr lang="en-US" sz="2400" b="0" kern="1200" dirty="0">
                        <a:solidFill>
                          <a:schemeClr val="dk1"/>
                        </a:solidFill>
                        <a:effectLst/>
                        <a:latin typeface="Segoe UI Semilight" panose="020B0402040204020203" pitchFamily="34" charset="0"/>
                        <a:ea typeface="+mn-ea"/>
                        <a:cs typeface="Segoe UI Semilight" panose="020B0402040204020203" pitchFamily="34" charset="0"/>
                      </a:endParaRPr>
                    </a:p>
                  </a:txBody>
                  <a:tcPr marL="68580" marR="68580" marT="0" marB="0"/>
                </a:tc>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25-30%</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extLst>
                  <a:ext uri="{0D108BD9-81ED-4DB2-BD59-A6C34878D82A}">
                    <a16:rowId xmlns:a16="http://schemas.microsoft.com/office/drawing/2014/main" val="426760210"/>
                  </a:ext>
                </a:extLst>
              </a:tr>
            </a:tbl>
          </a:graphicData>
        </a:graphic>
      </p:graphicFrame>
      <p:sp>
        <p:nvSpPr>
          <p:cNvPr id="3" name="Text Placeholder 2">
            <a:extLst>
              <a:ext uri="{FF2B5EF4-FFF2-40B4-BE49-F238E27FC236}">
                <a16:creationId xmlns:a16="http://schemas.microsoft.com/office/drawing/2014/main" id="{9D908B94-7199-45B4-9E23-E1987CF9EA32}"/>
              </a:ext>
            </a:extLst>
          </p:cNvPr>
          <p:cNvSpPr>
            <a:spLocks noGrp="1"/>
          </p:cNvSpPr>
          <p:nvPr>
            <p:ph type="body" sz="quarter" idx="10"/>
          </p:nvPr>
        </p:nvSpPr>
        <p:spPr>
          <a:xfrm>
            <a:off x="588263" y="4504896"/>
            <a:ext cx="11018520" cy="1255728"/>
          </a:xfrm>
        </p:spPr>
        <p:txBody>
          <a:bodyPr/>
          <a:lstStyle/>
          <a:p>
            <a:pPr marL="457200" indent="-457200">
              <a:buFont typeface="Arial" panose="020B0604020202020204" pitchFamily="34" charset="0"/>
              <a:buChar char="•"/>
            </a:pPr>
            <a:r>
              <a:rPr lang="en-US" altLang="en-US" sz="2400" dirty="0"/>
              <a:t>This course maps directly to the exam AZ-900 Microsoft Azure Fundamentals</a:t>
            </a:r>
          </a:p>
          <a:p>
            <a:pPr marL="457200" indent="-457200">
              <a:buFont typeface="Arial" panose="020B0604020202020204" pitchFamily="34" charset="0"/>
              <a:buChar char="•"/>
            </a:pPr>
            <a:r>
              <a:rPr lang="en-US" altLang="en-US" sz="2400" dirty="0"/>
              <a:t>Percentages indicate the relative weight of each area on the exam.</a:t>
            </a:r>
          </a:p>
          <a:p>
            <a:pPr marL="457200" indent="-457200">
              <a:buFont typeface="Arial" panose="020B0604020202020204" pitchFamily="34" charset="0"/>
              <a:buChar char="•"/>
            </a:pPr>
            <a:r>
              <a:rPr lang="en-US" altLang="en-US" sz="2400" dirty="0"/>
              <a:t>The higher the percentage, the more questions you are likely to see in that area.</a:t>
            </a:r>
          </a:p>
        </p:txBody>
      </p:sp>
    </p:spTree>
    <p:extLst>
      <p:ext uri="{BB962C8B-B14F-4D97-AF65-F5344CB8AC3E}">
        <p14:creationId xmlns:p14="http://schemas.microsoft.com/office/powerpoint/2010/main" val="258127879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88263" y="457200"/>
            <a:ext cx="11018520" cy="553998"/>
          </a:xfrm>
        </p:spPr>
        <p:txBody>
          <a:bodyPr/>
          <a:lstStyle/>
          <a:p>
            <a:r>
              <a:rPr lang="en-US"/>
              <a:t>Create your account</a:t>
            </a:r>
            <a:endParaRPr lang="en-US" dirty="0"/>
          </a:p>
        </p:txBody>
      </p:sp>
      <p:sp>
        <p:nvSpPr>
          <p:cNvPr id="3" name="Espace réservé du texte 2"/>
          <p:cNvSpPr>
            <a:spLocks noGrp="1"/>
          </p:cNvSpPr>
          <p:nvPr>
            <p:ph type="body" sz="quarter" idx="10"/>
          </p:nvPr>
        </p:nvSpPr>
        <p:spPr>
          <a:xfrm>
            <a:off x="584200" y="1435497"/>
            <a:ext cx="11018520" cy="5084469"/>
          </a:xfrm>
        </p:spPr>
        <p:txBody>
          <a:bodyPr/>
          <a:lstStyle/>
          <a:p>
            <a:pPr marL="0" indent="0">
              <a:buNone/>
            </a:pPr>
            <a:r>
              <a:rPr lang="en-US" dirty="0"/>
              <a:t>https://www.live.com</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lgn="r">
              <a:buNone/>
            </a:pPr>
            <a:r>
              <a:rPr lang="en-US" dirty="0"/>
              <a:t>https://azure.microsoft.com/en-us/free</a:t>
            </a:r>
          </a:p>
        </p:txBody>
      </p:sp>
      <p:pic>
        <p:nvPicPr>
          <p:cNvPr id="6" name="Image 5"/>
          <p:cNvPicPr>
            <a:picLocks noChangeAspect="1"/>
          </p:cNvPicPr>
          <p:nvPr/>
        </p:nvPicPr>
        <p:blipFill>
          <a:blip r:embed="rId2"/>
          <a:stretch>
            <a:fillRect/>
          </a:stretch>
        </p:blipFill>
        <p:spPr>
          <a:xfrm>
            <a:off x="300678" y="2049811"/>
            <a:ext cx="4716463" cy="3347167"/>
          </a:xfrm>
          <a:prstGeom prst="rect">
            <a:avLst/>
          </a:prstGeom>
          <a:ln>
            <a:noFill/>
          </a:ln>
          <a:effectLst>
            <a:outerShdw blurRad="292100" dist="139700" dir="2700000" algn="tl" rotWithShape="0">
              <a:srgbClr val="333333">
                <a:alpha val="65000"/>
              </a:srgbClr>
            </a:outerShdw>
          </a:effectLst>
        </p:spPr>
      </p:pic>
      <p:pic>
        <p:nvPicPr>
          <p:cNvPr id="4" name="Image 3">
            <a:extLst>
              <a:ext uri="{FF2B5EF4-FFF2-40B4-BE49-F238E27FC236}">
                <a16:creationId xmlns:a16="http://schemas.microsoft.com/office/drawing/2014/main" id="{39BF979C-EE48-4C4C-84B0-82E0A732B785}"/>
              </a:ext>
            </a:extLst>
          </p:cNvPr>
          <p:cNvPicPr>
            <a:picLocks noChangeAspect="1"/>
          </p:cNvPicPr>
          <p:nvPr/>
        </p:nvPicPr>
        <p:blipFill>
          <a:blip r:embed="rId3"/>
          <a:stretch>
            <a:fillRect/>
          </a:stretch>
        </p:blipFill>
        <p:spPr>
          <a:xfrm>
            <a:off x="5300663" y="2049811"/>
            <a:ext cx="6585579" cy="33471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4036090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Let’s get acquainted !</a:t>
            </a:r>
          </a:p>
        </p:txBody>
      </p:sp>
      <p:sp>
        <p:nvSpPr>
          <p:cNvPr id="3" name="Espace réservé du texte 2"/>
          <p:cNvSpPr>
            <a:spLocks noGrp="1"/>
          </p:cNvSpPr>
          <p:nvPr>
            <p:ph type="body" sz="quarter" idx="10"/>
          </p:nvPr>
        </p:nvSpPr>
        <p:spPr>
          <a:xfrm>
            <a:off x="586390" y="1434370"/>
            <a:ext cx="11018520" cy="4567404"/>
          </a:xfrm>
        </p:spPr>
        <p:txBody>
          <a:bodyPr/>
          <a:lstStyle/>
          <a:p>
            <a:pPr marL="457200" indent="-457200">
              <a:buFont typeface="Arial" panose="020B0604020202020204" pitchFamily="34" charset="0"/>
              <a:buChar char="•"/>
            </a:pPr>
            <a:r>
              <a:rPr lang="en-US" dirty="0"/>
              <a:t>Name</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Company affiliation</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Business role</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smtClean="0"/>
              <a:t>Azure </a:t>
            </a:r>
            <a:r>
              <a:rPr lang="en-US" dirty="0"/>
              <a:t>/ Microsoft 365 experience</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Expectations for the course</a:t>
            </a:r>
          </a:p>
        </p:txBody>
      </p:sp>
      <p:grpSp>
        <p:nvGrpSpPr>
          <p:cNvPr id="4" name="Group 10"/>
          <p:cNvGrpSpPr>
            <a:grpSpLocks noChangeAspect="1"/>
          </p:cNvGrpSpPr>
          <p:nvPr/>
        </p:nvGrpSpPr>
        <p:grpSpPr>
          <a:xfrm>
            <a:off x="8534258" y="1012746"/>
            <a:ext cx="2091928" cy="1331227"/>
            <a:chOff x="1066800" y="1066800"/>
            <a:chExt cx="3352800" cy="2133600"/>
          </a:xfrm>
        </p:grpSpPr>
        <p:grpSp>
          <p:nvGrpSpPr>
            <p:cNvPr id="5" name="Group 11"/>
            <p:cNvGrpSpPr/>
            <p:nvPr/>
          </p:nvGrpSpPr>
          <p:grpSpPr>
            <a:xfrm>
              <a:off x="1066800" y="1066800"/>
              <a:ext cx="3352800" cy="2133600"/>
              <a:chOff x="762000" y="1066800"/>
              <a:chExt cx="3352800" cy="2133600"/>
            </a:xfrm>
            <a:solidFill>
              <a:srgbClr val="0072C6"/>
            </a:solidFill>
          </p:grpSpPr>
          <p:sp>
            <p:nvSpPr>
              <p:cNvPr id="7" name="Rounded Rectangle 13"/>
              <p:cNvSpPr>
                <a:spLocks noChangeAspect="1"/>
              </p:cNvSpPr>
              <p:nvPr/>
            </p:nvSpPr>
            <p:spPr>
              <a:xfrm>
                <a:off x="762000" y="1066800"/>
                <a:ext cx="3352800" cy="2133600"/>
              </a:xfrm>
              <a:prstGeom prst="roundRect">
                <a:avLst/>
              </a:prstGeom>
              <a:solidFill>
                <a:srgbClr val="00188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762000" y="1676400"/>
                <a:ext cx="33528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036" y="1161615"/>
              <a:ext cx="1838325" cy="4667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spTree>
    <p:extLst>
      <p:ext uri="{BB962C8B-B14F-4D97-AF65-F5344CB8AC3E}">
        <p14:creationId xmlns:p14="http://schemas.microsoft.com/office/powerpoint/2010/main" val="183271156"/>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16-9_Illustration_2018_Cloud_011</Template>
  <TotalTime>0</TotalTime>
  <Words>487</Words>
  <Application>Microsoft Office PowerPoint</Application>
  <PresentationFormat>Grand écran</PresentationFormat>
  <Paragraphs>75</Paragraphs>
  <Slides>8</Slides>
  <Notes>5</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8</vt:i4>
      </vt:variant>
    </vt:vector>
  </HeadingPairs>
  <TitlesOfParts>
    <vt:vector size="18" baseType="lpstr">
      <vt:lpstr>Arial</vt:lpstr>
      <vt:lpstr>Calibri</vt:lpstr>
      <vt:lpstr>Consolas</vt:lpstr>
      <vt:lpstr>Segoe</vt:lpstr>
      <vt:lpstr>Segoe UI</vt:lpstr>
      <vt:lpstr>Segoe UI Light</vt:lpstr>
      <vt:lpstr>Segoe UI Semibold</vt:lpstr>
      <vt:lpstr>Segoe UI Semilight</vt:lpstr>
      <vt:lpstr>Wingdings</vt:lpstr>
      <vt:lpstr>WHITE TEMPLATE</vt:lpstr>
      <vt:lpstr>AZ-900 Microsoft Azure Fundamentals </vt:lpstr>
      <vt:lpstr>Facilities</vt:lpstr>
      <vt:lpstr>Course description</vt:lpstr>
      <vt:lpstr>Audience</vt:lpstr>
      <vt:lpstr>Course Agenda</vt:lpstr>
      <vt:lpstr>Certification areas (AZ-900)</vt:lpstr>
      <vt:lpstr>Create your account</vt:lpstr>
      <vt:lpstr>Let’s get acquainted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2018-11-26T17:16:30Z</dcterms:created>
  <dcterms:modified xsi:type="dcterms:W3CDTF">2019-03-14T09:55:12Z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cynthist@microsoft.com</vt:lpwstr>
  </property>
  <property fmtid="{D5CDD505-2E9C-101B-9397-08002B2CF9AE}" pid="5" name="MSIP_Label_f42aa342-8706-4288-bd11-ebb85995028c_SetDate">
    <vt:lpwstr>2018-11-26T17:16:33.8334160Z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