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1"/>
  </p:notesMasterIdLst>
  <p:handoutMasterIdLst>
    <p:handoutMasterId r:id="rId12"/>
  </p:handoutMasterIdLst>
  <p:sldIdLst>
    <p:sldId id="1719" r:id="rId2"/>
    <p:sldId id="1874" r:id="rId3"/>
    <p:sldId id="1877" r:id="rId4"/>
    <p:sldId id="270" r:id="rId5"/>
    <p:sldId id="1880" r:id="rId6"/>
    <p:sldId id="1883" r:id="rId7"/>
    <p:sldId id="1873" r:id="rId8"/>
    <p:sldId id="1882" r:id="rId9"/>
    <p:sldId id="1876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74"/>
            <p14:sldId id="1877"/>
            <p14:sldId id="270"/>
            <p14:sldId id="1880"/>
            <p14:sldId id="1883"/>
            <p14:sldId id="1873"/>
            <p14:sldId id="1882"/>
            <p14:sldId id="18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69" d="100"/>
          <a:sy n="69" d="100"/>
        </p:scale>
        <p:origin x="528" y="6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1/16/2020 4:50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1/16/2020 4:47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1/16/2020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D0FC-B07B-4F4D-953A-53E89E1EC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AZ-300 </a:t>
            </a:r>
            <a:r>
              <a:rPr lang="en-US" dirty="0"/>
              <a:t>Certification Areas - https://www.microsoft.com/en-us/learning/exam-AZ-300.aspx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1/16/2020 4:52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92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844" y="1400405"/>
            <a:ext cx="4167887" cy="2215991"/>
          </a:xfrm>
        </p:spPr>
        <p:txBody>
          <a:bodyPr/>
          <a:lstStyle/>
          <a:p>
            <a:r>
              <a:rPr lang="en-US" dirty="0"/>
              <a:t>AZ-300T00A</a:t>
            </a:r>
            <a:br>
              <a:rPr lang="en-US" dirty="0"/>
            </a:b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34AD-5CA0-463B-8945-5A34D71E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50EB4-B4B9-45E8-B54B-B6685A1AC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41F66-98D9-4955-B5DB-ED7C3317CB09}"/>
              </a:ext>
            </a:extLst>
          </p:cNvPr>
          <p:cNvSpPr txBox="1">
            <a:spLocks/>
          </p:cNvSpPr>
          <p:nvPr/>
        </p:nvSpPr>
        <p:spPr>
          <a:xfrm>
            <a:off x="548639" y="1555865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A633F-C7B3-4CDC-BAD6-645C4B9A74BA}"/>
              </a:ext>
            </a:extLst>
          </p:cNvPr>
          <p:cNvSpPr txBox="1"/>
          <p:nvPr/>
        </p:nvSpPr>
        <p:spPr>
          <a:xfrm>
            <a:off x="548639" y="1098665"/>
            <a:ext cx="951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27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ACE-0577-4609-8287-8147FCB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BB6F-B94C-4150-89BD-BEC2A743F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080" y="1392806"/>
            <a:ext cx="11018520" cy="483209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Building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Restrooms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Phones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Messages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Smoking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Internet access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Recycling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Emergency procedures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43720-0B99-40D2-A2A7-A2D2392F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15" y="2028242"/>
            <a:ext cx="1202732" cy="120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8449F-EE12-45EF-AD13-C132060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89" y="1469968"/>
            <a:ext cx="1082875" cy="16861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E664AD6-F76D-4BBE-8051-87694F425CDC}"/>
              </a:ext>
            </a:extLst>
          </p:cNvPr>
          <p:cNvGrpSpPr>
            <a:grpSpLocks noChangeAspect="1"/>
          </p:cNvGrpSpPr>
          <p:nvPr/>
        </p:nvGrpSpPr>
        <p:grpSpPr>
          <a:xfrm>
            <a:off x="4318611" y="3616842"/>
            <a:ext cx="1424169" cy="1015708"/>
            <a:chOff x="975600" y="4290620"/>
            <a:chExt cx="2006088" cy="1430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66FFDC-864B-4446-BC0A-AC123E8CD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>
                <a:extLst>
                  <a:ext uri="{FF2B5EF4-FFF2-40B4-BE49-F238E27FC236}">
                    <a16:creationId xmlns:a16="http://schemas.microsoft.com/office/drawing/2014/main" id="{9407393F-05BA-40DD-84A9-948927489712}"/>
                  </a:ext>
                </a:extLst>
              </p:cNvPr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>
                <a:extLst>
                  <a:ext uri="{FF2B5EF4-FFF2-40B4-BE49-F238E27FC236}">
                    <a16:creationId xmlns:a16="http://schemas.microsoft.com/office/drawing/2014/main" id="{34F9318E-A458-4C17-9A98-599BE7D6DE7A}"/>
                  </a:ext>
                </a:extLst>
              </p:cNvPr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DA283-111F-4587-A497-5714908E72C7}"/>
                  </a:ext>
                </a:extLst>
              </p:cNvPr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F5667B-B7F7-4F98-B49B-B36839589752}"/>
                </a:ext>
              </a:extLst>
            </p:cNvPr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9F110-7E4B-4D8A-86F9-0F8C2F845C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782" y="3336149"/>
            <a:ext cx="758815" cy="1500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B8E8B4-D937-4DB4-8616-0A9411847A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335" y="3393108"/>
            <a:ext cx="609600" cy="1402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CE6911-A9ED-4E42-A420-CE83A77E72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52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B8ADF5-073C-4EA8-92ED-75BD625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Solution Architect Role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44C705-B4F4-44BF-8DCC-B3FA4B192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22998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Azure Solution Architects advise stakeholders and translate business requirements into secure, scalable, and reliable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advanced experience and knowledge across various aspects of IT operations, including networking, virtualization, identity, security, business continuity, disaster recovery, data management, budgeting, and governance.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managing how decisions in each area affects an overall solution.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Must be proficient in Azure administration, Azure development, and DevOps, and have expert-level skills in at least one of those domains.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8405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F7D3-7FED-4E0A-A047-141C9506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Course Outline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5B7F-A5FD-41E0-B671-FE08FD3A7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320070"/>
            <a:ext cx="11018520" cy="54538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T01 : Deploying and Configuring Infrastructure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M01 : Managing Azure Subscriptions and Resources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M02 : </a:t>
            </a:r>
            <a:r>
              <a:rPr lang="fr-FR" sz="1800" dirty="0" err="1"/>
              <a:t>Implementing</a:t>
            </a:r>
            <a:r>
              <a:rPr lang="fr-FR" sz="1800" dirty="0"/>
              <a:t> and </a:t>
            </a:r>
            <a:r>
              <a:rPr lang="fr-FR" sz="1800" dirty="0" err="1"/>
              <a:t>Managing</a:t>
            </a:r>
            <a:r>
              <a:rPr lang="fr-FR" sz="1800" dirty="0"/>
              <a:t> Storage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fr-FR" sz="1800" dirty="0"/>
              <a:t>03 : </a:t>
            </a:r>
            <a:r>
              <a:rPr lang="en-US" sz="1800" dirty="0"/>
              <a:t>Deploying and Managing Virtual Machines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M04 : Configuring and Managing Virtual Networks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M05 : </a:t>
            </a:r>
            <a:r>
              <a:rPr lang="fr-FR" sz="1800" dirty="0" err="1"/>
              <a:t>Managing</a:t>
            </a:r>
            <a:r>
              <a:rPr lang="fr-FR" sz="1800" dirty="0"/>
              <a:t> </a:t>
            </a:r>
            <a:r>
              <a:rPr lang="fr-FR" sz="1800" dirty="0" err="1"/>
              <a:t>Identities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T02 : Implementing Workloads and Security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M01 : Evaluating and Performing Server Migration to Azure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M02 : Implementing and Managing Application Services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M03 : </a:t>
            </a:r>
            <a:r>
              <a:rPr lang="fr-FR" sz="1800" dirty="0" err="1"/>
              <a:t>Implementing</a:t>
            </a:r>
            <a:r>
              <a:rPr lang="fr-FR" sz="1800" dirty="0"/>
              <a:t> Advanced Virtual Networking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fr-FR" sz="1800" dirty="0"/>
              <a:t>04 : </a:t>
            </a:r>
            <a:r>
              <a:rPr lang="fr-FR" sz="1800" dirty="0" err="1"/>
              <a:t>Securing</a:t>
            </a:r>
            <a:r>
              <a:rPr lang="fr-FR" sz="1800" dirty="0"/>
              <a:t> </a:t>
            </a:r>
            <a:r>
              <a:rPr lang="fr-FR" sz="1800" dirty="0" err="1"/>
              <a:t>Identities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T03 : Understanding Cloud Architect Technology Solutions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M01 : Selecting Compute and Storage Solutions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M02 : </a:t>
            </a:r>
            <a:r>
              <a:rPr lang="fr-FR" sz="1800" dirty="0" err="1"/>
              <a:t>Hybrid</a:t>
            </a:r>
            <a:r>
              <a:rPr lang="fr-FR" sz="1800" dirty="0"/>
              <a:t> Networking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fr-FR" sz="1800" dirty="0"/>
              <a:t>03 : </a:t>
            </a:r>
            <a:r>
              <a:rPr lang="en-US" sz="1800" dirty="0"/>
              <a:t>Measuring Throughput and Structure of Data Access</a:t>
            </a:r>
          </a:p>
        </p:txBody>
      </p:sp>
    </p:spTree>
    <p:extLst>
      <p:ext uri="{BB962C8B-B14F-4D97-AF65-F5344CB8AC3E}">
        <p14:creationId xmlns:p14="http://schemas.microsoft.com/office/powerpoint/2010/main" val="33141744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F7D3-7FED-4E0A-A047-141C9506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Course Outline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5B7F-A5FD-41E0-B671-FE08FD3A7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320070"/>
            <a:ext cx="11018520" cy="39395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T04 : Creating and Deploying Apps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M01 : Creating Web Applications using PaaS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M02 : Creating Apps and Services Running on Service Fabric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M03 : Using Azure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T06 : Developing for the Cloud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M01 : Developing Long-Running Tasks and Distributed Transactions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M02 : Configuring a Message-Based Integration Architecture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M03 : </a:t>
            </a:r>
            <a:r>
              <a:rPr lang="fr-FR" sz="1800" dirty="0" err="1"/>
              <a:t>Developing</a:t>
            </a:r>
            <a:r>
              <a:rPr lang="fr-FR" sz="1800" dirty="0"/>
              <a:t> for </a:t>
            </a:r>
            <a:r>
              <a:rPr lang="fr-FR" sz="1800" dirty="0" err="1"/>
              <a:t>Asynchronous</a:t>
            </a:r>
            <a:r>
              <a:rPr lang="fr-FR" sz="1800" dirty="0"/>
              <a:t> </a:t>
            </a:r>
            <a:r>
              <a:rPr lang="fr-FR" sz="1800" dirty="0" err="1"/>
              <a:t>Processing</a:t>
            </a:r>
            <a:endParaRPr lang="fr-FR" sz="1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fr-FR" sz="1800" dirty="0"/>
              <a:t>04 : </a:t>
            </a:r>
            <a:r>
              <a:rPr lang="fr-FR" sz="1800" dirty="0" err="1"/>
              <a:t>Developing</a:t>
            </a:r>
            <a:r>
              <a:rPr lang="fr-FR" sz="1800" dirty="0"/>
              <a:t> for </a:t>
            </a:r>
            <a:r>
              <a:rPr lang="fr-FR" sz="1800" dirty="0" err="1"/>
              <a:t>Autoscaling</a:t>
            </a:r>
            <a:endParaRPr lang="fr-FR" sz="1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fr-FR" sz="1800" dirty="0"/>
              <a:t>05 : </a:t>
            </a:r>
            <a:r>
              <a:rPr lang="fr-FR" sz="1800" dirty="0" err="1"/>
              <a:t>Developing</a:t>
            </a:r>
            <a:r>
              <a:rPr lang="fr-FR" sz="1800" dirty="0"/>
              <a:t> Azure Cognitive Services Solutions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fr-FR" sz="1800" dirty="0"/>
              <a:t>06 : </a:t>
            </a:r>
            <a:r>
              <a:rPr lang="fr-FR" sz="1800" dirty="0" err="1"/>
              <a:t>Develop</a:t>
            </a:r>
            <a:r>
              <a:rPr lang="fr-FR" sz="1800" dirty="0"/>
              <a:t> for Azure Storage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53120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E612-0557-4697-BDA6-FA91E09E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Areas (AZ-300)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A15E-5B8A-494C-8484-B685E42A2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868" y="3973414"/>
            <a:ext cx="11018520" cy="23083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Percentages indicate the relative weight of each area on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The higher the percentage, the more questions you are likely to see in that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4406BE-7C0C-4B0B-A9AB-6397860C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94935"/>
              </p:ext>
            </p:extLst>
          </p:nvPr>
        </p:nvGraphicFramePr>
        <p:xfrm>
          <a:off x="1503680" y="1431036"/>
          <a:ext cx="8300720" cy="230695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7260">
                  <a:extLst>
                    <a:ext uri="{9D8B030D-6E8A-4147-A177-3AD203B41FA5}">
                      <a16:colId xmlns:a16="http://schemas.microsoft.com/office/drawing/2014/main" val="1345882144"/>
                    </a:ext>
                  </a:extLst>
                </a:gridCol>
                <a:gridCol w="1673460">
                  <a:extLst>
                    <a:ext uri="{9D8B030D-6E8A-4147-A177-3AD203B41FA5}">
                      <a16:colId xmlns:a16="http://schemas.microsoft.com/office/drawing/2014/main" val="1086091707"/>
                    </a:ext>
                  </a:extLst>
                </a:gridCol>
              </a:tblGrid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16738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r>
                        <a:rPr lang="fr-F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configure infrastructure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77190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r>
                        <a:rPr lang="fr-F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  <a:r>
                        <a:rPr lang="fr-F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20-25%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24992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r>
                        <a:rPr lang="fr-F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5-10%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50387"/>
                  </a:ext>
                </a:extLst>
              </a:tr>
              <a:tr h="144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authentication and secure data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5-10%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13303"/>
                  </a:ext>
                </a:extLst>
              </a:tr>
              <a:tr h="45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for the cloud and for Azure storage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20-25%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4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150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account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6015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https://www.live.com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https://www.microsoftazurepass.com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02" y="2049812"/>
            <a:ext cx="5498379" cy="3087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049812"/>
            <a:ext cx="4716463" cy="3347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305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5493-FCF3-4310-89AD-8D2366C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1BD5-DD42-4211-AC55-9AE143C3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Let’s get acquainted: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Title/function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Cloud/Microsoft </a:t>
            </a:r>
            <a:r>
              <a:rPr lang="en-US" dirty="0"/>
              <a:t>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expectations for the course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708A9-7627-400D-9E24-825CA38B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406104" y="2194561"/>
            <a:ext cx="2200786" cy="1400500"/>
            <a:chOff x="1066800" y="1066800"/>
            <a:chExt cx="3352800" cy="2133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4C3A67-03D9-44D9-874C-24DF6EBA26FC}"/>
                </a:ext>
              </a:extLst>
            </p:cNvPr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5AE55E0F-A437-4EB1-89E5-64B0572AD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D7E146-D1FB-4E7A-8E0E-192018966300}"/>
                  </a:ext>
                </a:extLst>
              </p:cNvPr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340873-E0EF-4A11-AD39-81950D9FE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7DBF838-0618-40EB-AADA-04F7ADADC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1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561</Words>
  <Application>Microsoft Office PowerPoint</Application>
  <PresentationFormat>Grand écran</PresentationFormat>
  <Paragraphs>100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AZ-300T00A Microsoft Azure Architect Technologies</vt:lpstr>
      <vt:lpstr>Welcome</vt:lpstr>
      <vt:lpstr>Facilities</vt:lpstr>
      <vt:lpstr>Azure Solution Architect Role</vt:lpstr>
      <vt:lpstr>About this Course: Course Outline (1/2)</vt:lpstr>
      <vt:lpstr>About this Course: Course Outline (2/2)</vt:lpstr>
      <vt:lpstr>Certification Areas (AZ-300)</vt:lpstr>
      <vt:lpstr>Create your account</vt:lpstr>
      <vt:lpstr>Hello! Student Introductions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2019-04-16T13:12:37Z</dcterms:created>
  <dcterms:modified xsi:type="dcterms:W3CDTF">2020-01-16T16:07:17Z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2019-04-16T13:12:43.0506550Z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448524c9-d261-4e00-9214-e86cefb79cd3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