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0"/>
  </p:notesMasterIdLst>
  <p:handoutMasterIdLst>
    <p:handoutMasterId r:id="rId11"/>
  </p:handoutMasterIdLst>
  <p:sldIdLst>
    <p:sldId id="1719" r:id="rId2"/>
    <p:sldId id="1874" r:id="rId3"/>
    <p:sldId id="1877" r:id="rId4"/>
    <p:sldId id="270" r:id="rId5"/>
    <p:sldId id="1880" r:id="rId6"/>
    <p:sldId id="1873" r:id="rId7"/>
    <p:sldId id="1882" r:id="rId8"/>
    <p:sldId id="1876" r:id="rId9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19"/>
            <p14:sldId id="1874"/>
            <p14:sldId id="1877"/>
            <p14:sldId id="270"/>
            <p14:sldId id="1880"/>
            <p14:sldId id="1873"/>
            <p14:sldId id="1882"/>
            <p14:sldId id="18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eu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6EF"/>
    <a:srgbClr val="0078D4"/>
    <a:srgbClr val="1A1A1A"/>
    <a:srgbClr val="FFFFFF"/>
    <a:srgbClr val="00BCF2"/>
    <a:srgbClr val="40CDF5"/>
    <a:srgbClr val="40587C"/>
    <a:srgbClr val="00B0E3"/>
    <a:srgbClr val="00188F"/>
    <a:srgbClr val="005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9942" autoAdjust="0"/>
  </p:normalViewPr>
  <p:slideViewPr>
    <p:cSldViewPr snapToGrid="0">
      <p:cViewPr varScale="1">
        <p:scale>
          <a:sx n="77" d="100"/>
          <a:sy n="77" d="100"/>
        </p:scale>
        <p:origin x="874" y="7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2/9/2020 4:37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‹N°›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2/9/2020 4:37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2/9/2020 4:37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D0FC-B07B-4F4D-953A-53E89E1EC2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46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AZ-301 Certification Areas - https://www.microsoft.com/en-us/learning/exam-AZ-301.aspx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2/9/2020 4:47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000664"/>
          </a:xfrm>
          <a:solidFill>
            <a:srgbClr val="0070C0"/>
          </a:solidFill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4882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92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256" r:id="rId12"/>
    <p:sldLayoutId id="2147484257" r:id="rId13"/>
    <p:sldLayoutId id="2147484585" r:id="rId14"/>
    <p:sldLayoutId id="2147484299" r:id="rId15"/>
    <p:sldLayoutId id="2147484263" r:id="rId16"/>
    <p:sldLayoutId id="2147484742" r:id="rId17"/>
    <p:sldLayoutId id="2147484743" r:id="rId1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844" y="1400405"/>
            <a:ext cx="4167887" cy="2215991"/>
          </a:xfrm>
        </p:spPr>
        <p:txBody>
          <a:bodyPr/>
          <a:lstStyle/>
          <a:p>
            <a:r>
              <a:rPr lang="en-US" dirty="0"/>
              <a:t>AZ-301T00A</a:t>
            </a:r>
            <a:br>
              <a:rPr lang="en-US" dirty="0"/>
            </a:br>
            <a:r>
              <a:rPr lang="en-US" dirty="0"/>
              <a:t>Microsoft</a:t>
            </a:r>
            <a:br>
              <a:rPr lang="en-US" dirty="0"/>
            </a:br>
            <a:r>
              <a:rPr lang="en-US" dirty="0"/>
              <a:t>Azure Architect Design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34AD-5CA0-463B-8945-5A34D71E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50EB4-B4B9-45E8-B54B-B6685A1AC9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93" y="5975465"/>
            <a:ext cx="2190448" cy="80676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341F66-98D9-4955-B5DB-ED7C3317CB09}"/>
              </a:ext>
            </a:extLst>
          </p:cNvPr>
          <p:cNvSpPr txBox="1">
            <a:spLocks/>
          </p:cNvSpPr>
          <p:nvPr/>
        </p:nvSpPr>
        <p:spPr>
          <a:xfrm>
            <a:off x="548639" y="1555865"/>
            <a:ext cx="10075025" cy="4921251"/>
          </a:xfrm>
          <a:prstGeom prst="rect">
            <a:avLst/>
          </a:prstGeom>
        </p:spPr>
        <p:txBody>
          <a:bodyPr numCol="2" spcCol="457200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/>
              <a:t>We’ve worked together with the Microsoft Partner Network and Microsoft IT Academies to bring you a world-class learning experience.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0070C0"/>
                </a:solidFill>
              </a:rPr>
              <a:t>Microsoft Certified Trainers + Instructors. </a:t>
            </a:r>
            <a:r>
              <a:rPr lang="en-US" sz="1800" dirty="0"/>
              <a:t>Your instructor is a premier technical and instructional expert who meets ongoing certification requirements. 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0070C0"/>
                </a:solidFill>
              </a:rPr>
              <a:t>Customer Satisfaction Guarantee.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Our partners offer a satisfaction guarantee and we hold them accountable for it. 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At the end of class, please complete an evaluation of today’s experience. We value your feedback! 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0070C0"/>
                </a:solidFill>
              </a:rPr>
              <a:t>Certification Exam Benefits. </a:t>
            </a:r>
            <a:r>
              <a:rPr lang="en-US" sz="1800" dirty="0"/>
              <a:t>After training, consider pursuing a Microsoft Certification to help distinguish your technical expertise and experience. Ask your instructor about available exam promotions and discounts.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/>
              <a:t>We wish you a great learning experience and ongoing career success!</a:t>
            </a:r>
          </a:p>
          <a:p>
            <a:pPr marL="0" indent="0">
              <a:lnSpc>
                <a:spcPct val="97000"/>
              </a:lnSpc>
              <a:buFont typeface="Wingdings" panose="05000000000000000000" pitchFamily="2" charset="2"/>
              <a:buNone/>
            </a:pPr>
            <a:endParaRPr lang="en-US" sz="1800" dirty="0"/>
          </a:p>
          <a:p>
            <a:pPr marL="0" indent="0">
              <a:lnSpc>
                <a:spcPct val="97000"/>
              </a:lnSpc>
              <a:buFont typeface="Wingdings" panose="05000000000000000000" pitchFamily="2" charset="2"/>
              <a:buNone/>
            </a:pPr>
            <a:endParaRPr lang="nl-NL" sz="1000" dirty="0"/>
          </a:p>
          <a:p>
            <a:pPr marL="0" indent="0">
              <a:lnSpc>
                <a:spcPct val="97000"/>
              </a:lnSpc>
              <a:buFont typeface="Wingdings" panose="05000000000000000000" pitchFamily="2" charset="2"/>
              <a:buNone/>
            </a:pPr>
            <a:endParaRPr lang="nl-NL" sz="1000" dirty="0"/>
          </a:p>
          <a:p>
            <a:pPr>
              <a:lnSpc>
                <a:spcPct val="97000"/>
              </a:lnSpc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A633F-C7B3-4CDC-BAD6-645C4B9A74BA}"/>
              </a:ext>
            </a:extLst>
          </p:cNvPr>
          <p:cNvSpPr txBox="1"/>
          <p:nvPr/>
        </p:nvSpPr>
        <p:spPr>
          <a:xfrm>
            <a:off x="548639" y="1098665"/>
            <a:ext cx="951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Thank you for joining us today.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027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1ACE-0577-4609-8287-8147FCBE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ABB6F-B94C-4150-89BD-BEC2A743FD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080" y="1392806"/>
            <a:ext cx="11018520" cy="4832092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Class hours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Building hours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Parking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Restrooms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Meals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Phones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Messages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Smoking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Internet access 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Recycling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Emergency procedures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43720-0B99-40D2-A2A7-A2D2392F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115" y="2028242"/>
            <a:ext cx="1202732" cy="1202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F8449F-EE12-45EF-AD13-C132060A5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89" y="1469968"/>
            <a:ext cx="1082875" cy="16861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E664AD6-F76D-4BBE-8051-87694F425CDC}"/>
              </a:ext>
            </a:extLst>
          </p:cNvPr>
          <p:cNvGrpSpPr>
            <a:grpSpLocks noChangeAspect="1"/>
          </p:cNvGrpSpPr>
          <p:nvPr/>
        </p:nvGrpSpPr>
        <p:grpSpPr>
          <a:xfrm>
            <a:off x="4318611" y="3616842"/>
            <a:ext cx="1424169" cy="1015708"/>
            <a:chOff x="975600" y="4290620"/>
            <a:chExt cx="2006088" cy="14307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66FFDC-864B-4446-BC0A-AC123E8CD0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75600" y="4290620"/>
              <a:ext cx="2006088" cy="1430728"/>
              <a:chOff x="1918853" y="3044496"/>
              <a:chExt cx="666391" cy="475141"/>
            </a:xfrm>
          </p:grpSpPr>
          <p:sp>
            <p:nvSpPr>
              <p:cNvPr id="9" name="Round Same Side Corner Rectangle 11">
                <a:extLst>
                  <a:ext uri="{FF2B5EF4-FFF2-40B4-BE49-F238E27FC236}">
                    <a16:creationId xmlns:a16="http://schemas.microsoft.com/office/drawing/2014/main" id="{9407393F-05BA-40DD-84A9-948927489712}"/>
                  </a:ext>
                </a:extLst>
              </p:cNvPr>
              <p:cNvSpPr/>
              <p:nvPr/>
            </p:nvSpPr>
            <p:spPr>
              <a:xfrm>
                <a:off x="1970085" y="3044496"/>
                <a:ext cx="564520" cy="361776"/>
              </a:xfrm>
              <a:custGeom>
                <a:avLst/>
                <a:gdLst/>
                <a:ahLst/>
                <a:cxnLst/>
                <a:rect l="l" t="t" r="r" b="b"/>
                <a:pathLst>
                  <a:path w="564520" h="361776">
                    <a:moveTo>
                      <a:pt x="21117" y="19360"/>
                    </a:moveTo>
                    <a:lnTo>
                      <a:pt x="21117" y="345592"/>
                    </a:lnTo>
                    <a:lnTo>
                      <a:pt x="543404" y="345592"/>
                    </a:lnTo>
                    <a:lnTo>
                      <a:pt x="543404" y="19360"/>
                    </a:lnTo>
                    <a:close/>
                    <a:moveTo>
                      <a:pt x="17539" y="0"/>
                    </a:moveTo>
                    <a:lnTo>
                      <a:pt x="546981" y="0"/>
                    </a:lnTo>
                    <a:cubicBezTo>
                      <a:pt x="556668" y="0"/>
                      <a:pt x="564520" y="7852"/>
                      <a:pt x="564520" y="17539"/>
                    </a:cubicBezTo>
                    <a:lnTo>
                      <a:pt x="564520" y="361776"/>
                    </a:lnTo>
                    <a:lnTo>
                      <a:pt x="0" y="361776"/>
                    </a:lnTo>
                    <a:lnTo>
                      <a:pt x="0" y="17539"/>
                    </a:lnTo>
                    <a:cubicBezTo>
                      <a:pt x="0" y="7852"/>
                      <a:pt x="7852" y="0"/>
                      <a:pt x="17539" y="0"/>
                    </a:cubicBez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0" name="Trapezoid 12">
                <a:extLst>
                  <a:ext uri="{FF2B5EF4-FFF2-40B4-BE49-F238E27FC236}">
                    <a16:creationId xmlns:a16="http://schemas.microsoft.com/office/drawing/2014/main" id="{34F9318E-A458-4C17-9A98-599BE7D6DE7A}"/>
                  </a:ext>
                </a:extLst>
              </p:cNvPr>
              <p:cNvSpPr/>
              <p:nvPr/>
            </p:nvSpPr>
            <p:spPr>
              <a:xfrm>
                <a:off x="1918853" y="3419324"/>
                <a:ext cx="666391" cy="72881"/>
              </a:xfrm>
              <a:custGeom>
                <a:avLst/>
                <a:gdLst/>
                <a:ahLst/>
                <a:cxnLst/>
                <a:rect l="l" t="t" r="r" b="b"/>
                <a:pathLst>
                  <a:path w="666391" h="84127">
                    <a:moveTo>
                      <a:pt x="257990" y="52557"/>
                    </a:moveTo>
                    <a:lnTo>
                      <a:pt x="241755" y="79989"/>
                    </a:lnTo>
                    <a:lnTo>
                      <a:pt x="424635" y="79989"/>
                    </a:lnTo>
                    <a:lnTo>
                      <a:pt x="408400" y="52557"/>
                    </a:lnTo>
                    <a:close/>
                    <a:moveTo>
                      <a:pt x="49787" y="0"/>
                    </a:moveTo>
                    <a:lnTo>
                      <a:pt x="616604" y="0"/>
                    </a:lnTo>
                    <a:lnTo>
                      <a:pt x="666391" y="84127"/>
                    </a:lnTo>
                    <a:lnTo>
                      <a:pt x="0" y="84127"/>
                    </a:ln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DA283-111F-4587-A497-5714908E72C7}"/>
                  </a:ext>
                </a:extLst>
              </p:cNvPr>
              <p:cNvSpPr/>
              <p:nvPr/>
            </p:nvSpPr>
            <p:spPr>
              <a:xfrm>
                <a:off x="1919446" y="3492205"/>
                <a:ext cx="665798" cy="27432"/>
              </a:xfrm>
              <a:prstGeom prst="rect">
                <a:avLst/>
              </a:pr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F5667B-B7F7-4F98-B49B-B36839589752}"/>
                </a:ext>
              </a:extLst>
            </p:cNvPr>
            <p:cNvSpPr/>
            <p:nvPr/>
          </p:nvSpPr>
          <p:spPr bwMode="auto">
            <a:xfrm>
              <a:off x="1183880" y="4340003"/>
              <a:ext cx="1572768" cy="9906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759F110-7E4B-4D8A-86F9-0F8C2F845C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0782" y="3336149"/>
            <a:ext cx="758815" cy="15006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B8E8B4-D937-4DB4-8616-0A9411847AC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3335" y="3393108"/>
            <a:ext cx="609600" cy="1402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CE6911-A9ED-4E42-A420-CE83A77E72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93" y="5975465"/>
            <a:ext cx="2190448" cy="8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8526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B8ADF5-073C-4EA8-92ED-75BD6257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Solution Architect Role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44C705-B4F4-44BF-8DCC-B3FA4B1923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22998" cy="45674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Azure Solution Architects advise stakeholders and translate business requirements into secure, scalable, and reliable solutions.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have advanced experience and knowledge across various aspects of IT operations, including networking, virtualization, identity, security, business continuity, disaster recovery, data management, budgeting, and governance.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Requires managing how decisions in each area affects an overall solution.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Must be proficient in Azure administration, Azure development, and DevOps, and have expert-level skills in at least one of those domains.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84050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F7D3-7FED-4E0A-A047-141C9506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Course: Course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15B7F-A5FD-41E0-B671-FE08FD3A7E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320070"/>
            <a:ext cx="11018520" cy="53922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T01 : Designing for Identity and Security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M01 : Managing security and identity for Azure solutions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M02 : Integrating </a:t>
            </a:r>
            <a:r>
              <a:rPr lang="en-GB" sz="1600" dirty="0" err="1"/>
              <a:t>Saas</a:t>
            </a:r>
            <a:r>
              <a:rPr lang="en-GB" sz="1600" dirty="0"/>
              <a:t> Services available on the Azure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T02 : Designing a Data platform solution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M01 : Backing Azure solutions with Azure storage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M02 : Comparing Database options in Azure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M03 : Monitoring and automating Azure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T03 : Designing for deployment migration and Integration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M01 : Deploying resources with Azure Resource Manager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M02 : Creating Managed server applications in Azure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M03 : Authoring serverless applications in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T04 : Designing an Infrastructure Strategy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M01 : Application architecture patterns in Azure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M02 : Building Azure IaaS-based server applications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M03 : Networking Azure application components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M04 : Integrating Azure solution components using Messaging services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1417446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E612-0557-4697-BDA6-FA91E09E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 Areas (AZ-301)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1A15E-5B8A-494C-8484-B685E42A2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4542325"/>
            <a:ext cx="11018520" cy="18959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Percentages indicate the relative weight of each area on the exam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The higher the percentage, the more questions you are likely to see in that 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24406BE-7C0C-4B0B-A9AB-6397860C3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449059"/>
              </p:ext>
            </p:extLst>
          </p:nvPr>
        </p:nvGraphicFramePr>
        <p:xfrm>
          <a:off x="1503680" y="1431036"/>
          <a:ext cx="8300720" cy="269145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627260">
                  <a:extLst>
                    <a:ext uri="{9D8B030D-6E8A-4147-A177-3AD203B41FA5}">
                      <a16:colId xmlns:a16="http://schemas.microsoft.com/office/drawing/2014/main" val="1345882144"/>
                    </a:ext>
                  </a:extLst>
                </a:gridCol>
                <a:gridCol w="1673460">
                  <a:extLst>
                    <a:ext uri="{9D8B030D-6E8A-4147-A177-3AD203B41FA5}">
                      <a16:colId xmlns:a16="http://schemas.microsoft.com/office/drawing/2014/main" val="1086091707"/>
                    </a:ext>
                  </a:extLst>
                </a:gridCol>
              </a:tblGrid>
              <a:tr h="3389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Study Areas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Weights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16738"/>
                  </a:ext>
                </a:extLst>
              </a:tr>
              <a:tr h="3389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 workload requirements</a:t>
                      </a:r>
                      <a:endParaRPr lang="en-GB" sz="2400" b="0" noProof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noProof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10-25%</a:t>
                      </a:r>
                      <a:endParaRPr lang="en-GB" sz="2400" b="0" noProof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577190"/>
                  </a:ext>
                </a:extLst>
              </a:tr>
              <a:tr h="3389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for identity and security</a:t>
                      </a:r>
                      <a:endParaRPr lang="en-GB" sz="2400" b="0" noProof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noProof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20-25%</a:t>
                      </a:r>
                      <a:endParaRPr lang="en-GB" sz="2400" b="0" noProof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524992"/>
                  </a:ext>
                </a:extLst>
              </a:tr>
              <a:tr h="3389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a data platform solution</a:t>
                      </a:r>
                      <a:endParaRPr lang="en-GB" sz="2400" b="0" noProof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noProof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15-20%</a:t>
                      </a:r>
                      <a:endParaRPr lang="en-GB" sz="2400" b="0" noProof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150387"/>
                  </a:ext>
                </a:extLst>
              </a:tr>
              <a:tr h="144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a business continuity strategy</a:t>
                      </a:r>
                      <a:endParaRPr lang="en-GB" sz="2400" b="0" noProof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noProof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15-20%</a:t>
                      </a:r>
                      <a:endParaRPr lang="en-GB" sz="2400" b="0" noProof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13303"/>
                  </a:ext>
                </a:extLst>
              </a:tr>
              <a:tr h="451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for deployment, migration, integration</a:t>
                      </a:r>
                      <a:endParaRPr lang="en-GB" sz="2400" b="0" noProof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noProof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10-15%</a:t>
                      </a:r>
                      <a:endParaRPr lang="en-GB" sz="2400" b="0" noProof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945303"/>
                  </a:ext>
                </a:extLst>
              </a:tr>
              <a:tr h="451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noProof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Design an infrastructure strategy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noProof="0" dirty="0">
                          <a:effectLst/>
                          <a:latin typeface="Segoe UI Semilight" panose="020B0402040204020203" pitchFamily="34" charset="0"/>
                          <a:ea typeface="Calibri" panose="020F0502020204030204" pitchFamily="34" charset="0"/>
                          <a:cs typeface="Segoe UI Semilight" panose="020B0402040204020203" pitchFamily="34" charset="0"/>
                        </a:rPr>
                        <a:t>15-20%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704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3150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account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60153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https://www.live.com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https://www.microsoftazurepass.com</a:t>
            </a:r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502" y="2049812"/>
            <a:ext cx="5498379" cy="30878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049812"/>
            <a:ext cx="4716463" cy="33471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51305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5493-FCF3-4310-89AD-8D2366C7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 Student Introductions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91BD5-DD42-4211-AC55-9AE143C30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533275"/>
          </a:xfrm>
        </p:spPr>
        <p:txBody>
          <a:bodyPr/>
          <a:lstStyle/>
          <a:p>
            <a:r>
              <a:rPr lang="en-US" dirty="0"/>
              <a:t>Let’s get acquainted: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Company affiliation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Title/function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Cloud/Microsoft </a:t>
            </a:r>
            <a:r>
              <a:rPr lang="en-US" dirty="0"/>
              <a:t>Azure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expectations for the course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A708A9-7627-400D-9E24-825CA38BAF34}"/>
              </a:ext>
            </a:extLst>
          </p:cNvPr>
          <p:cNvGrpSpPr>
            <a:grpSpLocks noChangeAspect="1"/>
          </p:cNvGrpSpPr>
          <p:nvPr/>
        </p:nvGrpSpPr>
        <p:grpSpPr>
          <a:xfrm>
            <a:off x="8406104" y="2194561"/>
            <a:ext cx="2200786" cy="1400500"/>
            <a:chOff x="1066800" y="1066800"/>
            <a:chExt cx="3352800" cy="2133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54C3A67-03D9-44D9-874C-24DF6EBA26FC}"/>
                </a:ext>
              </a:extLst>
            </p:cNvPr>
            <p:cNvGrpSpPr/>
            <p:nvPr/>
          </p:nvGrpSpPr>
          <p:grpSpPr>
            <a:xfrm>
              <a:off x="1066800" y="1066800"/>
              <a:ext cx="3352800" cy="2133600"/>
              <a:chOff x="762000" y="1066800"/>
              <a:chExt cx="3352800" cy="2133600"/>
            </a:xfrm>
            <a:solidFill>
              <a:srgbClr val="0072C6"/>
            </a:solidFill>
          </p:grpSpPr>
          <p:sp>
            <p:nvSpPr>
              <p:cNvPr id="7" name="Rounded Rectangle 19">
                <a:extLst>
                  <a:ext uri="{FF2B5EF4-FFF2-40B4-BE49-F238E27FC236}">
                    <a16:creationId xmlns:a16="http://schemas.microsoft.com/office/drawing/2014/main" id="{5AE55E0F-A437-4EB1-89E5-64B0572AD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0" y="1066800"/>
                <a:ext cx="3352800" cy="2133600"/>
              </a:xfrm>
              <a:prstGeom prst="roundRect">
                <a:avLst/>
              </a:prstGeom>
              <a:solidFill>
                <a:srgbClr val="00188F"/>
              </a:solidFill>
              <a:ln>
                <a:solidFill>
                  <a:srgbClr val="0018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D7E146-D1FB-4E7A-8E0E-192018966300}"/>
                  </a:ext>
                </a:extLst>
              </p:cNvPr>
              <p:cNvSpPr/>
              <p:nvPr/>
            </p:nvSpPr>
            <p:spPr>
              <a:xfrm>
                <a:off x="762000" y="1676400"/>
                <a:ext cx="3352800" cy="1219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5340873-E0EF-4A11-AD39-81950D9FE2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6" y="1161615"/>
              <a:ext cx="18383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7DBF838-0618-40EB-AADA-04F7ADADCF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93" y="5975465"/>
            <a:ext cx="2190448" cy="8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813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575</Words>
  <Application>Microsoft Office PowerPoint</Application>
  <PresentationFormat>Grand écran</PresentationFormat>
  <Paragraphs>91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Consolas</vt:lpstr>
      <vt:lpstr>Segoe</vt:lpstr>
      <vt:lpstr>Segoe UI</vt:lpstr>
      <vt:lpstr>Segoe UI Light</vt:lpstr>
      <vt:lpstr>Segoe UI Semibold</vt:lpstr>
      <vt:lpstr>Segoe UI Semilight</vt:lpstr>
      <vt:lpstr>Wingdings</vt:lpstr>
      <vt:lpstr>WHITE TEMPLATE</vt:lpstr>
      <vt:lpstr>AZ-301T00A Microsoft Azure Architect Design</vt:lpstr>
      <vt:lpstr>Welcome</vt:lpstr>
      <vt:lpstr>Facilities</vt:lpstr>
      <vt:lpstr>Azure Solution Architect Role</vt:lpstr>
      <vt:lpstr>About this Course: Course Outline</vt:lpstr>
      <vt:lpstr>Certification Areas (AZ-301)</vt:lpstr>
      <vt:lpstr>Create your account</vt:lpstr>
      <vt:lpstr>Hello! Student Introductions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2019-04-16T13:12:37Z</dcterms:created>
  <dcterms:modified xsi:type="dcterms:W3CDTF">2020-02-09T15:55:05Z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cynthist@microsoft.com</vt:lpwstr>
  </property>
  <property fmtid="{D5CDD505-2E9C-101B-9397-08002B2CF9AE}" pid="5" name="MSIP_Label_f42aa342-8706-4288-bd11-ebb85995028c_SetDate">
    <vt:lpwstr>2019-04-16T13:12:43.0506550Z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448524c9-d261-4e00-9214-e86cefb79cd3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