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1"/>
  </p:notesMasterIdLst>
  <p:handoutMasterIdLst>
    <p:handoutMasterId r:id="rId12"/>
  </p:handoutMasterIdLst>
  <p:sldIdLst>
    <p:sldId id="1719" r:id="rId2"/>
    <p:sldId id="1874" r:id="rId3"/>
    <p:sldId id="1877" r:id="rId4"/>
    <p:sldId id="270" r:id="rId5"/>
    <p:sldId id="1878" r:id="rId6"/>
    <p:sldId id="1880" r:id="rId7"/>
    <p:sldId id="1873" r:id="rId8"/>
    <p:sldId id="1882" r:id="rId9"/>
    <p:sldId id="1876" r:id="rId1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74"/>
            <p14:sldId id="1877"/>
            <p14:sldId id="270"/>
            <p14:sldId id="1878"/>
            <p14:sldId id="1880"/>
            <p14:sldId id="1873"/>
            <p14:sldId id="1882"/>
            <p14:sldId id="187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eu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6EF"/>
    <a:srgbClr val="0078D4"/>
    <a:srgbClr val="1A1A1A"/>
    <a:srgbClr val="FFFFFF"/>
    <a:srgbClr val="00BCF2"/>
    <a:srgbClr val="40CDF5"/>
    <a:srgbClr val="40587C"/>
    <a:srgbClr val="00B0E3"/>
    <a:srgbClr val="00188F"/>
    <a:srgbClr val="0052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89942" autoAdjust="0"/>
  </p:normalViewPr>
  <p:slideViewPr>
    <p:cSldViewPr snapToGrid="0">
      <p:cViewPr varScale="1">
        <p:scale>
          <a:sx n="69" d="100"/>
          <a:sy n="69" d="100"/>
        </p:scale>
        <p:origin x="930" y="60"/>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2/28/2020 12:19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2/28/2020 12:19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2/28/2020 12:19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05D0FC-B07B-4F4D-953A-53E89E1EC26F}" type="slidenum">
              <a:rPr lang="en-US" smtClean="0"/>
              <a:t>4</a:t>
            </a:fld>
            <a:endParaRPr lang="en-US" dirty="0"/>
          </a:p>
        </p:txBody>
      </p:sp>
    </p:spTree>
    <p:extLst>
      <p:ext uri="{BB962C8B-B14F-4D97-AF65-F5344CB8AC3E}">
        <p14:creationId xmlns:p14="http://schemas.microsoft.com/office/powerpoint/2010/main" val="869946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AZ-104 Certification Areas - https://www.microsoft.com/en-us/learning/exam-AZ-104.aspx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2/28/2020 12:19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381700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1000664"/>
          </a:xfrm>
          <a:solidFill>
            <a:srgbClr val="0070C0"/>
          </a:solidFill>
        </p:spPr>
        <p:txBody>
          <a:bodyPr anchor="b"/>
          <a:lstStyle>
            <a:lvl1pPr algn="l">
              <a:defRPr sz="6000">
                <a:solidFill>
                  <a:schemeClr val="bg1"/>
                </a:solidFill>
              </a:defRPr>
            </a:lvl1pPr>
          </a:lstStyle>
          <a:p>
            <a:r>
              <a:rPr lang="en-US" dirty="0"/>
              <a:t> Click to edit Master title style</a:t>
            </a:r>
          </a:p>
        </p:txBody>
      </p:sp>
    </p:spTree>
    <p:extLst>
      <p:ext uri="{BB962C8B-B14F-4D97-AF65-F5344CB8AC3E}">
        <p14:creationId xmlns:p14="http://schemas.microsoft.com/office/powerpoint/2010/main" val="5348823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839263"/>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256" r:id="rId12"/>
    <p:sldLayoutId id="2147484257" r:id="rId13"/>
    <p:sldLayoutId id="2147484585" r:id="rId14"/>
    <p:sldLayoutId id="2147484299" r:id="rId15"/>
    <p:sldLayoutId id="2147484263" r:id="rId16"/>
    <p:sldLayoutId id="2147484742" r:id="rId17"/>
    <p:sldLayoutId id="2147484743" r:id="rId1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4844" y="1954403"/>
            <a:ext cx="4167887" cy="1661993"/>
          </a:xfrm>
        </p:spPr>
        <p:txBody>
          <a:bodyPr/>
          <a:lstStyle/>
          <a:p>
            <a:r>
              <a:rPr lang="en-US" dirty="0"/>
              <a:t>AZ-104T00A</a:t>
            </a:r>
            <a:br>
              <a:rPr lang="en-US" dirty="0"/>
            </a:br>
            <a:r>
              <a:rPr lang="en-US" dirty="0"/>
              <a:t>Microsoft</a:t>
            </a:r>
            <a:br>
              <a:rPr lang="en-US" dirty="0"/>
            </a:br>
            <a:r>
              <a:rPr lang="en-US" dirty="0"/>
              <a:t>Azure Administrator</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B34AD-5CA0-463B-8945-5A34D71E77EE}"/>
              </a:ext>
            </a:extLst>
          </p:cNvPr>
          <p:cNvSpPr>
            <a:spLocks noGrp="1"/>
          </p:cNvSpPr>
          <p:nvPr>
            <p:ph type="title"/>
          </p:nvPr>
        </p:nvSpPr>
        <p:spPr/>
        <p:txBody>
          <a:bodyPr/>
          <a:lstStyle/>
          <a:p>
            <a:r>
              <a:rPr lang="en-US" dirty="0"/>
              <a:t>Welcome</a:t>
            </a:r>
          </a:p>
        </p:txBody>
      </p:sp>
      <p:pic>
        <p:nvPicPr>
          <p:cNvPr id="4" name="Picture 3">
            <a:extLst>
              <a:ext uri="{FF2B5EF4-FFF2-40B4-BE49-F238E27FC236}">
                <a16:creationId xmlns:a16="http://schemas.microsoft.com/office/drawing/2014/main" id="{51250EB4-B4B9-45E8-B54B-B6685A1AC9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
        <p:nvSpPr>
          <p:cNvPr id="5" name="Content Placeholder 2">
            <a:extLst>
              <a:ext uri="{FF2B5EF4-FFF2-40B4-BE49-F238E27FC236}">
                <a16:creationId xmlns:a16="http://schemas.microsoft.com/office/drawing/2014/main" id="{6D341F66-98D9-4955-B5DB-ED7C3317CB09}"/>
              </a:ext>
            </a:extLst>
          </p:cNvPr>
          <p:cNvSpPr txBox="1">
            <a:spLocks/>
          </p:cNvSpPr>
          <p:nvPr/>
        </p:nvSpPr>
        <p:spPr>
          <a:xfrm>
            <a:off x="548639" y="1555865"/>
            <a:ext cx="10075025" cy="4921251"/>
          </a:xfrm>
          <a:prstGeom prst="rect">
            <a:avLst/>
          </a:prstGeom>
        </p:spPr>
        <p:txBody>
          <a:bodyPr numCol="2" spcCol="45720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Wingdings" panose="05000000000000000000" pitchFamily="2" charset="2"/>
              <a:buNone/>
            </a:pPr>
            <a:r>
              <a:rPr lang="en-US" sz="1800" dirty="0"/>
              <a:t>We’ve worked together with the Microsoft Partner Network and Microsoft IT Academies to bring you a world-class learning experience. </a:t>
            </a:r>
          </a:p>
          <a:p>
            <a:pPr marL="0" indent="0">
              <a:spcBef>
                <a:spcPts val="0"/>
              </a:spcBef>
              <a:buFont typeface="Wingdings" panose="05000000000000000000" pitchFamily="2" charset="2"/>
              <a:buNone/>
            </a:pPr>
            <a:endParaRPr lang="en-US" sz="1800" b="1" dirty="0">
              <a:solidFill>
                <a:srgbClr val="0070C0"/>
              </a:solidFill>
            </a:endParaRPr>
          </a:p>
          <a:p>
            <a:pPr marL="0" indent="0">
              <a:spcBef>
                <a:spcPts val="0"/>
              </a:spcBef>
              <a:buFont typeface="Wingdings" panose="05000000000000000000" pitchFamily="2" charset="2"/>
              <a:buNone/>
            </a:pPr>
            <a:r>
              <a:rPr lang="en-US" sz="1800" b="1" dirty="0">
                <a:solidFill>
                  <a:srgbClr val="0070C0"/>
                </a:solidFill>
              </a:rPr>
              <a:t>Microsoft Certified Trainers + Instructors. </a:t>
            </a:r>
            <a:r>
              <a:rPr lang="en-US" sz="1800" dirty="0"/>
              <a:t>Your instructor is a premier technical and instructional expert who meets ongoing certification requirements.  </a:t>
            </a:r>
          </a:p>
          <a:p>
            <a:pPr marL="0" indent="0">
              <a:spcBef>
                <a:spcPts val="0"/>
              </a:spcBef>
              <a:buFont typeface="Wingdings" panose="05000000000000000000" pitchFamily="2" charset="2"/>
              <a:buNone/>
            </a:pPr>
            <a:endParaRPr lang="en-US" sz="1800" b="1" dirty="0">
              <a:solidFill>
                <a:srgbClr val="0070C0"/>
              </a:solidFill>
            </a:endParaRPr>
          </a:p>
          <a:p>
            <a:pPr marL="0" indent="0">
              <a:spcBef>
                <a:spcPts val="0"/>
              </a:spcBef>
              <a:buFont typeface="Wingdings" panose="05000000000000000000" pitchFamily="2" charset="2"/>
              <a:buNone/>
            </a:pPr>
            <a:r>
              <a:rPr lang="en-US" sz="1800" b="1" dirty="0">
                <a:solidFill>
                  <a:srgbClr val="0070C0"/>
                </a:solidFill>
              </a:rPr>
              <a:t>Customer Satisfaction Guarantee.</a:t>
            </a:r>
            <a:r>
              <a:rPr lang="en-US" sz="1800" dirty="0">
                <a:solidFill>
                  <a:srgbClr val="0070C0"/>
                </a:solidFill>
              </a:rPr>
              <a:t> </a:t>
            </a:r>
            <a:r>
              <a:rPr lang="en-US" sz="1800" dirty="0"/>
              <a:t>Our partners offer a satisfaction guarantee and we hold them accountable for it. </a:t>
            </a:r>
            <a:br>
              <a:rPr lang="en-US" sz="1800" dirty="0"/>
            </a:br>
            <a:br>
              <a:rPr lang="en-US" sz="1800" dirty="0"/>
            </a:br>
            <a:br>
              <a:rPr lang="en-US" sz="1800" dirty="0"/>
            </a:br>
            <a:br>
              <a:rPr lang="en-US" sz="1800" dirty="0"/>
            </a:br>
            <a:br>
              <a:rPr lang="en-US" sz="1800" dirty="0"/>
            </a:br>
            <a:br>
              <a:rPr lang="en-US" sz="1800" dirty="0"/>
            </a:br>
            <a:r>
              <a:rPr lang="en-US" sz="1800" dirty="0"/>
              <a:t>At the end of class, please complete an evaluation of today’s experience. We value your feedback!  </a:t>
            </a:r>
          </a:p>
          <a:p>
            <a:pPr marL="0" indent="0">
              <a:spcBef>
                <a:spcPts val="0"/>
              </a:spcBef>
              <a:buFont typeface="Wingdings" panose="05000000000000000000" pitchFamily="2" charset="2"/>
              <a:buNone/>
            </a:pPr>
            <a:endParaRPr lang="en-US" sz="1800" b="1" dirty="0">
              <a:solidFill>
                <a:srgbClr val="0070C0"/>
              </a:solidFill>
            </a:endParaRPr>
          </a:p>
          <a:p>
            <a:pPr marL="0" indent="0">
              <a:spcBef>
                <a:spcPts val="0"/>
              </a:spcBef>
              <a:buFont typeface="Wingdings" panose="05000000000000000000" pitchFamily="2" charset="2"/>
              <a:buNone/>
            </a:pPr>
            <a:r>
              <a:rPr lang="en-US" sz="1800" b="1" dirty="0">
                <a:solidFill>
                  <a:srgbClr val="0070C0"/>
                </a:solidFill>
              </a:rPr>
              <a:t>Certification Exam Benefits. </a:t>
            </a:r>
            <a:r>
              <a:rPr lang="en-US" sz="1800" dirty="0"/>
              <a:t>After training, consider pursuing a Microsoft Certification to help distinguish your technical expertise and experience. Ask your instructor about available exam promotions and discounts.</a:t>
            </a:r>
          </a:p>
          <a:p>
            <a:pPr marL="0" indent="0">
              <a:spcBef>
                <a:spcPts val="0"/>
              </a:spcBef>
              <a:buFont typeface="Wingdings" panose="05000000000000000000" pitchFamily="2" charset="2"/>
              <a:buNone/>
            </a:pPr>
            <a:endParaRPr lang="en-US" sz="1800" dirty="0"/>
          </a:p>
          <a:p>
            <a:pPr marL="0" indent="0">
              <a:spcBef>
                <a:spcPts val="0"/>
              </a:spcBef>
              <a:buFont typeface="Wingdings" panose="05000000000000000000" pitchFamily="2" charset="2"/>
              <a:buNone/>
            </a:pPr>
            <a:r>
              <a:rPr lang="en-US" sz="1800" dirty="0"/>
              <a:t>We wish you a great learning experience and ongoing career success!</a:t>
            </a:r>
          </a:p>
          <a:p>
            <a:pPr marL="0" indent="0">
              <a:lnSpc>
                <a:spcPct val="97000"/>
              </a:lnSpc>
              <a:buFont typeface="Wingdings" panose="05000000000000000000" pitchFamily="2" charset="2"/>
              <a:buNone/>
            </a:pPr>
            <a:endParaRPr lang="en-US" sz="1800" dirty="0"/>
          </a:p>
          <a:p>
            <a:pPr marL="0" indent="0">
              <a:lnSpc>
                <a:spcPct val="97000"/>
              </a:lnSpc>
              <a:buFont typeface="Wingdings" panose="05000000000000000000" pitchFamily="2" charset="2"/>
              <a:buNone/>
            </a:pPr>
            <a:endParaRPr lang="nl-NL" sz="1000" dirty="0"/>
          </a:p>
          <a:p>
            <a:pPr marL="0" indent="0">
              <a:lnSpc>
                <a:spcPct val="97000"/>
              </a:lnSpc>
              <a:buFont typeface="Wingdings" panose="05000000000000000000" pitchFamily="2" charset="2"/>
              <a:buNone/>
            </a:pPr>
            <a:endParaRPr lang="nl-NL" sz="1000" dirty="0"/>
          </a:p>
          <a:p>
            <a:pPr>
              <a:lnSpc>
                <a:spcPct val="97000"/>
              </a:lnSpc>
            </a:pPr>
            <a:endParaRPr lang="en-US" sz="1800" dirty="0"/>
          </a:p>
        </p:txBody>
      </p:sp>
      <p:sp>
        <p:nvSpPr>
          <p:cNvPr id="6" name="TextBox 5">
            <a:extLst>
              <a:ext uri="{FF2B5EF4-FFF2-40B4-BE49-F238E27FC236}">
                <a16:creationId xmlns:a16="http://schemas.microsoft.com/office/drawing/2014/main" id="{747A633F-C7B3-4CDC-BAD6-645C4B9A74BA}"/>
              </a:ext>
            </a:extLst>
          </p:cNvPr>
          <p:cNvSpPr txBox="1"/>
          <p:nvPr/>
        </p:nvSpPr>
        <p:spPr>
          <a:xfrm>
            <a:off x="548639" y="1098665"/>
            <a:ext cx="9515301" cy="646331"/>
          </a:xfrm>
          <a:prstGeom prst="rect">
            <a:avLst/>
          </a:prstGeom>
          <a:noFill/>
        </p:spPr>
        <p:txBody>
          <a:bodyPr wrap="square" rtlCol="0">
            <a:spAutoFit/>
          </a:bodyPr>
          <a:lstStyle/>
          <a:p>
            <a:r>
              <a:rPr lang="en-US" b="1" dirty="0">
                <a:solidFill>
                  <a:srgbClr val="0070C0"/>
                </a:solidFill>
              </a:rPr>
              <a:t>Thank you for joining us today.</a:t>
            </a:r>
            <a:r>
              <a:rPr lang="en-US" dirty="0"/>
              <a:t> </a:t>
            </a:r>
          </a:p>
          <a:p>
            <a:endParaRPr lang="en-US" dirty="0"/>
          </a:p>
        </p:txBody>
      </p:sp>
    </p:spTree>
    <p:extLst>
      <p:ext uri="{BB962C8B-B14F-4D97-AF65-F5344CB8AC3E}">
        <p14:creationId xmlns:p14="http://schemas.microsoft.com/office/powerpoint/2010/main" val="32190027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1ACE-0577-4609-8287-8147FCBE1655}"/>
              </a:ext>
            </a:extLst>
          </p:cNvPr>
          <p:cNvSpPr>
            <a:spLocks noGrp="1"/>
          </p:cNvSpPr>
          <p:nvPr>
            <p:ph type="title"/>
          </p:nvPr>
        </p:nvSpPr>
        <p:spPr/>
        <p:txBody>
          <a:bodyPr/>
          <a:lstStyle/>
          <a:p>
            <a:r>
              <a:rPr lang="en-US" dirty="0"/>
              <a:t>Facilities</a:t>
            </a:r>
          </a:p>
        </p:txBody>
      </p:sp>
      <p:sp>
        <p:nvSpPr>
          <p:cNvPr id="3" name="Text Placeholder 2">
            <a:extLst>
              <a:ext uri="{FF2B5EF4-FFF2-40B4-BE49-F238E27FC236}">
                <a16:creationId xmlns:a16="http://schemas.microsoft.com/office/drawing/2014/main" id="{B60ABB6F-B94C-4150-89BD-BEC2A743FDC7}"/>
              </a:ext>
            </a:extLst>
          </p:cNvPr>
          <p:cNvSpPr>
            <a:spLocks noGrp="1"/>
          </p:cNvSpPr>
          <p:nvPr>
            <p:ph type="body" sz="quarter" idx="10"/>
          </p:nvPr>
        </p:nvSpPr>
        <p:spPr>
          <a:xfrm>
            <a:off x="711080" y="1392806"/>
            <a:ext cx="11018520" cy="3939540"/>
          </a:xfrm>
        </p:spPr>
        <p:txBody>
          <a:bodyPr/>
          <a:lstStyle/>
          <a:p>
            <a:pPr marL="342900" indent="-342900">
              <a:spcBef>
                <a:spcPts val="0"/>
              </a:spcBef>
              <a:spcAft>
                <a:spcPts val="600"/>
              </a:spcAft>
              <a:buFont typeface="Arial" panose="020B0604020202020204" pitchFamily="34" charset="0"/>
              <a:buChar char="•"/>
            </a:pPr>
            <a:r>
              <a:rPr lang="en-US" sz="2400" dirty="0"/>
              <a:t>Class hours</a:t>
            </a:r>
          </a:p>
          <a:p>
            <a:pPr marL="342900" indent="-342900">
              <a:spcBef>
                <a:spcPts val="0"/>
              </a:spcBef>
              <a:spcAft>
                <a:spcPts val="600"/>
              </a:spcAft>
              <a:buFont typeface="Arial" panose="020B0604020202020204" pitchFamily="34" charset="0"/>
              <a:buChar char="•"/>
            </a:pPr>
            <a:r>
              <a:rPr lang="en-US" sz="2400" dirty="0"/>
              <a:t>Building hours</a:t>
            </a:r>
          </a:p>
          <a:p>
            <a:pPr marL="342900" indent="-342900">
              <a:spcBef>
                <a:spcPts val="0"/>
              </a:spcBef>
              <a:spcAft>
                <a:spcPts val="600"/>
              </a:spcAft>
              <a:buFont typeface="Arial" panose="020B0604020202020204" pitchFamily="34" charset="0"/>
              <a:buChar char="•"/>
            </a:pPr>
            <a:r>
              <a:rPr lang="en-US" sz="2400" dirty="0"/>
              <a:t>Parking</a:t>
            </a:r>
          </a:p>
          <a:p>
            <a:pPr marL="342900" indent="-342900">
              <a:spcBef>
                <a:spcPts val="0"/>
              </a:spcBef>
              <a:spcAft>
                <a:spcPts val="600"/>
              </a:spcAft>
              <a:buFont typeface="Arial" panose="020B0604020202020204" pitchFamily="34" charset="0"/>
              <a:buChar char="•"/>
            </a:pPr>
            <a:r>
              <a:rPr lang="en-US" sz="2400" dirty="0"/>
              <a:t>Restrooms</a:t>
            </a:r>
          </a:p>
          <a:p>
            <a:pPr marL="342900" indent="-342900">
              <a:spcBef>
                <a:spcPts val="0"/>
              </a:spcBef>
              <a:spcAft>
                <a:spcPts val="600"/>
              </a:spcAft>
              <a:buFont typeface="Arial" panose="020B0604020202020204" pitchFamily="34" charset="0"/>
              <a:buChar char="•"/>
            </a:pPr>
            <a:r>
              <a:rPr lang="en-US" sz="2400" dirty="0"/>
              <a:t>Meals</a:t>
            </a:r>
          </a:p>
          <a:p>
            <a:pPr marL="342900" indent="-342900">
              <a:spcBef>
                <a:spcPts val="0"/>
              </a:spcBef>
              <a:spcAft>
                <a:spcPts val="600"/>
              </a:spcAft>
              <a:buFont typeface="Arial" panose="020B0604020202020204" pitchFamily="34" charset="0"/>
              <a:buChar char="•"/>
            </a:pPr>
            <a:r>
              <a:rPr lang="en-US" sz="2400" dirty="0"/>
              <a:t>Phones and Messages</a:t>
            </a:r>
          </a:p>
          <a:p>
            <a:pPr marL="342900" indent="-342900">
              <a:spcBef>
                <a:spcPts val="0"/>
              </a:spcBef>
              <a:spcAft>
                <a:spcPts val="600"/>
              </a:spcAft>
              <a:buFont typeface="Arial" panose="020B0604020202020204" pitchFamily="34" charset="0"/>
              <a:buChar char="•"/>
            </a:pPr>
            <a:r>
              <a:rPr lang="en-US" sz="2400" dirty="0"/>
              <a:t>Smoking</a:t>
            </a:r>
          </a:p>
          <a:p>
            <a:pPr marL="342900" indent="-342900">
              <a:spcBef>
                <a:spcPts val="0"/>
              </a:spcBef>
              <a:spcAft>
                <a:spcPts val="600"/>
              </a:spcAft>
              <a:buFont typeface="Arial" panose="020B0604020202020204" pitchFamily="34" charset="0"/>
              <a:buChar char="•"/>
            </a:pPr>
            <a:r>
              <a:rPr lang="en-US" sz="2400" dirty="0"/>
              <a:t>Internet access </a:t>
            </a:r>
          </a:p>
          <a:p>
            <a:pPr marL="342900" indent="-342900">
              <a:spcBef>
                <a:spcPts val="0"/>
              </a:spcBef>
              <a:spcAft>
                <a:spcPts val="600"/>
              </a:spcAft>
              <a:buFont typeface="Arial" panose="020B0604020202020204" pitchFamily="34" charset="0"/>
              <a:buChar char="•"/>
            </a:pPr>
            <a:r>
              <a:rPr lang="en-US" sz="2400" dirty="0"/>
              <a:t>Recycling</a:t>
            </a:r>
          </a:p>
        </p:txBody>
      </p:sp>
      <p:pic>
        <p:nvPicPr>
          <p:cNvPr id="4" name="Picture 3">
            <a:extLst>
              <a:ext uri="{FF2B5EF4-FFF2-40B4-BE49-F238E27FC236}">
                <a16:creationId xmlns:a16="http://schemas.microsoft.com/office/drawing/2014/main" id="{44743720-0B99-40D2-A2A7-A2D2392F9408}"/>
              </a:ext>
            </a:extLst>
          </p:cNvPr>
          <p:cNvPicPr>
            <a:picLocks noChangeAspect="1"/>
          </p:cNvPicPr>
          <p:nvPr/>
        </p:nvPicPr>
        <p:blipFill>
          <a:blip r:embed="rId2"/>
          <a:stretch>
            <a:fillRect/>
          </a:stretch>
        </p:blipFill>
        <p:spPr>
          <a:xfrm>
            <a:off x="4442115" y="2028242"/>
            <a:ext cx="1202732" cy="1202732"/>
          </a:xfrm>
          <a:prstGeom prst="rect">
            <a:avLst/>
          </a:prstGeom>
        </p:spPr>
      </p:pic>
      <p:pic>
        <p:nvPicPr>
          <p:cNvPr id="5" name="Picture 4">
            <a:extLst>
              <a:ext uri="{FF2B5EF4-FFF2-40B4-BE49-F238E27FC236}">
                <a16:creationId xmlns:a16="http://schemas.microsoft.com/office/drawing/2014/main" id="{51F8449F-EE12-45EF-AD13-C132060A56C7}"/>
              </a:ext>
            </a:extLst>
          </p:cNvPr>
          <p:cNvPicPr>
            <a:picLocks noChangeAspect="1"/>
          </p:cNvPicPr>
          <p:nvPr/>
        </p:nvPicPr>
        <p:blipFill>
          <a:blip r:embed="rId3"/>
          <a:stretch>
            <a:fillRect/>
          </a:stretch>
        </p:blipFill>
        <p:spPr>
          <a:xfrm>
            <a:off x="6959689" y="1469968"/>
            <a:ext cx="1082875" cy="1686193"/>
          </a:xfrm>
          <a:prstGeom prst="rect">
            <a:avLst/>
          </a:prstGeom>
        </p:spPr>
      </p:pic>
      <p:grpSp>
        <p:nvGrpSpPr>
          <p:cNvPr id="6" name="Group 5">
            <a:extLst>
              <a:ext uri="{FF2B5EF4-FFF2-40B4-BE49-F238E27FC236}">
                <a16:creationId xmlns:a16="http://schemas.microsoft.com/office/drawing/2014/main" id="{1E664AD6-F76D-4BBE-8051-87694F425CDC}"/>
              </a:ext>
            </a:extLst>
          </p:cNvPr>
          <p:cNvGrpSpPr>
            <a:grpSpLocks noChangeAspect="1"/>
          </p:cNvGrpSpPr>
          <p:nvPr/>
        </p:nvGrpSpPr>
        <p:grpSpPr>
          <a:xfrm>
            <a:off x="4318611" y="3616842"/>
            <a:ext cx="1424169" cy="1015708"/>
            <a:chOff x="975600" y="4290620"/>
            <a:chExt cx="2006088" cy="1430728"/>
          </a:xfrm>
        </p:grpSpPr>
        <p:grpSp>
          <p:nvGrpSpPr>
            <p:cNvPr id="7" name="Group 6">
              <a:extLst>
                <a:ext uri="{FF2B5EF4-FFF2-40B4-BE49-F238E27FC236}">
                  <a16:creationId xmlns:a16="http://schemas.microsoft.com/office/drawing/2014/main" id="{C266FFDC-864B-4446-BC0A-AC123E8CD036}"/>
                </a:ext>
              </a:extLst>
            </p:cNvPr>
            <p:cNvGrpSpPr>
              <a:grpSpLocks noChangeAspect="1"/>
            </p:cNvGrpSpPr>
            <p:nvPr/>
          </p:nvGrpSpPr>
          <p:grpSpPr>
            <a:xfrm>
              <a:off x="975600" y="4290620"/>
              <a:ext cx="2006088" cy="1430728"/>
              <a:chOff x="1918853" y="3044496"/>
              <a:chExt cx="666391" cy="475141"/>
            </a:xfrm>
          </p:grpSpPr>
          <p:sp>
            <p:nvSpPr>
              <p:cNvPr id="9" name="Round Same Side Corner Rectangle 11">
                <a:extLst>
                  <a:ext uri="{FF2B5EF4-FFF2-40B4-BE49-F238E27FC236}">
                    <a16:creationId xmlns:a16="http://schemas.microsoft.com/office/drawing/2014/main" id="{9407393F-05BA-40DD-84A9-948927489712}"/>
                  </a:ext>
                </a:extLst>
              </p:cNvPr>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10" name="Trapezoid 12">
                <a:extLst>
                  <a:ext uri="{FF2B5EF4-FFF2-40B4-BE49-F238E27FC236}">
                    <a16:creationId xmlns:a16="http://schemas.microsoft.com/office/drawing/2014/main" id="{34F9318E-A458-4C17-9A98-599BE7D6DE7A}"/>
                  </a:ext>
                </a:extLst>
              </p:cNvPr>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11" name="Rectangle 10">
                <a:extLst>
                  <a:ext uri="{FF2B5EF4-FFF2-40B4-BE49-F238E27FC236}">
                    <a16:creationId xmlns:a16="http://schemas.microsoft.com/office/drawing/2014/main" id="{7CEDA283-111F-4587-A497-5714908E72C7}"/>
                  </a:ext>
                </a:extLst>
              </p:cNvPr>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grpSp>
        <p:sp>
          <p:nvSpPr>
            <p:cNvPr id="8" name="Rectangle 7">
              <a:extLst>
                <a:ext uri="{FF2B5EF4-FFF2-40B4-BE49-F238E27FC236}">
                  <a16:creationId xmlns:a16="http://schemas.microsoft.com/office/drawing/2014/main" id="{DEF5667B-B7F7-4F98-B49B-B36839589752}"/>
                </a:ext>
              </a:extLst>
            </p:cNvPr>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Picture 11">
            <a:extLst>
              <a:ext uri="{FF2B5EF4-FFF2-40B4-BE49-F238E27FC236}">
                <a16:creationId xmlns:a16="http://schemas.microsoft.com/office/drawing/2014/main" id="{6759F110-7E4B-4D8A-86F9-0F8C2F845CF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510782" y="3336149"/>
            <a:ext cx="758815" cy="1500602"/>
          </a:xfrm>
          <a:prstGeom prst="rect">
            <a:avLst/>
          </a:prstGeom>
        </p:spPr>
      </p:pic>
      <p:pic>
        <p:nvPicPr>
          <p:cNvPr id="13" name="Picture 12">
            <a:extLst>
              <a:ext uri="{FF2B5EF4-FFF2-40B4-BE49-F238E27FC236}">
                <a16:creationId xmlns:a16="http://schemas.microsoft.com/office/drawing/2014/main" id="{D2B8E8B4-D937-4DB4-8616-0A9411847AC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7283335" y="3393108"/>
            <a:ext cx="609600" cy="1402080"/>
          </a:xfrm>
          <a:prstGeom prst="rect">
            <a:avLst/>
          </a:prstGeom>
        </p:spPr>
      </p:pic>
      <p:pic>
        <p:nvPicPr>
          <p:cNvPr id="16" name="Picture 15">
            <a:extLst>
              <a:ext uri="{FF2B5EF4-FFF2-40B4-BE49-F238E27FC236}">
                <a16:creationId xmlns:a16="http://schemas.microsoft.com/office/drawing/2014/main" id="{1ACE6911-A9ED-4E42-A420-CE83A77E72E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11431852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B8ADF5-073C-4EA8-92ED-75BD62573B19}"/>
              </a:ext>
            </a:extLst>
          </p:cNvPr>
          <p:cNvSpPr>
            <a:spLocks noGrp="1"/>
          </p:cNvSpPr>
          <p:nvPr>
            <p:ph type="title"/>
          </p:nvPr>
        </p:nvSpPr>
        <p:spPr/>
        <p:txBody>
          <a:bodyPr/>
          <a:lstStyle/>
          <a:p>
            <a:r>
              <a:rPr lang="en-US" dirty="0"/>
              <a:t>Cloud Administrator Role</a:t>
            </a:r>
          </a:p>
        </p:txBody>
      </p:sp>
      <p:sp>
        <p:nvSpPr>
          <p:cNvPr id="2" name="Text Placeholder 1">
            <a:extLst>
              <a:ext uri="{FF2B5EF4-FFF2-40B4-BE49-F238E27FC236}">
                <a16:creationId xmlns:a16="http://schemas.microsoft.com/office/drawing/2014/main" id="{C944C705-B4F4-44BF-8DCC-B3FA4B192328}"/>
              </a:ext>
            </a:extLst>
          </p:cNvPr>
          <p:cNvSpPr>
            <a:spLocks noGrp="1"/>
          </p:cNvSpPr>
          <p:nvPr>
            <p:ph type="body" sz="quarter" idx="10"/>
          </p:nvPr>
        </p:nvSpPr>
        <p:spPr>
          <a:xfrm>
            <a:off x="586390" y="1434370"/>
            <a:ext cx="11022998" cy="4284250"/>
          </a:xfrm>
        </p:spPr>
        <p:txBody>
          <a:bodyPr/>
          <a:lstStyle/>
          <a:p>
            <a:pPr marL="457200" indent="-457200">
              <a:buFont typeface="Arial" panose="020B0604020202020204" pitchFamily="34" charset="0"/>
              <a:buChar char="•"/>
            </a:pPr>
            <a:r>
              <a:rPr lang="en-US" sz="2400" dirty="0"/>
              <a:t>Cloud Administrators manage the cloud services that span storage, networking and compute cloud capabilities, with a deep understanding of each service across the full IT lifecycle. </a:t>
            </a:r>
          </a:p>
          <a:p>
            <a:pPr marL="457200" indent="-457200">
              <a:buFont typeface="Arial" panose="020B0604020202020204" pitchFamily="34" charset="0"/>
              <a:buChar char="•"/>
            </a:pPr>
            <a:r>
              <a:rPr lang="en-US" sz="2400" dirty="0"/>
              <a:t>They take end-user requests for new cloud applications and make recommendations on services to use for optimal performance and scale, as well as provision, capacity, monitor and adjust as appropriate. This role requires communicating and coordinating with vendors.  </a:t>
            </a:r>
          </a:p>
          <a:p>
            <a:pPr marL="457200" indent="-457200">
              <a:buFont typeface="Arial" panose="020B0604020202020204" pitchFamily="34" charset="0"/>
              <a:buChar char="•"/>
            </a:pPr>
            <a:r>
              <a:rPr lang="en-US" sz="2400" dirty="0"/>
              <a:t>Cloud Administrators use the Azure Portal and as they become more proficient, they use PowerShell and the Command Line Interface. </a:t>
            </a:r>
          </a:p>
          <a:p>
            <a:pPr marL="457200" indent="-457200">
              <a:buFont typeface="Arial" panose="020B0604020202020204" pitchFamily="34" charset="0"/>
              <a:buChar char="•"/>
            </a:pPr>
            <a:r>
              <a:rPr lang="en-US" sz="2400" dirty="0"/>
              <a:t>Successful Cloud Administrators start this role with experience on operating systems, virtualization, cloud infrastructure, storage structures, and networking. </a:t>
            </a:r>
          </a:p>
        </p:txBody>
      </p:sp>
    </p:spTree>
    <p:extLst>
      <p:ext uri="{BB962C8B-B14F-4D97-AF65-F5344CB8AC3E}">
        <p14:creationId xmlns:p14="http://schemas.microsoft.com/office/powerpoint/2010/main" val="53840505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B9D2-201E-4E18-890D-45E1C5BC9262}"/>
              </a:ext>
            </a:extLst>
          </p:cNvPr>
          <p:cNvSpPr>
            <a:spLocks noGrp="1"/>
          </p:cNvSpPr>
          <p:nvPr>
            <p:ph type="title"/>
          </p:nvPr>
        </p:nvSpPr>
        <p:spPr/>
        <p:txBody>
          <a:bodyPr/>
          <a:lstStyle/>
          <a:p>
            <a:r>
              <a:rPr lang="en-US" dirty="0"/>
              <a:t>About this Course: Prerequisites</a:t>
            </a:r>
          </a:p>
        </p:txBody>
      </p:sp>
      <p:sp>
        <p:nvSpPr>
          <p:cNvPr id="3" name="Text Placeholder 2">
            <a:extLst>
              <a:ext uri="{FF2B5EF4-FFF2-40B4-BE49-F238E27FC236}">
                <a16:creationId xmlns:a16="http://schemas.microsoft.com/office/drawing/2014/main" id="{FA000F3E-D6AC-4AA0-BE77-7703DACF1806}"/>
              </a:ext>
            </a:extLst>
          </p:cNvPr>
          <p:cNvSpPr>
            <a:spLocks noGrp="1"/>
          </p:cNvSpPr>
          <p:nvPr>
            <p:ph type="body" sz="quarter" idx="10"/>
          </p:nvPr>
        </p:nvSpPr>
        <p:spPr>
          <a:xfrm>
            <a:off x="586390" y="1434370"/>
            <a:ext cx="11018520" cy="4875181"/>
          </a:xfrm>
        </p:spPr>
        <p:txBody>
          <a:bodyPr/>
          <a:lstStyle/>
          <a:p>
            <a:r>
              <a:rPr lang="en-US" sz="2400" dirty="0"/>
              <a:t>Successful Azure Administrators start this role with experience on operating systems, virtualization, cloud infrastructure, storage structures, and networking</a:t>
            </a:r>
          </a:p>
          <a:p>
            <a:pPr marL="457200" lvl="0" indent="-457200">
              <a:buFont typeface="Arial" panose="020B0604020202020204" pitchFamily="34" charset="0"/>
              <a:buChar char="•"/>
            </a:pPr>
            <a:r>
              <a:rPr lang="en-US" sz="2400" dirty="0"/>
              <a:t>Understanding of on-premises virtualization technologies, including: VMs, virtual networking, and virtual hard disks</a:t>
            </a:r>
          </a:p>
          <a:p>
            <a:pPr marL="457200" lvl="0" indent="-457200">
              <a:buFont typeface="Arial" panose="020B0604020202020204" pitchFamily="34" charset="0"/>
              <a:buChar char="•"/>
            </a:pPr>
            <a:r>
              <a:rPr lang="en-US" sz="2400" dirty="0"/>
              <a:t>Understanding of network configuration, including TCP/IP, Domain Name System (DNS), virtual private networks (VPNs), firewalls, and encryption technologies</a:t>
            </a:r>
          </a:p>
          <a:p>
            <a:pPr marL="457200" lvl="0" indent="-457200">
              <a:buFont typeface="Arial" panose="020B0604020202020204" pitchFamily="34" charset="0"/>
              <a:buChar char="•"/>
            </a:pPr>
            <a:r>
              <a:rPr lang="en-US" sz="2400" dirty="0"/>
              <a:t>Understanding of Active Directory concepts, including domains, forests, domain controllers, replication, Kerberos protocol, and Lightweight Directory Access Protocol (LDAP)</a:t>
            </a:r>
          </a:p>
          <a:p>
            <a:pPr marL="457200" lvl="0" indent="-457200">
              <a:buFont typeface="Arial" panose="020B0604020202020204" pitchFamily="34" charset="0"/>
              <a:buChar char="•"/>
            </a:pPr>
            <a:r>
              <a:rPr lang="en-US" sz="2400" dirty="0"/>
              <a:t>Understanding of resilience and disaster recovery, including backup and restore operations</a:t>
            </a:r>
          </a:p>
          <a:p>
            <a:endParaRPr lang="en-US" dirty="0"/>
          </a:p>
        </p:txBody>
      </p:sp>
    </p:spTree>
    <p:extLst>
      <p:ext uri="{BB962C8B-B14F-4D97-AF65-F5344CB8AC3E}">
        <p14:creationId xmlns:p14="http://schemas.microsoft.com/office/powerpoint/2010/main" val="33717540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F7D3-7FED-4E0A-A047-141C950637B3}"/>
              </a:ext>
            </a:extLst>
          </p:cNvPr>
          <p:cNvSpPr>
            <a:spLocks noGrp="1"/>
          </p:cNvSpPr>
          <p:nvPr>
            <p:ph type="title"/>
          </p:nvPr>
        </p:nvSpPr>
        <p:spPr/>
        <p:txBody>
          <a:bodyPr/>
          <a:lstStyle/>
          <a:p>
            <a:r>
              <a:rPr lang="en-US" dirty="0"/>
              <a:t>About this Course: Course Outline</a:t>
            </a:r>
          </a:p>
        </p:txBody>
      </p:sp>
      <p:sp>
        <p:nvSpPr>
          <p:cNvPr id="3" name="Text Placeholder 2">
            <a:extLst>
              <a:ext uri="{FF2B5EF4-FFF2-40B4-BE49-F238E27FC236}">
                <a16:creationId xmlns:a16="http://schemas.microsoft.com/office/drawing/2014/main" id="{49515B7F-A5FD-41E0-B671-FE08FD3A7E56}"/>
              </a:ext>
            </a:extLst>
          </p:cNvPr>
          <p:cNvSpPr>
            <a:spLocks noGrp="1"/>
          </p:cNvSpPr>
          <p:nvPr>
            <p:ph type="body" sz="quarter" idx="10"/>
          </p:nvPr>
        </p:nvSpPr>
        <p:spPr>
          <a:xfrm>
            <a:off x="588263" y="1139961"/>
            <a:ext cx="11018520" cy="5601533"/>
          </a:xfrm>
        </p:spPr>
        <p:txBody>
          <a:bodyPr/>
          <a:lstStyle/>
          <a:p>
            <a:pPr marL="342900" indent="-342900">
              <a:buFont typeface="Arial" panose="020B0604020202020204" pitchFamily="34" charset="0"/>
              <a:buChar char="•"/>
            </a:pPr>
            <a:r>
              <a:rPr lang="en-US" dirty="0"/>
              <a:t>M01: Identity</a:t>
            </a:r>
          </a:p>
          <a:p>
            <a:pPr marL="342900" indent="-342900">
              <a:buFont typeface="Arial" panose="020B0604020202020204" pitchFamily="34" charset="0"/>
              <a:buChar char="•"/>
            </a:pPr>
            <a:r>
              <a:rPr lang="en-US" dirty="0"/>
              <a:t>M02: Governance and Compliance</a:t>
            </a:r>
          </a:p>
          <a:p>
            <a:pPr marL="342900" indent="-342900">
              <a:buFont typeface="Arial" panose="020B0604020202020204" pitchFamily="34" charset="0"/>
              <a:buChar char="•"/>
            </a:pPr>
            <a:r>
              <a:rPr lang="en-US" dirty="0"/>
              <a:t>M03: Azure Administration</a:t>
            </a:r>
          </a:p>
          <a:p>
            <a:pPr marL="342900" indent="-342900">
              <a:buFont typeface="Arial" panose="020B0604020202020204" pitchFamily="34" charset="0"/>
              <a:buChar char="•"/>
            </a:pPr>
            <a:r>
              <a:rPr lang="en-US" dirty="0"/>
              <a:t>M04: Virtual Networking</a:t>
            </a:r>
          </a:p>
          <a:p>
            <a:pPr marL="342900" indent="-342900">
              <a:buFont typeface="Arial" panose="020B0604020202020204" pitchFamily="34" charset="0"/>
              <a:buChar char="•"/>
            </a:pPr>
            <a:r>
              <a:rPr lang="en-US" dirty="0"/>
              <a:t>M05: Intersite Connectivity</a:t>
            </a:r>
          </a:p>
          <a:p>
            <a:pPr marL="342900" indent="-342900">
              <a:buFont typeface="Arial" panose="020B0604020202020204" pitchFamily="34" charset="0"/>
              <a:buChar char="•"/>
            </a:pPr>
            <a:r>
              <a:rPr lang="en-US" dirty="0"/>
              <a:t>M06: Network Traffic Management</a:t>
            </a:r>
          </a:p>
          <a:p>
            <a:pPr marL="342900" indent="-342900">
              <a:buFont typeface="Arial" panose="020B0604020202020204" pitchFamily="34" charset="0"/>
              <a:buChar char="•"/>
            </a:pPr>
            <a:r>
              <a:rPr lang="en-US" dirty="0"/>
              <a:t>M07: Azure Storage</a:t>
            </a:r>
          </a:p>
          <a:p>
            <a:pPr marL="342900" indent="-342900">
              <a:buFont typeface="Arial" panose="020B0604020202020204" pitchFamily="34" charset="0"/>
              <a:buChar char="•"/>
            </a:pPr>
            <a:r>
              <a:rPr lang="en-US" dirty="0"/>
              <a:t>M08: Virtual Machines</a:t>
            </a:r>
          </a:p>
          <a:p>
            <a:pPr marL="342900" indent="-342900">
              <a:buFont typeface="Arial" panose="020B0604020202020204" pitchFamily="34" charset="0"/>
              <a:buChar char="•"/>
            </a:pPr>
            <a:r>
              <a:rPr lang="en-US" dirty="0"/>
              <a:t>M09: Serverless Computing</a:t>
            </a:r>
          </a:p>
          <a:p>
            <a:pPr marL="342900" indent="-342900">
              <a:buFont typeface="Arial" panose="020B0604020202020204" pitchFamily="34" charset="0"/>
              <a:buChar char="•"/>
            </a:pPr>
            <a:r>
              <a:rPr lang="en-US" dirty="0"/>
              <a:t>M10: Data Protection</a:t>
            </a:r>
          </a:p>
          <a:p>
            <a:pPr marL="342900" indent="-342900">
              <a:buFont typeface="Arial" panose="020B0604020202020204" pitchFamily="34" charset="0"/>
              <a:buChar char="•"/>
            </a:pPr>
            <a:r>
              <a:rPr lang="en-US" dirty="0"/>
              <a:t>M11: Monitoring</a:t>
            </a:r>
          </a:p>
        </p:txBody>
      </p:sp>
    </p:spTree>
    <p:extLst>
      <p:ext uri="{BB962C8B-B14F-4D97-AF65-F5344CB8AC3E}">
        <p14:creationId xmlns:p14="http://schemas.microsoft.com/office/powerpoint/2010/main" val="331417446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E612-0557-4697-BDA6-FA91E09ED0E8}"/>
              </a:ext>
            </a:extLst>
          </p:cNvPr>
          <p:cNvSpPr>
            <a:spLocks noGrp="1"/>
          </p:cNvSpPr>
          <p:nvPr>
            <p:ph type="title"/>
          </p:nvPr>
        </p:nvSpPr>
        <p:spPr/>
        <p:txBody>
          <a:bodyPr/>
          <a:lstStyle/>
          <a:p>
            <a:r>
              <a:rPr lang="en-US" dirty="0"/>
              <a:t>Certification Areas (AZ-103)</a:t>
            </a:r>
          </a:p>
        </p:txBody>
      </p:sp>
      <p:sp>
        <p:nvSpPr>
          <p:cNvPr id="3" name="Text Placeholder 2">
            <a:extLst>
              <a:ext uri="{FF2B5EF4-FFF2-40B4-BE49-F238E27FC236}">
                <a16:creationId xmlns:a16="http://schemas.microsoft.com/office/drawing/2014/main" id="{4011A15E-5B8A-494C-8484-B685E42A2385}"/>
              </a:ext>
            </a:extLst>
          </p:cNvPr>
          <p:cNvSpPr>
            <a:spLocks noGrp="1"/>
          </p:cNvSpPr>
          <p:nvPr>
            <p:ph type="body" sz="quarter" idx="10"/>
          </p:nvPr>
        </p:nvSpPr>
        <p:spPr>
          <a:xfrm>
            <a:off x="590868" y="3973414"/>
            <a:ext cx="11018520" cy="2308324"/>
          </a:xfrm>
        </p:spPr>
        <p:txBody>
          <a:bodyPr/>
          <a:lstStyle/>
          <a:p>
            <a:pPr marL="457200" indent="-457200">
              <a:buFont typeface="Arial" panose="020B0604020202020204" pitchFamily="34" charset="0"/>
              <a:buChar char="•"/>
            </a:pPr>
            <a:r>
              <a:rPr lang="en-US" altLang="en-US" dirty="0"/>
              <a:t>Percentages indicate the relative weight of each area on the exam</a:t>
            </a:r>
          </a:p>
          <a:p>
            <a:pPr marL="457200" indent="-457200">
              <a:buFont typeface="Arial" panose="020B0604020202020204" pitchFamily="34" charset="0"/>
              <a:buChar char="•"/>
            </a:pPr>
            <a:r>
              <a:rPr lang="en-US" altLang="en-US" dirty="0"/>
              <a:t>The higher the percentage, the more questions you are likely to see in that area</a:t>
            </a:r>
          </a:p>
          <a:p>
            <a:pPr marL="457200" indent="-457200">
              <a:buFont typeface="Arial" panose="020B0604020202020204" pitchFamily="34" charset="0"/>
              <a:buChar char="•"/>
            </a:pPr>
            <a:endParaRPr lang="en-US" dirty="0"/>
          </a:p>
        </p:txBody>
      </p:sp>
      <p:graphicFrame>
        <p:nvGraphicFramePr>
          <p:cNvPr id="10" name="Table 9">
            <a:extLst>
              <a:ext uri="{FF2B5EF4-FFF2-40B4-BE49-F238E27FC236}">
                <a16:creationId xmlns:a16="http://schemas.microsoft.com/office/drawing/2014/main" id="{D24406BE-7C0C-4B0B-A9AB-6397860C3576}"/>
              </a:ext>
            </a:extLst>
          </p:cNvPr>
          <p:cNvGraphicFramePr>
            <a:graphicFrameLocks noGrp="1"/>
          </p:cNvGraphicFramePr>
          <p:nvPr>
            <p:extLst>
              <p:ext uri="{D42A27DB-BD31-4B8C-83A1-F6EECF244321}">
                <p14:modId xmlns:p14="http://schemas.microsoft.com/office/powerpoint/2010/main" val="2621887336"/>
              </p:ext>
            </p:extLst>
          </p:nvPr>
        </p:nvGraphicFramePr>
        <p:xfrm>
          <a:off x="1503680" y="1431036"/>
          <a:ext cx="8300720" cy="2306958"/>
        </p:xfrm>
        <a:graphic>
          <a:graphicData uri="http://schemas.openxmlformats.org/drawingml/2006/table">
            <a:tbl>
              <a:tblPr firstRow="1" firstCol="1" bandRow="1">
                <a:tableStyleId>{B301B821-A1FF-4177-AEE7-76D212191A09}</a:tableStyleId>
              </a:tblPr>
              <a:tblGrid>
                <a:gridCol w="6627260">
                  <a:extLst>
                    <a:ext uri="{9D8B030D-6E8A-4147-A177-3AD203B41FA5}">
                      <a16:colId xmlns:a16="http://schemas.microsoft.com/office/drawing/2014/main" val="1345882144"/>
                    </a:ext>
                  </a:extLst>
                </a:gridCol>
                <a:gridCol w="1673460">
                  <a:extLst>
                    <a:ext uri="{9D8B030D-6E8A-4147-A177-3AD203B41FA5}">
                      <a16:colId xmlns:a16="http://schemas.microsoft.com/office/drawing/2014/main" val="1086091707"/>
                    </a:ext>
                  </a:extLst>
                </a:gridCol>
              </a:tblGrid>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Study Areas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Weights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416738"/>
                  </a:ext>
                </a:extLst>
              </a:tr>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Manage Azure identities and governance</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0" algn="ctr">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15-20%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6577190"/>
                  </a:ext>
                </a:extLst>
              </a:tr>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Implement and manage storage</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10-15%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5524992"/>
                  </a:ext>
                </a:extLst>
              </a:tr>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Deploy and manage Azure compute resources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0" algn="ctr">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25-30%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1298150387"/>
                  </a:ext>
                </a:extLst>
              </a:tr>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Configure and manage virtual networking</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30-35%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613303"/>
                  </a:ext>
                </a:extLst>
              </a:tr>
              <a:tr h="45167">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Monitor and backup Azure Resources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0" algn="ctr">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10-15%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2945303"/>
                  </a:ext>
                </a:extLst>
              </a:tr>
            </a:tbl>
          </a:graphicData>
        </a:graphic>
      </p:graphicFrame>
    </p:spTree>
    <p:extLst>
      <p:ext uri="{BB962C8B-B14F-4D97-AF65-F5344CB8AC3E}">
        <p14:creationId xmlns:p14="http://schemas.microsoft.com/office/powerpoint/2010/main" val="21763150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Create your account</a:t>
            </a:r>
          </a:p>
        </p:txBody>
      </p:sp>
      <p:sp>
        <p:nvSpPr>
          <p:cNvPr id="3" name="Espace réservé du texte 2"/>
          <p:cNvSpPr>
            <a:spLocks noGrp="1"/>
          </p:cNvSpPr>
          <p:nvPr>
            <p:ph type="body" sz="quarter" idx="10"/>
          </p:nvPr>
        </p:nvSpPr>
        <p:spPr>
          <a:xfrm>
            <a:off x="584200" y="1435497"/>
            <a:ext cx="11018520" cy="5601533"/>
          </a:xfrm>
        </p:spPr>
        <p:txBody>
          <a:bodyPr/>
          <a:lstStyle/>
          <a:p>
            <a:pPr marL="0" indent="0" algn="ctr">
              <a:buNone/>
            </a:pPr>
            <a:r>
              <a:rPr lang="en-US" dirty="0"/>
              <a:t>https://www.live.com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lgn="ctr">
              <a:buNone/>
            </a:pPr>
            <a:r>
              <a:rPr lang="en-US" dirty="0"/>
              <a:t>https://www.microsoftazurepass.com</a:t>
            </a:r>
          </a:p>
          <a:p>
            <a:endParaRPr lang="en-US" dirty="0"/>
          </a:p>
        </p:txBody>
      </p:sp>
      <p:pic>
        <p:nvPicPr>
          <p:cNvPr id="5" name="Image 4"/>
          <p:cNvPicPr>
            <a:picLocks noChangeAspect="1"/>
          </p:cNvPicPr>
          <p:nvPr/>
        </p:nvPicPr>
        <p:blipFill>
          <a:blip r:embed="rId2"/>
          <a:stretch>
            <a:fillRect/>
          </a:stretch>
        </p:blipFill>
        <p:spPr>
          <a:xfrm>
            <a:off x="5702502" y="2049812"/>
            <a:ext cx="5498379" cy="3087831"/>
          </a:xfrm>
          <a:prstGeom prst="rect">
            <a:avLst/>
          </a:prstGeom>
          <a:effectLst>
            <a:outerShdw blurRad="50800" dist="38100" dir="2700000" algn="tl" rotWithShape="0">
              <a:prstClr val="black">
                <a:alpha val="40000"/>
              </a:prstClr>
            </a:outerShdw>
          </a:effectLst>
        </p:spPr>
      </p:pic>
      <p:pic>
        <p:nvPicPr>
          <p:cNvPr id="6" name="Image 5"/>
          <p:cNvPicPr>
            <a:picLocks noChangeAspect="1"/>
          </p:cNvPicPr>
          <p:nvPr/>
        </p:nvPicPr>
        <p:blipFill>
          <a:blip r:embed="rId3"/>
          <a:stretch>
            <a:fillRect/>
          </a:stretch>
        </p:blipFill>
        <p:spPr>
          <a:xfrm>
            <a:off x="584200" y="2049812"/>
            <a:ext cx="4716463" cy="33471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451305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25493-FCF3-4310-89AD-8D2366C7C3E5}"/>
              </a:ext>
            </a:extLst>
          </p:cNvPr>
          <p:cNvSpPr>
            <a:spLocks noGrp="1"/>
          </p:cNvSpPr>
          <p:nvPr>
            <p:ph type="title"/>
          </p:nvPr>
        </p:nvSpPr>
        <p:spPr/>
        <p:txBody>
          <a:bodyPr/>
          <a:lstStyle/>
          <a:p>
            <a:r>
              <a:rPr lang="en-US" dirty="0"/>
              <a:t>Hello! Student Introductions</a:t>
            </a:r>
          </a:p>
        </p:txBody>
      </p:sp>
      <p:sp>
        <p:nvSpPr>
          <p:cNvPr id="3" name="Text Placeholder 2">
            <a:extLst>
              <a:ext uri="{FF2B5EF4-FFF2-40B4-BE49-F238E27FC236}">
                <a16:creationId xmlns:a16="http://schemas.microsoft.com/office/drawing/2014/main" id="{82791BD5-DD42-4211-AC55-9AE143C30DA2}"/>
              </a:ext>
            </a:extLst>
          </p:cNvPr>
          <p:cNvSpPr>
            <a:spLocks noGrp="1"/>
          </p:cNvSpPr>
          <p:nvPr>
            <p:ph type="body" sz="quarter" idx="10"/>
          </p:nvPr>
        </p:nvSpPr>
        <p:spPr>
          <a:xfrm>
            <a:off x="586390" y="1434370"/>
            <a:ext cx="11018520" cy="3533275"/>
          </a:xfrm>
        </p:spPr>
        <p:txBody>
          <a:bodyPr/>
          <a:lstStyle/>
          <a:p>
            <a:r>
              <a:rPr lang="en-US" dirty="0"/>
              <a:t>Let’s get acquainted:</a:t>
            </a:r>
          </a:p>
          <a:p>
            <a:pPr marL="457200" indent="-457200">
              <a:buFont typeface="Arial" panose="020B0604020202020204" pitchFamily="34" charset="0"/>
              <a:buChar char="•"/>
            </a:pPr>
            <a:r>
              <a:rPr lang="en-US" dirty="0"/>
              <a:t>Your name</a:t>
            </a:r>
          </a:p>
          <a:p>
            <a:pPr marL="457200" indent="-457200">
              <a:buFont typeface="Arial" panose="020B0604020202020204" pitchFamily="34" charset="0"/>
              <a:buChar char="•"/>
            </a:pPr>
            <a:r>
              <a:rPr lang="en-US" dirty="0"/>
              <a:t>Company affiliation</a:t>
            </a:r>
          </a:p>
          <a:p>
            <a:pPr marL="457200" indent="-457200">
              <a:buFont typeface="Arial" panose="020B0604020202020204" pitchFamily="34" charset="0"/>
              <a:buChar char="•"/>
            </a:pPr>
            <a:r>
              <a:rPr lang="en-US" dirty="0"/>
              <a:t>Title/function</a:t>
            </a:r>
          </a:p>
          <a:p>
            <a:pPr marL="457200" indent="-457200">
              <a:buFont typeface="Arial" panose="020B0604020202020204" pitchFamily="34" charset="0"/>
              <a:buChar char="•"/>
            </a:pPr>
            <a:r>
              <a:rPr lang="en-US"/>
              <a:t>Cloud/Microsoft </a:t>
            </a:r>
            <a:r>
              <a:rPr lang="en-US" dirty="0"/>
              <a:t>Azure experience</a:t>
            </a:r>
          </a:p>
          <a:p>
            <a:pPr marL="457200" indent="-457200">
              <a:buFont typeface="Arial" panose="020B0604020202020204" pitchFamily="34" charset="0"/>
              <a:buChar char="•"/>
            </a:pPr>
            <a:r>
              <a:rPr lang="en-US" dirty="0"/>
              <a:t>Your expectations for the course</a:t>
            </a:r>
          </a:p>
          <a:p>
            <a:endParaRPr lang="en-US" dirty="0"/>
          </a:p>
        </p:txBody>
      </p:sp>
      <p:grpSp>
        <p:nvGrpSpPr>
          <p:cNvPr id="4" name="Group 3">
            <a:extLst>
              <a:ext uri="{FF2B5EF4-FFF2-40B4-BE49-F238E27FC236}">
                <a16:creationId xmlns:a16="http://schemas.microsoft.com/office/drawing/2014/main" id="{D4A708A9-7627-400D-9E24-825CA38BAF34}"/>
              </a:ext>
            </a:extLst>
          </p:cNvPr>
          <p:cNvGrpSpPr>
            <a:grpSpLocks noChangeAspect="1"/>
          </p:cNvGrpSpPr>
          <p:nvPr/>
        </p:nvGrpSpPr>
        <p:grpSpPr>
          <a:xfrm>
            <a:off x="8406104" y="2194561"/>
            <a:ext cx="2200786" cy="1400500"/>
            <a:chOff x="1066800" y="1066800"/>
            <a:chExt cx="3352800" cy="2133600"/>
          </a:xfrm>
        </p:grpSpPr>
        <p:grpSp>
          <p:nvGrpSpPr>
            <p:cNvPr id="5" name="Group 4">
              <a:extLst>
                <a:ext uri="{FF2B5EF4-FFF2-40B4-BE49-F238E27FC236}">
                  <a16:creationId xmlns:a16="http://schemas.microsoft.com/office/drawing/2014/main" id="{554C3A67-03D9-44D9-874C-24DF6EBA26FC}"/>
                </a:ext>
              </a:extLst>
            </p:cNvPr>
            <p:cNvGrpSpPr/>
            <p:nvPr/>
          </p:nvGrpSpPr>
          <p:grpSpPr>
            <a:xfrm>
              <a:off x="1066800" y="1066800"/>
              <a:ext cx="3352800" cy="2133600"/>
              <a:chOff x="762000" y="1066800"/>
              <a:chExt cx="3352800" cy="2133600"/>
            </a:xfrm>
            <a:solidFill>
              <a:srgbClr val="0072C6"/>
            </a:solidFill>
          </p:grpSpPr>
          <p:sp>
            <p:nvSpPr>
              <p:cNvPr id="7" name="Rounded Rectangle 19">
                <a:extLst>
                  <a:ext uri="{FF2B5EF4-FFF2-40B4-BE49-F238E27FC236}">
                    <a16:creationId xmlns:a16="http://schemas.microsoft.com/office/drawing/2014/main" id="{5AE55E0F-A437-4EB1-89E5-64B0572ADA0F}"/>
                  </a:ext>
                </a:extLst>
              </p:cNvPr>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D7E146-D1FB-4E7A-8E0E-192018966300}"/>
                  </a:ext>
                </a:extLst>
              </p:cNvPr>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2">
              <a:extLst>
                <a:ext uri="{FF2B5EF4-FFF2-40B4-BE49-F238E27FC236}">
                  <a16:creationId xmlns:a16="http://schemas.microsoft.com/office/drawing/2014/main" id="{75340873-E0EF-4A11-AD39-81950D9FE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9" name="Picture 8">
            <a:extLst>
              <a:ext uri="{FF2B5EF4-FFF2-40B4-BE49-F238E27FC236}">
                <a16:creationId xmlns:a16="http://schemas.microsoft.com/office/drawing/2014/main" id="{A7DBF838-0618-40EB-AADA-04F7ADADCF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2686681387"/>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628</Words>
  <Application>Microsoft Office PowerPoint</Application>
  <PresentationFormat>Grand écran</PresentationFormat>
  <Paragraphs>88</Paragraphs>
  <Slides>9</Slides>
  <Notes>3</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9</vt:i4>
      </vt:variant>
    </vt:vector>
  </HeadingPairs>
  <TitlesOfParts>
    <vt:vector size="19" baseType="lpstr">
      <vt:lpstr>Arial</vt:lpstr>
      <vt:lpstr>Calibri</vt:lpstr>
      <vt:lpstr>Consolas</vt:lpstr>
      <vt:lpstr>Segoe</vt:lpstr>
      <vt:lpstr>Segoe UI</vt:lpstr>
      <vt:lpstr>Segoe UI Light</vt:lpstr>
      <vt:lpstr>Segoe UI Semibold</vt:lpstr>
      <vt:lpstr>Segoe UI Semilight</vt:lpstr>
      <vt:lpstr>Wingdings</vt:lpstr>
      <vt:lpstr>WHITE TEMPLATE</vt:lpstr>
      <vt:lpstr>AZ-104T00A Microsoft Azure Administrator</vt:lpstr>
      <vt:lpstr>Welcome</vt:lpstr>
      <vt:lpstr>Facilities</vt:lpstr>
      <vt:lpstr>Cloud Administrator Role</vt:lpstr>
      <vt:lpstr>About this Course: Prerequisites</vt:lpstr>
      <vt:lpstr>About this Course: Course Outline</vt:lpstr>
      <vt:lpstr>Certification Areas (AZ-103)</vt:lpstr>
      <vt:lpstr>Create your account</vt:lpstr>
      <vt:lpstr>Hello! Student Introductions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2019-04-16T13:12:37Z</dcterms:created>
  <dcterms:modified xsi:type="dcterms:W3CDTF">2020-02-28T11:30:17Z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cynthist@microsoft.com</vt:lpwstr>
  </property>
  <property fmtid="{D5CDD505-2E9C-101B-9397-08002B2CF9AE}" pid="5" name="MSIP_Label_f42aa342-8706-4288-bd11-ebb85995028c_SetDate">
    <vt:lpwstr>2019-04-16T13:12:43.0506550Z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448524c9-d261-4e00-9214-e86cefb79cd3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