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2"/>
  </p:notesMasterIdLst>
  <p:handoutMasterIdLst>
    <p:handoutMasterId r:id="rId13"/>
  </p:handoutMasterIdLst>
  <p:sldIdLst>
    <p:sldId id="1908" r:id="rId2"/>
    <p:sldId id="1915" r:id="rId3"/>
    <p:sldId id="1725" r:id="rId4"/>
    <p:sldId id="1726" r:id="rId5"/>
    <p:sldId id="1727" r:id="rId6"/>
    <p:sldId id="1728" r:id="rId7"/>
    <p:sldId id="1729" r:id="rId8"/>
    <p:sldId id="1730" r:id="rId9"/>
    <p:sldId id="1731" r:id="rId10"/>
    <p:sldId id="1917" r:id="rId1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908"/>
            <p14:sldId id="1915"/>
            <p14:sldId id="1725"/>
            <p14:sldId id="1726"/>
            <p14:sldId id="1727"/>
            <p14:sldId id="1728"/>
            <p14:sldId id="1729"/>
            <p14:sldId id="1730"/>
            <p14:sldId id="1731"/>
            <p14:sldId id="19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6EF"/>
    <a:srgbClr val="0078D4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F8FEF-5F52-46CE-B912-5CBC4FDC5401}" v="4" dt="2020-05-12T08:24:59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9942" autoAdjust="0"/>
  </p:normalViewPr>
  <p:slideViewPr>
    <p:cSldViewPr snapToGrid="0">
      <p:cViewPr varScale="1">
        <p:scale>
          <a:sx n="90" d="100"/>
          <a:sy n="90" d="100"/>
        </p:scale>
        <p:origin x="805" y="29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5/12/2020 10:23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5/12/2020 10:23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5/12/2020 10:23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5/12/2020 10:24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5/12/2020 10:24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5/12/2020 10:23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5/12/2020 10:23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710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  <p:sldLayoutId id="2147484743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8095" y="2461480"/>
            <a:ext cx="4580192" cy="1661993"/>
          </a:xfrm>
        </p:spPr>
        <p:txBody>
          <a:bodyPr/>
          <a:lstStyle/>
          <a:p>
            <a:r>
              <a:rPr lang="en-US" dirty="0"/>
              <a:t>MS-500</a:t>
            </a:r>
            <a:br>
              <a:rPr lang="en-US" dirty="0"/>
            </a:br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Security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0389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acquainted 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67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Business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Office 365 / Azure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Expectations for the course</a:t>
            </a: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>
          <a:xfrm>
            <a:off x="8534258" y="1012746"/>
            <a:ext cx="2091928" cy="1331227"/>
            <a:chOff x="1066800" y="1066800"/>
            <a:chExt cx="3352800" cy="2133600"/>
          </a:xfrm>
        </p:grpSpPr>
        <p:grpSp>
          <p:nvGrpSpPr>
            <p:cNvPr id="5" name="Group 11"/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7" name="Rounded Rectangle 13"/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2711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90595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Class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Building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Parking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Restrooms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Phones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Messages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Smoking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Internet access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Emergency procedures</a:t>
            </a: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14" y="3298930"/>
            <a:ext cx="1381189" cy="1381189"/>
          </a:xfrm>
          <a:prstGeom prst="rect">
            <a:avLst/>
          </a:prstGeom>
        </p:spPr>
      </p:pic>
      <p:pic>
        <p:nvPicPr>
          <p:cNvPr id="5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050" y="2815470"/>
            <a:ext cx="1243548" cy="1936384"/>
          </a:xfrm>
          <a:prstGeom prst="rect">
            <a:avLst/>
          </a:prstGeom>
        </p:spPr>
      </p:pic>
      <p:grpSp>
        <p:nvGrpSpPr>
          <p:cNvPr id="6" name="Group 38"/>
          <p:cNvGrpSpPr>
            <a:grpSpLocks noChangeAspect="1"/>
          </p:cNvGrpSpPr>
          <p:nvPr/>
        </p:nvGrpSpPr>
        <p:grpSpPr>
          <a:xfrm>
            <a:off x="8061936" y="4740791"/>
            <a:ext cx="1635482" cy="1166415"/>
            <a:chOff x="975600" y="4290620"/>
            <a:chExt cx="2006088" cy="1430728"/>
          </a:xfrm>
        </p:grpSpPr>
        <p:grpSp>
          <p:nvGrpSpPr>
            <p:cNvPr id="7" name="Group 39"/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/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/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2464" y="4501662"/>
            <a:ext cx="871405" cy="1723255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0325" y="4600184"/>
            <a:ext cx="700050" cy="16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5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Course Agenda</a:t>
            </a:r>
            <a:r>
              <a:rPr lang="fr-FR" dirty="0"/>
              <a:t> (1/7)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687711"/>
          </a:xfrm>
        </p:spPr>
        <p:txBody>
          <a:bodyPr/>
          <a:lstStyle/>
          <a:p>
            <a:r>
              <a:rPr lang="bs-Latn-BA" dirty="0"/>
              <a:t>Module 1:</a:t>
            </a:r>
            <a:r>
              <a:rPr lang="en-US" dirty="0"/>
              <a:t> User and Group Management</a:t>
            </a:r>
            <a:endParaRPr lang="bs-Latn-BA" dirty="0"/>
          </a:p>
          <a:p>
            <a:pPr lvl="1"/>
            <a:r>
              <a:rPr lang="en-US" dirty="0"/>
              <a:t>Identity and Access Management Concepts</a:t>
            </a:r>
          </a:p>
          <a:p>
            <a:pPr lvl="1"/>
            <a:r>
              <a:rPr lang="en-US" dirty="0"/>
              <a:t>The Zero Trust model</a:t>
            </a:r>
          </a:p>
          <a:p>
            <a:pPr lvl="1"/>
            <a:r>
              <a:rPr lang="en-US" dirty="0"/>
              <a:t>Plan your identity and authentication solution</a:t>
            </a:r>
          </a:p>
          <a:p>
            <a:pPr lvl="1"/>
            <a:r>
              <a:rPr lang="en-US" dirty="0"/>
              <a:t>User accounts and roles</a:t>
            </a:r>
          </a:p>
          <a:p>
            <a:pPr lvl="1"/>
            <a:r>
              <a:rPr lang="en-US" dirty="0"/>
              <a:t>Identity Management</a:t>
            </a:r>
          </a:p>
          <a:p>
            <a:pPr lvl="1"/>
            <a:r>
              <a:rPr lang="en-US" dirty="0"/>
              <a:t>Lab – Configure Privileged Identity Management</a:t>
            </a:r>
          </a:p>
          <a:p>
            <a:pPr lvl="1"/>
            <a:endParaRPr lang="en-US" dirty="0"/>
          </a:p>
          <a:p>
            <a:r>
              <a:rPr lang="bs-Latn-BA" dirty="0"/>
              <a:t>Module 2: Identity Synchronization</a:t>
            </a:r>
            <a:r>
              <a:rPr lang="en-US" dirty="0"/>
              <a:t> and Protection</a:t>
            </a:r>
            <a:endParaRPr lang="bs-Latn-BA" dirty="0"/>
          </a:p>
          <a:p>
            <a:pPr lvl="1"/>
            <a:r>
              <a:rPr lang="en-US" dirty="0"/>
              <a:t>Plan directory synchronization </a:t>
            </a:r>
          </a:p>
          <a:p>
            <a:pPr lvl="1"/>
            <a:r>
              <a:rPr lang="en-US" dirty="0"/>
              <a:t>Configure and manage synchronized identities</a:t>
            </a:r>
          </a:p>
          <a:p>
            <a:pPr lvl="1"/>
            <a:r>
              <a:rPr lang="en-US" dirty="0"/>
              <a:t>Password management</a:t>
            </a:r>
          </a:p>
          <a:p>
            <a:pPr lvl="1"/>
            <a:r>
              <a:rPr lang="en-US" dirty="0"/>
              <a:t>Azure AD Identity Protection</a:t>
            </a:r>
          </a:p>
          <a:p>
            <a:pPr lvl="1"/>
            <a:r>
              <a:rPr lang="en-US" dirty="0"/>
              <a:t>Lab – Implementing Identity Synchronization</a:t>
            </a:r>
            <a:br>
              <a:rPr lang="en-US" dirty="0"/>
            </a:b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1113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3B20-FDC9-4A07-ABCA-6A6AACA6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Course Agenda (</a:t>
            </a:r>
            <a:r>
              <a:rPr lang="fr-FR" dirty="0"/>
              <a:t>2/7</a:t>
            </a:r>
            <a:r>
              <a:rPr lang="bs-Latn-BA" dirty="0"/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1CD0A-3BA7-4E22-A032-5FD5746E3A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010602"/>
          </a:xfrm>
        </p:spPr>
        <p:txBody>
          <a:bodyPr/>
          <a:lstStyle/>
          <a:p>
            <a:r>
              <a:rPr lang="bs-Latn-BA" dirty="0"/>
              <a:t>Module </a:t>
            </a:r>
            <a:r>
              <a:rPr lang="en-US" dirty="0"/>
              <a:t>3</a:t>
            </a:r>
            <a:r>
              <a:rPr lang="bs-Latn-BA" dirty="0"/>
              <a:t>: Access Management</a:t>
            </a:r>
          </a:p>
          <a:p>
            <a:pPr lvl="1"/>
            <a:r>
              <a:rPr lang="en-US" dirty="0"/>
              <a:t>Conditional access </a:t>
            </a:r>
          </a:p>
          <a:p>
            <a:pPr lvl="1"/>
            <a:r>
              <a:rPr lang="en-US" dirty="0"/>
              <a:t>Manage device access </a:t>
            </a:r>
          </a:p>
          <a:p>
            <a:pPr lvl="1"/>
            <a:r>
              <a:rPr lang="en-US" dirty="0"/>
              <a:t>Role Based Access Control (RBAC) </a:t>
            </a:r>
          </a:p>
          <a:p>
            <a:pPr lvl="1"/>
            <a:r>
              <a:rPr lang="en-US" dirty="0"/>
              <a:t>Solutions for external access</a:t>
            </a:r>
          </a:p>
          <a:p>
            <a:pPr lvl="1"/>
            <a:r>
              <a:rPr lang="en-US" dirty="0"/>
              <a:t>Lab – Use Conditional Access to enable MFA</a:t>
            </a:r>
          </a:p>
          <a:p>
            <a:pPr lvl="1"/>
            <a:endParaRPr lang="en-US" dirty="0"/>
          </a:p>
          <a:p>
            <a:r>
              <a:rPr lang="bs-Latn-BA" dirty="0"/>
              <a:t>Module </a:t>
            </a:r>
            <a:r>
              <a:rPr lang="en-US" dirty="0"/>
              <a:t>4</a:t>
            </a:r>
            <a:r>
              <a:rPr lang="bs-Latn-BA" dirty="0"/>
              <a:t>: </a:t>
            </a:r>
            <a:r>
              <a:rPr lang="en-US" dirty="0"/>
              <a:t>Security in Microsoft 365</a:t>
            </a:r>
            <a:endParaRPr lang="bs-Latn-BA" dirty="0"/>
          </a:p>
          <a:p>
            <a:pPr lvl="1"/>
            <a:r>
              <a:rPr lang="en-US" dirty="0"/>
              <a:t>Threat vectors and data breaches</a:t>
            </a:r>
          </a:p>
          <a:p>
            <a:pPr lvl="1"/>
            <a:r>
              <a:rPr lang="en-US" dirty="0"/>
              <a:t>Security strategy and principles</a:t>
            </a:r>
          </a:p>
          <a:p>
            <a:pPr lvl="1"/>
            <a:r>
              <a:rPr lang="en-US" dirty="0"/>
              <a:t>Security solutions for Microsoft 365</a:t>
            </a:r>
          </a:p>
          <a:p>
            <a:pPr lvl="1"/>
            <a:r>
              <a:rPr lang="en-US" dirty="0"/>
              <a:t>Secure Score</a:t>
            </a:r>
          </a:p>
          <a:p>
            <a:pPr lvl="1"/>
            <a:r>
              <a:rPr lang="en-US" dirty="0"/>
              <a:t>Lab – Use Microsoft Secure Score</a:t>
            </a:r>
          </a:p>
        </p:txBody>
      </p:sp>
    </p:spTree>
    <p:extLst>
      <p:ext uri="{BB962C8B-B14F-4D97-AF65-F5344CB8AC3E}">
        <p14:creationId xmlns:p14="http://schemas.microsoft.com/office/powerpoint/2010/main" val="14919216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Course Agenda</a:t>
            </a:r>
            <a:r>
              <a:rPr lang="en-US" dirty="0"/>
              <a:t> (3/7)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117797"/>
            <a:ext cx="11018520" cy="5749266"/>
          </a:xfrm>
        </p:spPr>
        <p:txBody>
          <a:bodyPr/>
          <a:lstStyle/>
          <a:p>
            <a:r>
              <a:rPr lang="bs-Latn-BA" dirty="0"/>
              <a:t>Module </a:t>
            </a:r>
            <a:r>
              <a:rPr lang="en-US" dirty="0"/>
              <a:t>5</a:t>
            </a:r>
            <a:r>
              <a:rPr lang="bs-Latn-BA" dirty="0"/>
              <a:t>: Threat Protection</a:t>
            </a:r>
          </a:p>
          <a:p>
            <a:pPr lvl="1"/>
            <a:r>
              <a:rPr lang="en-US" dirty="0"/>
              <a:t>Exchange Online Protection (EOP)</a:t>
            </a:r>
          </a:p>
          <a:p>
            <a:pPr lvl="1"/>
            <a:r>
              <a:rPr lang="en-US" dirty="0"/>
              <a:t>Office 365 Advanced Threat Protection</a:t>
            </a:r>
          </a:p>
          <a:p>
            <a:pPr lvl="1"/>
            <a:r>
              <a:rPr lang="en-US" dirty="0"/>
              <a:t>Manage Safe Attachments</a:t>
            </a:r>
          </a:p>
          <a:p>
            <a:pPr lvl="1"/>
            <a:r>
              <a:rPr lang="en-US" dirty="0"/>
              <a:t>Manage Safe Links</a:t>
            </a:r>
          </a:p>
          <a:p>
            <a:pPr lvl="1"/>
            <a:r>
              <a:rPr lang="bs-Latn-BA" dirty="0"/>
              <a:t>Azure Advanced Threat Protection</a:t>
            </a:r>
            <a:endParaRPr lang="en-US" dirty="0"/>
          </a:p>
          <a:p>
            <a:pPr lvl="1"/>
            <a:r>
              <a:rPr lang="en-US" dirty="0"/>
              <a:t>Microsoft Defender Advanced Threat Protection </a:t>
            </a:r>
          </a:p>
          <a:p>
            <a:pPr lvl="1"/>
            <a:r>
              <a:rPr lang="en-US" dirty="0"/>
              <a:t>Lab – Manage Microsoft 365 Security Services</a:t>
            </a:r>
          </a:p>
          <a:p>
            <a:pPr lvl="1"/>
            <a:endParaRPr lang="en-US" dirty="0"/>
          </a:p>
          <a:p>
            <a:r>
              <a:rPr lang="bs-Latn-BA" dirty="0"/>
              <a:t>Module </a:t>
            </a:r>
            <a:r>
              <a:rPr lang="en-US" dirty="0"/>
              <a:t>6</a:t>
            </a:r>
            <a:r>
              <a:rPr lang="bs-Latn-BA" dirty="0"/>
              <a:t>: Threat </a:t>
            </a:r>
            <a:r>
              <a:rPr lang="en-US" dirty="0"/>
              <a:t>Management</a:t>
            </a:r>
            <a:endParaRPr lang="bs-Latn-BA" dirty="0"/>
          </a:p>
          <a:p>
            <a:pPr lvl="1"/>
            <a:r>
              <a:rPr lang="en-US" dirty="0"/>
              <a:t>Security dashboard</a:t>
            </a:r>
          </a:p>
          <a:p>
            <a:pPr lvl="1"/>
            <a:r>
              <a:rPr lang="en-US" dirty="0"/>
              <a:t>Threat investigation and response</a:t>
            </a:r>
          </a:p>
          <a:p>
            <a:pPr lvl="1"/>
            <a:r>
              <a:rPr lang="en-US" dirty="0"/>
              <a:t>Azure Sentinel</a:t>
            </a:r>
          </a:p>
          <a:p>
            <a:pPr lvl="1"/>
            <a:r>
              <a:rPr lang="en-US" dirty="0"/>
              <a:t>Advanced Threat Analytics</a:t>
            </a:r>
          </a:p>
          <a:p>
            <a:pPr lvl="1"/>
            <a:r>
              <a:rPr lang="en-US" dirty="0"/>
              <a:t>Lab – Use Attack Simulator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4573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3B20-FDC9-4A07-ABCA-6A6AACA6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223935"/>
            <a:ext cx="11018520" cy="553998"/>
          </a:xfrm>
        </p:spPr>
        <p:txBody>
          <a:bodyPr/>
          <a:lstStyle/>
          <a:p>
            <a:r>
              <a:rPr lang="bs-Latn-BA" dirty="0"/>
              <a:t>Course Agenda (</a:t>
            </a:r>
            <a:r>
              <a:rPr lang="fr-FR" dirty="0"/>
              <a:t>4/7</a:t>
            </a:r>
            <a:r>
              <a:rPr lang="bs-Latn-BA" dirty="0"/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1CD0A-3BA7-4E22-A032-5FD5746E3A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95167"/>
            <a:ext cx="11018520" cy="5527667"/>
          </a:xfrm>
        </p:spPr>
        <p:txBody>
          <a:bodyPr/>
          <a:lstStyle/>
          <a:p>
            <a:r>
              <a:rPr lang="bs-Latn-BA" dirty="0"/>
              <a:t>Module </a:t>
            </a:r>
            <a:r>
              <a:rPr lang="en-US" dirty="0"/>
              <a:t>7</a:t>
            </a:r>
            <a:r>
              <a:rPr lang="bs-Latn-BA" dirty="0"/>
              <a:t>: </a:t>
            </a:r>
            <a:r>
              <a:rPr lang="en-US" dirty="0"/>
              <a:t>Cloud Application Security</a:t>
            </a:r>
            <a:endParaRPr lang="bs-Latn-BA" dirty="0"/>
          </a:p>
          <a:p>
            <a:pPr lvl="1"/>
            <a:r>
              <a:rPr lang="en-US" dirty="0"/>
              <a:t>Deploy Cloud Application Security</a:t>
            </a:r>
          </a:p>
          <a:p>
            <a:pPr lvl="1"/>
            <a:r>
              <a:rPr lang="en-US" dirty="0"/>
              <a:t>Use Cloud Application Security Information </a:t>
            </a:r>
          </a:p>
          <a:p>
            <a:pPr lvl="1"/>
            <a:endParaRPr lang="en-US" dirty="0"/>
          </a:p>
          <a:p>
            <a:r>
              <a:rPr lang="bs-Latn-BA" dirty="0"/>
              <a:t>Module </a:t>
            </a:r>
            <a:r>
              <a:rPr lang="en-US" dirty="0"/>
              <a:t>8</a:t>
            </a:r>
            <a:r>
              <a:rPr lang="bs-Latn-BA" dirty="0"/>
              <a:t>: </a:t>
            </a:r>
            <a:r>
              <a:rPr lang="en-US" dirty="0"/>
              <a:t>Mobility</a:t>
            </a:r>
            <a:endParaRPr lang="bs-Latn-BA" dirty="0"/>
          </a:p>
          <a:p>
            <a:pPr lvl="1"/>
            <a:r>
              <a:rPr lang="en-US" dirty="0"/>
              <a:t>Mobile Application Management (MAM)</a:t>
            </a:r>
          </a:p>
          <a:p>
            <a:pPr lvl="1"/>
            <a:r>
              <a:rPr lang="en-US" dirty="0"/>
              <a:t>Mobile Device Management (MDM)</a:t>
            </a:r>
          </a:p>
          <a:p>
            <a:pPr lvl="1"/>
            <a:r>
              <a:rPr lang="en-US" dirty="0"/>
              <a:t>Deploy mobile device services</a:t>
            </a:r>
          </a:p>
          <a:p>
            <a:pPr lvl="1"/>
            <a:r>
              <a:rPr lang="en-US" dirty="0"/>
              <a:t>Enroll devices to Mobile Device Management</a:t>
            </a:r>
          </a:p>
          <a:p>
            <a:pPr lvl="1"/>
            <a:r>
              <a:rPr lang="en-US" dirty="0"/>
              <a:t>Lab – Configure Azure AD for Intune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708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Course Agenda</a:t>
            </a:r>
            <a:r>
              <a:rPr lang="en-US" dirty="0"/>
              <a:t> (5/7)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010602"/>
          </a:xfrm>
        </p:spPr>
        <p:txBody>
          <a:bodyPr/>
          <a:lstStyle/>
          <a:p>
            <a:r>
              <a:rPr lang="bs-Latn-BA" dirty="0"/>
              <a:t>Module </a:t>
            </a:r>
            <a:r>
              <a:rPr lang="en-US" dirty="0"/>
              <a:t>9</a:t>
            </a:r>
            <a:r>
              <a:rPr lang="bs-Latn-BA" dirty="0"/>
              <a:t>: </a:t>
            </a:r>
            <a:r>
              <a:rPr lang="en-US" dirty="0"/>
              <a:t>Information</a:t>
            </a:r>
            <a:r>
              <a:rPr lang="bs-Latn-BA" dirty="0"/>
              <a:t> Protection</a:t>
            </a:r>
          </a:p>
          <a:p>
            <a:pPr lvl="1"/>
            <a:r>
              <a:rPr lang="en-US" dirty="0"/>
              <a:t>Information Protection concepts</a:t>
            </a:r>
          </a:p>
          <a:p>
            <a:pPr lvl="1"/>
            <a:r>
              <a:rPr lang="en-US" dirty="0"/>
              <a:t>Sensitivity Labels</a:t>
            </a:r>
          </a:p>
          <a:p>
            <a:pPr lvl="1"/>
            <a:r>
              <a:rPr lang="en-US" dirty="0"/>
              <a:t>Azure Information Protection (AIP)</a:t>
            </a:r>
          </a:p>
          <a:p>
            <a:pPr lvl="1"/>
            <a:r>
              <a:rPr lang="en-US" dirty="0"/>
              <a:t>Windows Information Protection (WIP)</a:t>
            </a:r>
          </a:p>
          <a:p>
            <a:pPr lvl="1"/>
            <a:r>
              <a:rPr lang="en-US" dirty="0"/>
              <a:t>Lab – Implement AIP and WIP</a:t>
            </a:r>
          </a:p>
          <a:p>
            <a:pPr lvl="1"/>
            <a:endParaRPr lang="en-US" dirty="0"/>
          </a:p>
          <a:p>
            <a:r>
              <a:rPr lang="bs-Latn-BA" dirty="0"/>
              <a:t>Module </a:t>
            </a:r>
            <a:r>
              <a:rPr lang="en-US" dirty="0"/>
              <a:t>10</a:t>
            </a:r>
            <a:r>
              <a:rPr lang="bs-Latn-BA" dirty="0"/>
              <a:t>: </a:t>
            </a:r>
            <a:r>
              <a:rPr lang="en-US" dirty="0"/>
              <a:t>Rights Management and Encryption</a:t>
            </a:r>
            <a:endParaRPr lang="bs-Latn-BA" dirty="0"/>
          </a:p>
          <a:p>
            <a:pPr lvl="1"/>
            <a:r>
              <a:rPr lang="en-US" dirty="0"/>
              <a:t>Information Rights Management (IRM) </a:t>
            </a:r>
          </a:p>
          <a:p>
            <a:pPr lvl="1"/>
            <a:r>
              <a:rPr lang="fr-FR" dirty="0"/>
              <a:t>Secure Multipurpose Internet Mail Extension (S-MIME)</a:t>
            </a:r>
          </a:p>
          <a:p>
            <a:pPr lvl="1"/>
            <a:r>
              <a:rPr lang="en-US" dirty="0"/>
              <a:t>Office 365 Message Encryption</a:t>
            </a:r>
          </a:p>
          <a:p>
            <a:pPr lvl="1"/>
            <a:r>
              <a:rPr lang="en-US" dirty="0"/>
              <a:t>Lab – Configure Office 365 Message Encryption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3B20-FDC9-4A07-ABCA-6A6AACA6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Course Agenda (</a:t>
            </a:r>
            <a:r>
              <a:rPr lang="fr-FR" dirty="0"/>
              <a:t>6/7</a:t>
            </a:r>
            <a:r>
              <a:rPr lang="bs-Latn-BA" dirty="0"/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1CD0A-3BA7-4E22-A032-5FD5746E3A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1130697"/>
            <a:ext cx="11018520" cy="4579715"/>
          </a:xfrm>
        </p:spPr>
        <p:txBody>
          <a:bodyPr/>
          <a:lstStyle/>
          <a:p>
            <a:r>
              <a:rPr lang="bs-Latn-BA" dirty="0"/>
              <a:t>Module </a:t>
            </a:r>
            <a:r>
              <a:rPr lang="en-US" dirty="0"/>
              <a:t>11</a:t>
            </a:r>
            <a:r>
              <a:rPr lang="bs-Latn-BA" dirty="0"/>
              <a:t>: Data Loss Prevention</a:t>
            </a:r>
          </a:p>
          <a:p>
            <a:pPr lvl="1"/>
            <a:r>
              <a:rPr lang="en-US" dirty="0"/>
              <a:t>Data loss prevention fundamentals</a:t>
            </a:r>
          </a:p>
          <a:p>
            <a:pPr lvl="1"/>
            <a:r>
              <a:rPr lang="en-US" dirty="0"/>
              <a:t>Create a DLP policy</a:t>
            </a:r>
          </a:p>
          <a:p>
            <a:pPr lvl="1"/>
            <a:r>
              <a:rPr lang="en-US" dirty="0"/>
              <a:t>Customize a DLP policy</a:t>
            </a:r>
          </a:p>
          <a:p>
            <a:pPr lvl="1"/>
            <a:r>
              <a:rPr lang="en-US" dirty="0"/>
              <a:t>Create a DLP policy to protect documents</a:t>
            </a:r>
          </a:p>
          <a:p>
            <a:pPr lvl="1"/>
            <a:r>
              <a:rPr lang="en-US" dirty="0"/>
              <a:t>Policy Tips</a:t>
            </a:r>
          </a:p>
          <a:p>
            <a:pPr lvl="1"/>
            <a:r>
              <a:rPr lang="en-US" dirty="0"/>
              <a:t>Lab – Implement Data Loss Prevention policies</a:t>
            </a:r>
            <a:br>
              <a:rPr lang="en-US" dirty="0"/>
            </a:br>
            <a:endParaRPr lang="bs-Latn-BA" dirty="0"/>
          </a:p>
          <a:p>
            <a:r>
              <a:rPr lang="bs-Latn-BA" dirty="0"/>
              <a:t>Module </a:t>
            </a:r>
            <a:r>
              <a:rPr lang="en-US" dirty="0"/>
              <a:t>12</a:t>
            </a:r>
            <a:r>
              <a:rPr lang="bs-Latn-BA" dirty="0"/>
              <a:t>: </a:t>
            </a:r>
            <a:r>
              <a:rPr lang="en-US" dirty="0"/>
              <a:t>Compliance in Microsoft 365</a:t>
            </a:r>
            <a:endParaRPr lang="bs-Latn-BA" dirty="0"/>
          </a:p>
          <a:p>
            <a:pPr lvl="1"/>
            <a:r>
              <a:rPr lang="en-US" dirty="0"/>
              <a:t>Compliance center</a:t>
            </a:r>
          </a:p>
          <a:p>
            <a:pPr lvl="1"/>
            <a:r>
              <a:rPr lang="en-US" dirty="0"/>
              <a:t>Compliance center solutions</a:t>
            </a:r>
          </a:p>
          <a:p>
            <a:pPr lvl="1"/>
            <a:r>
              <a:rPr lang="en-US" dirty="0"/>
              <a:t>Building ethical walls in Exchange Online</a:t>
            </a:r>
          </a:p>
        </p:txBody>
      </p:sp>
    </p:spTree>
    <p:extLst>
      <p:ext uri="{BB962C8B-B14F-4D97-AF65-F5344CB8AC3E}">
        <p14:creationId xmlns:p14="http://schemas.microsoft.com/office/powerpoint/2010/main" val="1202217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Course Agenda</a:t>
            </a:r>
            <a:r>
              <a:rPr lang="fr-FR" dirty="0"/>
              <a:t> (7/7)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949047"/>
          </a:xfrm>
        </p:spPr>
        <p:txBody>
          <a:bodyPr/>
          <a:lstStyle/>
          <a:p>
            <a:r>
              <a:rPr lang="bs-Latn-BA" dirty="0"/>
              <a:t>Module </a:t>
            </a:r>
            <a:r>
              <a:rPr lang="en-US" dirty="0"/>
              <a:t>13</a:t>
            </a:r>
            <a:r>
              <a:rPr lang="bs-Latn-BA" dirty="0"/>
              <a:t>: </a:t>
            </a:r>
            <a:r>
              <a:rPr lang="en-US" dirty="0"/>
              <a:t>Archiving and Retention</a:t>
            </a:r>
            <a:endParaRPr lang="bs-Latn-BA" dirty="0"/>
          </a:p>
          <a:p>
            <a:pPr lvl="1"/>
            <a:r>
              <a:rPr lang="en-US" dirty="0"/>
              <a:t>Archiving in Microsoft 365</a:t>
            </a:r>
          </a:p>
          <a:p>
            <a:pPr lvl="1"/>
            <a:r>
              <a:rPr lang="en-US" dirty="0"/>
              <a:t>Retention in Microsoft 365</a:t>
            </a:r>
          </a:p>
          <a:p>
            <a:pPr lvl="1"/>
            <a:r>
              <a:rPr lang="en-US" dirty="0"/>
              <a:t>Retention policies in the Microsoft 365 Compliance center</a:t>
            </a:r>
          </a:p>
          <a:p>
            <a:pPr lvl="1"/>
            <a:r>
              <a:rPr lang="en-US" dirty="0"/>
              <a:t>Archiving and retention in Exchange</a:t>
            </a:r>
          </a:p>
          <a:p>
            <a:pPr lvl="1"/>
            <a:r>
              <a:rPr lang="en-US" dirty="0"/>
              <a:t>In-place records management in SharePoint</a:t>
            </a:r>
          </a:p>
          <a:p>
            <a:pPr lvl="1"/>
            <a:r>
              <a:rPr lang="en-US" dirty="0"/>
              <a:t>Lab – Compliance and Retention</a:t>
            </a:r>
            <a:br>
              <a:rPr lang="en-US" dirty="0"/>
            </a:br>
            <a:endParaRPr lang="bs-Latn-BA" dirty="0"/>
          </a:p>
          <a:p>
            <a:r>
              <a:rPr lang="bs-Latn-BA" dirty="0"/>
              <a:t>Module </a:t>
            </a:r>
            <a:r>
              <a:rPr lang="en-US" dirty="0"/>
              <a:t>14</a:t>
            </a:r>
            <a:r>
              <a:rPr lang="bs-Latn-BA" dirty="0"/>
              <a:t>: </a:t>
            </a:r>
            <a:r>
              <a:rPr lang="en-US" dirty="0"/>
              <a:t>Content Search and Investigations</a:t>
            </a:r>
            <a:endParaRPr lang="bs-Latn-BA" dirty="0"/>
          </a:p>
          <a:p>
            <a:pPr lvl="1"/>
            <a:r>
              <a:rPr lang="en-US" dirty="0"/>
              <a:t>Content Search</a:t>
            </a:r>
          </a:p>
          <a:p>
            <a:pPr lvl="1"/>
            <a:r>
              <a:rPr lang="en-US" dirty="0"/>
              <a:t>Audit Log Investigations</a:t>
            </a:r>
          </a:p>
          <a:p>
            <a:pPr lvl="1"/>
            <a:r>
              <a:rPr lang="en-US" dirty="0"/>
              <a:t>Advanced eDiscovery</a:t>
            </a:r>
          </a:p>
          <a:p>
            <a:pPr lvl="1"/>
            <a:r>
              <a:rPr lang="en-US" dirty="0"/>
              <a:t>Lab – Manage Search and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32884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617</Words>
  <Application>Microsoft Office PowerPoint</Application>
  <PresentationFormat>Grand écran</PresentationFormat>
  <Paragraphs>133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MS-500 Microsoft 365 Security Administrator</vt:lpstr>
      <vt:lpstr>Facilities</vt:lpstr>
      <vt:lpstr>Course Agenda (1/7)</vt:lpstr>
      <vt:lpstr>Course Agenda (2/7)</vt:lpstr>
      <vt:lpstr>Course Agenda (3/7)</vt:lpstr>
      <vt:lpstr>Course Agenda (4/7)</vt:lpstr>
      <vt:lpstr>Course Agenda (5/7)</vt:lpstr>
      <vt:lpstr>Course Agenda (6/7)</vt:lpstr>
      <vt:lpstr>Course Agenda (7/7)</vt:lpstr>
      <vt:lpstr>Let’s get acquainted 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2018-11-26T17:16:30Z</dcterms:created>
  <dcterms:modified xsi:type="dcterms:W3CDTF">2020-05-12T08:26:30Z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2018-11-26T17:16:33.8334160Z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