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9"/>
  </p:notesMasterIdLst>
  <p:handoutMasterIdLst>
    <p:handoutMasterId r:id="rId10"/>
  </p:handoutMasterIdLst>
  <p:sldIdLst>
    <p:sldId id="1719" r:id="rId2"/>
    <p:sldId id="1886" r:id="rId3"/>
    <p:sldId id="1888" r:id="rId4"/>
    <p:sldId id="1889" r:id="rId5"/>
    <p:sldId id="1896" r:id="rId6"/>
    <p:sldId id="1893" r:id="rId7"/>
    <p:sldId id="1863" r:id="rId8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ite Template" id="{A073DAE3-B461-442F-A3D3-6642BD875E45}">
          <p14:sldIdLst>
            <p14:sldId id="1719"/>
            <p14:sldId id="1886"/>
            <p14:sldId id="1888"/>
            <p14:sldId id="1889"/>
            <p14:sldId id="1896"/>
            <p14:sldId id="1893"/>
            <p14:sldId id="18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eu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1FF"/>
    <a:srgbClr val="0078D4"/>
    <a:srgbClr val="CBD6EF"/>
    <a:srgbClr val="1A1A1A"/>
    <a:srgbClr val="FFFFFF"/>
    <a:srgbClr val="00BCF2"/>
    <a:srgbClr val="40CDF5"/>
    <a:srgbClr val="40587C"/>
    <a:srgbClr val="00B0E3"/>
    <a:srgbClr val="001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1043" autoAdjust="0"/>
  </p:normalViewPr>
  <p:slideViewPr>
    <p:cSldViewPr snapToGrid="0">
      <p:cViewPr varScale="1">
        <p:scale>
          <a:sx n="70" d="100"/>
          <a:sy n="70" d="100"/>
        </p:scale>
        <p:origin x="2106" y="6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5A12C-4AEA-4CAD-8FA7-03FE9021C4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9028FF-7933-4EC6-83B1-5D83EB6CF979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Données</a:t>
          </a:r>
          <a:r>
            <a:rPr lang="en-US" dirty="0">
              <a:solidFill>
                <a:schemeClr val="tx1"/>
              </a:solidFill>
            </a:rPr>
            <a:t> Métier</a:t>
          </a:r>
          <a:endParaRPr lang="fr-FR" dirty="0">
            <a:solidFill>
              <a:schemeClr val="tx1"/>
            </a:solidFill>
          </a:endParaRPr>
        </a:p>
      </dgm:t>
    </dgm:pt>
    <dgm:pt modelId="{301DA9BF-98E0-4823-AC01-F39CDE53FA7E}" type="par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90109459-F2DB-45AE-8DE3-EE91ADBC4F2D}" type="sibTrans" cxnId="{1989158E-62D8-4F73-9D15-B403EBD42FC0}">
      <dgm:prSet/>
      <dgm:spPr/>
      <dgm:t>
        <a:bodyPr/>
        <a:lstStyle/>
        <a:p>
          <a:pPr algn="ctr"/>
          <a:endParaRPr lang="fr-FR"/>
        </a:p>
      </dgm:t>
    </dgm:pt>
    <dgm:pt modelId="{7E12D286-F287-4FCC-8931-BEE789AFB25F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Application</a:t>
          </a:r>
          <a:endParaRPr lang="fr-FR" dirty="0">
            <a:solidFill>
              <a:schemeClr val="tx1"/>
            </a:solidFill>
          </a:endParaRPr>
        </a:p>
      </dgm:t>
    </dgm:pt>
    <dgm:pt modelId="{3E0B76A7-9CD4-4E8F-9CBB-6BD1B97BCBF5}" type="par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16A185F7-2F1B-4A88-BE20-65A5FD32E7F8}" type="sibTrans" cxnId="{B229DEBF-F729-47F3-9E36-A2603B7F2A0F}">
      <dgm:prSet/>
      <dgm:spPr/>
      <dgm:t>
        <a:bodyPr/>
        <a:lstStyle/>
        <a:p>
          <a:pPr algn="ctr"/>
          <a:endParaRPr lang="fr-FR"/>
        </a:p>
      </dgm:t>
    </dgm:pt>
    <dgm:pt modelId="{3B439DFE-FD4B-4FCA-B7AB-6F84A6F08AC6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 err="1">
              <a:solidFill>
                <a:schemeClr val="tx1"/>
              </a:solidFill>
            </a:rPr>
            <a:t>Socle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dirty="0" err="1">
              <a:solidFill>
                <a:schemeClr val="tx1"/>
              </a:solidFill>
            </a:rPr>
            <a:t>Système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 err="1">
              <a:solidFill>
                <a:schemeClr val="tx1"/>
              </a:solidFill>
            </a:rPr>
            <a:t>d’exploitation</a:t>
          </a:r>
          <a:r>
            <a:rPr lang="en-US" dirty="0">
              <a:solidFill>
                <a:schemeClr val="tx1"/>
              </a:solidFill>
            </a:rPr>
            <a:t> +++)</a:t>
          </a:r>
          <a:endParaRPr lang="fr-FR" dirty="0">
            <a:solidFill>
              <a:schemeClr val="tx1"/>
            </a:solidFill>
          </a:endParaRPr>
        </a:p>
      </dgm:t>
    </dgm:pt>
    <dgm:pt modelId="{5DF92243-C888-427D-BA94-8048C94C72CD}" type="par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CAC82ACD-8997-4342-AEA5-2121EEECF424}" type="sibTrans" cxnId="{0D7397EE-4EE4-4460-BFA6-F18F00CFF534}">
      <dgm:prSet/>
      <dgm:spPr/>
      <dgm:t>
        <a:bodyPr/>
        <a:lstStyle/>
        <a:p>
          <a:pPr algn="ctr"/>
          <a:endParaRPr lang="fr-FR"/>
        </a:p>
      </dgm:t>
    </dgm:pt>
    <dgm:pt modelId="{7315807D-0D0E-4E41-AD7D-83AA01AF29CD}">
      <dgm:prSet phldrT="[Texte]"/>
      <dgm:spPr>
        <a:solidFill>
          <a:schemeClr val="bg2"/>
        </a:solidFill>
        <a:ln>
          <a:noFill/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Matériel</a:t>
          </a:r>
          <a:endParaRPr lang="fr-FR" dirty="0">
            <a:solidFill>
              <a:schemeClr val="tx1"/>
            </a:solidFill>
          </a:endParaRPr>
        </a:p>
      </dgm:t>
    </dgm:pt>
    <dgm:pt modelId="{15D0506C-EE71-4856-8299-D7AE5146958C}" type="par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D7B6C655-57A4-497B-9402-919C0BAAF1EE}" type="sibTrans" cxnId="{9D2DC2FD-9DC9-43E7-8865-DEE335C6A017}">
      <dgm:prSet/>
      <dgm:spPr/>
      <dgm:t>
        <a:bodyPr/>
        <a:lstStyle/>
        <a:p>
          <a:pPr algn="ctr"/>
          <a:endParaRPr lang="fr-FR"/>
        </a:p>
      </dgm:t>
    </dgm:pt>
    <dgm:pt modelId="{3010A308-E1E0-410E-9201-20E9ED11F78C}" type="pres">
      <dgm:prSet presAssocID="{A995A12C-4AEA-4CAD-8FA7-03FE9021C4B7}" presName="linear" presStyleCnt="0">
        <dgm:presLayoutVars>
          <dgm:animLvl val="lvl"/>
          <dgm:resizeHandles val="exact"/>
        </dgm:presLayoutVars>
      </dgm:prSet>
      <dgm:spPr/>
    </dgm:pt>
    <dgm:pt modelId="{2990B521-00C9-42D3-9938-A9EE6DF7543F}" type="pres">
      <dgm:prSet presAssocID="{939028FF-7933-4EC6-83B1-5D83EB6CF979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76EF4C5-CC71-4876-AD42-B065E06C47E0}" type="pres">
      <dgm:prSet presAssocID="{90109459-F2DB-45AE-8DE3-EE91ADBC4F2D}" presName="spacer" presStyleCnt="0"/>
      <dgm:spPr/>
    </dgm:pt>
    <dgm:pt modelId="{8FC38A8B-780F-4875-9E5A-7D2867AA92DB}" type="pres">
      <dgm:prSet presAssocID="{7E12D286-F287-4FCC-8931-BEE789AFB25F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A371A27-C70D-4041-BA70-DBB8D85AC902}" type="pres">
      <dgm:prSet presAssocID="{16A185F7-2F1B-4A88-BE20-65A5FD32E7F8}" presName="spacer" presStyleCnt="0"/>
      <dgm:spPr/>
    </dgm:pt>
    <dgm:pt modelId="{FABA2C32-4DBE-4D23-9148-38AD0EEB45F8}" type="pres">
      <dgm:prSet presAssocID="{3B439DFE-FD4B-4FCA-B7AB-6F84A6F08AC6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1D7A7F9A-6E63-4C96-956C-48C9BC210BDF}" type="pres">
      <dgm:prSet presAssocID="{CAC82ACD-8997-4342-AEA5-2121EEECF424}" presName="spacer" presStyleCnt="0"/>
      <dgm:spPr/>
    </dgm:pt>
    <dgm:pt modelId="{BB0FAD10-EF34-4526-BF79-C5689978BC51}" type="pres">
      <dgm:prSet presAssocID="{7315807D-0D0E-4E41-AD7D-83AA01AF29CD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10E2E50E-B4AB-4720-9C69-C073D63DC7E1}" type="presOf" srcId="{3B439DFE-FD4B-4FCA-B7AB-6F84A6F08AC6}" destId="{FABA2C32-4DBE-4D23-9148-38AD0EEB45F8}" srcOrd="0" destOrd="0" presId="urn:microsoft.com/office/officeart/2005/8/layout/vList2"/>
    <dgm:cxn modelId="{201DA54F-1143-4E3B-916D-E69060E7618A}" type="presOf" srcId="{7E12D286-F287-4FCC-8931-BEE789AFB25F}" destId="{8FC38A8B-780F-4875-9E5A-7D2867AA92DB}" srcOrd="0" destOrd="0" presId="urn:microsoft.com/office/officeart/2005/8/layout/vList2"/>
    <dgm:cxn modelId="{1989158E-62D8-4F73-9D15-B403EBD42FC0}" srcId="{A995A12C-4AEA-4CAD-8FA7-03FE9021C4B7}" destId="{939028FF-7933-4EC6-83B1-5D83EB6CF979}" srcOrd="0" destOrd="0" parTransId="{301DA9BF-98E0-4823-AC01-F39CDE53FA7E}" sibTransId="{90109459-F2DB-45AE-8DE3-EE91ADBC4F2D}"/>
    <dgm:cxn modelId="{C7DCFA99-FBE7-44CC-AC62-3F4DBDF59A38}" type="presOf" srcId="{A995A12C-4AEA-4CAD-8FA7-03FE9021C4B7}" destId="{3010A308-E1E0-410E-9201-20E9ED11F78C}" srcOrd="0" destOrd="0" presId="urn:microsoft.com/office/officeart/2005/8/layout/vList2"/>
    <dgm:cxn modelId="{B229DEBF-F729-47F3-9E36-A2603B7F2A0F}" srcId="{A995A12C-4AEA-4CAD-8FA7-03FE9021C4B7}" destId="{7E12D286-F287-4FCC-8931-BEE789AFB25F}" srcOrd="1" destOrd="0" parTransId="{3E0B76A7-9CD4-4E8F-9CBB-6BD1B97BCBF5}" sibTransId="{16A185F7-2F1B-4A88-BE20-65A5FD32E7F8}"/>
    <dgm:cxn modelId="{A88DE9C6-1FA9-47C7-A3BB-061D28C728EA}" type="presOf" srcId="{7315807D-0D0E-4E41-AD7D-83AA01AF29CD}" destId="{BB0FAD10-EF34-4526-BF79-C5689978BC51}" srcOrd="0" destOrd="0" presId="urn:microsoft.com/office/officeart/2005/8/layout/vList2"/>
    <dgm:cxn modelId="{0D7397EE-4EE4-4460-BFA6-F18F00CFF534}" srcId="{A995A12C-4AEA-4CAD-8FA7-03FE9021C4B7}" destId="{3B439DFE-FD4B-4FCA-B7AB-6F84A6F08AC6}" srcOrd="2" destOrd="0" parTransId="{5DF92243-C888-427D-BA94-8048C94C72CD}" sibTransId="{CAC82ACD-8997-4342-AEA5-2121EEECF424}"/>
    <dgm:cxn modelId="{BE5742F3-5048-4824-83AF-04809B35C301}" type="presOf" srcId="{939028FF-7933-4EC6-83B1-5D83EB6CF979}" destId="{2990B521-00C9-42D3-9938-A9EE6DF7543F}" srcOrd="0" destOrd="0" presId="urn:microsoft.com/office/officeart/2005/8/layout/vList2"/>
    <dgm:cxn modelId="{9D2DC2FD-9DC9-43E7-8865-DEE335C6A017}" srcId="{A995A12C-4AEA-4CAD-8FA7-03FE9021C4B7}" destId="{7315807D-0D0E-4E41-AD7D-83AA01AF29CD}" srcOrd="3" destOrd="0" parTransId="{15D0506C-EE71-4856-8299-D7AE5146958C}" sibTransId="{D7B6C655-57A4-497B-9402-919C0BAAF1EE}"/>
    <dgm:cxn modelId="{AABB875F-DB97-4503-8B64-B425E2AC77AE}" type="presParOf" srcId="{3010A308-E1E0-410E-9201-20E9ED11F78C}" destId="{2990B521-00C9-42D3-9938-A9EE6DF7543F}" srcOrd="0" destOrd="0" presId="urn:microsoft.com/office/officeart/2005/8/layout/vList2"/>
    <dgm:cxn modelId="{41B53F7D-EB1F-4553-9888-E317A014D049}" type="presParOf" srcId="{3010A308-E1E0-410E-9201-20E9ED11F78C}" destId="{876EF4C5-CC71-4876-AD42-B065E06C47E0}" srcOrd="1" destOrd="0" presId="urn:microsoft.com/office/officeart/2005/8/layout/vList2"/>
    <dgm:cxn modelId="{0F9726D0-F413-4F88-A00B-8908F6F5E5B4}" type="presParOf" srcId="{3010A308-E1E0-410E-9201-20E9ED11F78C}" destId="{8FC38A8B-780F-4875-9E5A-7D2867AA92DB}" srcOrd="2" destOrd="0" presId="urn:microsoft.com/office/officeart/2005/8/layout/vList2"/>
    <dgm:cxn modelId="{B84B56A5-7888-4AD7-88BC-384C0909DEB8}" type="presParOf" srcId="{3010A308-E1E0-410E-9201-20E9ED11F78C}" destId="{1A371A27-C70D-4041-BA70-DBB8D85AC902}" srcOrd="3" destOrd="0" presId="urn:microsoft.com/office/officeart/2005/8/layout/vList2"/>
    <dgm:cxn modelId="{88413283-A6AA-44A1-87E5-137A6A6BE722}" type="presParOf" srcId="{3010A308-E1E0-410E-9201-20E9ED11F78C}" destId="{FABA2C32-4DBE-4D23-9148-38AD0EEB45F8}" srcOrd="4" destOrd="0" presId="urn:microsoft.com/office/officeart/2005/8/layout/vList2"/>
    <dgm:cxn modelId="{260B1B3F-E55F-4FF3-BCE8-6BDB7A709E88}" type="presParOf" srcId="{3010A308-E1E0-410E-9201-20E9ED11F78C}" destId="{1D7A7F9A-6E63-4C96-956C-48C9BC210BDF}" srcOrd="5" destOrd="0" presId="urn:microsoft.com/office/officeart/2005/8/layout/vList2"/>
    <dgm:cxn modelId="{737A42F3-462C-4827-A7F4-1B4FEE85A098}" type="presParOf" srcId="{3010A308-E1E0-410E-9201-20E9ED11F78C}" destId="{BB0FAD10-EF34-4526-BF79-C5689978BC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0B521-00C9-42D3-9938-A9EE6DF7543F}">
      <dsp:nvSpPr>
        <dsp:cNvPr id="0" name=""/>
        <dsp:cNvSpPr/>
      </dsp:nvSpPr>
      <dsp:spPr>
        <a:xfrm>
          <a:off x="0" y="191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Données</a:t>
          </a:r>
          <a:r>
            <a:rPr lang="en-US" sz="3500" kern="1200" dirty="0">
              <a:solidFill>
                <a:schemeClr val="tx1"/>
              </a:solidFill>
            </a:rPr>
            <a:t> Métier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9171"/>
        <a:ext cx="9550248" cy="818999"/>
      </dsp:txXfrm>
    </dsp:sp>
    <dsp:sp modelId="{8FC38A8B-780F-4875-9E5A-7D2867AA92DB}">
      <dsp:nvSpPr>
        <dsp:cNvPr id="0" name=""/>
        <dsp:cNvSpPr/>
      </dsp:nvSpPr>
      <dsp:spPr>
        <a:xfrm>
          <a:off x="0" y="9389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Application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938971"/>
        <a:ext cx="9550248" cy="818999"/>
      </dsp:txXfrm>
    </dsp:sp>
    <dsp:sp modelId="{FABA2C32-4DBE-4D23-9148-38AD0EEB45F8}">
      <dsp:nvSpPr>
        <dsp:cNvPr id="0" name=""/>
        <dsp:cNvSpPr/>
      </dsp:nvSpPr>
      <dsp:spPr>
        <a:xfrm>
          <a:off x="0" y="18587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>
              <a:solidFill>
                <a:schemeClr val="tx1"/>
              </a:solidFill>
            </a:rPr>
            <a:t>Socle</a:t>
          </a:r>
          <a:r>
            <a:rPr lang="en-US" sz="3500" kern="1200" dirty="0">
              <a:solidFill>
                <a:schemeClr val="tx1"/>
              </a:solidFill>
            </a:rPr>
            <a:t> (</a:t>
          </a:r>
          <a:r>
            <a:rPr lang="en-US" sz="3500" kern="1200" dirty="0" err="1">
              <a:solidFill>
                <a:schemeClr val="tx1"/>
              </a:solidFill>
            </a:rPr>
            <a:t>Système</a:t>
          </a:r>
          <a:r>
            <a:rPr lang="en-US" sz="3500" kern="1200" dirty="0">
              <a:solidFill>
                <a:schemeClr val="tx1"/>
              </a:solidFill>
            </a:rPr>
            <a:t> </a:t>
          </a:r>
          <a:r>
            <a:rPr lang="en-US" sz="3500" kern="1200" dirty="0" err="1">
              <a:solidFill>
                <a:schemeClr val="tx1"/>
              </a:solidFill>
            </a:rPr>
            <a:t>d’exploitation</a:t>
          </a:r>
          <a:r>
            <a:rPr lang="en-US" sz="3500" kern="1200" dirty="0">
              <a:solidFill>
                <a:schemeClr val="tx1"/>
              </a:solidFill>
            </a:rPr>
            <a:t> +++)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1858771"/>
        <a:ext cx="9550248" cy="818999"/>
      </dsp:txXfrm>
    </dsp:sp>
    <dsp:sp modelId="{BB0FAD10-EF34-4526-BF79-C5689978BC51}">
      <dsp:nvSpPr>
        <dsp:cNvPr id="0" name=""/>
        <dsp:cNvSpPr/>
      </dsp:nvSpPr>
      <dsp:spPr>
        <a:xfrm>
          <a:off x="0" y="2778571"/>
          <a:ext cx="9550248" cy="818999"/>
        </a:xfrm>
        <a:prstGeom prst="rect">
          <a:avLst/>
        </a:prstGeom>
        <a:solidFill>
          <a:schemeClr val="bg2"/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Matériel</a:t>
          </a:r>
          <a:endParaRPr lang="fr-FR" sz="3500" kern="1200" dirty="0">
            <a:solidFill>
              <a:schemeClr val="tx1"/>
            </a:solidFill>
          </a:endParaRPr>
        </a:p>
      </dsp:txBody>
      <dsp:txXfrm>
        <a:off x="0" y="2778571"/>
        <a:ext cx="9550248" cy="818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7/26/2019 3:03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‹N°›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(Cette diapositive ne concerne pas directement la démarche Cloud mais repose les bases d’un S.I.)</a:t>
            </a:r>
          </a:p>
          <a:p>
            <a:r>
              <a:rPr lang="fr-FR" noProof="0" dirty="0"/>
              <a:t>L’objectif fondamental d’un SI est de valoriser la donnée métier.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Pour ce faire, nous aurons besoin d’une application (c’est elle qui amène la valeur).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L’application fait des appels à un socle (OS, </a:t>
            </a:r>
            <a:r>
              <a:rPr lang="fr-FR" noProof="0" dirty="0" err="1"/>
              <a:t>framework</a:t>
            </a:r>
            <a:r>
              <a:rPr lang="fr-FR" noProof="0" dirty="0"/>
              <a:t>,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Tx/>
              <a:buChar char="-"/>
            </a:pPr>
            <a:r>
              <a:rPr lang="fr-FR" noProof="0" dirty="0"/>
              <a:t>Le système d’exploitation va alors solliciter le matériel.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8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IaaS est souvent la première choisie par les entreprises, car c’est la plus simple et la moins onéreuse : “Si je sais créer une VM chez moi pourquoi ne pourrais-je le faire chez autrui 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noProof="0" dirty="0"/>
              <a:t>L’approche PaaS est plus pertinente car l’entreprise n’est plus responsable (coût de possession associé) ni du matériel ni de la maintenance du socle (OS, Haute disponibilité </a:t>
            </a:r>
            <a:r>
              <a:rPr lang="fr-FR" noProof="0" dirty="0" err="1"/>
              <a:t>etc</a:t>
            </a:r>
            <a:r>
              <a:rPr lang="fr-FR" noProof="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L</a:t>
            </a:r>
            <a:r>
              <a:rPr lang="fr-FR" noProof="0" dirty="0"/>
              <a:t>’approche SaaS est idéale pour l’entreprise qui est convaincue par la démarche Cloud car c’est celle qui externalise au maximum le coût de possession informatique chez l’hébergeur.</a:t>
            </a:r>
          </a:p>
          <a:p>
            <a:endParaRPr lang="fr-FR" noProof="0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4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L’offre </a:t>
            </a:r>
            <a:r>
              <a:rPr lang="fr-FR" i="1" noProof="0" dirty="0"/>
              <a:t>Azure</a:t>
            </a:r>
            <a:r>
              <a:rPr lang="fr-FR" noProof="0" dirty="0"/>
              <a:t> regroupe l’ensemble des solutions Cloud Infrastructure et Plateforme de l’éditeur.</a:t>
            </a:r>
          </a:p>
          <a:p>
            <a:r>
              <a:rPr lang="en-US" noProof="0" dirty="0"/>
              <a:t>L</a:t>
            </a:r>
            <a:r>
              <a:rPr lang="fr-FR" noProof="0" dirty="0"/>
              <a:t>’offre </a:t>
            </a:r>
            <a:r>
              <a:rPr lang="fr-FR" i="1" noProof="0" dirty="0"/>
              <a:t>Office365</a:t>
            </a:r>
            <a:r>
              <a:rPr lang="fr-FR" noProof="0" dirty="0"/>
              <a:t>, contrairement à ce que son nom voudrait indiquer, regroupe l’ensemble des solutions Cloud Service/Software de Microsoft.</a:t>
            </a:r>
          </a:p>
          <a:p>
            <a:r>
              <a:rPr lang="en-US" noProof="0" dirty="0"/>
              <a:t>E</a:t>
            </a:r>
            <a:r>
              <a:rPr lang="fr-FR" noProof="0" dirty="0" err="1"/>
              <a:t>xception</a:t>
            </a:r>
            <a:r>
              <a:rPr lang="fr-FR" noProof="0" dirty="0"/>
              <a:t> notable: la solution de Cloud Service de l’IT (Log Analytics, ex OMS est incluse dans Azure)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Non </a:t>
            </a:r>
            <a:r>
              <a:rPr lang="en-US" sz="9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représenté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System Center Service Manager  Log Analytics (ITSM Connector)</a:t>
            </a:r>
            <a:endParaRPr lang="fr-FR" sz="900" dirty="0">
              <a:solidFill>
                <a:schemeClr val="bg2">
                  <a:lumMod val="50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5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7/26/2019 3:03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12192000" cy="1000664"/>
          </a:xfrm>
          <a:solidFill>
            <a:srgbClr val="0070C0"/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488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256" r:id="rId12"/>
    <p:sldLayoutId id="2147484257" r:id="rId13"/>
    <p:sldLayoutId id="2147484585" r:id="rId14"/>
    <p:sldLayoutId id="2147484299" r:id="rId15"/>
    <p:sldLayoutId id="2147484263" r:id="rId16"/>
    <p:sldLayoutId id="2147484742" r:id="rId1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4844" y="1954403"/>
            <a:ext cx="4167887" cy="1661993"/>
          </a:xfrm>
        </p:spPr>
        <p:txBody>
          <a:bodyPr/>
          <a:lstStyle/>
          <a:p>
            <a:r>
              <a:rPr lang="en-US" dirty="0"/>
              <a:t>AZ-103T00A</a:t>
            </a:r>
            <a:br>
              <a:rPr lang="en-US" dirty="0"/>
            </a:br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Azure Administrator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(1/3)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Qu’est-ce qu’un </a:t>
            </a:r>
            <a:r>
              <a:rPr lang="fr-FR" sz="2000" b="1" dirty="0"/>
              <a:t>S</a:t>
            </a:r>
            <a:r>
              <a:rPr lang="fr-FR" sz="2000" dirty="0"/>
              <a:t>ystème d’</a:t>
            </a:r>
            <a:r>
              <a:rPr lang="fr-FR" sz="2000" b="1" dirty="0"/>
              <a:t>I</a:t>
            </a:r>
            <a:r>
              <a:rPr lang="fr-FR" sz="2000" dirty="0"/>
              <a:t>nformation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907455"/>
              </p:ext>
            </p:extLst>
          </p:nvPr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94591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(2/3)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/>
              <a:t>Les 3 approches de Cloud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362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7830E-58BE-4866-80FF-3776D91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 Cloud : </a:t>
            </a:r>
            <a:r>
              <a:rPr lang="en-US" dirty="0" err="1"/>
              <a:t>Décorréler</a:t>
            </a:r>
            <a:r>
              <a:rPr lang="en-US" dirty="0"/>
              <a:t> le service des </a:t>
            </a:r>
            <a:r>
              <a:rPr lang="en-US" dirty="0" err="1"/>
              <a:t>moyens</a:t>
            </a:r>
            <a:r>
              <a:rPr lang="en-US" dirty="0"/>
              <a:t> (3/3)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6666CA-F94F-40B3-A3E9-9C850ABE186C}"/>
              </a:ext>
            </a:extLst>
          </p:cNvPr>
          <p:cNvSpPr txBox="1"/>
          <p:nvPr/>
        </p:nvSpPr>
        <p:spPr>
          <a:xfrm>
            <a:off x="586740" y="1215279"/>
            <a:ext cx="489249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Qu’est-ce qu’un 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ystème d’</a:t>
            </a:r>
            <a:r>
              <a:rPr lang="fr-FR" sz="2000" b="1" dirty="0">
                <a:solidFill>
                  <a:schemeClr val="tx1">
                    <a:lumMod val="10000"/>
                    <a:lumOff val="90000"/>
                  </a:schemeClr>
                </a:solidFill>
              </a:rPr>
              <a:t>I</a:t>
            </a: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2000" dirty="0">
                <a:solidFill>
                  <a:schemeClr val="tx1">
                    <a:lumMod val="10000"/>
                    <a:lumOff val="90000"/>
                  </a:schemeClr>
                </a:solidFill>
              </a:rPr>
              <a:t>Les 3 approches de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</a:t>
            </a:r>
            <a:r>
              <a:rPr lang="fr-FR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’offre Microsoft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E2E46DCC-A488-4A58-87E5-C7AB6F9909EC}"/>
              </a:ext>
            </a:extLst>
          </p:cNvPr>
          <p:cNvGraphicFramePr/>
          <p:nvPr/>
        </p:nvGraphicFramePr>
        <p:xfrm>
          <a:off x="1325432" y="2221919"/>
          <a:ext cx="9550248" cy="361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73BA5EC-18C7-43C2-9F4A-9757BA5AD595}"/>
              </a:ext>
            </a:extLst>
          </p:cNvPr>
          <p:cNvSpPr/>
          <p:nvPr/>
        </p:nvSpPr>
        <p:spPr bwMode="auto">
          <a:xfrm>
            <a:off x="7979629" y="3162179"/>
            <a:ext cx="2896051" cy="2652325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A66707-C7C6-4FE0-8D11-7495019E66A8}"/>
              </a:ext>
            </a:extLst>
          </p:cNvPr>
          <p:cNvSpPr txBox="1"/>
          <p:nvPr/>
        </p:nvSpPr>
        <p:spPr>
          <a:xfrm rot="16200000">
            <a:off x="827926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D028DE-7C36-4CDF-9533-259C7676089C}"/>
              </a:ext>
            </a:extLst>
          </p:cNvPr>
          <p:cNvSpPr/>
          <p:nvPr/>
        </p:nvSpPr>
        <p:spPr bwMode="auto">
          <a:xfrm>
            <a:off x="4683993" y="4088921"/>
            <a:ext cx="2833126" cy="1725583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A3506D-868D-4C59-9D8D-02EAF29863F3}"/>
              </a:ext>
            </a:extLst>
          </p:cNvPr>
          <p:cNvSpPr txBox="1"/>
          <p:nvPr/>
        </p:nvSpPr>
        <p:spPr>
          <a:xfrm rot="16200000">
            <a:off x="4903429" y="5245026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7BCC1-7252-45B7-9D3A-7C675E75B8FF}"/>
              </a:ext>
            </a:extLst>
          </p:cNvPr>
          <p:cNvSpPr/>
          <p:nvPr/>
        </p:nvSpPr>
        <p:spPr bwMode="auto">
          <a:xfrm>
            <a:off x="1316320" y="5010150"/>
            <a:ext cx="2922144" cy="811257"/>
          </a:xfrm>
          <a:prstGeom prst="rect">
            <a:avLst/>
          </a:prstGeom>
          <a:solidFill>
            <a:schemeClr val="accent1">
              <a:lumMod val="75000"/>
              <a:alpha val="25098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fr-FR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3CC7E01-0B31-463F-9BD0-E18465ECFDD6}"/>
              </a:ext>
            </a:extLst>
          </p:cNvPr>
          <p:cNvSpPr txBox="1"/>
          <p:nvPr/>
        </p:nvSpPr>
        <p:spPr>
          <a:xfrm rot="16200000">
            <a:off x="1640646" y="5245025"/>
            <a:ext cx="4496248" cy="3296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endParaRPr lang="fr-FR" sz="2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ccolade ouvrante 15">
            <a:extLst>
              <a:ext uri="{FF2B5EF4-FFF2-40B4-BE49-F238E27FC236}">
                <a16:creationId xmlns:a16="http://schemas.microsoft.com/office/drawing/2014/main" id="{D4C36B96-D86B-4EC0-AF8F-6EF126D165A2}"/>
              </a:ext>
            </a:extLst>
          </p:cNvPr>
          <p:cNvSpPr/>
          <p:nvPr/>
        </p:nvSpPr>
        <p:spPr>
          <a:xfrm rot="16200000">
            <a:off x="4252822" y="2929460"/>
            <a:ext cx="327802" cy="6200801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CDD306E5-1B24-425C-A093-6642625B94A4}"/>
              </a:ext>
            </a:extLst>
          </p:cNvPr>
          <p:cNvSpPr/>
          <p:nvPr/>
        </p:nvSpPr>
        <p:spPr>
          <a:xfrm rot="16200000">
            <a:off x="9307152" y="4605105"/>
            <a:ext cx="303419" cy="2833633"/>
          </a:xfrm>
          <a:prstGeom prst="leftBrace">
            <a:avLst>
              <a:gd name="adj1" fmla="val 126189"/>
              <a:gd name="adj2" fmla="val 50556"/>
            </a:avLst>
          </a:prstGeom>
          <a:ln w="571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AF541AF-BE23-46F4-8C85-E8C7908744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3354" y="6193762"/>
            <a:ext cx="1726738" cy="49913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18B670D-191C-495F-9840-202F6479C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5895" y="6205182"/>
            <a:ext cx="2108748" cy="4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ECC77AF-2BF2-4B36-8484-7580BC2F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915995"/>
              </p:ext>
            </p:extLst>
          </p:nvPr>
        </p:nvGraphicFramePr>
        <p:xfrm>
          <a:off x="585217" y="508001"/>
          <a:ext cx="11018519" cy="564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67">
                  <a:extLst>
                    <a:ext uri="{9D8B030D-6E8A-4147-A177-3AD203B41FA5}">
                      <a16:colId xmlns:a16="http://schemas.microsoft.com/office/drawing/2014/main" val="2617626388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20939879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1332509916"/>
                    </a:ext>
                  </a:extLst>
                </a:gridCol>
                <a:gridCol w="3261784">
                  <a:extLst>
                    <a:ext uri="{9D8B030D-6E8A-4147-A177-3AD203B41FA5}">
                      <a16:colId xmlns:a16="http://schemas.microsoft.com/office/drawing/2014/main" val="2049251647"/>
                    </a:ext>
                  </a:extLst>
                </a:gridCol>
              </a:tblGrid>
              <a:tr h="467748">
                <a:tc>
                  <a:txBody>
                    <a:bodyPr/>
                    <a:lstStyle/>
                    <a:p>
                      <a:endParaRPr lang="fr-FR" sz="20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Définition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>
                          <a:solidFill>
                            <a:schemeClr val="bg1"/>
                          </a:solidFill>
                        </a:rPr>
                        <a:t>Avantages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noProof="0" dirty="0">
                          <a:solidFill>
                            <a:schemeClr val="bg1"/>
                          </a:solidFill>
                        </a:rPr>
                        <a:t>Inconvénients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77059"/>
                  </a:ext>
                </a:extLst>
              </a:tr>
              <a:tr h="1727071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/>
                        <a:t>L’entreprise est (co)propriétaire des moyens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Maîtrise complète de la circulation des données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Maîtrise des évolutions du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Coûts de possession</a:t>
                      </a:r>
                    </a:p>
                    <a:p>
                      <a:r>
                        <a:rPr lang="fr-FR" sz="1800" noProof="0" dirty="0"/>
                        <a:t>Manque d’agilité du SI</a:t>
                      </a:r>
                    </a:p>
                    <a:p>
                      <a:endParaRPr lang="fr-FR" sz="1800" noProof="0" dirty="0"/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586316"/>
                  </a:ext>
                </a:extLst>
              </a:tr>
              <a:tr h="1403244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Hybride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Solution hébergée en partie dans l’entreprise et en partie dans un ou plusieurs </a:t>
                      </a:r>
                      <a:r>
                        <a:rPr lang="fr-FR" sz="1800" noProof="0" dirty="0" err="1"/>
                        <a:t>clouds</a:t>
                      </a:r>
                      <a:r>
                        <a:rPr lang="fr-FR" sz="1800" noProof="0" dirty="0"/>
                        <a:t> publics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Libre choix de la répartition des composants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fr-FR" sz="1800" noProof="0" dirty="0"/>
                        <a:t>Mise en œuvre progressive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Complexité des procédures</a:t>
                      </a:r>
                    </a:p>
                    <a:p>
                      <a:endParaRPr lang="fr-FR" sz="1800" noProof="0" dirty="0"/>
                    </a:p>
                    <a:p>
                      <a:r>
                        <a:rPr lang="en-US" sz="1800" noProof="0" dirty="0" err="1"/>
                        <a:t>Dépendance</a:t>
                      </a:r>
                      <a:r>
                        <a:rPr lang="en-US" sz="1800" noProof="0" dirty="0"/>
                        <a:t> vis-à-vis des </a:t>
                      </a:r>
                      <a:r>
                        <a:rPr lang="en-US" sz="1800" noProof="0" dirty="0" err="1"/>
                        <a:t>ressources</a:t>
                      </a:r>
                      <a:r>
                        <a:rPr lang="en-US" sz="1800" noProof="0" dirty="0"/>
                        <a:t> locales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38518"/>
                  </a:ext>
                </a:extLst>
              </a:tr>
              <a:tr h="2050897">
                <a:tc>
                  <a:txBody>
                    <a:bodyPr/>
                    <a:lstStyle/>
                    <a:p>
                      <a:pPr algn="l"/>
                      <a:r>
                        <a:rPr lang="fr-FR" sz="2000" b="1" noProof="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noProof="0" dirty="0"/>
                        <a:t>L’entreprise est locataire des services ou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 err="1"/>
                        <a:t>Fournisseur</a:t>
                      </a:r>
                      <a:r>
                        <a:rPr lang="en-US" sz="1800" noProof="0" dirty="0"/>
                        <a:t> unique</a:t>
                      </a:r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/>
                        <a:t>Maintenance </a:t>
                      </a:r>
                      <a:r>
                        <a:rPr lang="en-US" sz="1800" noProof="0" dirty="0" err="1"/>
                        <a:t>incluse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Accès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immédiat</a:t>
                      </a:r>
                      <a:r>
                        <a:rPr lang="en-US" sz="1800" noProof="0" dirty="0"/>
                        <a:t> aux </a:t>
                      </a:r>
                      <a:r>
                        <a:rPr lang="en-US" sz="1800" noProof="0" dirty="0" err="1"/>
                        <a:t>évolutions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logicielles</a:t>
                      </a:r>
                      <a:endParaRPr lang="fr-FR" sz="18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Non-</a:t>
                      </a:r>
                      <a:r>
                        <a:rPr lang="en-US" sz="1800" noProof="0" dirty="0" err="1"/>
                        <a:t>maîtrise</a:t>
                      </a:r>
                      <a:r>
                        <a:rPr lang="en-US" sz="1800" noProof="0" dirty="0"/>
                        <a:t> des </a:t>
                      </a:r>
                      <a:r>
                        <a:rPr lang="en-US" sz="1800" noProof="0" dirty="0" err="1"/>
                        <a:t>coûts</a:t>
                      </a:r>
                      <a:r>
                        <a:rPr lang="en-US" sz="1800" noProof="0" dirty="0"/>
                        <a:t> sur le long </a:t>
                      </a:r>
                      <a:r>
                        <a:rPr lang="en-US" sz="1800" noProof="0" dirty="0" err="1"/>
                        <a:t>terme</a:t>
                      </a:r>
                      <a:endParaRPr lang="en-US" sz="1800" noProof="0" dirty="0"/>
                    </a:p>
                    <a:p>
                      <a:endParaRPr lang="en-US" sz="1800" noProof="0" dirty="0"/>
                    </a:p>
                    <a:p>
                      <a:r>
                        <a:rPr lang="en-US" sz="1800" noProof="0" dirty="0" err="1"/>
                        <a:t>Aucun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réel</a:t>
                      </a:r>
                      <a:r>
                        <a:rPr lang="en-US" sz="1800" noProof="0" dirty="0"/>
                        <a:t> </a:t>
                      </a:r>
                      <a:r>
                        <a:rPr lang="en-US" sz="1800" noProof="0" dirty="0" err="1"/>
                        <a:t>contrôle</a:t>
                      </a:r>
                      <a:r>
                        <a:rPr lang="en-US" sz="1800" noProof="0" dirty="0"/>
                        <a:t> sur le stockage des </a:t>
                      </a:r>
                      <a:r>
                        <a:rPr lang="en-US" sz="1800" noProof="0" dirty="0" err="1"/>
                        <a:t>données</a:t>
                      </a:r>
                      <a:endParaRPr lang="fr-FR" sz="1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11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687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e 62">
            <a:extLst>
              <a:ext uri="{FF2B5EF4-FFF2-40B4-BE49-F238E27FC236}">
                <a16:creationId xmlns:a16="http://schemas.microsoft.com/office/drawing/2014/main" id="{123B7F1B-ACBA-427B-B3CC-7BCA36EAFCD3}"/>
              </a:ext>
            </a:extLst>
          </p:cNvPr>
          <p:cNvGrpSpPr/>
          <p:nvPr/>
        </p:nvGrpSpPr>
        <p:grpSpPr>
          <a:xfrm>
            <a:off x="731521" y="586104"/>
            <a:ext cx="10644788" cy="5911145"/>
            <a:chOff x="3475754" y="225353"/>
            <a:chExt cx="5156321" cy="5911145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60000"/>
                </a:schemeClr>
              </a:gs>
              <a:gs pos="100000">
                <a:schemeClr val="accent1">
                  <a:tint val="23500"/>
                  <a:satMod val="160000"/>
                  <a:alpha val="30000"/>
                </a:schemeClr>
              </a:gs>
            </a:gsLst>
            <a:lin ang="10800000" scaled="1"/>
          </a:gradFill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55678628-092F-479F-ADBE-9436313D2894}"/>
                </a:ext>
              </a:extLst>
            </p:cNvPr>
            <p:cNvSpPr/>
            <p:nvPr/>
          </p:nvSpPr>
          <p:spPr>
            <a:xfrm>
              <a:off x="3475754" y="225354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C425A203-C65A-4FFB-B2DF-0604431332E5}"/>
                </a:ext>
              </a:extLst>
            </p:cNvPr>
            <p:cNvSpPr/>
            <p:nvPr/>
          </p:nvSpPr>
          <p:spPr>
            <a:xfrm>
              <a:off x="5334234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52A77CFA-A7A7-4ECF-8729-A207EAF6FD0C}"/>
                </a:ext>
              </a:extLst>
            </p:cNvPr>
            <p:cNvSpPr/>
            <p:nvPr/>
          </p:nvSpPr>
          <p:spPr>
            <a:xfrm>
              <a:off x="6859042" y="225353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bg1"/>
                  </a:solidFill>
                </a:rPr>
                <a:t>Cloud MS</a:t>
              </a:r>
              <a:endParaRPr lang="fr-FR" sz="28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F4E3ED6-D61E-4279-BA36-6A714FAAEC91}"/>
                </a:ext>
              </a:extLst>
            </p:cNvPr>
            <p:cNvSpPr/>
            <p:nvPr/>
          </p:nvSpPr>
          <p:spPr>
            <a:xfrm>
              <a:off x="3475754" y="1230483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GPOs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5E580906-CB00-433F-92CB-4BD94758C7E9}"/>
                </a:ext>
              </a:extLst>
            </p:cNvPr>
            <p:cNvSpPr/>
            <p:nvPr/>
          </p:nvSpPr>
          <p:spPr>
            <a:xfrm>
              <a:off x="5334234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SCCM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31CE81B8-D832-4F05-B470-18F36CBAAF8E}"/>
                </a:ext>
              </a:extLst>
            </p:cNvPr>
            <p:cNvSpPr/>
            <p:nvPr/>
          </p:nvSpPr>
          <p:spPr>
            <a:xfrm>
              <a:off x="6859042" y="1230482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 err="1">
                  <a:solidFill>
                    <a:schemeClr val="bg1"/>
                  </a:solidFill>
                </a:rPr>
                <a:t>InTune</a:t>
              </a:r>
              <a:endParaRPr lang="fr-FR" sz="2400" kern="1200" dirty="0">
                <a:solidFill>
                  <a:schemeClr val="bg1"/>
                </a:solidFill>
              </a:endParaRPr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B11D5AB4-F5F1-4EB4-A6E4-FDA94D0F6F9B}"/>
                </a:ext>
              </a:extLst>
            </p:cNvPr>
            <p:cNvSpPr/>
            <p:nvPr/>
          </p:nvSpPr>
          <p:spPr>
            <a:xfrm>
              <a:off x="3475754" y="2235612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Event Viewer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E8D46F74-91AB-49E4-BBDB-BB737D4674FE}"/>
                </a:ext>
              </a:extLst>
            </p:cNvPr>
            <p:cNvSpPr/>
            <p:nvPr/>
          </p:nvSpPr>
          <p:spPr>
            <a:xfrm>
              <a:off x="5334234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SCOM</a:t>
              </a:r>
              <a:endParaRPr lang="fr-FR" sz="2400" kern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27A5DBAC-BE65-4360-9C7B-EBDB1EA2958E}"/>
                </a:ext>
              </a:extLst>
            </p:cNvPr>
            <p:cNvSpPr/>
            <p:nvPr/>
          </p:nvSpPr>
          <p:spPr>
            <a:xfrm>
              <a:off x="6859042" y="2235610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Log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Analytics</a:t>
              </a:r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3A5100A1-AE06-4F92-B684-AD923D90A268}"/>
                </a:ext>
              </a:extLst>
            </p:cNvPr>
            <p:cNvSpPr/>
            <p:nvPr/>
          </p:nvSpPr>
          <p:spPr>
            <a:xfrm>
              <a:off x="3475754" y="3240740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Windows Server </a:t>
              </a:r>
              <a:br>
                <a:rPr lang="en-US" sz="2400" kern="1200" dirty="0">
                  <a:solidFill>
                    <a:schemeClr val="tx1"/>
                  </a:solidFill>
                </a:rPr>
              </a:br>
              <a:r>
                <a:rPr lang="en-US" sz="2400" kern="1200" dirty="0">
                  <a:solidFill>
                    <a:schemeClr val="tx1"/>
                  </a:solidFill>
                </a:rPr>
                <a:t>Backup</a:t>
              </a:r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C6D5B411-3D9A-4AEA-90C4-ABA0B86BED3B}"/>
                </a:ext>
              </a:extLst>
            </p:cNvPr>
            <p:cNvSpPr/>
            <p:nvPr/>
          </p:nvSpPr>
          <p:spPr>
            <a:xfrm>
              <a:off x="5334234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SCDPM</a:t>
              </a:r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A858378F-3D4E-45D5-AE92-C97D6FDE9CE5}"/>
                </a:ext>
              </a:extLst>
            </p:cNvPr>
            <p:cNvSpPr/>
            <p:nvPr/>
          </p:nvSpPr>
          <p:spPr>
            <a:xfrm>
              <a:off x="6859042" y="3240739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Backup</a:t>
              </a:r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7D183E12-23B3-4740-8093-B5B6B9407E82}"/>
                </a:ext>
              </a:extLst>
            </p:cNvPr>
            <p:cNvSpPr/>
            <p:nvPr/>
          </p:nvSpPr>
          <p:spPr>
            <a:xfrm>
              <a:off x="3475754" y="4245869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Hyper-V</a:t>
              </a:r>
            </a:p>
          </p:txBody>
        </p:sp>
        <p:sp>
          <p:nvSpPr>
            <p:cNvPr id="77" name="Forme libre : forme 76">
              <a:extLst>
                <a:ext uri="{FF2B5EF4-FFF2-40B4-BE49-F238E27FC236}">
                  <a16:creationId xmlns:a16="http://schemas.microsoft.com/office/drawing/2014/main" id="{6074ED78-97A7-498F-9C66-09C753BA7BB0}"/>
                </a:ext>
              </a:extLst>
            </p:cNvPr>
            <p:cNvSpPr/>
            <p:nvPr/>
          </p:nvSpPr>
          <p:spPr>
            <a:xfrm>
              <a:off x="5334234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SCVMM</a:t>
              </a:r>
            </a:p>
          </p:txBody>
        </p:sp>
        <p:sp>
          <p:nvSpPr>
            <p:cNvPr id="78" name="Forme libre : forme 77">
              <a:extLst>
                <a:ext uri="{FF2B5EF4-FFF2-40B4-BE49-F238E27FC236}">
                  <a16:creationId xmlns:a16="http://schemas.microsoft.com/office/drawing/2014/main" id="{DF91F252-6FCF-47FE-8036-663FF94E7CD1}"/>
                </a:ext>
              </a:extLst>
            </p:cNvPr>
            <p:cNvSpPr/>
            <p:nvPr/>
          </p:nvSpPr>
          <p:spPr>
            <a:xfrm>
              <a:off x="6859042" y="4245868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 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Compute</a:t>
              </a:r>
            </a:p>
          </p:txBody>
        </p:sp>
        <p:sp>
          <p:nvSpPr>
            <p:cNvPr id="79" name="Forme libre : forme 78">
              <a:extLst>
                <a:ext uri="{FF2B5EF4-FFF2-40B4-BE49-F238E27FC236}">
                  <a16:creationId xmlns:a16="http://schemas.microsoft.com/office/drawing/2014/main" id="{D864C12B-756F-4F8B-820A-695A9DFDB4CE}"/>
                </a:ext>
              </a:extLst>
            </p:cNvPr>
            <p:cNvSpPr/>
            <p:nvPr/>
          </p:nvSpPr>
          <p:spPr>
            <a:xfrm>
              <a:off x="3475754" y="5250998"/>
              <a:ext cx="2136184" cy="885499"/>
            </a:xfrm>
            <a:custGeom>
              <a:avLst/>
              <a:gdLst>
                <a:gd name="connsiteX0" fmla="*/ 0 w 2136184"/>
                <a:gd name="connsiteY0" fmla="*/ 0 h 885499"/>
                <a:gd name="connsiteX1" fmla="*/ 1693435 w 2136184"/>
                <a:gd name="connsiteY1" fmla="*/ 0 h 885499"/>
                <a:gd name="connsiteX2" fmla="*/ 2136184 w 2136184"/>
                <a:gd name="connsiteY2" fmla="*/ 442750 h 885499"/>
                <a:gd name="connsiteX3" fmla="*/ 1693435 w 2136184"/>
                <a:gd name="connsiteY3" fmla="*/ 885499 h 885499"/>
                <a:gd name="connsiteX4" fmla="*/ 0 w 2136184"/>
                <a:gd name="connsiteY4" fmla="*/ 885499 h 885499"/>
                <a:gd name="connsiteX5" fmla="*/ 442750 w 2136184"/>
                <a:gd name="connsiteY5" fmla="*/ 442750 h 885499"/>
                <a:gd name="connsiteX6" fmla="*/ 0 w 2136184"/>
                <a:gd name="connsiteY6" fmla="*/ 0 h 8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6184" h="885499">
                  <a:moveTo>
                    <a:pt x="0" y="0"/>
                  </a:moveTo>
                  <a:lnTo>
                    <a:pt x="1693435" y="0"/>
                  </a:lnTo>
                  <a:lnTo>
                    <a:pt x="2136184" y="442750"/>
                  </a:lnTo>
                  <a:lnTo>
                    <a:pt x="1693435" y="885499"/>
                  </a:lnTo>
                  <a:lnTo>
                    <a:pt x="0" y="885499"/>
                  </a:lnTo>
                  <a:lnTo>
                    <a:pt x="442750" y="442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7990" tIns="7620" rIns="442749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Task Scheduler</a:t>
              </a:r>
            </a:p>
          </p:txBody>
        </p:sp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2ABA8C6A-5229-449B-B16A-7DD1FD74FFDB}"/>
                </a:ext>
              </a:extLst>
            </p:cNvPr>
            <p:cNvSpPr/>
            <p:nvPr/>
          </p:nvSpPr>
          <p:spPr>
            <a:xfrm>
              <a:off x="5334234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Orchestrator</a:t>
              </a:r>
            </a:p>
          </p:txBody>
        </p:sp>
        <p:sp>
          <p:nvSpPr>
            <p:cNvPr id="81" name="Forme libre : forme 80">
              <a:extLst>
                <a:ext uri="{FF2B5EF4-FFF2-40B4-BE49-F238E27FC236}">
                  <a16:creationId xmlns:a16="http://schemas.microsoft.com/office/drawing/2014/main" id="{0F4E8EB7-32DF-46DB-9628-66A010E50C67}"/>
                </a:ext>
              </a:extLst>
            </p:cNvPr>
            <p:cNvSpPr/>
            <p:nvPr/>
          </p:nvSpPr>
          <p:spPr>
            <a:xfrm>
              <a:off x="6859042" y="5250996"/>
              <a:ext cx="1773033" cy="885502"/>
            </a:xfrm>
            <a:custGeom>
              <a:avLst/>
              <a:gdLst>
                <a:gd name="connsiteX0" fmla="*/ 0 w 1773033"/>
                <a:gd name="connsiteY0" fmla="*/ 0 h 885502"/>
                <a:gd name="connsiteX1" fmla="*/ 1330282 w 1773033"/>
                <a:gd name="connsiteY1" fmla="*/ 0 h 885502"/>
                <a:gd name="connsiteX2" fmla="*/ 1773033 w 1773033"/>
                <a:gd name="connsiteY2" fmla="*/ 442751 h 885502"/>
                <a:gd name="connsiteX3" fmla="*/ 1330282 w 1773033"/>
                <a:gd name="connsiteY3" fmla="*/ 885502 h 885502"/>
                <a:gd name="connsiteX4" fmla="*/ 0 w 1773033"/>
                <a:gd name="connsiteY4" fmla="*/ 885502 h 885502"/>
                <a:gd name="connsiteX5" fmla="*/ 442751 w 1773033"/>
                <a:gd name="connsiteY5" fmla="*/ 442751 h 885502"/>
                <a:gd name="connsiteX6" fmla="*/ 0 w 1773033"/>
                <a:gd name="connsiteY6" fmla="*/ 0 h 885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3033" h="885502">
                  <a:moveTo>
                    <a:pt x="0" y="0"/>
                  </a:moveTo>
                  <a:lnTo>
                    <a:pt x="1330282" y="0"/>
                  </a:lnTo>
                  <a:lnTo>
                    <a:pt x="1773033" y="442751"/>
                  </a:lnTo>
                  <a:lnTo>
                    <a:pt x="1330282" y="885502"/>
                  </a:lnTo>
                  <a:lnTo>
                    <a:pt x="0" y="885502"/>
                  </a:lnTo>
                  <a:lnTo>
                    <a:pt x="442751" y="442751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991" tIns="7620" rIns="442751" bIns="76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bg1"/>
                  </a:solidFill>
                </a:rPr>
                <a:t>Azure</a:t>
              </a:r>
              <a:br>
                <a:rPr lang="en-US" sz="2400" kern="1200" dirty="0">
                  <a:solidFill>
                    <a:schemeClr val="bg1"/>
                  </a:solidFill>
                </a:rPr>
              </a:br>
              <a:r>
                <a:rPr lang="en-US" sz="2400" kern="1200" dirty="0">
                  <a:solidFill>
                    <a:schemeClr val="bg1"/>
                  </a:solidFill>
                </a:rPr>
                <a:t>Automation</a:t>
              </a:r>
            </a:p>
          </p:txBody>
        </p:sp>
      </p:grpSp>
      <p:pic>
        <p:nvPicPr>
          <p:cNvPr id="83" name="Image 82">
            <a:extLst>
              <a:ext uri="{FF2B5EF4-FFF2-40B4-BE49-F238E27FC236}">
                <a16:creationId xmlns:a16="http://schemas.microsoft.com/office/drawing/2014/main" id="{422D890B-E55E-4171-AC83-A60F97F8CB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2919" y="360751"/>
            <a:ext cx="2527174" cy="1336206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9286F79D-D01A-431D-B18E-948A9E93C0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r="16270"/>
          <a:stretch/>
        </p:blipFill>
        <p:spPr>
          <a:xfrm>
            <a:off x="5509595" y="726324"/>
            <a:ext cx="2168854" cy="4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89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A.R.M : Emplacement de la resource</a:t>
            </a:r>
          </a:p>
        </p:txBody>
      </p:sp>
      <p:pic>
        <p:nvPicPr>
          <p:cNvPr id="4" name="Picture 3" descr="Graphic of various resources in azure structured in a tree format alongside blocks of text identifying each layer in the tree structure as Management groups, Subscriptions, Resource groups and resources.">
            <a:extLst>
              <a:ext uri="{FF2B5EF4-FFF2-40B4-BE49-F238E27FC236}">
                <a16:creationId xmlns:a16="http://schemas.microsoft.com/office/drawing/2014/main" id="{04964B78-EF3B-4C2A-ADEA-8CD4724B82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88263" y="2109256"/>
            <a:ext cx="6344800" cy="45998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06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0</TotalTime>
  <Words>641</Words>
  <Application>Microsoft Office PowerPoint</Application>
  <PresentationFormat>Grand écran</PresentationFormat>
  <Paragraphs>106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Segoe UI Semilight</vt:lpstr>
      <vt:lpstr>Tahoma</vt:lpstr>
      <vt:lpstr>Wingdings</vt:lpstr>
      <vt:lpstr>WHITE TEMPLATE</vt:lpstr>
      <vt:lpstr>AZ-103T00A Microsoft Azure Administrator</vt:lpstr>
      <vt:lpstr>Le Cloud : Décorréler le service des moyens (1/3)</vt:lpstr>
      <vt:lpstr>Le Cloud : Décorréler le service des moyens (2/3)</vt:lpstr>
      <vt:lpstr>Le Cloud : Décorréler le service des moyens (3/3)</vt:lpstr>
      <vt:lpstr>Présentation PowerPoint</vt:lpstr>
      <vt:lpstr>Présentation PowerPoint</vt:lpstr>
      <vt:lpstr>A.R.M : Emplacement de la resource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2019-04-16T13:12:37Z</dcterms:created>
  <dcterms:modified xsi:type="dcterms:W3CDTF">2019-07-26T13:08:44Z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cynthist@microsoft.com</vt:lpwstr>
  </property>
  <property fmtid="{D5CDD505-2E9C-101B-9397-08002B2CF9AE}" pid="5" name="MSIP_Label_f42aa342-8706-4288-bd11-ebb85995028c_SetDate">
    <vt:lpwstr>2019-04-16T13:12:43.0506550Z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448524c9-d261-4e00-9214-e86cefb79cd3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