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10"/>
  </p:notesMasterIdLst>
  <p:handoutMasterIdLst>
    <p:handoutMasterId r:id="rId11"/>
  </p:handoutMasterIdLst>
  <p:sldIdLst>
    <p:sldId id="1884" r:id="rId2"/>
    <p:sldId id="1909" r:id="rId3"/>
    <p:sldId id="1885" r:id="rId4"/>
    <p:sldId id="1908" r:id="rId5"/>
    <p:sldId id="270" r:id="rId6"/>
    <p:sldId id="1874" r:id="rId7"/>
    <p:sldId id="1911" r:id="rId8"/>
    <p:sldId id="1910" r:id="rId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884"/>
            <p14:sldId id="1909"/>
            <p14:sldId id="1885"/>
            <p14:sldId id="1908"/>
            <p14:sldId id="270"/>
            <p14:sldId id="1874"/>
            <p14:sldId id="1911"/>
            <p14:sldId id="191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eu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6EF"/>
    <a:srgbClr val="0078D4"/>
    <a:srgbClr val="1A1A1A"/>
    <a:srgbClr val="FFFFFF"/>
    <a:srgbClr val="00BCF2"/>
    <a:srgbClr val="40CDF5"/>
    <a:srgbClr val="40587C"/>
    <a:srgbClr val="00B0E3"/>
    <a:srgbClr val="00188F"/>
    <a:srgbClr val="0052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87135" autoAdjust="0"/>
  </p:normalViewPr>
  <p:slideViewPr>
    <p:cSldViewPr snapToGrid="0">
      <p:cViewPr varScale="1">
        <p:scale>
          <a:sx n="100" d="100"/>
          <a:sy n="100" d="100"/>
        </p:scale>
        <p:origin x="924" y="9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2/7/2019 9:54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2/7/2019 9:54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2/7/2019 9:54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2/7/2019 9:54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2/7/2019 9:54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350457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05D0FC-B07B-4F4D-953A-53E89E1EC26F}" type="slidenum">
              <a:rPr lang="en-US" smtClean="0"/>
              <a:t>5</a:t>
            </a:fld>
            <a:endParaRPr lang="en-US" dirty="0"/>
          </a:p>
        </p:txBody>
      </p:sp>
    </p:spTree>
    <p:extLst>
      <p:ext uri="{BB962C8B-B14F-4D97-AF65-F5344CB8AC3E}">
        <p14:creationId xmlns:p14="http://schemas.microsoft.com/office/powerpoint/2010/main" val="869946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AZ-101 Certification Areas - https://www.microsoft.com/en-us/learning/exam-az-101.aspx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2/7/2019 9:54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7108341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1000664"/>
          </a:xfrm>
          <a:solidFill>
            <a:srgbClr val="0070C0"/>
          </a:solidFill>
        </p:spPr>
        <p:txBody>
          <a:bodyPr anchor="b"/>
          <a:lstStyle>
            <a:lvl1pPr algn="l">
              <a:defRPr sz="6000">
                <a:solidFill>
                  <a:schemeClr val="bg1"/>
                </a:solidFill>
              </a:defRPr>
            </a:lvl1pPr>
          </a:lstStyle>
          <a:p>
            <a:r>
              <a:rPr lang="en-US" dirty="0"/>
              <a:t> Click to edit Master title style</a:t>
            </a:r>
          </a:p>
        </p:txBody>
      </p:sp>
    </p:spTree>
    <p:extLst>
      <p:ext uri="{BB962C8B-B14F-4D97-AF65-F5344CB8AC3E}">
        <p14:creationId xmlns:p14="http://schemas.microsoft.com/office/powerpoint/2010/main" val="5348823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37517734"/>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249" r:id="rId12"/>
    <p:sldLayoutId id="2147484640" r:id="rId13"/>
    <p:sldLayoutId id="2147484582" r:id="rId14"/>
    <p:sldLayoutId id="2147484641" r:id="rId15"/>
    <p:sldLayoutId id="2147484584" r:id="rId16"/>
    <p:sldLayoutId id="2147484583" r:id="rId17"/>
    <p:sldLayoutId id="2147484256" r:id="rId18"/>
    <p:sldLayoutId id="2147484257" r:id="rId19"/>
    <p:sldLayoutId id="2147484585" r:id="rId20"/>
    <p:sldLayoutId id="2147484299" r:id="rId21"/>
    <p:sldLayoutId id="2147484742" r:id="rId22"/>
    <p:sldLayoutId id="2147484743"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3.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www.microsoft.com/en-us/learning/exam-az-101.aspx"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F15D3B-2AD2-4D46-A8B2-A0D592F7E842}"/>
              </a:ext>
            </a:extLst>
          </p:cNvPr>
          <p:cNvSpPr>
            <a:spLocks noGrp="1"/>
          </p:cNvSpPr>
          <p:nvPr>
            <p:ph type="title"/>
          </p:nvPr>
        </p:nvSpPr>
        <p:spPr>
          <a:xfrm>
            <a:off x="578934" y="2033668"/>
            <a:ext cx="4167887" cy="1994392"/>
          </a:xfrm>
        </p:spPr>
        <p:txBody>
          <a:bodyPr/>
          <a:lstStyle/>
          <a:p>
            <a:pPr>
              <a:lnSpc>
                <a:spcPct val="90000"/>
              </a:lnSpc>
            </a:pPr>
            <a:r>
              <a:rPr lang="en-US" dirty="0" smtClean="0">
                <a:latin typeface="Segoe UI Semibold" panose="020B0702040204020203" pitchFamily="34" charset="0"/>
                <a:cs typeface="Segoe UI Semibold" panose="020B0702040204020203" pitchFamily="34" charset="0"/>
              </a:rPr>
              <a:t>AZ-101</a:t>
            </a:r>
            <a:r>
              <a:rPr lang="en-US" dirty="0">
                <a:latin typeface="Segoe UI Semibold" panose="020B0702040204020203" pitchFamily="34" charset="0"/>
                <a:cs typeface="Segoe UI Semibold" panose="020B0702040204020203" pitchFamily="34" charset="0"/>
              </a:rPr>
              <a:t/>
            </a:r>
            <a:br>
              <a:rPr lang="en-US" dirty="0">
                <a:latin typeface="Segoe UI Semibold" panose="020B0702040204020203" pitchFamily="34" charset="0"/>
                <a:cs typeface="Segoe UI Semibold" panose="020B0702040204020203" pitchFamily="34" charset="0"/>
              </a:rPr>
            </a:br>
            <a:r>
              <a:rPr lang="en-US" dirty="0" smtClean="0">
                <a:latin typeface="Segoe UI Semibold" panose="020B0702040204020203" pitchFamily="34" charset="0"/>
                <a:cs typeface="Segoe UI Semibold" panose="020B0702040204020203" pitchFamily="34" charset="0"/>
              </a:rPr>
              <a:t>Microsoft Azure Integration and Security</a:t>
            </a:r>
            <a:endParaRPr lang="en-US" dirty="0"/>
          </a:p>
        </p:txBody>
      </p:sp>
    </p:spTree>
    <p:extLst>
      <p:ext uri="{BB962C8B-B14F-4D97-AF65-F5344CB8AC3E}">
        <p14:creationId xmlns:p14="http://schemas.microsoft.com/office/powerpoint/2010/main" val="3071043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Facilities</a:t>
            </a:r>
            <a:endParaRPr lang="en-US" dirty="0"/>
          </a:p>
        </p:txBody>
      </p:sp>
      <p:sp>
        <p:nvSpPr>
          <p:cNvPr id="3" name="Espace réservé du texte 2"/>
          <p:cNvSpPr>
            <a:spLocks noGrp="1"/>
          </p:cNvSpPr>
          <p:nvPr>
            <p:ph type="body" sz="quarter" idx="10"/>
          </p:nvPr>
        </p:nvSpPr>
        <p:spPr>
          <a:xfrm>
            <a:off x="584200" y="1435497"/>
            <a:ext cx="11018520" cy="4905958"/>
          </a:xfrm>
        </p:spPr>
        <p:txBody>
          <a:bodyPr/>
          <a:lstStyle/>
          <a:p>
            <a:pPr>
              <a:spcBef>
                <a:spcPts val="0"/>
              </a:spcBef>
              <a:spcAft>
                <a:spcPts val="600"/>
              </a:spcAft>
            </a:pPr>
            <a:r>
              <a:rPr lang="en-US" sz="2400" dirty="0"/>
              <a:t>Class hours</a:t>
            </a:r>
          </a:p>
          <a:p>
            <a:pPr>
              <a:spcBef>
                <a:spcPts val="0"/>
              </a:spcBef>
              <a:spcAft>
                <a:spcPts val="600"/>
              </a:spcAft>
            </a:pPr>
            <a:r>
              <a:rPr lang="en-US" sz="2400" dirty="0"/>
              <a:t>Building hours</a:t>
            </a:r>
          </a:p>
          <a:p>
            <a:pPr>
              <a:spcBef>
                <a:spcPts val="0"/>
              </a:spcBef>
              <a:spcAft>
                <a:spcPts val="600"/>
              </a:spcAft>
            </a:pPr>
            <a:r>
              <a:rPr lang="en-US" sz="2400" dirty="0"/>
              <a:t>Parking</a:t>
            </a:r>
          </a:p>
          <a:p>
            <a:pPr>
              <a:spcBef>
                <a:spcPts val="0"/>
              </a:spcBef>
              <a:spcAft>
                <a:spcPts val="600"/>
              </a:spcAft>
            </a:pPr>
            <a:r>
              <a:rPr lang="en-US" sz="2400" dirty="0"/>
              <a:t>Restrooms</a:t>
            </a:r>
          </a:p>
          <a:p>
            <a:pPr>
              <a:spcBef>
                <a:spcPts val="0"/>
              </a:spcBef>
              <a:spcAft>
                <a:spcPts val="600"/>
              </a:spcAft>
            </a:pPr>
            <a:r>
              <a:rPr lang="en-US" sz="2400" dirty="0"/>
              <a:t>Meals</a:t>
            </a:r>
          </a:p>
          <a:p>
            <a:pPr>
              <a:spcBef>
                <a:spcPts val="0"/>
              </a:spcBef>
              <a:spcAft>
                <a:spcPts val="600"/>
              </a:spcAft>
            </a:pPr>
            <a:r>
              <a:rPr lang="en-US" sz="2400" dirty="0"/>
              <a:t>Phones</a:t>
            </a:r>
          </a:p>
          <a:p>
            <a:pPr>
              <a:spcBef>
                <a:spcPts val="0"/>
              </a:spcBef>
              <a:spcAft>
                <a:spcPts val="600"/>
              </a:spcAft>
            </a:pPr>
            <a:r>
              <a:rPr lang="en-US" sz="2400" dirty="0"/>
              <a:t>Messages</a:t>
            </a:r>
          </a:p>
          <a:p>
            <a:pPr>
              <a:spcBef>
                <a:spcPts val="0"/>
              </a:spcBef>
              <a:spcAft>
                <a:spcPts val="600"/>
              </a:spcAft>
            </a:pPr>
            <a:r>
              <a:rPr lang="en-US" sz="2400" dirty="0"/>
              <a:t>Smoking</a:t>
            </a:r>
          </a:p>
          <a:p>
            <a:pPr>
              <a:spcBef>
                <a:spcPts val="0"/>
              </a:spcBef>
              <a:spcAft>
                <a:spcPts val="600"/>
              </a:spcAft>
            </a:pPr>
            <a:r>
              <a:rPr lang="en-US" sz="2400" dirty="0"/>
              <a:t>Internet </a:t>
            </a:r>
            <a:r>
              <a:rPr lang="en-US" sz="2400" dirty="0" smtClean="0"/>
              <a:t>access</a:t>
            </a:r>
            <a:endParaRPr lang="en-US" sz="2400" dirty="0"/>
          </a:p>
          <a:p>
            <a:pPr>
              <a:spcBef>
                <a:spcPts val="0"/>
              </a:spcBef>
              <a:spcAft>
                <a:spcPts val="600"/>
              </a:spcAft>
            </a:pPr>
            <a:r>
              <a:rPr lang="en-US" sz="2400" dirty="0"/>
              <a:t>Emergency procedures</a:t>
            </a:r>
          </a:p>
          <a:p>
            <a:endParaRPr lang="en-US" sz="2400" dirty="0"/>
          </a:p>
        </p:txBody>
      </p:sp>
      <p:pic>
        <p:nvPicPr>
          <p:cNvPr id="4" name="Picture 5"/>
          <p:cNvPicPr>
            <a:picLocks noChangeAspect="1"/>
          </p:cNvPicPr>
          <p:nvPr/>
        </p:nvPicPr>
        <p:blipFill>
          <a:blip r:embed="rId2"/>
          <a:stretch>
            <a:fillRect/>
          </a:stretch>
        </p:blipFill>
        <p:spPr>
          <a:xfrm>
            <a:off x="8168814" y="3298930"/>
            <a:ext cx="1381189" cy="1381189"/>
          </a:xfrm>
          <a:prstGeom prst="rect">
            <a:avLst/>
          </a:prstGeom>
        </p:spPr>
      </p:pic>
      <p:pic>
        <p:nvPicPr>
          <p:cNvPr id="5" name="Picture 31"/>
          <p:cNvPicPr>
            <a:picLocks noChangeAspect="1"/>
          </p:cNvPicPr>
          <p:nvPr/>
        </p:nvPicPr>
        <p:blipFill>
          <a:blip r:embed="rId3"/>
          <a:stretch>
            <a:fillRect/>
          </a:stretch>
        </p:blipFill>
        <p:spPr>
          <a:xfrm>
            <a:off x="9747050" y="2815470"/>
            <a:ext cx="1243548" cy="1936384"/>
          </a:xfrm>
          <a:prstGeom prst="rect">
            <a:avLst/>
          </a:prstGeom>
        </p:spPr>
      </p:pic>
      <p:grpSp>
        <p:nvGrpSpPr>
          <p:cNvPr id="6" name="Group 38"/>
          <p:cNvGrpSpPr>
            <a:grpSpLocks noChangeAspect="1"/>
          </p:cNvGrpSpPr>
          <p:nvPr/>
        </p:nvGrpSpPr>
        <p:grpSpPr>
          <a:xfrm>
            <a:off x="8061936" y="4740791"/>
            <a:ext cx="1635482" cy="1166415"/>
            <a:chOff x="975600" y="4290620"/>
            <a:chExt cx="2006088" cy="1430728"/>
          </a:xfrm>
        </p:grpSpPr>
        <p:grpSp>
          <p:nvGrpSpPr>
            <p:cNvPr id="7" name="Group 39"/>
            <p:cNvGrpSpPr>
              <a:grpSpLocks noChangeAspect="1"/>
            </p:cNvGrpSpPr>
            <p:nvPr/>
          </p:nvGrpSpPr>
          <p:grpSpPr>
            <a:xfrm>
              <a:off x="975600" y="4290620"/>
              <a:ext cx="2006088" cy="1430728"/>
              <a:chOff x="1918853" y="3044496"/>
              <a:chExt cx="666391" cy="475141"/>
            </a:xfrm>
          </p:grpSpPr>
          <p:sp>
            <p:nvSpPr>
              <p:cNvPr id="9" name="Round Same Side Corner Rectangle 11"/>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10" name="Trapezoid 12"/>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11" name="Rectangle 10"/>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grpSp>
        <p:sp>
          <p:nvSpPr>
            <p:cNvPr id="8" name="Rectangle 7"/>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2" name="Picture 8"/>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9572464" y="4501662"/>
            <a:ext cx="871405" cy="1723255"/>
          </a:xfrm>
          <a:prstGeom prst="rect">
            <a:avLst/>
          </a:prstGeom>
        </p:spPr>
      </p:pic>
      <p:pic>
        <p:nvPicPr>
          <p:cNvPr id="13" name="Picture 9"/>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10220325" y="4600184"/>
            <a:ext cx="700050" cy="1610115"/>
          </a:xfrm>
          <a:prstGeom prst="rect">
            <a:avLst/>
          </a:prstGeom>
        </p:spPr>
      </p:pic>
    </p:spTree>
    <p:extLst>
      <p:ext uri="{BB962C8B-B14F-4D97-AF65-F5344CB8AC3E}">
        <p14:creationId xmlns:p14="http://schemas.microsoft.com/office/powerpoint/2010/main" val="124752772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Course </a:t>
            </a:r>
            <a:r>
              <a:rPr lang="en-US" dirty="0" smtClean="0"/>
              <a:t>Agenda (1/2)</a:t>
            </a:r>
            <a:endParaRPr lang="en-US" dirty="0"/>
          </a:p>
        </p:txBody>
      </p:sp>
      <p:sp>
        <p:nvSpPr>
          <p:cNvPr id="6" name="Text Placeholder 5"/>
          <p:cNvSpPr>
            <a:spLocks noGrp="1"/>
          </p:cNvSpPr>
          <p:nvPr>
            <p:ph type="body" sz="quarter" idx="10"/>
          </p:nvPr>
        </p:nvSpPr>
        <p:spPr>
          <a:xfrm>
            <a:off x="566947" y="1159452"/>
            <a:ext cx="11018520" cy="5269135"/>
          </a:xfrm>
        </p:spPr>
        <p:txBody>
          <a:bodyPr/>
          <a:lstStyle/>
          <a:p>
            <a:r>
              <a:rPr lang="en-US" dirty="0" smtClean="0">
                <a:latin typeface="+mn-lt"/>
              </a:rPr>
              <a:t>Part 1: Migrate servers to Azure</a:t>
            </a:r>
          </a:p>
          <a:p>
            <a:pPr lvl="3"/>
            <a:r>
              <a:rPr lang="en-US" sz="2600" dirty="0" smtClean="0"/>
              <a:t>M01</a:t>
            </a:r>
            <a:r>
              <a:rPr lang="en-US" sz="2600" dirty="0"/>
              <a:t>: </a:t>
            </a:r>
            <a:r>
              <a:rPr lang="en-US" sz="2600" dirty="0" smtClean="0"/>
              <a:t>Azure Migrate</a:t>
            </a:r>
            <a:endParaRPr lang="en-US" sz="2600" dirty="0"/>
          </a:p>
          <a:p>
            <a:pPr lvl="3"/>
            <a:r>
              <a:rPr lang="en-US" sz="2600" dirty="0" smtClean="0"/>
              <a:t>M02</a:t>
            </a:r>
            <a:r>
              <a:rPr lang="en-US" sz="2600" dirty="0"/>
              <a:t>: Azure Site Recovery </a:t>
            </a:r>
          </a:p>
          <a:p>
            <a:pPr lvl="3"/>
            <a:r>
              <a:rPr lang="en-US" sz="2600" dirty="0" smtClean="0"/>
              <a:t>M03</a:t>
            </a:r>
            <a:r>
              <a:rPr lang="en-US" sz="2600" dirty="0"/>
              <a:t>: Disaster Recovery</a:t>
            </a:r>
          </a:p>
          <a:p>
            <a:pPr lvl="3"/>
            <a:r>
              <a:rPr lang="en-US" sz="2600" dirty="0" smtClean="0"/>
              <a:t>M04</a:t>
            </a:r>
            <a:r>
              <a:rPr lang="en-US" sz="2600" dirty="0"/>
              <a:t>: Migrating </a:t>
            </a:r>
            <a:r>
              <a:rPr lang="en-US" sz="2600" dirty="0" smtClean="0"/>
              <a:t>Data</a:t>
            </a:r>
          </a:p>
          <a:p>
            <a:pPr lvl="3"/>
            <a:endParaRPr lang="en-US" sz="2600" dirty="0" smtClean="0"/>
          </a:p>
          <a:p>
            <a:r>
              <a:rPr lang="en-US" dirty="0" smtClean="0">
                <a:latin typeface="+mn-lt"/>
              </a:rPr>
              <a:t>Part 2: Application Services</a:t>
            </a:r>
          </a:p>
          <a:p>
            <a:pPr lvl="3"/>
            <a:r>
              <a:rPr lang="en-US" sz="2600" dirty="0"/>
              <a:t>M01: Introducing the Azure App Service Platform</a:t>
            </a:r>
          </a:p>
          <a:p>
            <a:pPr lvl="3"/>
            <a:r>
              <a:rPr lang="en-US" sz="2600" dirty="0"/>
              <a:t>M02: Managing and Securing Web Apps</a:t>
            </a:r>
          </a:p>
          <a:p>
            <a:pPr lvl="3"/>
            <a:r>
              <a:rPr lang="en-US" sz="2600" dirty="0"/>
              <a:t>M03: Scaling and Performance</a:t>
            </a:r>
          </a:p>
          <a:p>
            <a:pPr lvl="3"/>
            <a:r>
              <a:rPr lang="en-US" sz="2600" dirty="0"/>
              <a:t>M04: Deploying </a:t>
            </a:r>
            <a:r>
              <a:rPr lang="en-US" sz="2600" dirty="0" err="1"/>
              <a:t>Serverless</a:t>
            </a:r>
            <a:r>
              <a:rPr lang="en-US" sz="2600" dirty="0"/>
              <a:t> Computing </a:t>
            </a:r>
            <a:r>
              <a:rPr lang="en-US" sz="2600" dirty="0" smtClean="0"/>
              <a:t>Solutions</a:t>
            </a:r>
          </a:p>
        </p:txBody>
      </p:sp>
    </p:spTree>
    <p:extLst>
      <p:ext uri="{BB962C8B-B14F-4D97-AF65-F5344CB8AC3E}">
        <p14:creationId xmlns:p14="http://schemas.microsoft.com/office/powerpoint/2010/main" val="257267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Course </a:t>
            </a:r>
            <a:r>
              <a:rPr lang="en-US" dirty="0" smtClean="0"/>
              <a:t>Agenda (2/2)</a:t>
            </a:r>
            <a:endParaRPr lang="en-US" dirty="0"/>
          </a:p>
        </p:txBody>
      </p:sp>
      <p:sp>
        <p:nvSpPr>
          <p:cNvPr id="6" name="Text Placeholder 5"/>
          <p:cNvSpPr>
            <a:spLocks noGrp="1"/>
          </p:cNvSpPr>
          <p:nvPr>
            <p:ph type="body" sz="quarter" idx="10"/>
          </p:nvPr>
        </p:nvSpPr>
        <p:spPr>
          <a:xfrm>
            <a:off x="566947" y="1159452"/>
            <a:ext cx="11018520" cy="4185761"/>
          </a:xfrm>
        </p:spPr>
        <p:txBody>
          <a:bodyPr/>
          <a:lstStyle/>
          <a:p>
            <a:r>
              <a:rPr lang="en-US" sz="3200" dirty="0" smtClean="0">
                <a:latin typeface="+mn-lt"/>
              </a:rPr>
              <a:t>Part 3: Advanced Virtual Networking</a:t>
            </a:r>
          </a:p>
          <a:p>
            <a:pPr lvl="1"/>
            <a:r>
              <a:rPr lang="en-US" sz="2400" dirty="0">
                <a:latin typeface="+mn-lt"/>
              </a:rPr>
              <a:t>M01: Distributing Network Traffic</a:t>
            </a:r>
          </a:p>
          <a:p>
            <a:pPr lvl="1"/>
            <a:r>
              <a:rPr lang="en-US" sz="2400" dirty="0">
                <a:latin typeface="+mn-lt"/>
              </a:rPr>
              <a:t>M02: Site Connectivity</a:t>
            </a:r>
          </a:p>
          <a:p>
            <a:pPr lvl="1"/>
            <a:r>
              <a:rPr lang="en-US" sz="2400" dirty="0">
                <a:latin typeface="+mn-lt"/>
              </a:rPr>
              <a:t>M03: Monitoring and Troubleshooting Network </a:t>
            </a:r>
            <a:r>
              <a:rPr lang="en-US" sz="2400" dirty="0" smtClean="0">
                <a:latin typeface="+mn-lt"/>
              </a:rPr>
              <a:t>Connections</a:t>
            </a:r>
          </a:p>
          <a:p>
            <a:pPr lvl="1"/>
            <a:endParaRPr lang="en-US" sz="2400" dirty="0">
              <a:latin typeface="+mn-lt"/>
            </a:endParaRPr>
          </a:p>
          <a:p>
            <a:r>
              <a:rPr lang="en-US" sz="3200" dirty="0" smtClean="0">
                <a:latin typeface="+mn-lt"/>
              </a:rPr>
              <a:t>Part 4: Secure Identities</a:t>
            </a:r>
          </a:p>
          <a:p>
            <a:pPr lvl="1"/>
            <a:r>
              <a:rPr lang="en-US" sz="2400" dirty="0">
                <a:latin typeface="+mn-lt"/>
              </a:rPr>
              <a:t>M01: Introduction to Identity Protection in Azure</a:t>
            </a:r>
          </a:p>
          <a:p>
            <a:pPr lvl="1"/>
            <a:r>
              <a:rPr lang="en-US" sz="2400" dirty="0">
                <a:latin typeface="+mn-lt"/>
              </a:rPr>
              <a:t>M02: Using Multi-Factor Authentication (MFA) for Secure Access</a:t>
            </a:r>
          </a:p>
          <a:p>
            <a:pPr lvl="1"/>
            <a:r>
              <a:rPr lang="en-US" sz="2400" dirty="0">
                <a:latin typeface="+mn-lt"/>
              </a:rPr>
              <a:t>M03: Azure AD Privileged Identity </a:t>
            </a:r>
            <a:r>
              <a:rPr lang="en-US" sz="2400" dirty="0" smtClean="0">
                <a:latin typeface="+mn-lt"/>
              </a:rPr>
              <a:t>Management</a:t>
            </a:r>
            <a:endParaRPr lang="en-US" sz="2400" dirty="0">
              <a:latin typeface="+mn-lt"/>
            </a:endParaRPr>
          </a:p>
        </p:txBody>
      </p:sp>
    </p:spTree>
    <p:extLst>
      <p:ext uri="{BB962C8B-B14F-4D97-AF65-F5344CB8AC3E}">
        <p14:creationId xmlns:p14="http://schemas.microsoft.com/office/powerpoint/2010/main" val="3875477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B8ADF5-073C-4EA8-92ED-75BD62573B19}"/>
              </a:ext>
            </a:extLst>
          </p:cNvPr>
          <p:cNvSpPr>
            <a:spLocks noGrp="1"/>
          </p:cNvSpPr>
          <p:nvPr>
            <p:ph type="title"/>
          </p:nvPr>
        </p:nvSpPr>
        <p:spPr/>
        <p:txBody>
          <a:bodyPr/>
          <a:lstStyle/>
          <a:p>
            <a:r>
              <a:rPr lang="en-US" dirty="0"/>
              <a:t>Cloud Administrator Role</a:t>
            </a:r>
          </a:p>
        </p:txBody>
      </p:sp>
      <p:sp>
        <p:nvSpPr>
          <p:cNvPr id="2" name="Text Placeholder 1">
            <a:extLst>
              <a:ext uri="{FF2B5EF4-FFF2-40B4-BE49-F238E27FC236}">
                <a16:creationId xmlns:a16="http://schemas.microsoft.com/office/drawing/2014/main" id="{C944C705-B4F4-44BF-8DCC-B3FA4B192328}"/>
              </a:ext>
            </a:extLst>
          </p:cNvPr>
          <p:cNvSpPr>
            <a:spLocks noGrp="1"/>
          </p:cNvSpPr>
          <p:nvPr>
            <p:ph type="body" sz="quarter" idx="10"/>
          </p:nvPr>
        </p:nvSpPr>
        <p:spPr>
          <a:xfrm>
            <a:off x="586390" y="1434370"/>
            <a:ext cx="11022998" cy="4284250"/>
          </a:xfrm>
        </p:spPr>
        <p:txBody>
          <a:bodyPr/>
          <a:lstStyle/>
          <a:p>
            <a:pPr marL="457200" indent="-457200">
              <a:buFont typeface="Arial" panose="020B0604020202020204" pitchFamily="34" charset="0"/>
              <a:buChar char="•"/>
            </a:pPr>
            <a:r>
              <a:rPr lang="en-US" sz="2400" dirty="0"/>
              <a:t>Cloud Administrators manage the cloud services that span storage, networking and compute cloud capabilities, with a deep understanding of each service across the full IT lifecycle. </a:t>
            </a:r>
          </a:p>
          <a:p>
            <a:pPr marL="457200" indent="-457200">
              <a:buFont typeface="Arial" panose="020B0604020202020204" pitchFamily="34" charset="0"/>
              <a:buChar char="•"/>
            </a:pPr>
            <a:r>
              <a:rPr lang="en-US" sz="2400" dirty="0"/>
              <a:t>They take end-user requests for new cloud applications and make recommendations on services to use for optimal performance and scale, as well as provision, capacity, monitor and adjust as appropriate. This role requires communicating and coordinating with vendors.  </a:t>
            </a:r>
          </a:p>
          <a:p>
            <a:pPr marL="457200" indent="-457200">
              <a:buFont typeface="Arial" panose="020B0604020202020204" pitchFamily="34" charset="0"/>
              <a:buChar char="•"/>
            </a:pPr>
            <a:r>
              <a:rPr lang="en-US" sz="2400" dirty="0"/>
              <a:t>Cloud Administrators use the Azure Portal and as they become more proficient, they use PowerShell and the Command Line Interface. </a:t>
            </a:r>
          </a:p>
          <a:p>
            <a:pPr marL="457200" indent="-457200">
              <a:buFont typeface="Arial" panose="020B0604020202020204" pitchFamily="34" charset="0"/>
              <a:buChar char="•"/>
            </a:pPr>
            <a:r>
              <a:rPr lang="en-US" sz="2400" dirty="0"/>
              <a:t>Successful Cloud Administrators start this role with experience on operating systems, virtualization, cloud infrastructure, storage structures, and networking. </a:t>
            </a:r>
          </a:p>
        </p:txBody>
      </p:sp>
    </p:spTree>
    <p:extLst>
      <p:ext uri="{BB962C8B-B14F-4D97-AF65-F5344CB8AC3E}">
        <p14:creationId xmlns:p14="http://schemas.microsoft.com/office/powerpoint/2010/main" val="53840505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E612-0557-4697-BDA6-FA91E09ED0E8}"/>
              </a:ext>
            </a:extLst>
          </p:cNvPr>
          <p:cNvSpPr>
            <a:spLocks noGrp="1"/>
          </p:cNvSpPr>
          <p:nvPr>
            <p:ph type="title"/>
          </p:nvPr>
        </p:nvSpPr>
        <p:spPr/>
        <p:txBody>
          <a:bodyPr/>
          <a:lstStyle/>
          <a:p>
            <a:r>
              <a:rPr lang="en-US" dirty="0">
                <a:hlinkClick r:id="rId3"/>
              </a:rPr>
              <a:t>Certification Areas (AZ-101)</a:t>
            </a:r>
            <a:endParaRPr lang="en-US" dirty="0"/>
          </a:p>
        </p:txBody>
      </p:sp>
      <p:sp>
        <p:nvSpPr>
          <p:cNvPr id="3" name="Text Placeholder 2">
            <a:extLst>
              <a:ext uri="{FF2B5EF4-FFF2-40B4-BE49-F238E27FC236}">
                <a16:creationId xmlns:a16="http://schemas.microsoft.com/office/drawing/2014/main" id="{4011A15E-5B8A-494C-8484-B685E42A2385}"/>
              </a:ext>
            </a:extLst>
          </p:cNvPr>
          <p:cNvSpPr>
            <a:spLocks noGrp="1"/>
          </p:cNvSpPr>
          <p:nvPr>
            <p:ph type="body" sz="quarter" idx="10"/>
          </p:nvPr>
        </p:nvSpPr>
        <p:spPr>
          <a:xfrm>
            <a:off x="590868" y="3973414"/>
            <a:ext cx="11018520" cy="2308324"/>
          </a:xfrm>
        </p:spPr>
        <p:txBody>
          <a:bodyPr/>
          <a:lstStyle/>
          <a:p>
            <a:pPr marL="457200" indent="-457200">
              <a:buFont typeface="Arial" panose="020B0604020202020204" pitchFamily="34" charset="0"/>
              <a:buChar char="•"/>
            </a:pPr>
            <a:r>
              <a:rPr lang="en-US" altLang="en-US" dirty="0"/>
              <a:t>Percentages indicate the relative weight of each area on the exam</a:t>
            </a:r>
          </a:p>
          <a:p>
            <a:pPr marL="457200" indent="-457200">
              <a:buFont typeface="Arial" panose="020B0604020202020204" pitchFamily="34" charset="0"/>
              <a:buChar char="•"/>
            </a:pPr>
            <a:r>
              <a:rPr lang="en-US" altLang="en-US" dirty="0"/>
              <a:t>The higher the percentage, the more questions you are likely to see in that area</a:t>
            </a:r>
          </a:p>
          <a:p>
            <a:pPr marL="457200" indent="-457200">
              <a:buFont typeface="Arial" panose="020B0604020202020204" pitchFamily="34" charset="0"/>
              <a:buChar char="•"/>
            </a:pPr>
            <a:endParaRPr lang="en-US" dirty="0"/>
          </a:p>
        </p:txBody>
      </p:sp>
      <p:graphicFrame>
        <p:nvGraphicFramePr>
          <p:cNvPr id="4" name="Table 3">
            <a:extLst>
              <a:ext uri="{FF2B5EF4-FFF2-40B4-BE49-F238E27FC236}">
                <a16:creationId xmlns:a16="http://schemas.microsoft.com/office/drawing/2014/main" id="{E1CECE73-C9ED-4B40-A5A7-859B52CB7180}"/>
              </a:ext>
            </a:extLst>
          </p:cNvPr>
          <p:cNvGraphicFramePr>
            <a:graphicFrameLocks noGrp="1"/>
          </p:cNvGraphicFramePr>
          <p:nvPr>
            <p:extLst>
              <p:ext uri="{D42A27DB-BD31-4B8C-83A1-F6EECF244321}">
                <p14:modId xmlns:p14="http://schemas.microsoft.com/office/powerpoint/2010/main" val="4214993435"/>
              </p:ext>
            </p:extLst>
          </p:nvPr>
        </p:nvGraphicFramePr>
        <p:xfrm>
          <a:off x="1513840" y="1420496"/>
          <a:ext cx="8676640" cy="2103120"/>
        </p:xfrm>
        <a:graphic>
          <a:graphicData uri="http://schemas.openxmlformats.org/drawingml/2006/table">
            <a:tbl>
              <a:tblPr firstRow="1" bandRow="1">
                <a:tableStyleId>{5C22544A-7EE6-4342-B048-85BDC9FD1C3A}</a:tableStyleId>
              </a:tblPr>
              <a:tblGrid>
                <a:gridCol w="6747665">
                  <a:extLst>
                    <a:ext uri="{9D8B030D-6E8A-4147-A177-3AD203B41FA5}">
                      <a16:colId xmlns:a16="http://schemas.microsoft.com/office/drawing/2014/main" val="1639920567"/>
                    </a:ext>
                  </a:extLst>
                </a:gridCol>
                <a:gridCol w="1928975">
                  <a:extLst>
                    <a:ext uri="{9D8B030D-6E8A-4147-A177-3AD203B41FA5}">
                      <a16:colId xmlns:a16="http://schemas.microsoft.com/office/drawing/2014/main" val="1443957068"/>
                    </a:ext>
                  </a:extLst>
                </a:gridCol>
              </a:tblGrid>
              <a:tr h="358838">
                <a:tc>
                  <a:txBody>
                    <a:bodyPr/>
                    <a:lstStyle/>
                    <a:p>
                      <a:pPr marL="0" marR="0">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Study Areas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Percentage </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2364140"/>
                  </a:ext>
                </a:extLst>
              </a:tr>
              <a:tr h="358838">
                <a:tc>
                  <a:txBody>
                    <a:bodyPr/>
                    <a:lstStyle/>
                    <a:p>
                      <a:pPr marL="0" marR="0">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Evaluate and perform server migration to Azure</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15-20%</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3438053"/>
                  </a:ext>
                </a:extLst>
              </a:tr>
              <a:tr h="358838">
                <a:tc>
                  <a:txBody>
                    <a:bodyPr/>
                    <a:lstStyle/>
                    <a:p>
                      <a:pPr marL="0" marR="0">
                        <a:lnSpc>
                          <a:spcPct val="115000"/>
                        </a:lnSpc>
                        <a:spcBef>
                          <a:spcPts val="0"/>
                        </a:spcBef>
                        <a:spcAft>
                          <a:spcPts val="0"/>
                        </a:spcAft>
                      </a:pPr>
                      <a:r>
                        <a:rPr lang="en-US" sz="2400" dirty="0">
                          <a:effectLst/>
                          <a:latin typeface="Segoe UI Semilight" panose="020B0402040204020203" pitchFamily="34" charset="0"/>
                          <a:cs typeface="Segoe UI Semilight" panose="020B0402040204020203" pitchFamily="34" charset="0"/>
                        </a:rPr>
                        <a:t>Implement and manage application services</a:t>
                      </a:r>
                      <a:endParaRPr lang="en-US" sz="24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dirty="0">
                          <a:effectLst/>
                          <a:latin typeface="Segoe UI Semilight" panose="020B0402040204020203" pitchFamily="34" charset="0"/>
                          <a:cs typeface="Segoe UI Semilight" panose="020B0402040204020203" pitchFamily="34" charset="0"/>
                        </a:rPr>
                        <a:t>20-25%</a:t>
                      </a:r>
                      <a:endParaRPr lang="en-US" sz="24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7358516"/>
                  </a:ext>
                </a:extLst>
              </a:tr>
              <a:tr h="358838">
                <a:tc>
                  <a:txBody>
                    <a:bodyPr/>
                    <a:lstStyle/>
                    <a:p>
                      <a:pPr marL="0" marR="0">
                        <a:lnSpc>
                          <a:spcPct val="115000"/>
                        </a:lnSpc>
                        <a:spcBef>
                          <a:spcPts val="0"/>
                        </a:spcBef>
                        <a:spcAft>
                          <a:spcPts val="0"/>
                        </a:spcAft>
                      </a:pPr>
                      <a:r>
                        <a:rPr lang="en-US" sz="2400" dirty="0">
                          <a:effectLst/>
                          <a:latin typeface="Segoe UI Semilight" panose="020B0402040204020203" pitchFamily="34" charset="0"/>
                          <a:cs typeface="Segoe UI Semilight" panose="020B0402040204020203" pitchFamily="34" charset="0"/>
                        </a:rPr>
                        <a:t>Implement advanced virtual networking</a:t>
                      </a:r>
                      <a:endParaRPr lang="en-US" sz="24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0">
                        <a:lnSpc>
                          <a:spcPct val="115000"/>
                        </a:lnSpc>
                        <a:spcBef>
                          <a:spcPts val="0"/>
                        </a:spcBef>
                        <a:spcAft>
                          <a:spcPts val="0"/>
                        </a:spcAft>
                      </a:pPr>
                      <a:r>
                        <a:rPr lang="en-US" sz="2400" dirty="0">
                          <a:effectLst/>
                          <a:latin typeface="Segoe UI Semilight" panose="020B0402040204020203" pitchFamily="34" charset="0"/>
                          <a:cs typeface="Segoe UI Semilight" panose="020B0402040204020203" pitchFamily="34" charset="0"/>
                        </a:rPr>
                        <a:t>30-35%</a:t>
                      </a:r>
                      <a:endParaRPr lang="en-US" sz="24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493866"/>
                  </a:ext>
                </a:extLst>
              </a:tr>
              <a:tr h="358838">
                <a:tc>
                  <a:txBody>
                    <a:bodyPr/>
                    <a:lstStyle/>
                    <a:p>
                      <a:pPr marL="0" marR="0">
                        <a:lnSpc>
                          <a:spcPct val="115000"/>
                        </a:lnSpc>
                        <a:spcBef>
                          <a:spcPts val="0"/>
                        </a:spcBef>
                        <a:spcAft>
                          <a:spcPts val="0"/>
                        </a:spcAft>
                      </a:pPr>
                      <a:r>
                        <a:rPr lang="en-US" sz="2400" dirty="0">
                          <a:effectLst/>
                          <a:latin typeface="Segoe UI Semilight" panose="020B0402040204020203" pitchFamily="34" charset="0"/>
                          <a:cs typeface="Segoe UI Semilight" panose="020B0402040204020203" pitchFamily="34" charset="0"/>
                        </a:rPr>
                        <a:t>Secure identities</a:t>
                      </a:r>
                      <a:endParaRPr lang="en-US" sz="24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dirty="0">
                          <a:effectLst/>
                          <a:latin typeface="Segoe UI Semilight" panose="020B0402040204020203" pitchFamily="34" charset="0"/>
                          <a:cs typeface="Segoe UI Semilight" panose="020B0402040204020203" pitchFamily="34" charset="0"/>
                        </a:rPr>
                        <a:t>20-25%</a:t>
                      </a:r>
                      <a:endParaRPr lang="en-US" sz="24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0249122"/>
                  </a:ext>
                </a:extLst>
              </a:tr>
            </a:tbl>
          </a:graphicData>
        </a:graphic>
      </p:graphicFrame>
    </p:spTree>
    <p:extLst>
      <p:ext uri="{BB962C8B-B14F-4D97-AF65-F5344CB8AC3E}">
        <p14:creationId xmlns:p14="http://schemas.microsoft.com/office/powerpoint/2010/main" val="385904484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Let’s get acquainted !</a:t>
            </a:r>
            <a:endParaRPr lang="en-US" dirty="0"/>
          </a:p>
        </p:txBody>
      </p:sp>
      <p:sp>
        <p:nvSpPr>
          <p:cNvPr id="3" name="Espace réservé du texte 2"/>
          <p:cNvSpPr>
            <a:spLocks noGrp="1"/>
          </p:cNvSpPr>
          <p:nvPr>
            <p:ph type="body" sz="quarter" idx="10"/>
          </p:nvPr>
        </p:nvSpPr>
        <p:spPr>
          <a:xfrm>
            <a:off x="586390" y="1434370"/>
            <a:ext cx="11018520" cy="4567404"/>
          </a:xfrm>
        </p:spPr>
        <p:txBody>
          <a:bodyPr/>
          <a:lstStyle/>
          <a:p>
            <a:pPr marL="457200" indent="-457200">
              <a:buFont typeface="Arial" panose="020B0604020202020204" pitchFamily="34" charset="0"/>
              <a:buChar char="•"/>
            </a:pPr>
            <a:r>
              <a:rPr lang="en-US" dirty="0" smtClean="0"/>
              <a:t>Name</a:t>
            </a:r>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r>
              <a:rPr lang="en-US" dirty="0" smtClean="0"/>
              <a:t>Company affiliation</a:t>
            </a:r>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r>
              <a:rPr lang="en-US" dirty="0" smtClean="0"/>
              <a:t>Business role</a:t>
            </a:r>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r>
              <a:rPr lang="en-US" dirty="0" smtClean="0"/>
              <a:t>Cloud / Microsoft Azure experience</a:t>
            </a:r>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r>
              <a:rPr lang="en-US" dirty="0" smtClean="0"/>
              <a:t>Expectations for the course</a:t>
            </a:r>
            <a:endParaRPr lang="en-US" dirty="0"/>
          </a:p>
        </p:txBody>
      </p:sp>
      <p:grpSp>
        <p:nvGrpSpPr>
          <p:cNvPr id="4" name="Group 10"/>
          <p:cNvGrpSpPr>
            <a:grpSpLocks noChangeAspect="1"/>
          </p:cNvGrpSpPr>
          <p:nvPr/>
        </p:nvGrpSpPr>
        <p:grpSpPr>
          <a:xfrm>
            <a:off x="8534258" y="1012746"/>
            <a:ext cx="2091928" cy="1331227"/>
            <a:chOff x="1066800" y="1066800"/>
            <a:chExt cx="3352800" cy="2133600"/>
          </a:xfrm>
        </p:grpSpPr>
        <p:grpSp>
          <p:nvGrpSpPr>
            <p:cNvPr id="5" name="Group 11"/>
            <p:cNvGrpSpPr/>
            <p:nvPr/>
          </p:nvGrpSpPr>
          <p:grpSpPr>
            <a:xfrm>
              <a:off x="1066800" y="1066800"/>
              <a:ext cx="3352800" cy="2133600"/>
              <a:chOff x="762000" y="1066800"/>
              <a:chExt cx="3352800" cy="2133600"/>
            </a:xfrm>
            <a:solidFill>
              <a:srgbClr val="0072C6"/>
            </a:solidFill>
          </p:grpSpPr>
          <p:sp>
            <p:nvSpPr>
              <p:cNvPr id="7" name="Rounded Rectangle 13"/>
              <p:cNvSpPr>
                <a:spLocks noChangeAspect="1"/>
              </p:cNvSpPr>
              <p:nvPr/>
            </p:nvSpPr>
            <p:spPr>
              <a:xfrm>
                <a:off x="762000" y="1066800"/>
                <a:ext cx="3352800" cy="2133600"/>
              </a:xfrm>
              <a:prstGeom prst="roundRect">
                <a:avLst/>
              </a:prstGeom>
              <a:solidFill>
                <a:srgbClr val="00188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762000" y="1676400"/>
                <a:ext cx="33528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307319249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Create your account</a:t>
            </a:r>
            <a:endParaRPr lang="en-US" dirty="0"/>
          </a:p>
        </p:txBody>
      </p:sp>
      <p:sp>
        <p:nvSpPr>
          <p:cNvPr id="3" name="Espace réservé du texte 2"/>
          <p:cNvSpPr>
            <a:spLocks noGrp="1"/>
          </p:cNvSpPr>
          <p:nvPr>
            <p:ph type="body" sz="quarter" idx="10"/>
          </p:nvPr>
        </p:nvSpPr>
        <p:spPr>
          <a:xfrm>
            <a:off x="584200" y="1435497"/>
            <a:ext cx="11018520" cy="5601533"/>
          </a:xfrm>
        </p:spPr>
        <p:txBody>
          <a:bodyPr/>
          <a:lstStyle/>
          <a:p>
            <a:pPr marL="0" indent="0" algn="ctr">
              <a:buNone/>
            </a:pPr>
            <a:r>
              <a:rPr lang="en-US" dirty="0" smtClean="0"/>
              <a:t>https://www.live.com</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lgn="ctr">
              <a:buNone/>
            </a:pPr>
            <a:r>
              <a:rPr lang="en-US" dirty="0" smtClean="0"/>
              <a:t>https://www.microsoftazurepass.com</a:t>
            </a:r>
          </a:p>
          <a:p>
            <a:endParaRPr lang="en-US" dirty="0"/>
          </a:p>
        </p:txBody>
      </p:sp>
      <p:pic>
        <p:nvPicPr>
          <p:cNvPr id="5" name="Image 4"/>
          <p:cNvPicPr>
            <a:picLocks noChangeAspect="1"/>
          </p:cNvPicPr>
          <p:nvPr/>
        </p:nvPicPr>
        <p:blipFill>
          <a:blip r:embed="rId2"/>
          <a:stretch>
            <a:fillRect/>
          </a:stretch>
        </p:blipFill>
        <p:spPr>
          <a:xfrm>
            <a:off x="5702502" y="2049812"/>
            <a:ext cx="5498379" cy="3087831"/>
          </a:xfrm>
          <a:prstGeom prst="rect">
            <a:avLst/>
          </a:prstGeom>
          <a:effectLst>
            <a:outerShdw blurRad="50800" dist="38100" dir="2700000" algn="tl" rotWithShape="0">
              <a:prstClr val="black">
                <a:alpha val="40000"/>
              </a:prstClr>
            </a:outerShdw>
          </a:effectLst>
        </p:spPr>
      </p:pic>
      <p:pic>
        <p:nvPicPr>
          <p:cNvPr id="6" name="Image 5"/>
          <p:cNvPicPr>
            <a:picLocks noChangeAspect="1"/>
          </p:cNvPicPr>
          <p:nvPr/>
        </p:nvPicPr>
        <p:blipFill>
          <a:blip r:embed="rId3"/>
          <a:stretch>
            <a:fillRect/>
          </a:stretch>
        </p:blipFill>
        <p:spPr>
          <a:xfrm>
            <a:off x="584200" y="2049812"/>
            <a:ext cx="4716463" cy="33471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3429549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16-9_Illustration_2018_Cloud_011</Template>
  <TotalTime>0</TotalTime>
  <Words>421</Words>
  <Application>Microsoft Office PowerPoint</Application>
  <PresentationFormat>Grand écran</PresentationFormat>
  <Paragraphs>87</Paragraphs>
  <Slides>8</Slides>
  <Notes>5</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8</vt:i4>
      </vt:variant>
    </vt:vector>
  </HeadingPairs>
  <TitlesOfParts>
    <vt:vector size="18" baseType="lpstr">
      <vt:lpstr>Arial</vt:lpstr>
      <vt:lpstr>Calibri</vt:lpstr>
      <vt:lpstr>Consolas</vt:lpstr>
      <vt:lpstr>Segoe</vt:lpstr>
      <vt:lpstr>Segoe UI</vt:lpstr>
      <vt:lpstr>Segoe UI Light</vt:lpstr>
      <vt:lpstr>Segoe UI Semibold</vt:lpstr>
      <vt:lpstr>Segoe UI Semilight</vt:lpstr>
      <vt:lpstr>Wingdings</vt:lpstr>
      <vt:lpstr>WHITE TEMPLATE</vt:lpstr>
      <vt:lpstr>AZ-101 Microsoft Azure Integration and Security</vt:lpstr>
      <vt:lpstr>Facilities</vt:lpstr>
      <vt:lpstr>Course Agenda (1/2)</vt:lpstr>
      <vt:lpstr>Course Agenda (2/2)</vt:lpstr>
      <vt:lpstr>Cloud Administrator Role</vt:lpstr>
      <vt:lpstr>Certification Areas (AZ-101)</vt:lpstr>
      <vt:lpstr>Let’s get acquainted !</vt:lpstr>
      <vt:lpstr>Create your account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2018-11-27T01:27:53Z</dcterms:created>
  <dcterms:modified xsi:type="dcterms:W3CDTF">2019-02-07T08:54:56Z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tonyj@microsoft.com</vt:lpwstr>
  </property>
  <property fmtid="{D5CDD505-2E9C-101B-9397-08002B2CF9AE}" pid="5" name="MSIP_Label_f42aa342-8706-4288-bd11-ebb85995028c_SetDate">
    <vt:lpwstr>2018-11-27T01:27:58.0949761Z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