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1"/>
  </p:notesMasterIdLst>
  <p:handoutMasterIdLst>
    <p:handoutMasterId r:id="rId12"/>
  </p:handoutMasterIdLst>
  <p:sldIdLst>
    <p:sldId id="1908" r:id="rId2"/>
    <p:sldId id="1915" r:id="rId3"/>
    <p:sldId id="1670" r:id="rId4"/>
    <p:sldId id="1913" r:id="rId5"/>
    <p:sldId id="1914" r:id="rId6"/>
    <p:sldId id="270" r:id="rId7"/>
    <p:sldId id="1873" r:id="rId8"/>
    <p:sldId id="1917" r:id="rId9"/>
    <p:sldId id="1916" r:id="rId1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908"/>
            <p14:sldId id="1915"/>
            <p14:sldId id="1670"/>
            <p14:sldId id="1913"/>
            <p14:sldId id="1914"/>
            <p14:sldId id="270"/>
            <p14:sldId id="1873"/>
            <p14:sldId id="1917"/>
            <p14:sldId id="19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eu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89942" autoAdjust="0"/>
  </p:normalViewPr>
  <p:slideViewPr>
    <p:cSldViewPr snapToGrid="0">
      <p:cViewPr varScale="1">
        <p:scale>
          <a:sx n="100" d="100"/>
          <a:sy n="100" d="100"/>
        </p:scale>
        <p:origin x="342" y="84"/>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2/7/2019 9:36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2/7/2019 9:36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2/7/2019 9:36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17342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2/7/2019 9:36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2/7/2019 9:36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60928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2/7/2019 9:36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74974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5D0FC-B07B-4F4D-953A-53E89E1EC26F}" type="slidenum">
              <a:rPr lang="en-US" smtClean="0"/>
              <a:t>6</a:t>
            </a:fld>
            <a:endParaRPr lang="en-US" dirty="0"/>
          </a:p>
        </p:txBody>
      </p:sp>
    </p:spTree>
    <p:extLst>
      <p:ext uri="{BB962C8B-B14F-4D97-AF65-F5344CB8AC3E}">
        <p14:creationId xmlns:p14="http://schemas.microsoft.com/office/powerpoint/2010/main" val="869946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AZ-100 Certification Areas - https://www.microsoft.com/en-us/learning/exam-az-100.aspx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2/7/2019 9:36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81700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1000664"/>
          </a:xfrm>
          <a:solidFill>
            <a:srgbClr val="0070C0"/>
          </a:solidFill>
        </p:spPr>
        <p:txBody>
          <a:bodyPr anchor="b"/>
          <a:lstStyle>
            <a:lvl1pPr algn="l">
              <a:defRPr sz="6000">
                <a:solidFill>
                  <a:schemeClr val="bg1"/>
                </a:solidFill>
              </a:defRPr>
            </a:lvl1pPr>
          </a:lstStyle>
          <a:p>
            <a:r>
              <a:rPr lang="en-US" dirty="0"/>
              <a:t> Click to edit Master title style</a:t>
            </a:r>
          </a:p>
        </p:txBody>
      </p:sp>
    </p:spTree>
    <p:extLst>
      <p:ext uri="{BB962C8B-B14F-4D97-AF65-F5344CB8AC3E}">
        <p14:creationId xmlns:p14="http://schemas.microsoft.com/office/powerpoint/2010/main" val="534882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627108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56" r:id="rId12"/>
    <p:sldLayoutId id="2147484257" r:id="rId13"/>
    <p:sldLayoutId id="2147484585" r:id="rId14"/>
    <p:sldLayoutId id="2147484299" r:id="rId15"/>
    <p:sldLayoutId id="2147484263" r:id="rId16"/>
    <p:sldLayoutId id="2147484742" r:id="rId17"/>
    <p:sldLayoutId id="2147484743" r:id="rId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microsoft.com/en-us/learning/exam-az-100.aspx"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8095" y="1907482"/>
            <a:ext cx="4167887" cy="2215991"/>
          </a:xfrm>
        </p:spPr>
        <p:txBody>
          <a:bodyPr/>
          <a:lstStyle/>
          <a:p>
            <a:r>
              <a:rPr lang="en-US" dirty="0" smtClean="0"/>
              <a:t>AZ-100</a:t>
            </a:r>
            <a:r>
              <a:rPr lang="en-US" dirty="0"/>
              <a:t/>
            </a:r>
            <a:br>
              <a:rPr lang="en-US" dirty="0"/>
            </a:br>
            <a:r>
              <a:rPr lang="en-US" dirty="0" smtClean="0"/>
              <a:t>Microsoft </a:t>
            </a:r>
            <a:r>
              <a:rPr lang="en-US" dirty="0"/>
              <a:t>Azure </a:t>
            </a:r>
            <a:r>
              <a:rPr lang="en-US" dirty="0" smtClean="0"/>
              <a:t>Infrastructure </a:t>
            </a:r>
            <a:r>
              <a:rPr lang="en-US" dirty="0"/>
              <a:t>and </a:t>
            </a:r>
            <a:r>
              <a:rPr lang="en-US" dirty="0" smtClean="0"/>
              <a:t>Deployment</a:t>
            </a:r>
            <a:endParaRPr lang="en-US" dirty="0"/>
          </a:p>
        </p:txBody>
      </p:sp>
    </p:spTree>
    <p:extLst>
      <p:ext uri="{BB962C8B-B14F-4D97-AF65-F5344CB8AC3E}">
        <p14:creationId xmlns:p14="http://schemas.microsoft.com/office/powerpoint/2010/main" val="2038929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Facilities</a:t>
            </a:r>
            <a:endParaRPr lang="en-US" dirty="0"/>
          </a:p>
        </p:txBody>
      </p:sp>
      <p:sp>
        <p:nvSpPr>
          <p:cNvPr id="3" name="Espace réservé du texte 2"/>
          <p:cNvSpPr>
            <a:spLocks noGrp="1"/>
          </p:cNvSpPr>
          <p:nvPr>
            <p:ph type="body" sz="quarter" idx="10"/>
          </p:nvPr>
        </p:nvSpPr>
        <p:spPr>
          <a:xfrm>
            <a:off x="584200" y="1435497"/>
            <a:ext cx="11018520" cy="4905958"/>
          </a:xfrm>
        </p:spPr>
        <p:txBody>
          <a:bodyPr/>
          <a:lstStyle/>
          <a:p>
            <a:pPr>
              <a:spcBef>
                <a:spcPts val="0"/>
              </a:spcBef>
              <a:spcAft>
                <a:spcPts val="600"/>
              </a:spcAft>
            </a:pPr>
            <a:r>
              <a:rPr lang="en-US" sz="2400" dirty="0"/>
              <a:t>Class hours</a:t>
            </a:r>
          </a:p>
          <a:p>
            <a:pPr>
              <a:spcBef>
                <a:spcPts val="0"/>
              </a:spcBef>
              <a:spcAft>
                <a:spcPts val="600"/>
              </a:spcAft>
            </a:pPr>
            <a:r>
              <a:rPr lang="en-US" sz="2400" dirty="0"/>
              <a:t>Building hours</a:t>
            </a:r>
          </a:p>
          <a:p>
            <a:pPr>
              <a:spcBef>
                <a:spcPts val="0"/>
              </a:spcBef>
              <a:spcAft>
                <a:spcPts val="600"/>
              </a:spcAft>
            </a:pPr>
            <a:r>
              <a:rPr lang="en-US" sz="2400" dirty="0"/>
              <a:t>Parking</a:t>
            </a:r>
          </a:p>
          <a:p>
            <a:pPr>
              <a:spcBef>
                <a:spcPts val="0"/>
              </a:spcBef>
              <a:spcAft>
                <a:spcPts val="600"/>
              </a:spcAft>
            </a:pPr>
            <a:r>
              <a:rPr lang="en-US" sz="2400" dirty="0"/>
              <a:t>Restrooms</a:t>
            </a:r>
          </a:p>
          <a:p>
            <a:pPr>
              <a:spcBef>
                <a:spcPts val="0"/>
              </a:spcBef>
              <a:spcAft>
                <a:spcPts val="600"/>
              </a:spcAft>
            </a:pPr>
            <a:r>
              <a:rPr lang="en-US" sz="2400" dirty="0"/>
              <a:t>Meals</a:t>
            </a:r>
          </a:p>
          <a:p>
            <a:pPr>
              <a:spcBef>
                <a:spcPts val="0"/>
              </a:spcBef>
              <a:spcAft>
                <a:spcPts val="600"/>
              </a:spcAft>
            </a:pPr>
            <a:r>
              <a:rPr lang="en-US" sz="2400" dirty="0"/>
              <a:t>Phones</a:t>
            </a:r>
          </a:p>
          <a:p>
            <a:pPr>
              <a:spcBef>
                <a:spcPts val="0"/>
              </a:spcBef>
              <a:spcAft>
                <a:spcPts val="600"/>
              </a:spcAft>
            </a:pPr>
            <a:r>
              <a:rPr lang="en-US" sz="2400" dirty="0"/>
              <a:t>Messages</a:t>
            </a:r>
          </a:p>
          <a:p>
            <a:pPr>
              <a:spcBef>
                <a:spcPts val="0"/>
              </a:spcBef>
              <a:spcAft>
                <a:spcPts val="600"/>
              </a:spcAft>
            </a:pPr>
            <a:r>
              <a:rPr lang="en-US" sz="2400" dirty="0"/>
              <a:t>Smoking</a:t>
            </a:r>
          </a:p>
          <a:p>
            <a:pPr>
              <a:spcBef>
                <a:spcPts val="0"/>
              </a:spcBef>
              <a:spcAft>
                <a:spcPts val="600"/>
              </a:spcAft>
            </a:pPr>
            <a:r>
              <a:rPr lang="en-US" sz="2400" dirty="0"/>
              <a:t>Internet </a:t>
            </a:r>
            <a:r>
              <a:rPr lang="en-US" sz="2400" dirty="0" smtClean="0"/>
              <a:t>access</a:t>
            </a:r>
            <a:endParaRPr lang="en-US" sz="2400" dirty="0"/>
          </a:p>
          <a:p>
            <a:pPr>
              <a:spcBef>
                <a:spcPts val="0"/>
              </a:spcBef>
              <a:spcAft>
                <a:spcPts val="600"/>
              </a:spcAft>
            </a:pPr>
            <a:r>
              <a:rPr lang="en-US" sz="2400" dirty="0"/>
              <a:t>Emergency procedures</a:t>
            </a:r>
          </a:p>
          <a:p>
            <a:endParaRPr lang="en-US" sz="2400" dirty="0"/>
          </a:p>
        </p:txBody>
      </p:sp>
      <p:pic>
        <p:nvPicPr>
          <p:cNvPr id="4" name="Picture 5"/>
          <p:cNvPicPr>
            <a:picLocks noChangeAspect="1"/>
          </p:cNvPicPr>
          <p:nvPr/>
        </p:nvPicPr>
        <p:blipFill>
          <a:blip r:embed="rId2"/>
          <a:stretch>
            <a:fillRect/>
          </a:stretch>
        </p:blipFill>
        <p:spPr>
          <a:xfrm>
            <a:off x="8168814" y="3298930"/>
            <a:ext cx="1381189" cy="1381189"/>
          </a:xfrm>
          <a:prstGeom prst="rect">
            <a:avLst/>
          </a:prstGeom>
        </p:spPr>
      </p:pic>
      <p:pic>
        <p:nvPicPr>
          <p:cNvPr id="5" name="Picture 31"/>
          <p:cNvPicPr>
            <a:picLocks noChangeAspect="1"/>
          </p:cNvPicPr>
          <p:nvPr/>
        </p:nvPicPr>
        <p:blipFill>
          <a:blip r:embed="rId3"/>
          <a:stretch>
            <a:fillRect/>
          </a:stretch>
        </p:blipFill>
        <p:spPr>
          <a:xfrm>
            <a:off x="9747050" y="2815470"/>
            <a:ext cx="1243548" cy="1936384"/>
          </a:xfrm>
          <a:prstGeom prst="rect">
            <a:avLst/>
          </a:prstGeom>
        </p:spPr>
      </p:pic>
      <p:grpSp>
        <p:nvGrpSpPr>
          <p:cNvPr id="6" name="Group 38"/>
          <p:cNvGrpSpPr>
            <a:grpSpLocks noChangeAspect="1"/>
          </p:cNvGrpSpPr>
          <p:nvPr/>
        </p:nvGrpSpPr>
        <p:grpSpPr>
          <a:xfrm>
            <a:off x="8061936" y="4740791"/>
            <a:ext cx="1635482" cy="1166415"/>
            <a:chOff x="975600" y="4290620"/>
            <a:chExt cx="2006088" cy="1430728"/>
          </a:xfrm>
        </p:grpSpPr>
        <p:grpSp>
          <p:nvGrpSpPr>
            <p:cNvPr id="7" name="Group 39"/>
            <p:cNvGrpSpPr>
              <a:grpSpLocks noChangeAspect="1"/>
            </p:cNvGrpSpPr>
            <p:nvPr/>
          </p:nvGrpSpPr>
          <p:grpSpPr>
            <a:xfrm>
              <a:off x="975600" y="4290620"/>
              <a:ext cx="2006088" cy="1430728"/>
              <a:chOff x="1918853" y="3044496"/>
              <a:chExt cx="666391" cy="475141"/>
            </a:xfrm>
          </p:grpSpPr>
          <p:sp>
            <p:nvSpPr>
              <p:cNvPr id="9"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0"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1" name="Rectangle 10"/>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8" name="Rectangle 7"/>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8"/>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9572464" y="4501662"/>
            <a:ext cx="871405" cy="1723255"/>
          </a:xfrm>
          <a:prstGeom prst="rect">
            <a:avLst/>
          </a:prstGeom>
        </p:spPr>
      </p:pic>
      <p:pic>
        <p:nvPicPr>
          <p:cNvPr id="13" name="Picture 9"/>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220325" y="4600184"/>
            <a:ext cx="700050" cy="1610115"/>
          </a:xfrm>
          <a:prstGeom prst="rect">
            <a:avLst/>
          </a:prstGeom>
        </p:spPr>
      </p:pic>
    </p:spTree>
    <p:extLst>
      <p:ext uri="{BB962C8B-B14F-4D97-AF65-F5344CB8AC3E}">
        <p14:creationId xmlns:p14="http://schemas.microsoft.com/office/powerpoint/2010/main" val="27475305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Course Agenda (1/3)</a:t>
            </a:r>
            <a:endParaRPr lang="en-US" dirty="0"/>
          </a:p>
        </p:txBody>
      </p:sp>
      <p:sp>
        <p:nvSpPr>
          <p:cNvPr id="6" name="Text Placeholder 5"/>
          <p:cNvSpPr>
            <a:spLocks noGrp="1"/>
          </p:cNvSpPr>
          <p:nvPr>
            <p:ph type="body" sz="quarter" idx="10"/>
          </p:nvPr>
        </p:nvSpPr>
        <p:spPr>
          <a:xfrm>
            <a:off x="584200" y="1435497"/>
            <a:ext cx="11018520" cy="5010602"/>
          </a:xfrm>
        </p:spPr>
        <p:txBody>
          <a:bodyPr/>
          <a:lstStyle/>
          <a:p>
            <a:r>
              <a:rPr lang="en-US" dirty="0" smtClean="0"/>
              <a:t>Part 1 – Subscriptions and Resources</a:t>
            </a:r>
          </a:p>
          <a:p>
            <a:pPr lvl="1"/>
            <a:r>
              <a:rPr lang="en-US" dirty="0" smtClean="0"/>
              <a:t>M01</a:t>
            </a:r>
            <a:r>
              <a:rPr lang="en-US" dirty="0"/>
              <a:t>: Managing Azure Subscriptions</a:t>
            </a:r>
          </a:p>
          <a:p>
            <a:pPr lvl="1"/>
            <a:r>
              <a:rPr lang="en-US" dirty="0" smtClean="0"/>
              <a:t>M02</a:t>
            </a:r>
            <a:r>
              <a:rPr lang="en-US" dirty="0"/>
              <a:t>: Access Management for Cloud Resources</a:t>
            </a:r>
          </a:p>
          <a:p>
            <a:pPr lvl="1"/>
            <a:r>
              <a:rPr lang="en-US" dirty="0" smtClean="0"/>
              <a:t>M03</a:t>
            </a:r>
            <a:r>
              <a:rPr lang="en-US" dirty="0"/>
              <a:t>: Monitoring and </a:t>
            </a:r>
            <a:r>
              <a:rPr lang="en-US" dirty="0" smtClean="0"/>
              <a:t>Diagnostics</a:t>
            </a:r>
          </a:p>
          <a:p>
            <a:pPr lvl="1"/>
            <a:r>
              <a:rPr lang="en-US" dirty="0"/>
              <a:t>M04: Log Analytics</a:t>
            </a:r>
          </a:p>
          <a:p>
            <a:pPr lvl="1"/>
            <a:r>
              <a:rPr lang="en-US" dirty="0"/>
              <a:t>M05: Azure Resource Manager</a:t>
            </a:r>
          </a:p>
          <a:p>
            <a:pPr lvl="1"/>
            <a:r>
              <a:rPr lang="en-US" dirty="0"/>
              <a:t>M06: Azure Tips, Tricks, and </a:t>
            </a:r>
            <a:r>
              <a:rPr lang="en-US" dirty="0" smtClean="0"/>
              <a:t>Tools</a:t>
            </a:r>
          </a:p>
          <a:p>
            <a:r>
              <a:rPr lang="en-US" dirty="0" smtClean="0"/>
              <a:t>Part 2 – Storage</a:t>
            </a:r>
          </a:p>
          <a:p>
            <a:pPr lvl="1"/>
            <a:r>
              <a:rPr lang="en-US" dirty="0"/>
              <a:t>M01: Overview of Azure Storage</a:t>
            </a:r>
          </a:p>
          <a:p>
            <a:pPr lvl="1"/>
            <a:r>
              <a:rPr lang="en-US" dirty="0"/>
              <a:t>M02: Storage Services</a:t>
            </a:r>
          </a:p>
          <a:p>
            <a:pPr lvl="1"/>
            <a:r>
              <a:rPr lang="en-US" dirty="0"/>
              <a:t>M03: Securing and Managing Storage</a:t>
            </a:r>
          </a:p>
          <a:p>
            <a:pPr lvl="1"/>
            <a:r>
              <a:rPr lang="en-US" dirty="0"/>
              <a:t>M04: Storing and Accessing Data</a:t>
            </a:r>
          </a:p>
          <a:p>
            <a:pPr lvl="1"/>
            <a:r>
              <a:rPr lang="en-US" dirty="0"/>
              <a:t>M05: Monitoring </a:t>
            </a:r>
            <a:r>
              <a:rPr lang="en-US" dirty="0" smtClean="0"/>
              <a:t>Storage</a:t>
            </a:r>
            <a:endParaRPr lang="en-US" dirty="0"/>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Course Agenda (2/3)</a:t>
            </a:r>
            <a:endParaRPr lang="en-US" dirty="0"/>
          </a:p>
        </p:txBody>
      </p:sp>
      <p:sp>
        <p:nvSpPr>
          <p:cNvPr id="6" name="Text Placeholder 5"/>
          <p:cNvSpPr>
            <a:spLocks noGrp="1"/>
          </p:cNvSpPr>
          <p:nvPr>
            <p:ph type="body" sz="quarter" idx="10"/>
          </p:nvPr>
        </p:nvSpPr>
        <p:spPr>
          <a:xfrm>
            <a:off x="584200" y="1435497"/>
            <a:ext cx="11018520" cy="4641271"/>
          </a:xfrm>
        </p:spPr>
        <p:txBody>
          <a:bodyPr/>
          <a:lstStyle/>
          <a:p>
            <a:r>
              <a:rPr lang="en-US" dirty="0" smtClean="0"/>
              <a:t>Part 3 – Virtual Machines</a:t>
            </a:r>
          </a:p>
          <a:p>
            <a:pPr lvl="1"/>
            <a:r>
              <a:rPr lang="en-US" dirty="0"/>
              <a:t>M01: Introduction to Virtual Machines</a:t>
            </a:r>
          </a:p>
          <a:p>
            <a:pPr lvl="1"/>
            <a:r>
              <a:rPr lang="en-US" dirty="0"/>
              <a:t>M02: Creating Virtual Machines</a:t>
            </a:r>
          </a:p>
          <a:p>
            <a:pPr lvl="1"/>
            <a:r>
              <a:rPr lang="en-US" dirty="0"/>
              <a:t>M03: Deploying Virtual Machine Images</a:t>
            </a:r>
          </a:p>
          <a:p>
            <a:pPr lvl="1"/>
            <a:r>
              <a:rPr lang="en-US" dirty="0"/>
              <a:t>M04: Configuring Virtual Machines</a:t>
            </a:r>
          </a:p>
          <a:p>
            <a:pPr lvl="1"/>
            <a:r>
              <a:rPr lang="en-US" dirty="0"/>
              <a:t>M05: Configuring Availability and Extensibility</a:t>
            </a:r>
          </a:p>
          <a:p>
            <a:pPr lvl="1"/>
            <a:r>
              <a:rPr lang="en-US" dirty="0"/>
              <a:t>M06: Managing and Monitoring Virtual Machines</a:t>
            </a:r>
          </a:p>
          <a:p>
            <a:r>
              <a:rPr lang="en-US" dirty="0" smtClean="0"/>
              <a:t>Part 4 – Virtual Networks</a:t>
            </a:r>
          </a:p>
          <a:p>
            <a:pPr lvl="1"/>
            <a:r>
              <a:rPr lang="en-US" dirty="0"/>
              <a:t>M01: Azure Virtual Networks</a:t>
            </a:r>
          </a:p>
          <a:p>
            <a:pPr lvl="1"/>
            <a:r>
              <a:rPr lang="en-US" dirty="0"/>
              <a:t>M02: Azure DNS</a:t>
            </a:r>
          </a:p>
          <a:p>
            <a:pPr lvl="1"/>
            <a:r>
              <a:rPr lang="en-US" dirty="0"/>
              <a:t>M03: Securing Virtual Network Resources</a:t>
            </a:r>
          </a:p>
          <a:p>
            <a:pPr lvl="1"/>
            <a:r>
              <a:rPr lang="en-US" dirty="0"/>
              <a:t>M04: Connecting Virtual </a:t>
            </a:r>
            <a:r>
              <a:rPr lang="en-US" dirty="0" smtClean="0"/>
              <a:t>Networks</a:t>
            </a:r>
          </a:p>
        </p:txBody>
      </p:sp>
    </p:spTree>
    <p:extLst>
      <p:ext uri="{BB962C8B-B14F-4D97-AF65-F5344CB8AC3E}">
        <p14:creationId xmlns:p14="http://schemas.microsoft.com/office/powerpoint/2010/main" val="43435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Course Agenda (3/3)</a:t>
            </a:r>
            <a:endParaRPr lang="en-US" dirty="0"/>
          </a:p>
        </p:txBody>
      </p:sp>
      <p:sp>
        <p:nvSpPr>
          <p:cNvPr id="6" name="Text Placeholder 5"/>
          <p:cNvSpPr>
            <a:spLocks noGrp="1"/>
          </p:cNvSpPr>
          <p:nvPr>
            <p:ph type="body" sz="quarter" idx="10"/>
          </p:nvPr>
        </p:nvSpPr>
        <p:spPr>
          <a:xfrm>
            <a:off x="584200" y="1435497"/>
            <a:ext cx="11018520" cy="1538883"/>
          </a:xfrm>
        </p:spPr>
        <p:txBody>
          <a:bodyPr/>
          <a:lstStyle/>
          <a:p>
            <a:r>
              <a:rPr lang="en-US" dirty="0" smtClean="0"/>
              <a:t>Part 5 – Identities</a:t>
            </a:r>
          </a:p>
          <a:p>
            <a:pPr lvl="1"/>
            <a:r>
              <a:rPr lang="en-US" dirty="0"/>
              <a:t>M01: Managing Azure Active Directory</a:t>
            </a:r>
          </a:p>
          <a:p>
            <a:pPr lvl="1"/>
            <a:r>
              <a:rPr lang="en-US" dirty="0"/>
              <a:t>M02: Managing Azure Active Directory Objects</a:t>
            </a:r>
          </a:p>
          <a:p>
            <a:pPr lvl="1"/>
            <a:r>
              <a:rPr lang="en-US" dirty="0"/>
              <a:t>M03: Implementing and Managing Hybrid </a:t>
            </a:r>
            <a:r>
              <a:rPr lang="en-US" dirty="0" smtClean="0"/>
              <a:t>Identities</a:t>
            </a:r>
            <a:endParaRPr lang="en-US" dirty="0"/>
          </a:p>
        </p:txBody>
      </p:sp>
    </p:spTree>
    <p:extLst>
      <p:ext uri="{BB962C8B-B14F-4D97-AF65-F5344CB8AC3E}">
        <p14:creationId xmlns:p14="http://schemas.microsoft.com/office/powerpoint/2010/main" val="229413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p:txBody>
          <a:bodyPr/>
          <a:lstStyle/>
          <a:p>
            <a:r>
              <a:rPr lang="en-US" dirty="0"/>
              <a:t>Cloud Administrator Role</a:t>
            </a:r>
          </a:p>
        </p:txBody>
      </p:sp>
      <p:sp>
        <p:nvSpPr>
          <p:cNvPr id="2" name="Text Placeholder 1">
            <a:extLst>
              <a:ext uri="{FF2B5EF4-FFF2-40B4-BE49-F238E27FC236}">
                <a16:creationId xmlns:a16="http://schemas.microsoft.com/office/drawing/2014/main" id="{C944C705-B4F4-44BF-8DCC-B3FA4B192328}"/>
              </a:ext>
            </a:extLst>
          </p:cNvPr>
          <p:cNvSpPr>
            <a:spLocks noGrp="1"/>
          </p:cNvSpPr>
          <p:nvPr>
            <p:ph type="body" sz="quarter" idx="10"/>
          </p:nvPr>
        </p:nvSpPr>
        <p:spPr>
          <a:xfrm>
            <a:off x="586390" y="1434370"/>
            <a:ext cx="11022998" cy="4284250"/>
          </a:xfrm>
        </p:spPr>
        <p:txBody>
          <a:bodyPr/>
          <a:lstStyle/>
          <a:p>
            <a:pPr marL="457200" indent="-457200">
              <a:buFont typeface="Arial" panose="020B0604020202020204" pitchFamily="34" charset="0"/>
              <a:buChar char="•"/>
            </a:pPr>
            <a:r>
              <a:rPr lang="en-US" sz="2400" dirty="0"/>
              <a:t>Cloud Administrators manage the cloud services that span storage, networking and compute cloud capabilities, with a deep understanding of each service across the full IT lifecycle. </a:t>
            </a:r>
          </a:p>
          <a:p>
            <a:pPr marL="457200" indent="-457200">
              <a:buFont typeface="Arial" panose="020B0604020202020204" pitchFamily="34" charset="0"/>
              <a:buChar char="•"/>
            </a:pPr>
            <a:r>
              <a:rPr lang="en-US" sz="2400" dirty="0"/>
              <a:t>They take end-user requests for new cloud applications and make recommendations on services to use for optimal performance and scale, as well as provision, capacity, monitor and adjust as appropriate. This role requires communicating and coordinating with vendors.  </a:t>
            </a:r>
          </a:p>
          <a:p>
            <a:pPr marL="457200" indent="-457200">
              <a:buFont typeface="Arial" panose="020B0604020202020204" pitchFamily="34" charset="0"/>
              <a:buChar char="•"/>
            </a:pPr>
            <a:r>
              <a:rPr lang="en-US" sz="2400" dirty="0"/>
              <a:t>Cloud Administrators use the Azure Portal and as they become more proficient they use PowerShell and the Command Line Interface. </a:t>
            </a:r>
          </a:p>
          <a:p>
            <a:pPr marL="457200" indent="-457200">
              <a:buFont typeface="Arial" panose="020B0604020202020204" pitchFamily="34" charset="0"/>
              <a:buChar char="•"/>
            </a:pPr>
            <a:r>
              <a:rPr lang="en-US" sz="2400" dirty="0"/>
              <a:t>Successful Cloud Administrators start this role with experience on operating systems, virtualization, cloud infrastructure, storage structures, and networking. </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hlinkClick r:id="rId3"/>
              </a:rPr>
              <a:t>Certification Areas (AZ-100)</a:t>
            </a:r>
            <a:endParaRPr lang="en-US" dirty="0"/>
          </a:p>
        </p:txBody>
      </p:sp>
      <p:sp>
        <p:nvSpPr>
          <p:cNvPr id="3" name="Text Placeholder 2">
            <a:extLst>
              <a:ext uri="{FF2B5EF4-FFF2-40B4-BE49-F238E27FC236}">
                <a16:creationId xmlns:a16="http://schemas.microsoft.com/office/drawing/2014/main" id="{4011A15E-5B8A-494C-8484-B685E42A2385}"/>
              </a:ext>
            </a:extLst>
          </p:cNvPr>
          <p:cNvSpPr>
            <a:spLocks noGrp="1"/>
          </p:cNvSpPr>
          <p:nvPr>
            <p:ph type="body" sz="quarter" idx="10"/>
          </p:nvPr>
        </p:nvSpPr>
        <p:spPr>
          <a:xfrm>
            <a:off x="590868" y="3973414"/>
            <a:ext cx="11018520" cy="2308324"/>
          </a:xfrm>
        </p:spPr>
        <p:txBody>
          <a:bodyPr/>
          <a:lstStyle/>
          <a:p>
            <a:pPr marL="457200" indent="-457200">
              <a:buFont typeface="Arial" panose="020B0604020202020204" pitchFamily="34" charset="0"/>
              <a:buChar char="•"/>
            </a:pPr>
            <a:r>
              <a:rPr lang="en-US" altLang="en-US" dirty="0"/>
              <a:t>Percentages indicate the relative weight of each area on the exam</a:t>
            </a:r>
          </a:p>
          <a:p>
            <a:pPr marL="457200" indent="-457200">
              <a:buFont typeface="Arial" panose="020B0604020202020204" pitchFamily="34" charset="0"/>
              <a:buChar char="•"/>
            </a:pPr>
            <a:r>
              <a:rPr lang="en-US" altLang="en-US" dirty="0"/>
              <a:t>The higher the percentage, the more questions you are likely to see in that area</a:t>
            </a:r>
          </a:p>
          <a:p>
            <a:pPr marL="457200" indent="-457200">
              <a:buFont typeface="Arial" panose="020B0604020202020204" pitchFamily="34" charset="0"/>
              <a:buChar char="•"/>
            </a:pPr>
            <a:endParaRPr lang="en-US" dirty="0"/>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1433430245"/>
              </p:ext>
            </p:extLst>
          </p:nvPr>
        </p:nvGraphicFramePr>
        <p:xfrm>
          <a:off x="1503680" y="1431036"/>
          <a:ext cx="8300720" cy="2523744"/>
        </p:xfrm>
        <a:graphic>
          <a:graphicData uri="http://schemas.openxmlformats.org/drawingml/2006/table">
            <a:tbl>
              <a:tblPr firstRow="1" firstCol="1" bandRow="1">
                <a:tableStyleId>{B301B821-A1FF-4177-AEE7-76D212191A09}</a:tableStyleId>
              </a:tblPr>
              <a:tblGrid>
                <a:gridCol w="6627260">
                  <a:extLst>
                    <a:ext uri="{9D8B030D-6E8A-4147-A177-3AD203B41FA5}">
                      <a16:colId xmlns:a16="http://schemas.microsoft.com/office/drawing/2014/main" val="1345882144"/>
                    </a:ext>
                  </a:extLst>
                </a:gridCol>
                <a:gridCol w="1673460">
                  <a:extLst>
                    <a:ext uri="{9D8B030D-6E8A-4147-A177-3AD203B41FA5}">
                      <a16:colId xmlns:a16="http://schemas.microsoft.com/office/drawing/2014/main" val="1086091707"/>
                    </a:ext>
                  </a:extLst>
                </a:gridCol>
              </a:tblGrid>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Study Areas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Weights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16738"/>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Manage Azure subscriptions and resources </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just">
                        <a:lnSpc>
                          <a:spcPct val="115000"/>
                        </a:lnSpc>
                        <a:spcBef>
                          <a:spcPts val="0"/>
                        </a:spcBef>
                        <a:spcAft>
                          <a:spcPts val="0"/>
                        </a:spcAft>
                      </a:pPr>
                      <a:r>
                        <a:rPr lang="en-US" sz="2400" b="1" dirty="0">
                          <a:effectLst/>
                          <a:latin typeface="Segoe UI Semilight" panose="020B0402040204020203" pitchFamily="34" charset="0"/>
                          <a:cs typeface="Segoe UI Semilight" panose="020B0402040204020203" pitchFamily="34" charset="0"/>
                        </a:rPr>
                        <a:t>15-20%</a:t>
                      </a:r>
                      <a:endParaRPr lang="en-US" sz="2400" b="1"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6577190"/>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Implement and manage storage</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20-25%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5524992"/>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Deploy and manage virtual machines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20-25%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1298150387"/>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Configure and manage virtual networks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20-25%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613303"/>
                  </a:ext>
                </a:extLst>
              </a:tr>
              <a:tr h="45167">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Manage identities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2945303"/>
                  </a:ext>
                </a:extLst>
              </a:tr>
            </a:tbl>
          </a:graphicData>
        </a:graphic>
      </p:graphicFrame>
    </p:spTree>
    <p:extLst>
      <p:ext uri="{BB962C8B-B14F-4D97-AF65-F5344CB8AC3E}">
        <p14:creationId xmlns:p14="http://schemas.microsoft.com/office/powerpoint/2010/main" val="21763150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Let’s get acquainted !</a:t>
            </a:r>
            <a:endParaRPr lang="en-US" dirty="0"/>
          </a:p>
        </p:txBody>
      </p:sp>
      <p:sp>
        <p:nvSpPr>
          <p:cNvPr id="3" name="Espace réservé du texte 2"/>
          <p:cNvSpPr>
            <a:spLocks noGrp="1"/>
          </p:cNvSpPr>
          <p:nvPr>
            <p:ph type="body" sz="quarter" idx="10"/>
          </p:nvPr>
        </p:nvSpPr>
        <p:spPr>
          <a:xfrm>
            <a:off x="586390" y="1434370"/>
            <a:ext cx="11018520" cy="4567404"/>
          </a:xfrm>
        </p:spPr>
        <p:txBody>
          <a:bodyPr/>
          <a:lstStyle/>
          <a:p>
            <a:pPr marL="457200" indent="-457200">
              <a:buFont typeface="Arial" panose="020B0604020202020204" pitchFamily="34" charset="0"/>
              <a:buChar char="•"/>
            </a:pPr>
            <a:r>
              <a:rPr lang="en-US" dirty="0" smtClean="0"/>
              <a:t>Name</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Company affiliation</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Business role</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Cloud / Microsoft Azure experience</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Expectations for the course</a:t>
            </a:r>
            <a:endParaRPr lang="en-US" dirty="0"/>
          </a:p>
        </p:txBody>
      </p:sp>
      <p:grpSp>
        <p:nvGrpSpPr>
          <p:cNvPr id="4" name="Group 10"/>
          <p:cNvGrpSpPr>
            <a:grpSpLocks noChangeAspect="1"/>
          </p:cNvGrpSpPr>
          <p:nvPr/>
        </p:nvGrpSpPr>
        <p:grpSpPr>
          <a:xfrm>
            <a:off x="8534258" y="1012746"/>
            <a:ext cx="2091928" cy="1331227"/>
            <a:chOff x="1066800" y="1066800"/>
            <a:chExt cx="3352800" cy="2133600"/>
          </a:xfrm>
        </p:grpSpPr>
        <p:grpSp>
          <p:nvGrpSpPr>
            <p:cNvPr id="5" name="Group 11"/>
            <p:cNvGrpSpPr/>
            <p:nvPr/>
          </p:nvGrpSpPr>
          <p:grpSpPr>
            <a:xfrm>
              <a:off x="1066800" y="1066800"/>
              <a:ext cx="3352800" cy="2133600"/>
              <a:chOff x="762000" y="1066800"/>
              <a:chExt cx="3352800" cy="2133600"/>
            </a:xfrm>
            <a:solidFill>
              <a:srgbClr val="0072C6"/>
            </a:solidFill>
          </p:grpSpPr>
          <p:sp>
            <p:nvSpPr>
              <p:cNvPr id="7" name="Rounded Rectangle 13"/>
              <p:cNvSpPr>
                <a:spLocks noChangeAspect="1"/>
              </p:cNvSpPr>
              <p:nvPr/>
            </p:nvSpPr>
            <p:spPr>
              <a:xfrm>
                <a:off x="762000" y="1066800"/>
                <a:ext cx="3352800" cy="2133600"/>
              </a:xfrm>
              <a:prstGeom prst="roundRect">
                <a:avLst/>
              </a:prstGeom>
              <a:solidFill>
                <a:srgbClr val="0018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62000" y="1676400"/>
                <a:ext cx="33528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18327115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Create your account</a:t>
            </a:r>
            <a:endParaRPr lang="en-US" dirty="0"/>
          </a:p>
        </p:txBody>
      </p:sp>
      <p:sp>
        <p:nvSpPr>
          <p:cNvPr id="3" name="Espace réservé du texte 2"/>
          <p:cNvSpPr>
            <a:spLocks noGrp="1"/>
          </p:cNvSpPr>
          <p:nvPr>
            <p:ph type="body" sz="quarter" idx="10"/>
          </p:nvPr>
        </p:nvSpPr>
        <p:spPr>
          <a:xfrm>
            <a:off x="584200" y="1435497"/>
            <a:ext cx="11018520" cy="5601533"/>
          </a:xfrm>
        </p:spPr>
        <p:txBody>
          <a:bodyPr/>
          <a:lstStyle/>
          <a:p>
            <a:pPr marL="0" indent="0" algn="ctr">
              <a:buNone/>
            </a:pPr>
            <a:r>
              <a:rPr lang="en-US" dirty="0" smtClean="0"/>
              <a:t>https://www.live.com</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dirty="0" smtClean="0"/>
              <a:t>https://www.microsoftazurepass.com</a:t>
            </a:r>
          </a:p>
          <a:p>
            <a:endParaRPr lang="en-US" dirty="0"/>
          </a:p>
        </p:txBody>
      </p:sp>
      <p:pic>
        <p:nvPicPr>
          <p:cNvPr id="5" name="Image 4"/>
          <p:cNvPicPr>
            <a:picLocks noChangeAspect="1"/>
          </p:cNvPicPr>
          <p:nvPr/>
        </p:nvPicPr>
        <p:blipFill>
          <a:blip r:embed="rId2"/>
          <a:stretch>
            <a:fillRect/>
          </a:stretch>
        </p:blipFill>
        <p:spPr>
          <a:xfrm>
            <a:off x="5702502" y="2049812"/>
            <a:ext cx="5498379" cy="3087831"/>
          </a:xfrm>
          <a:prstGeom prst="rect">
            <a:avLst/>
          </a:prstGeom>
          <a:effectLst>
            <a:outerShdw blurRad="50800" dist="38100" dir="2700000" algn="tl" rotWithShape="0">
              <a:prstClr val="black">
                <a:alpha val="40000"/>
              </a:prstClr>
            </a:outerShdw>
          </a:effectLst>
        </p:spPr>
      </p:pic>
      <p:pic>
        <p:nvPicPr>
          <p:cNvPr id="6" name="Image 5"/>
          <p:cNvPicPr>
            <a:picLocks noChangeAspect="1"/>
          </p:cNvPicPr>
          <p:nvPr/>
        </p:nvPicPr>
        <p:blipFill>
          <a:blip r:embed="rId3"/>
          <a:stretch>
            <a:fillRect/>
          </a:stretch>
        </p:blipFill>
        <p:spPr>
          <a:xfrm>
            <a:off x="584200" y="2049812"/>
            <a:ext cx="4716463" cy="33471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036090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512</Words>
  <Application>Microsoft Office PowerPoint</Application>
  <PresentationFormat>Grand écran</PresentationFormat>
  <Paragraphs>102</Paragraphs>
  <Slides>9</Slides>
  <Notes>6</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9</vt:i4>
      </vt:variant>
    </vt:vector>
  </HeadingPairs>
  <TitlesOfParts>
    <vt:vector size="19" baseType="lpstr">
      <vt:lpstr>Arial</vt:lpstr>
      <vt:lpstr>Calibri</vt:lpstr>
      <vt:lpstr>Consolas</vt:lpstr>
      <vt:lpstr>Segoe</vt:lpstr>
      <vt:lpstr>Segoe UI</vt:lpstr>
      <vt:lpstr>Segoe UI Light</vt:lpstr>
      <vt:lpstr>Segoe UI Semibold</vt:lpstr>
      <vt:lpstr>Segoe UI Semilight</vt:lpstr>
      <vt:lpstr>Wingdings</vt:lpstr>
      <vt:lpstr>WHITE TEMPLATE</vt:lpstr>
      <vt:lpstr>AZ-100 Microsoft Azure Infrastructure and Deployment</vt:lpstr>
      <vt:lpstr>Facilities</vt:lpstr>
      <vt:lpstr>Course Agenda (1/3)</vt:lpstr>
      <vt:lpstr>Course Agenda (2/3)</vt:lpstr>
      <vt:lpstr>Course Agenda (3/3)</vt:lpstr>
      <vt:lpstr>Cloud Administrator Role</vt:lpstr>
      <vt:lpstr>Certification Areas (AZ-100)</vt:lpstr>
      <vt:lpstr>Let’s get acquainted !</vt:lpstr>
      <vt:lpstr>Create your account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2018-11-26T17:16:30Z</dcterms:created>
  <dcterms:modified xsi:type="dcterms:W3CDTF">2019-02-07T08:54:49Z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2018-11-26T17:16:33.8334160Z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