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9"/>
  </p:notesMasterIdLst>
  <p:handoutMasterIdLst>
    <p:handoutMasterId r:id="rId10"/>
  </p:handoutMasterIdLst>
  <p:sldIdLst>
    <p:sldId id="1719" r:id="rId2"/>
    <p:sldId id="1886" r:id="rId3"/>
    <p:sldId id="1888" r:id="rId4"/>
    <p:sldId id="1889" r:id="rId5"/>
    <p:sldId id="1896" r:id="rId6"/>
    <p:sldId id="1863" r:id="rId7"/>
    <p:sldId id="1893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86"/>
            <p14:sldId id="1888"/>
            <p14:sldId id="1889"/>
            <p14:sldId id="1896"/>
            <p14:sldId id="1863"/>
            <p14:sldId id="18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1FF"/>
    <a:srgbClr val="0078D4"/>
    <a:srgbClr val="CBD6EF"/>
    <a:srgbClr val="1A1A1A"/>
    <a:srgbClr val="FFFFFF"/>
    <a:srgbClr val="00BCF2"/>
    <a:srgbClr val="40CDF5"/>
    <a:srgbClr val="40587C"/>
    <a:srgbClr val="00B0E3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B5026-9156-4A16-A7F9-FCC2C6BF80FA}" v="1" dt="2022-04-04T14:39:57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1043" autoAdjust="0"/>
  </p:normalViewPr>
  <p:slideViewPr>
    <p:cSldViewPr snapToGrid="0">
      <p:cViewPr varScale="1">
        <p:scale>
          <a:sx n="67" d="100"/>
          <a:sy n="67" d="100"/>
        </p:scale>
        <p:origin x="2226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4/4/2022 4:39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4/4/2022 4:36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Ce jeu de diapositives a pour but de faciliter la tâche de l’instructeur dans la présentation initiale de l’introduction aux sujets du cloud. Il n’est pas à utiliser tel quel mais les diapositives qu’il contient peuvent s’avérer pratiques…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4/4/2022 4:36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(Cette diapositive ne concerne pas directement la démarche Cloud mais repose les bases d’un S.I.)</a:t>
            </a:r>
          </a:p>
          <a:p>
            <a:r>
              <a:rPr lang="fr-FR" noProof="0" dirty="0"/>
              <a:t>L’objectif fondamental d’un SI est de valoriser la donnée métier.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Pour ce faire, nous aurons besoin d’une application (c’est elle qui amène la valeur).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L’application fait des appels à un socle (OS, </a:t>
            </a:r>
            <a:r>
              <a:rPr lang="fr-FR" noProof="0" dirty="0" err="1"/>
              <a:t>framework</a:t>
            </a:r>
            <a:r>
              <a:rPr lang="fr-FR" noProof="0" dirty="0"/>
              <a:t>, </a:t>
            </a:r>
            <a:r>
              <a:rPr lang="fr-FR" noProof="0" dirty="0" err="1"/>
              <a:t>etc</a:t>
            </a:r>
            <a:r>
              <a:rPr lang="fr-FR" noProof="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Le système d’exploitation va alors solliciter le matériel.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4/4/2022 4:36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8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noProof="0" dirty="0"/>
              <a:t>L’approche IaaS est souvent la première choisie par les entreprises, car c’est la plus simple et la moins onéreuse : “Si je sais créer une VM chez moi pourquoi ne pourrais-je le faire chez autrui 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noProof="0" dirty="0"/>
              <a:t>L’approche PaaS est plus pertinente car l’entreprise n’est plus responsable (coût de possession associé) ni du matériel ni de la maintenance du socle (OS, Haute disponibilité </a:t>
            </a:r>
            <a:r>
              <a:rPr lang="fr-FR" noProof="0" dirty="0" err="1"/>
              <a:t>etc</a:t>
            </a:r>
            <a:r>
              <a:rPr lang="fr-FR" noProof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L</a:t>
            </a:r>
            <a:r>
              <a:rPr lang="fr-FR" noProof="0" dirty="0"/>
              <a:t>’approche SaaS est idéale pour l’entreprise qui est convaincue par la démarche Cloud car c’est celle qui externalise au maximum le coût de possession informatique chez l’hébergeur.</a:t>
            </a:r>
          </a:p>
          <a:p>
            <a:endParaRPr lang="fr-FR" noProof="0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4/4/2022 4:36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L’offre </a:t>
            </a:r>
            <a:r>
              <a:rPr lang="fr-FR" i="1" noProof="0" dirty="0"/>
              <a:t>Azure</a:t>
            </a:r>
            <a:r>
              <a:rPr lang="fr-FR" noProof="0" dirty="0"/>
              <a:t> regroupe l’ensemble des solutions Cloud Infrastructure et Plateforme de l’éditeur.</a:t>
            </a:r>
          </a:p>
          <a:p>
            <a:r>
              <a:rPr lang="en-US" noProof="0" dirty="0"/>
              <a:t>L</a:t>
            </a:r>
            <a:r>
              <a:rPr lang="fr-FR" noProof="0" dirty="0"/>
              <a:t>’offre </a:t>
            </a:r>
            <a:r>
              <a:rPr lang="fr-FR" i="1" noProof="0" dirty="0"/>
              <a:t>Office365</a:t>
            </a:r>
            <a:r>
              <a:rPr lang="fr-FR" noProof="0" dirty="0"/>
              <a:t>, contrairement à ce que son nom voudrait indiquer, regroupe l’ensemble des solutions Cloud Service/Software de Microsoft.</a:t>
            </a:r>
          </a:p>
          <a:p>
            <a:r>
              <a:rPr lang="en-US" noProof="0" dirty="0"/>
              <a:t>E</a:t>
            </a:r>
            <a:r>
              <a:rPr lang="fr-FR" noProof="0" dirty="0" err="1"/>
              <a:t>xception</a:t>
            </a:r>
            <a:r>
              <a:rPr lang="fr-FR" noProof="0" dirty="0"/>
              <a:t> notable: la solution de Cloud Service de l’IT (Log Analytics, ex OMS est incluse dans Azure)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4/4/2022 4:36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8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notions présentes dans cette diapositive ont pour but d’aider les stagiaires à appréhender la notion de ressource dans Azure. Or elles sont correctement détaillées dans le stage AZ-900 et </a:t>
            </a:r>
            <a:r>
              <a:rPr lang="fr-FR" b="1" u="sng" noProof="0" dirty="0"/>
              <a:t>à la fin </a:t>
            </a:r>
            <a:r>
              <a:rPr lang="fr-FR" noProof="0" dirty="0"/>
              <a:t>du stage AZ-103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4/4/2022 4:36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Non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représenté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System Center Service Manager  Log Analytics (ITSM Connector)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4/4/2022 4:36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844" y="2508400"/>
            <a:ext cx="4167887" cy="1107996"/>
          </a:xfrm>
        </p:spPr>
        <p:txBody>
          <a:bodyPr/>
          <a:lstStyle/>
          <a:p>
            <a:r>
              <a:rPr lang="en-US" dirty="0"/>
              <a:t>Introduction au Cloud et à Azure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(1/3)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/>
              <a:t>Qu’est-ce qu’un </a:t>
            </a:r>
            <a:r>
              <a:rPr lang="fr-FR" sz="2000" b="1" dirty="0"/>
              <a:t>S</a:t>
            </a:r>
            <a:r>
              <a:rPr lang="fr-FR" sz="2000" dirty="0"/>
              <a:t>ystème d’</a:t>
            </a:r>
            <a:r>
              <a:rPr lang="fr-FR" sz="2000" b="1" dirty="0"/>
              <a:t>I</a:t>
            </a:r>
            <a:r>
              <a:rPr lang="fr-FR" sz="2000" dirty="0"/>
              <a:t>nformation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907455"/>
              </p:ext>
            </p:extLst>
          </p:nvPr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4591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(2/3)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Qu’est-ce qu’un 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ystème d’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2000" dirty="0"/>
              <a:t>Les 3 approches de Cloud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/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3BA5EC-18C7-43C2-9F4A-9757BA5AD595}"/>
              </a:ext>
            </a:extLst>
          </p:cNvPr>
          <p:cNvSpPr/>
          <p:nvPr/>
        </p:nvSpPr>
        <p:spPr bwMode="auto">
          <a:xfrm>
            <a:off x="7979629" y="3162179"/>
            <a:ext cx="2896051" cy="2652325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66707-C7C6-4FE0-8D11-7495019E66A8}"/>
              </a:ext>
            </a:extLst>
          </p:cNvPr>
          <p:cNvSpPr txBox="1"/>
          <p:nvPr/>
        </p:nvSpPr>
        <p:spPr>
          <a:xfrm rot="16200000">
            <a:off x="827926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8DE-7C36-4CDF-9533-259C7676089C}"/>
              </a:ext>
            </a:extLst>
          </p:cNvPr>
          <p:cNvSpPr/>
          <p:nvPr/>
        </p:nvSpPr>
        <p:spPr bwMode="auto">
          <a:xfrm>
            <a:off x="4683993" y="4088921"/>
            <a:ext cx="2833126" cy="1725583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3506D-868D-4C59-9D8D-02EAF29863F3}"/>
              </a:ext>
            </a:extLst>
          </p:cNvPr>
          <p:cNvSpPr txBox="1"/>
          <p:nvPr/>
        </p:nvSpPr>
        <p:spPr>
          <a:xfrm rot="16200000">
            <a:off x="4903429" y="5245026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7BCC1-7252-45B7-9D3A-7C675E75B8FF}"/>
              </a:ext>
            </a:extLst>
          </p:cNvPr>
          <p:cNvSpPr/>
          <p:nvPr/>
        </p:nvSpPr>
        <p:spPr bwMode="auto">
          <a:xfrm>
            <a:off x="1316320" y="5010150"/>
            <a:ext cx="2922144" cy="811257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CC7E01-0B31-463F-9BD0-E18465ECFDD6}"/>
              </a:ext>
            </a:extLst>
          </p:cNvPr>
          <p:cNvSpPr txBox="1"/>
          <p:nvPr/>
        </p:nvSpPr>
        <p:spPr>
          <a:xfrm rot="16200000">
            <a:off x="164064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362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(3/3)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Qu’est-ce qu’un 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ystème d’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Les 3 approches de Cloud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’offre Microsoft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/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3BA5EC-18C7-43C2-9F4A-9757BA5AD595}"/>
              </a:ext>
            </a:extLst>
          </p:cNvPr>
          <p:cNvSpPr/>
          <p:nvPr/>
        </p:nvSpPr>
        <p:spPr bwMode="auto">
          <a:xfrm>
            <a:off x="7979629" y="3162179"/>
            <a:ext cx="2896051" cy="2652325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66707-C7C6-4FE0-8D11-7495019E66A8}"/>
              </a:ext>
            </a:extLst>
          </p:cNvPr>
          <p:cNvSpPr txBox="1"/>
          <p:nvPr/>
        </p:nvSpPr>
        <p:spPr>
          <a:xfrm rot="16200000">
            <a:off x="827926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8DE-7C36-4CDF-9533-259C7676089C}"/>
              </a:ext>
            </a:extLst>
          </p:cNvPr>
          <p:cNvSpPr/>
          <p:nvPr/>
        </p:nvSpPr>
        <p:spPr bwMode="auto">
          <a:xfrm>
            <a:off x="4683993" y="4088921"/>
            <a:ext cx="2833126" cy="1725583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3506D-868D-4C59-9D8D-02EAF29863F3}"/>
              </a:ext>
            </a:extLst>
          </p:cNvPr>
          <p:cNvSpPr txBox="1"/>
          <p:nvPr/>
        </p:nvSpPr>
        <p:spPr>
          <a:xfrm rot="16200000">
            <a:off x="4903429" y="5245026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7BCC1-7252-45B7-9D3A-7C675E75B8FF}"/>
              </a:ext>
            </a:extLst>
          </p:cNvPr>
          <p:cNvSpPr/>
          <p:nvPr/>
        </p:nvSpPr>
        <p:spPr bwMode="auto">
          <a:xfrm>
            <a:off x="1316320" y="5010150"/>
            <a:ext cx="2922144" cy="811257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CC7E01-0B31-463F-9BD0-E18465ECFDD6}"/>
              </a:ext>
            </a:extLst>
          </p:cNvPr>
          <p:cNvSpPr txBox="1"/>
          <p:nvPr/>
        </p:nvSpPr>
        <p:spPr>
          <a:xfrm rot="16200000">
            <a:off x="164064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D4C36B96-D86B-4EC0-AF8F-6EF126D165A2}"/>
              </a:ext>
            </a:extLst>
          </p:cNvPr>
          <p:cNvSpPr/>
          <p:nvPr/>
        </p:nvSpPr>
        <p:spPr>
          <a:xfrm rot="16200000">
            <a:off x="4252822" y="2929460"/>
            <a:ext cx="327802" cy="6200801"/>
          </a:xfrm>
          <a:prstGeom prst="leftBrace">
            <a:avLst>
              <a:gd name="adj1" fmla="val 126189"/>
              <a:gd name="adj2" fmla="val 50556"/>
            </a:avLst>
          </a:prstGeom>
          <a:ln w="571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CDD306E5-1B24-425C-A093-6642625B94A4}"/>
              </a:ext>
            </a:extLst>
          </p:cNvPr>
          <p:cNvSpPr/>
          <p:nvPr/>
        </p:nvSpPr>
        <p:spPr>
          <a:xfrm rot="16200000">
            <a:off x="9307152" y="4605105"/>
            <a:ext cx="303419" cy="2833633"/>
          </a:xfrm>
          <a:prstGeom prst="leftBrace">
            <a:avLst>
              <a:gd name="adj1" fmla="val 126189"/>
              <a:gd name="adj2" fmla="val 50556"/>
            </a:avLst>
          </a:prstGeom>
          <a:ln w="571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AF541AF-BE23-46F4-8C85-E8C790874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354" y="6193762"/>
            <a:ext cx="1726738" cy="499136"/>
          </a:xfrm>
          <a:prstGeom prst="rect">
            <a:avLst/>
          </a:prstGeom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02D2194-CF2F-432D-836B-B411E6287F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078" y="6205182"/>
            <a:ext cx="3063151" cy="5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7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ECC77AF-2BF2-4B36-8484-7580BC2F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15995"/>
              </p:ext>
            </p:extLst>
          </p:nvPr>
        </p:nvGraphicFramePr>
        <p:xfrm>
          <a:off x="585217" y="508001"/>
          <a:ext cx="11018519" cy="56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167">
                  <a:extLst>
                    <a:ext uri="{9D8B030D-6E8A-4147-A177-3AD203B41FA5}">
                      <a16:colId xmlns:a16="http://schemas.microsoft.com/office/drawing/2014/main" val="2617626388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120939879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1332509916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2049251647"/>
                    </a:ext>
                  </a:extLst>
                </a:gridCol>
              </a:tblGrid>
              <a:tr h="467748">
                <a:tc>
                  <a:txBody>
                    <a:bodyPr/>
                    <a:lstStyle/>
                    <a:p>
                      <a:endParaRPr lang="fr-FR" sz="20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>
                          <a:solidFill>
                            <a:schemeClr val="bg1"/>
                          </a:solidFill>
                        </a:rPr>
                        <a:t>Définition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>
                          <a:solidFill>
                            <a:schemeClr val="bg1"/>
                          </a:solidFill>
                        </a:rPr>
                        <a:t>Avantages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 dirty="0">
                          <a:solidFill>
                            <a:schemeClr val="bg1"/>
                          </a:solidFill>
                        </a:rPr>
                        <a:t>Inconvénients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77059"/>
                  </a:ext>
                </a:extLst>
              </a:tr>
              <a:tr h="1727071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Privé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/>
                        <a:t>L’entreprise est (co)propriétaire des moyens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Maîtrise complète de la circulation des données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fr-FR" sz="1800" noProof="0" dirty="0"/>
                        <a:t>Maîtrise des évolutions du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Coûts de possession</a:t>
                      </a:r>
                    </a:p>
                    <a:p>
                      <a:r>
                        <a:rPr lang="fr-FR" sz="1800" noProof="0" dirty="0"/>
                        <a:t>Manque d’agilité du SI</a:t>
                      </a:r>
                    </a:p>
                    <a:p>
                      <a:endParaRPr lang="fr-FR" sz="1800" noProof="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err="1"/>
                        <a:t>Dépendance</a:t>
                      </a:r>
                      <a:r>
                        <a:rPr lang="en-US" sz="1800" noProof="0" dirty="0"/>
                        <a:t> vis-à-vis des </a:t>
                      </a:r>
                      <a:r>
                        <a:rPr lang="en-US" sz="1800" noProof="0" dirty="0" err="1"/>
                        <a:t>ressources</a:t>
                      </a:r>
                      <a:r>
                        <a:rPr lang="en-US" sz="1800" noProof="0" dirty="0"/>
                        <a:t> locales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86316"/>
                  </a:ext>
                </a:extLst>
              </a:tr>
              <a:tr h="1403244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Hybride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Solution hébergée en partie dans l’entreprise et en partie dans un ou plusieurs </a:t>
                      </a:r>
                      <a:r>
                        <a:rPr lang="fr-FR" sz="1800" noProof="0" dirty="0" err="1"/>
                        <a:t>clouds</a:t>
                      </a:r>
                      <a:r>
                        <a:rPr lang="fr-FR" sz="1800" noProof="0" dirty="0"/>
                        <a:t> publics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Libre choix de la répartition des composants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fr-FR" sz="1800" noProof="0" dirty="0"/>
                        <a:t>Mise en œuvre progressive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Complexité des procédures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en-US" sz="1800" noProof="0" dirty="0" err="1"/>
                        <a:t>Dépendance</a:t>
                      </a:r>
                      <a:r>
                        <a:rPr lang="en-US" sz="1800" noProof="0" dirty="0"/>
                        <a:t> vis-à-vis des </a:t>
                      </a:r>
                      <a:r>
                        <a:rPr lang="en-US" sz="1800" noProof="0" dirty="0" err="1"/>
                        <a:t>ressources</a:t>
                      </a:r>
                      <a:r>
                        <a:rPr lang="en-US" sz="1800" noProof="0" dirty="0"/>
                        <a:t> locales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38518"/>
                  </a:ext>
                </a:extLst>
              </a:tr>
              <a:tr h="2050897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L’entreprise est locataire des services ou 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err="1"/>
                        <a:t>Fournisseur</a:t>
                      </a:r>
                      <a:r>
                        <a:rPr lang="en-US" sz="1800" noProof="0" dirty="0"/>
                        <a:t> unique</a:t>
                      </a:r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/>
                        <a:t>Maintenance </a:t>
                      </a:r>
                      <a:r>
                        <a:rPr lang="en-US" sz="1800" noProof="0" dirty="0" err="1"/>
                        <a:t>incluse</a:t>
                      </a:r>
                      <a:endParaRPr lang="en-US" sz="1800" noProof="0" dirty="0"/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 err="1"/>
                        <a:t>Accès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immédiat</a:t>
                      </a:r>
                      <a:r>
                        <a:rPr lang="en-US" sz="1800" noProof="0" dirty="0"/>
                        <a:t> aux </a:t>
                      </a:r>
                      <a:r>
                        <a:rPr lang="en-US" sz="1800" noProof="0" dirty="0" err="1"/>
                        <a:t>évolutions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logicielles</a:t>
                      </a:r>
                      <a:endParaRPr lang="fr-FR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Non-</a:t>
                      </a:r>
                      <a:r>
                        <a:rPr lang="en-US" sz="1800" noProof="0" dirty="0" err="1"/>
                        <a:t>maîtrise</a:t>
                      </a:r>
                      <a:r>
                        <a:rPr lang="en-US" sz="1800" noProof="0" dirty="0"/>
                        <a:t> des </a:t>
                      </a:r>
                      <a:r>
                        <a:rPr lang="en-US" sz="1800" noProof="0" dirty="0" err="1"/>
                        <a:t>coûts</a:t>
                      </a:r>
                      <a:r>
                        <a:rPr lang="en-US" sz="1800" noProof="0" dirty="0"/>
                        <a:t> sur le long </a:t>
                      </a:r>
                      <a:r>
                        <a:rPr lang="en-US" sz="1800" noProof="0" dirty="0" err="1"/>
                        <a:t>terme</a:t>
                      </a:r>
                      <a:endParaRPr lang="en-US" sz="1800" noProof="0" dirty="0"/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 err="1"/>
                        <a:t>Aucun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réel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contrôle</a:t>
                      </a:r>
                      <a:r>
                        <a:rPr lang="en-US" sz="1800" noProof="0" dirty="0"/>
                        <a:t> sur le stockage des </a:t>
                      </a:r>
                      <a:r>
                        <a:rPr lang="en-US" sz="1800" noProof="0" dirty="0" err="1"/>
                        <a:t>données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1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87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Emplacement de la ressource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accent5"/>
                </a:solidFill>
              </a:rPr>
              <a:t>Logique</a:t>
            </a:r>
            <a:r>
              <a:rPr lang="fr-FR" dirty="0">
                <a:solidFill>
                  <a:schemeClr val="tx1"/>
                </a:solidFill>
              </a:rPr>
              <a:t>							</a:t>
            </a:r>
            <a:r>
              <a:rPr lang="fr-FR" dirty="0">
                <a:solidFill>
                  <a:schemeClr val="accent5"/>
                </a:solidFill>
              </a:rPr>
              <a:t>Géographique</a:t>
            </a:r>
          </a:p>
        </p:txBody>
      </p:sp>
      <p:pic>
        <p:nvPicPr>
          <p:cNvPr id="4" name="Picture 3" descr="Graphic of various resources in azure structured in a tree format alongside blocks of text identifying each layer in the tree structure as Management groups, Subscriptions, Resource groups and resources.">
            <a:extLst>
              <a:ext uri="{FF2B5EF4-FFF2-40B4-BE49-F238E27FC236}">
                <a16:creationId xmlns:a16="http://schemas.microsoft.com/office/drawing/2014/main" id="{04964B78-EF3B-4C2A-ADEA-8CD4724B82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311" y="1784563"/>
            <a:ext cx="7265120" cy="4657617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2851FB4-9868-4515-BB32-39A095749A1C}"/>
              </a:ext>
            </a:extLst>
          </p:cNvPr>
          <p:cNvSpPr txBox="1"/>
          <p:nvPr/>
        </p:nvSpPr>
        <p:spPr>
          <a:xfrm>
            <a:off x="7959631" y="1832533"/>
            <a:ext cx="4007261" cy="15388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ressource ne peut être présente que dans </a:t>
            </a:r>
            <a:r>
              <a:rPr lang="fr-F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seule 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région Azure et ne peut en être déplacée</a:t>
            </a:r>
          </a:p>
          <a:p>
            <a:pPr algn="just"/>
            <a:endParaRPr lang="fr-FR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D7DACB-2C6E-4C20-85CA-59434290253C}"/>
              </a:ext>
            </a:extLst>
          </p:cNvPr>
          <p:cNvSpPr txBox="1"/>
          <p:nvPr/>
        </p:nvSpPr>
        <p:spPr>
          <a:xfrm>
            <a:off x="7993428" y="4364019"/>
            <a:ext cx="40072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Certaines régions Azure comprennent plusieurs centres de données, nommés "</a:t>
            </a:r>
            <a:r>
              <a:rPr lang="fr-F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Zones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 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1B7C5B8-F83D-4970-8407-F1971E3C5281}"/>
              </a:ext>
            </a:extLst>
          </p:cNvPr>
          <p:cNvCxnSpPr>
            <a:cxnSpLocks/>
          </p:cNvCxnSpPr>
          <p:nvPr/>
        </p:nvCxnSpPr>
        <p:spPr>
          <a:xfrm>
            <a:off x="7648159" y="1135626"/>
            <a:ext cx="0" cy="5501148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123B7F1B-ACBA-427B-B3CC-7BCA36EAFCD3}"/>
              </a:ext>
            </a:extLst>
          </p:cNvPr>
          <p:cNvGrpSpPr/>
          <p:nvPr/>
        </p:nvGrpSpPr>
        <p:grpSpPr>
          <a:xfrm>
            <a:off x="731521" y="586104"/>
            <a:ext cx="10644788" cy="5911145"/>
            <a:chOff x="3475754" y="225353"/>
            <a:chExt cx="5156321" cy="591114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30000"/>
                </a:schemeClr>
              </a:gs>
            </a:gsLst>
            <a:lin ang="10800000" scaled="1"/>
          </a:gradFill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55678628-092F-479F-ADBE-9436313D2894}"/>
                </a:ext>
              </a:extLst>
            </p:cNvPr>
            <p:cNvSpPr/>
            <p:nvPr/>
          </p:nvSpPr>
          <p:spPr>
            <a:xfrm>
              <a:off x="3475754" y="225354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C425A203-C65A-4FFB-B2DF-0604431332E5}"/>
                </a:ext>
              </a:extLst>
            </p:cNvPr>
            <p:cNvSpPr/>
            <p:nvPr/>
          </p:nvSpPr>
          <p:spPr>
            <a:xfrm>
              <a:off x="5334234" y="225353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52A77CFA-A7A7-4ECF-8729-A207EAF6FD0C}"/>
                </a:ext>
              </a:extLst>
            </p:cNvPr>
            <p:cNvSpPr/>
            <p:nvPr/>
          </p:nvSpPr>
          <p:spPr>
            <a:xfrm>
              <a:off x="6859042" y="225353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bg1"/>
                  </a:solidFill>
                </a:rPr>
                <a:t>Cloud MS</a:t>
              </a:r>
              <a:endParaRPr lang="fr-FR" sz="28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F4E3ED6-D61E-4279-BA36-6A714FAAEC91}"/>
                </a:ext>
              </a:extLst>
            </p:cNvPr>
            <p:cNvSpPr/>
            <p:nvPr/>
          </p:nvSpPr>
          <p:spPr>
            <a:xfrm>
              <a:off x="3475754" y="1230483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GPOs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5E580906-CB00-433F-92CB-4BD94758C7E9}"/>
                </a:ext>
              </a:extLst>
            </p:cNvPr>
            <p:cNvSpPr/>
            <p:nvPr/>
          </p:nvSpPr>
          <p:spPr>
            <a:xfrm>
              <a:off x="5334234" y="1230482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SCCM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31CE81B8-D832-4F05-B470-18F36CBAAF8E}"/>
                </a:ext>
              </a:extLst>
            </p:cNvPr>
            <p:cNvSpPr/>
            <p:nvPr/>
          </p:nvSpPr>
          <p:spPr>
            <a:xfrm>
              <a:off x="6859042" y="1230482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>
                  <a:solidFill>
                    <a:schemeClr val="bg1"/>
                  </a:solidFill>
                </a:rPr>
                <a:t>InTune</a:t>
              </a:r>
              <a:endParaRPr lang="fr-FR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B11D5AB4-F5F1-4EB4-A6E4-FDA94D0F6F9B}"/>
                </a:ext>
              </a:extLst>
            </p:cNvPr>
            <p:cNvSpPr/>
            <p:nvPr/>
          </p:nvSpPr>
          <p:spPr>
            <a:xfrm>
              <a:off x="3475754" y="2235612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Event Viewer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E8D46F74-91AB-49E4-BBDB-BB737D4674FE}"/>
                </a:ext>
              </a:extLst>
            </p:cNvPr>
            <p:cNvSpPr/>
            <p:nvPr/>
          </p:nvSpPr>
          <p:spPr>
            <a:xfrm>
              <a:off x="5334234" y="2235610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SCOM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27A5DBAC-BE65-4360-9C7B-EBDB1EA2958E}"/>
                </a:ext>
              </a:extLst>
            </p:cNvPr>
            <p:cNvSpPr/>
            <p:nvPr/>
          </p:nvSpPr>
          <p:spPr>
            <a:xfrm>
              <a:off x="6859042" y="2235610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Log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Analytics</a:t>
              </a:r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3A5100A1-AE06-4F92-B684-AD923D90A268}"/>
                </a:ext>
              </a:extLst>
            </p:cNvPr>
            <p:cNvSpPr/>
            <p:nvPr/>
          </p:nvSpPr>
          <p:spPr>
            <a:xfrm>
              <a:off x="3475754" y="3240740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Windows Server </a:t>
              </a:r>
              <a:br>
                <a:rPr lang="en-US" sz="2400" kern="1200" dirty="0">
                  <a:solidFill>
                    <a:schemeClr val="tx1"/>
                  </a:solidFill>
                </a:rPr>
              </a:br>
              <a:r>
                <a:rPr lang="en-US" sz="2400" kern="1200" dirty="0">
                  <a:solidFill>
                    <a:schemeClr val="tx1"/>
                  </a:solidFill>
                </a:rPr>
                <a:t>Backup</a:t>
              </a:r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C6D5B411-3D9A-4AEA-90C4-ABA0B86BED3B}"/>
                </a:ext>
              </a:extLst>
            </p:cNvPr>
            <p:cNvSpPr/>
            <p:nvPr/>
          </p:nvSpPr>
          <p:spPr>
            <a:xfrm>
              <a:off x="5334234" y="3240739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SCDPM</a:t>
              </a:r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A858378F-3D4E-45D5-AE92-C97D6FDE9CE5}"/>
                </a:ext>
              </a:extLst>
            </p:cNvPr>
            <p:cNvSpPr/>
            <p:nvPr/>
          </p:nvSpPr>
          <p:spPr>
            <a:xfrm>
              <a:off x="6859042" y="3240739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Backup</a:t>
              </a:r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D183E12-23B3-4740-8093-B5B6B9407E82}"/>
                </a:ext>
              </a:extLst>
            </p:cNvPr>
            <p:cNvSpPr/>
            <p:nvPr/>
          </p:nvSpPr>
          <p:spPr>
            <a:xfrm>
              <a:off x="3475754" y="4245869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Hyper-V</a:t>
              </a:r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6074ED78-97A7-498F-9C66-09C753BA7BB0}"/>
                </a:ext>
              </a:extLst>
            </p:cNvPr>
            <p:cNvSpPr/>
            <p:nvPr/>
          </p:nvSpPr>
          <p:spPr>
            <a:xfrm>
              <a:off x="5334234" y="4245868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SCVMM</a:t>
              </a: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DF91F252-6FCF-47FE-8036-663FF94E7CD1}"/>
                </a:ext>
              </a:extLst>
            </p:cNvPr>
            <p:cNvSpPr/>
            <p:nvPr/>
          </p:nvSpPr>
          <p:spPr>
            <a:xfrm>
              <a:off x="6859042" y="4245868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 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Compute</a:t>
              </a: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D864C12B-756F-4F8B-820A-695A9DFDB4CE}"/>
                </a:ext>
              </a:extLst>
            </p:cNvPr>
            <p:cNvSpPr/>
            <p:nvPr/>
          </p:nvSpPr>
          <p:spPr>
            <a:xfrm>
              <a:off x="3475754" y="5250998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Task Scheduler</a:t>
              </a: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2ABA8C6A-5229-449B-B16A-7DD1FD74FFDB}"/>
                </a:ext>
              </a:extLst>
            </p:cNvPr>
            <p:cNvSpPr/>
            <p:nvPr/>
          </p:nvSpPr>
          <p:spPr>
            <a:xfrm>
              <a:off x="5334234" y="5250996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Orchestrator</a:t>
              </a:r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0F4E8EB7-32DF-46DB-9628-66A010E50C67}"/>
                </a:ext>
              </a:extLst>
            </p:cNvPr>
            <p:cNvSpPr/>
            <p:nvPr/>
          </p:nvSpPr>
          <p:spPr>
            <a:xfrm>
              <a:off x="6859042" y="5250996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Automation</a:t>
              </a:r>
            </a:p>
          </p:txBody>
        </p:sp>
      </p:grpSp>
      <p:pic>
        <p:nvPicPr>
          <p:cNvPr id="83" name="Image 82">
            <a:extLst>
              <a:ext uri="{FF2B5EF4-FFF2-40B4-BE49-F238E27FC236}">
                <a16:creationId xmlns:a16="http://schemas.microsoft.com/office/drawing/2014/main" id="{422D890B-E55E-4171-AC83-A60F97F8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2919" y="360751"/>
            <a:ext cx="2527174" cy="1336206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9286F79D-D01A-431D-B18E-948A9E93C0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r="16270"/>
          <a:stretch/>
        </p:blipFill>
        <p:spPr>
          <a:xfrm>
            <a:off x="5509595" y="726324"/>
            <a:ext cx="2168854" cy="4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95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769</Words>
  <Application>Microsoft Office PowerPoint</Application>
  <PresentationFormat>Grand écran</PresentationFormat>
  <Paragraphs>110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Semibold</vt:lpstr>
      <vt:lpstr>Segoe UI Semilight</vt:lpstr>
      <vt:lpstr>Tahoma</vt:lpstr>
      <vt:lpstr>Wingdings</vt:lpstr>
      <vt:lpstr>WHITE TEMPLATE</vt:lpstr>
      <vt:lpstr>Introduction au Cloud et à Azure</vt:lpstr>
      <vt:lpstr>Le Cloud : Décorréler le service des moyens (1/3)</vt:lpstr>
      <vt:lpstr>Le Cloud : Décorréler le service des moyens (2/3)</vt:lpstr>
      <vt:lpstr>Le Cloud : Décorréler le service des moyens (3/3)</vt:lpstr>
      <vt:lpstr>Présentation PowerPoint</vt:lpstr>
      <vt:lpstr>Emplacement de la ressource Logique       Géographique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2019-04-16T13:12:37Z</dcterms:created>
  <dcterms:modified xsi:type="dcterms:W3CDTF">2022-04-04T14:40:41Z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2019-04-16T13:12:43.0506550Z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448524c9-d261-4e00-9214-e86cefb79cd3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