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73" r:id="rId7"/>
    <p:sldId id="269" r:id="rId8"/>
    <p:sldId id="270" r:id="rId9"/>
    <p:sldId id="271" r:id="rId10"/>
    <p:sldId id="263" r:id="rId11"/>
    <p:sldId id="274" r:id="rId12"/>
    <p:sldId id="282" r:id="rId13"/>
    <p:sldId id="257" r:id="rId14"/>
    <p:sldId id="272" r:id="rId15"/>
    <p:sldId id="260" r:id="rId16"/>
    <p:sldId id="258" r:id="rId17"/>
    <p:sldId id="259" r:id="rId18"/>
    <p:sldId id="261" r:id="rId19"/>
    <p:sldId id="262" r:id="rId20"/>
    <p:sldId id="278" r:id="rId21"/>
    <p:sldId id="275" r:id="rId22"/>
    <p:sldId id="276" r:id="rId23"/>
    <p:sldId id="279" r:id="rId24"/>
    <p:sldId id="277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Promise" TargetMode="External"/><Relationship Id="rId2" Type="http://schemas.openxmlformats.org/officeDocument/2006/relationships/hyperlink" Target="https://scotch.io/tutorials/javascript-promises-for-dummi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Closur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658-0AF0-438F-89CF-3F30C3D6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9530478" cy="1373070"/>
          </a:xfrm>
        </p:spPr>
        <p:txBody>
          <a:bodyPr/>
          <a:lstStyle/>
          <a:p>
            <a:pPr algn="ctr"/>
            <a:r>
              <a:rPr lang="en-CA" b="1" dirty="0">
                <a:solidFill>
                  <a:srgbClr val="FFC000"/>
                </a:solidFill>
              </a:rPr>
              <a:t>OO JavaScript Review</a:t>
            </a:r>
            <a:br>
              <a:rPr lang="en-CA" b="1" dirty="0">
                <a:solidFill>
                  <a:srgbClr val="FFC000"/>
                </a:solidFill>
              </a:rPr>
            </a:br>
            <a:r>
              <a:rPr lang="en-CA" sz="2800" b="1" dirty="0">
                <a:solidFill>
                  <a:srgbClr val="FFC000"/>
                </a:solidFill>
              </a:rPr>
              <a:t>Objects, ‘this’, JSON,  Closures, Promises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F84EA-20D4-47DC-8842-DE40A7FFD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solidFill>
                  <a:srgbClr val="FFC000"/>
                </a:solidFill>
              </a:rPr>
              <a:t>The Underpinning Language</a:t>
            </a:r>
          </a:p>
          <a:p>
            <a:endParaRPr lang="en-CA" sz="2800" b="1" dirty="0">
              <a:solidFill>
                <a:srgbClr val="FFC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14FB5A-1EDB-4F2F-8C97-D3933FEB055B}"/>
              </a:ext>
            </a:extLst>
          </p:cNvPr>
          <p:cNvSpPr/>
          <p:nvPr/>
        </p:nvSpPr>
        <p:spPr>
          <a:xfrm>
            <a:off x="8936182" y="5511726"/>
            <a:ext cx="3048000" cy="7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Welcome </a:t>
            </a:r>
          </a:p>
          <a:p>
            <a:pPr algn="ctr"/>
            <a:r>
              <a:rPr lang="en-CA" dirty="0"/>
              <a:t>Prof. James Mwangi</a:t>
            </a:r>
          </a:p>
        </p:txBody>
      </p:sp>
    </p:spTree>
    <p:extLst>
      <p:ext uri="{BB962C8B-B14F-4D97-AF65-F5344CB8AC3E}">
        <p14:creationId xmlns:p14="http://schemas.microsoft.com/office/powerpoint/2010/main" val="58164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rgbClr val="FFC000"/>
                </a:solidFill>
              </a:rPr>
              <a:t>Prototypal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0250"/>
            <a:ext cx="9613861" cy="4350673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See details here;</a:t>
            </a:r>
          </a:p>
          <a:p>
            <a:r>
              <a:rPr lang="en-CA" dirty="0"/>
              <a:t>https://developer.mozilla.org/en-US/docs/Learn/JavaScript/Objects/Object_prototypes</a:t>
            </a:r>
          </a:p>
        </p:txBody>
      </p:sp>
    </p:spTree>
    <p:extLst>
      <p:ext uri="{BB962C8B-B14F-4D97-AF65-F5344CB8AC3E}">
        <p14:creationId xmlns:p14="http://schemas.microsoft.com/office/powerpoint/2010/main" val="343120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3C53-A2A1-4C48-BB57-3437EE55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Objects using JSON</a:t>
            </a:r>
            <a:br>
              <a:rPr lang="en-CA" dirty="0"/>
            </a:br>
            <a:r>
              <a:rPr lang="en-CA" sz="2400" b="1" dirty="0"/>
              <a:t>see Demo Code on Blackboard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8485-6F96-442A-A32B-331D21B4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//Here’s a JSON string we can use to create objects</a:t>
            </a:r>
          </a:p>
          <a:p>
            <a:r>
              <a:rPr lang="en-CA" dirty="0" err="1">
                <a:effectLst/>
              </a:rPr>
              <a:t>var</a:t>
            </a:r>
            <a:r>
              <a:rPr lang="en-CA" dirty="0">
                <a:effectLst/>
              </a:rPr>
              <a:t> </a:t>
            </a:r>
            <a:r>
              <a:rPr lang="en-CA" dirty="0" err="1">
                <a:effectLst/>
              </a:rPr>
              <a:t>jsonstringdata</a:t>
            </a:r>
            <a:r>
              <a:rPr lang="en-CA" dirty="0">
                <a:effectLst/>
              </a:rPr>
              <a:t>= {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"employees":[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    {"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":“Jake", "</a:t>
            </a:r>
            <a:r>
              <a:rPr lang="en-CA" dirty="0" err="1">
                <a:effectLst/>
              </a:rPr>
              <a:t>lastName</a:t>
            </a:r>
            <a:r>
              <a:rPr lang="en-CA" dirty="0">
                <a:effectLst/>
              </a:rPr>
              <a:t>":“</a:t>
            </a:r>
            <a:r>
              <a:rPr lang="en-CA" dirty="0" err="1">
                <a:effectLst/>
              </a:rPr>
              <a:t>Benard</a:t>
            </a:r>
            <a:r>
              <a:rPr lang="en-CA" dirty="0">
                <a:effectLst/>
              </a:rPr>
              <a:t>"}, 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    {"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":“Susan", "</a:t>
            </a:r>
            <a:r>
              <a:rPr lang="en-CA" dirty="0" err="1">
                <a:effectLst/>
              </a:rPr>
              <a:t>lastName</a:t>
            </a:r>
            <a:r>
              <a:rPr lang="en-CA" dirty="0">
                <a:effectLst/>
              </a:rPr>
              <a:t>":“Baker"},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    {"</a:t>
            </a:r>
            <a:r>
              <a:rPr lang="en-CA" dirty="0" err="1">
                <a:effectLst/>
              </a:rPr>
              <a:t>firstName</a:t>
            </a:r>
            <a:r>
              <a:rPr lang="en-CA" dirty="0">
                <a:effectLst/>
              </a:rPr>
              <a:t>":“David", "</a:t>
            </a:r>
            <a:r>
              <a:rPr lang="en-CA" dirty="0" err="1">
                <a:effectLst/>
              </a:rPr>
              <a:t>lastName</a:t>
            </a:r>
            <a:r>
              <a:rPr lang="en-CA" dirty="0">
                <a:effectLst/>
              </a:rPr>
              <a:t>":“George"}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]</a:t>
            </a:r>
            <a:br>
              <a:rPr lang="en-CA" dirty="0">
                <a:effectLst/>
              </a:rPr>
            </a:br>
            <a:r>
              <a:rPr lang="en-CA" dirty="0">
                <a:effectLst/>
              </a:rPr>
              <a:t>}</a:t>
            </a:r>
          </a:p>
          <a:p>
            <a:r>
              <a:rPr lang="en-CA" dirty="0" err="1">
                <a:effectLst/>
              </a:rPr>
              <a:t>var</a:t>
            </a:r>
            <a:r>
              <a:rPr lang="en-CA" dirty="0">
                <a:effectLst/>
              </a:rPr>
              <a:t> </a:t>
            </a:r>
            <a:r>
              <a:rPr lang="en-CA" dirty="0" err="1">
                <a:effectLst/>
              </a:rPr>
              <a:t>newobj</a:t>
            </a:r>
            <a:r>
              <a:rPr lang="en-CA" dirty="0">
                <a:effectLst/>
              </a:rPr>
              <a:t> = </a:t>
            </a:r>
            <a:r>
              <a:rPr lang="en-CA" dirty="0" err="1">
                <a:effectLst/>
              </a:rPr>
              <a:t>JSON.parse</a:t>
            </a:r>
            <a:r>
              <a:rPr lang="en-CA" dirty="0">
                <a:effectLst/>
              </a:rPr>
              <a:t>(</a:t>
            </a:r>
            <a:r>
              <a:rPr lang="en-CA" dirty="0" err="1">
                <a:effectLst/>
              </a:rPr>
              <a:t>jsonstringdata</a:t>
            </a:r>
            <a:r>
              <a:rPr lang="en-CA" dirty="0">
                <a:effectLst/>
              </a:rPr>
              <a:t>);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63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0AB9-C1C0-4D9F-B2D0-9B4C57BE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8A87-EB2A-49C1-9FC4-81CFDAA4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1979112"/>
            <a:ext cx="10031135" cy="39570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600" dirty="0" err="1">
                <a:solidFill>
                  <a:schemeClr val="bg1"/>
                </a:solidFill>
                <a:effectLst/>
              </a:rPr>
              <a:t>var</a:t>
            </a:r>
            <a:r>
              <a:rPr lang="en-CA" sz="2600" dirty="0">
                <a:solidFill>
                  <a:schemeClr val="bg1"/>
                </a:solidFill>
                <a:effectLst/>
              </a:rPr>
              <a:t> 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studata</a:t>
            </a:r>
            <a:r>
              <a:rPr lang="en-CA" sz="2600" dirty="0">
                <a:solidFill>
                  <a:schemeClr val="bg1"/>
                </a:solidFill>
                <a:effectLst/>
              </a:rPr>
              <a:t> = '{"students":[' +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bg1"/>
                </a:solidFill>
                <a:effectLst/>
              </a:rPr>
              <a:t>'{"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FName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":"James","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LName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":"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Lincon</a:t>
            </a:r>
            <a:r>
              <a:rPr lang="en-CA" sz="2600" dirty="0">
                <a:solidFill>
                  <a:schemeClr val="bg1"/>
                </a:solidFill>
                <a:effectLst/>
              </a:rPr>
              <a:t>" },' +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bg1"/>
                </a:solidFill>
                <a:effectLst/>
              </a:rPr>
              <a:t>'{"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FName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":"Esther","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LName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":"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Luvian</a:t>
            </a:r>
            <a:r>
              <a:rPr lang="en-CA" sz="2600" dirty="0">
                <a:solidFill>
                  <a:schemeClr val="bg1"/>
                </a:solidFill>
                <a:effectLst/>
              </a:rPr>
              <a:t>" },' +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bg1"/>
                </a:solidFill>
                <a:effectLst/>
              </a:rPr>
              <a:t>'{"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FName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":"Harsh","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LName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":"</a:t>
            </a:r>
            <a:r>
              <a:rPr lang="en-CA" sz="2600" dirty="0" err="1">
                <a:solidFill>
                  <a:schemeClr val="bg1"/>
                </a:solidFill>
                <a:effectLst/>
              </a:rPr>
              <a:t>Micar</a:t>
            </a:r>
            <a:r>
              <a:rPr lang="en-CA" sz="2600" dirty="0">
                <a:solidFill>
                  <a:schemeClr val="bg1"/>
                </a:solidFill>
                <a:effectLst/>
              </a:rPr>
              <a:t>"}]}';</a:t>
            </a:r>
          </a:p>
          <a:p>
            <a:pPr marL="0" indent="0">
              <a:buNone/>
            </a:pPr>
            <a:br>
              <a:rPr lang="en-CA" sz="2600" dirty="0">
                <a:solidFill>
                  <a:schemeClr val="bg1"/>
                </a:solidFill>
                <a:effectLst/>
              </a:rPr>
            </a:br>
            <a:r>
              <a:rPr lang="en-CA" sz="2600" dirty="0">
                <a:solidFill>
                  <a:schemeClr val="bg1"/>
                </a:solidFill>
                <a:effectLst/>
              </a:rPr>
              <a:t>/* Create a JSON string for Programs with appropriate name.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bg1"/>
                </a:solidFill>
                <a:effectLst/>
              </a:rPr>
              <a:t>progName</a:t>
            </a:r>
            <a:r>
              <a:rPr lang="en-CA" sz="2600" dirty="0">
                <a:solidFill>
                  <a:schemeClr val="bg1"/>
                </a:solidFill>
                <a:effectLst/>
              </a:rPr>
              <a:t> can be CPA, CPD, BSD, IFS </a:t>
            </a:r>
          </a:p>
          <a:p>
            <a:pPr marL="0" indent="0">
              <a:buNone/>
            </a:pPr>
            <a:r>
              <a:rPr lang="en-CA" sz="2600" dirty="0" err="1">
                <a:solidFill>
                  <a:schemeClr val="bg1"/>
                </a:solidFill>
                <a:effectLst/>
              </a:rPr>
              <a:t>DoG</a:t>
            </a:r>
            <a:r>
              <a:rPr lang="en-CA" sz="2600" dirty="0">
                <a:solidFill>
                  <a:schemeClr val="bg1"/>
                </a:solidFill>
                <a:effectLst/>
              </a:rPr>
              <a:t> can be Winter 2018, Spring 2018, Fall 2018</a:t>
            </a:r>
          </a:p>
          <a:p>
            <a:pPr marL="0" indent="0">
              <a:buNone/>
            </a:pPr>
            <a:br>
              <a:rPr lang="en-CA" sz="2600" dirty="0">
                <a:solidFill>
                  <a:schemeClr val="bg1"/>
                </a:solidFill>
                <a:effectLst/>
              </a:rPr>
            </a:br>
            <a:r>
              <a:rPr lang="en-CA" sz="2600" dirty="0">
                <a:solidFill>
                  <a:schemeClr val="bg1"/>
                </a:solidFill>
                <a:effectLst/>
              </a:rPr>
              <a:t>Display all students, full names the courses 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bg1"/>
                </a:solidFill>
                <a:effectLst/>
              </a:rPr>
              <a:t>they take and their possible dates of graduation</a:t>
            </a:r>
          </a:p>
          <a:p>
            <a:pPr marL="0" indent="0">
              <a:buNone/>
            </a:pPr>
            <a:r>
              <a:rPr lang="en-CA" sz="2600" dirty="0">
                <a:solidFill>
                  <a:schemeClr val="bg1"/>
                </a:solidFill>
                <a:effectLst/>
              </a:rPr>
              <a:t>*/</a:t>
            </a:r>
          </a:p>
          <a:p>
            <a:pPr marL="0" indent="0">
              <a:buNone/>
            </a:pPr>
            <a:endParaRPr lang="en-CA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7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3600" dirty="0">
                <a:effectLst/>
              </a:rPr>
              <a:t>A closure is created</a:t>
            </a:r>
          </a:p>
          <a:p>
            <a:pPr marL="1162050"/>
            <a:r>
              <a:rPr lang="en-CA" sz="3600" dirty="0">
                <a:effectLst/>
              </a:rPr>
              <a:t> whenever a function returns another function, or an object containing functions</a:t>
            </a:r>
          </a:p>
          <a:p>
            <a:pPr marL="0" indent="0">
              <a:buNone/>
            </a:pPr>
            <a:r>
              <a:rPr lang="en-CA" sz="3600" dirty="0"/>
              <a:t>A closure is the combination of a function and the lexical environment within which that function was declared. </a:t>
            </a:r>
          </a:p>
          <a:p>
            <a:pPr marL="0" indent="0">
              <a:buNone/>
            </a:pPr>
            <a:r>
              <a:rPr lang="en-CA" sz="3600" dirty="0"/>
              <a:t>This environment consists of any local variables that </a:t>
            </a:r>
          </a:p>
          <a:p>
            <a:pPr marL="0" indent="0">
              <a:buNone/>
            </a:pPr>
            <a:r>
              <a:rPr lang="en-CA" sz="3600" dirty="0"/>
              <a:t>were in-scope at the time the closure was created. </a:t>
            </a:r>
          </a:p>
          <a:p>
            <a:pPr marL="1162050"/>
            <a:endParaRPr lang="en-CA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9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function </a:t>
            </a:r>
            <a:r>
              <a:rPr lang="en-CA" dirty="0" err="1">
                <a:solidFill>
                  <a:schemeClr val="bg1"/>
                </a:solidFill>
              </a:rPr>
              <a:t>makeFunc</a:t>
            </a:r>
            <a:r>
              <a:rPr lang="en-CA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coursename</a:t>
            </a:r>
            <a:r>
              <a:rPr lang="en-CA" dirty="0">
                <a:solidFill>
                  <a:schemeClr val="bg1"/>
                </a:solidFill>
              </a:rPr>
              <a:t> = WEB322';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 function </a:t>
            </a:r>
            <a:r>
              <a:rPr lang="en-CA" dirty="0" err="1">
                <a:solidFill>
                  <a:schemeClr val="bg1"/>
                </a:solidFill>
              </a:rPr>
              <a:t>displayName</a:t>
            </a:r>
            <a:r>
              <a:rPr lang="en-CA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   alert(</a:t>
            </a:r>
            <a:r>
              <a:rPr lang="en-CA" dirty="0" err="1">
                <a:solidFill>
                  <a:schemeClr val="bg1"/>
                </a:solidFill>
              </a:rPr>
              <a:t>coursename</a:t>
            </a:r>
            <a:r>
              <a:rPr lang="en-CA" dirty="0">
                <a:solidFill>
                  <a:schemeClr val="bg1"/>
                </a:solidFill>
              </a:rPr>
              <a:t>);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 }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 return </a:t>
            </a:r>
            <a:r>
              <a:rPr lang="en-CA" dirty="0" err="1">
                <a:solidFill>
                  <a:schemeClr val="bg1"/>
                </a:solidFill>
              </a:rPr>
              <a:t>displayName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myFunc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makeFunc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CA" dirty="0" err="1">
                <a:solidFill>
                  <a:schemeClr val="bg1"/>
                </a:solidFill>
              </a:rPr>
              <a:t>myFunc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1790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err="1"/>
              <a:t>makeFunc</a:t>
            </a:r>
            <a:r>
              <a:rPr lang="en-CA" dirty="0"/>
              <a:t>() finishes executing, but the name variable remains accessible</a:t>
            </a:r>
          </a:p>
          <a:p>
            <a:pPr marL="0" indent="0">
              <a:buNone/>
            </a:pPr>
            <a:r>
              <a:rPr lang="en-CA" dirty="0"/>
              <a:t>This is because functions in JavaScript form closures. </a:t>
            </a:r>
          </a:p>
          <a:p>
            <a:pPr marL="0" indent="0">
              <a:buNone/>
            </a:pPr>
            <a:r>
              <a:rPr lang="en-CA" dirty="0"/>
              <a:t>A closure is the combination of a function and the lexical </a:t>
            </a:r>
          </a:p>
          <a:p>
            <a:pPr marL="0" indent="0">
              <a:buNone/>
            </a:pPr>
            <a:r>
              <a:rPr lang="en-CA" dirty="0"/>
              <a:t>environment within which that function was declared. </a:t>
            </a:r>
          </a:p>
          <a:p>
            <a:pPr marL="0" indent="0">
              <a:buNone/>
            </a:pPr>
            <a:r>
              <a:rPr lang="en-CA" dirty="0"/>
              <a:t>This environment consists of any local variables that </a:t>
            </a:r>
          </a:p>
          <a:p>
            <a:pPr marL="0" indent="0">
              <a:buNone/>
            </a:pPr>
            <a:r>
              <a:rPr lang="en-CA" dirty="0"/>
              <a:t>were in-scope at the time the closure was created. </a:t>
            </a:r>
          </a:p>
          <a:p>
            <a:pPr marL="0" indent="0">
              <a:buNone/>
            </a:pPr>
            <a:r>
              <a:rPr lang="en-CA" dirty="0"/>
              <a:t>In this case, </a:t>
            </a:r>
            <a:r>
              <a:rPr lang="en-CA" dirty="0" err="1"/>
              <a:t>myFunc</a:t>
            </a:r>
            <a:r>
              <a:rPr lang="en-CA" dirty="0"/>
              <a:t> is a reference to the instance of the </a:t>
            </a:r>
          </a:p>
          <a:p>
            <a:pPr marL="0" indent="0">
              <a:buNone/>
            </a:pPr>
            <a:r>
              <a:rPr lang="en-CA" dirty="0"/>
              <a:t>function </a:t>
            </a:r>
            <a:r>
              <a:rPr lang="en-CA" dirty="0" err="1"/>
              <a:t>displayName</a:t>
            </a:r>
            <a:r>
              <a:rPr lang="en-CA" dirty="0"/>
              <a:t> created when </a:t>
            </a:r>
            <a:r>
              <a:rPr lang="en-CA" dirty="0" err="1"/>
              <a:t>makeFunc</a:t>
            </a:r>
            <a:r>
              <a:rPr lang="en-CA" dirty="0"/>
              <a:t> is run. </a:t>
            </a:r>
          </a:p>
          <a:p>
            <a:pPr marL="0" indent="0">
              <a:buNone/>
            </a:pPr>
            <a:r>
              <a:rPr lang="en-CA" dirty="0"/>
              <a:t>The instance of </a:t>
            </a:r>
            <a:r>
              <a:rPr lang="en-CA" dirty="0" err="1"/>
              <a:t>displayName</a:t>
            </a:r>
            <a:r>
              <a:rPr lang="en-CA" dirty="0"/>
              <a:t> maintains a reference</a:t>
            </a:r>
          </a:p>
          <a:p>
            <a:pPr marL="0" indent="0">
              <a:buNone/>
            </a:pPr>
            <a:r>
              <a:rPr lang="en-CA" dirty="0"/>
              <a:t> to its lexical environment, within which the variable name exists. </a:t>
            </a:r>
          </a:p>
          <a:p>
            <a:pPr marL="0" indent="0">
              <a:buNone/>
            </a:pPr>
            <a:r>
              <a:rPr lang="en-CA" dirty="0"/>
              <a:t>For this reason, when </a:t>
            </a:r>
            <a:r>
              <a:rPr lang="en-CA" dirty="0" err="1"/>
              <a:t>myFunc</a:t>
            </a:r>
            <a:r>
              <a:rPr lang="en-CA" dirty="0"/>
              <a:t> is invoked, </a:t>
            </a:r>
          </a:p>
          <a:p>
            <a:pPr marL="0" indent="0">
              <a:buNone/>
            </a:pPr>
            <a:r>
              <a:rPr lang="en-CA" dirty="0"/>
              <a:t>the variable name remains available for use and “WEB322" is passed to alert.</a:t>
            </a:r>
          </a:p>
        </p:txBody>
      </p:sp>
    </p:spTree>
    <p:extLst>
      <p:ext uri="{BB962C8B-B14F-4D97-AF65-F5344CB8AC3E}">
        <p14:creationId xmlns:p14="http://schemas.microsoft.com/office/powerpoint/2010/main" val="276648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An Interesting Scenario for returned functions</a:t>
            </a:r>
          </a:p>
          <a:p>
            <a:pPr marL="1162050"/>
            <a:r>
              <a:rPr lang="en-CA" dirty="0"/>
              <a:t>– JavaScript actually executes the returned function within the scope of the containing function, </a:t>
            </a:r>
          </a:p>
          <a:p>
            <a:pPr marL="1162050"/>
            <a:r>
              <a:rPr lang="en-CA" dirty="0"/>
              <a:t>which means that the returned function has access to the local variables of the function in which it was defined.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97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Closures: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834166"/>
            <a:ext cx="9613861" cy="4516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1200" dirty="0"/>
              <a:t>function counter(){</a:t>
            </a:r>
          </a:p>
          <a:p>
            <a:pPr marL="0" indent="0">
              <a:buNone/>
            </a:pPr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localCounter</a:t>
            </a:r>
            <a:r>
              <a:rPr lang="en-CA" sz="1200" dirty="0"/>
              <a:t> = 0; // declare "</a:t>
            </a:r>
            <a:r>
              <a:rPr lang="en-CA" sz="1200" dirty="0" err="1"/>
              <a:t>localCounter</a:t>
            </a:r>
            <a:r>
              <a:rPr lang="en-CA" sz="1200" dirty="0"/>
              <a:t>" within the "counter()" function scope</a:t>
            </a:r>
          </a:p>
          <a:p>
            <a:pPr marL="0" indent="0">
              <a:buNone/>
            </a:pPr>
            <a:r>
              <a:rPr lang="en-CA" sz="1200" dirty="0"/>
              <a:t>  </a:t>
            </a:r>
          </a:p>
          <a:p>
            <a:pPr marL="0" indent="0">
              <a:buNone/>
            </a:pPr>
            <a:r>
              <a:rPr lang="en-CA" sz="1200" dirty="0"/>
              <a:t>  return function(){ // return a new function that references "</a:t>
            </a:r>
            <a:r>
              <a:rPr lang="en-CA" sz="1200" dirty="0" err="1"/>
              <a:t>localCounter</a:t>
            </a:r>
            <a:r>
              <a:rPr lang="en-CA" sz="1200" dirty="0"/>
              <a:t>"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localCounter</a:t>
            </a:r>
            <a:r>
              <a:rPr lang="en-CA" sz="1200" dirty="0"/>
              <a:t>++; // increment it by 1</a:t>
            </a:r>
          </a:p>
          <a:p>
            <a:pPr marL="0" indent="0">
              <a:buNone/>
            </a:pPr>
            <a:r>
              <a:rPr lang="en-CA" sz="1200" dirty="0"/>
              <a:t>    return </a:t>
            </a:r>
            <a:r>
              <a:rPr lang="en-CA" sz="1200" dirty="0" err="1"/>
              <a:t>localCounter</a:t>
            </a:r>
            <a:r>
              <a:rPr lang="en-CA" sz="1200" dirty="0"/>
              <a:t>; // return the value of "</a:t>
            </a:r>
            <a:r>
              <a:rPr lang="en-CA" sz="1200" dirty="0" err="1"/>
              <a:t>localcounter</a:t>
            </a:r>
            <a:r>
              <a:rPr lang="en-CA" sz="1200" dirty="0"/>
              <a:t>"</a:t>
            </a:r>
          </a:p>
          <a:p>
            <a:pPr marL="0" indent="0">
              <a:buNone/>
            </a:pPr>
            <a:r>
              <a:rPr lang="en-CA" sz="1200" dirty="0"/>
              <a:t>  };</a:t>
            </a:r>
          </a:p>
          <a:p>
            <a:pPr marL="0" indent="0">
              <a:buNone/>
            </a:pPr>
            <a:r>
              <a:rPr lang="en-CA" sz="1200" dirty="0"/>
              <a:t>  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// call the counter() function and get a reference to the new function</a:t>
            </a:r>
          </a:p>
          <a:p>
            <a:pPr marL="0" indent="0">
              <a:buNone/>
            </a:pPr>
            <a:r>
              <a:rPr lang="en-CA" sz="1200" dirty="0" err="1"/>
              <a:t>var</a:t>
            </a:r>
            <a:r>
              <a:rPr lang="en-CA" sz="1200" dirty="0"/>
              <a:t> count = counter();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// call the new function</a:t>
            </a:r>
          </a:p>
          <a:p>
            <a:pPr marL="0" indent="0">
              <a:buNone/>
            </a:pPr>
            <a:r>
              <a:rPr lang="en-CA" sz="1200" dirty="0"/>
              <a:t>console.log(count());</a:t>
            </a:r>
          </a:p>
          <a:p>
            <a:pPr marL="0" indent="0">
              <a:buNone/>
            </a:pPr>
            <a:r>
              <a:rPr lang="en-CA" sz="1200" dirty="0"/>
              <a:t>console.log(count()); </a:t>
            </a:r>
          </a:p>
          <a:p>
            <a:pPr marL="0" indent="0">
              <a:buNone/>
            </a:pPr>
            <a:r>
              <a:rPr lang="en-CA" sz="1200" dirty="0"/>
              <a:t>console.log(count()); </a:t>
            </a:r>
          </a:p>
        </p:txBody>
      </p:sp>
    </p:spTree>
    <p:extLst>
      <p:ext uri="{BB962C8B-B14F-4D97-AF65-F5344CB8AC3E}">
        <p14:creationId xmlns:p14="http://schemas.microsoft.com/office/powerpoint/2010/main" val="344637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Closures: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function </a:t>
            </a:r>
            <a:r>
              <a:rPr lang="en-CA" dirty="0" err="1"/>
              <a:t>makeAdder</a:t>
            </a:r>
            <a:r>
              <a:rPr lang="en-CA" dirty="0"/>
              <a:t>(x) {</a:t>
            </a:r>
          </a:p>
          <a:p>
            <a:pPr marL="0" indent="0">
              <a:buNone/>
            </a:pPr>
            <a:r>
              <a:rPr lang="en-CA" dirty="0"/>
              <a:t>  return function(y) {</a:t>
            </a:r>
          </a:p>
          <a:p>
            <a:pPr marL="0" indent="0">
              <a:buNone/>
            </a:pPr>
            <a:r>
              <a:rPr lang="en-CA" dirty="0"/>
              <a:t>    return x + y;</a:t>
            </a:r>
          </a:p>
          <a:p>
            <a:pPr marL="0" indent="0">
              <a:buNone/>
            </a:pPr>
            <a:r>
              <a:rPr lang="en-CA" dirty="0"/>
              <a:t>  };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/>
              <a:t>// name the two closure and their function factory</a:t>
            </a:r>
          </a:p>
          <a:p>
            <a:pPr marL="0" indent="0">
              <a:buNone/>
            </a:pPr>
            <a:r>
              <a:rPr lang="en-CA" dirty="0" err="1"/>
              <a:t>var</a:t>
            </a:r>
            <a:r>
              <a:rPr lang="en-CA" dirty="0"/>
              <a:t> add5 = </a:t>
            </a:r>
            <a:r>
              <a:rPr lang="en-CA" dirty="0" err="1"/>
              <a:t>makeAdder</a:t>
            </a:r>
            <a:r>
              <a:rPr lang="en-CA" dirty="0"/>
              <a:t>(5);</a:t>
            </a:r>
          </a:p>
          <a:p>
            <a:pPr marL="0" indent="0">
              <a:buNone/>
            </a:pPr>
            <a:r>
              <a:rPr lang="en-CA" dirty="0" err="1"/>
              <a:t>var</a:t>
            </a:r>
            <a:r>
              <a:rPr lang="en-CA" dirty="0"/>
              <a:t> add10 = </a:t>
            </a:r>
            <a:r>
              <a:rPr lang="en-CA" dirty="0" err="1"/>
              <a:t>makeAdder</a:t>
            </a:r>
            <a:r>
              <a:rPr lang="en-CA" dirty="0"/>
              <a:t>(10);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console.log(add5(2));  </a:t>
            </a:r>
          </a:p>
          <a:p>
            <a:pPr marL="0" indent="0">
              <a:buNone/>
            </a:pPr>
            <a:r>
              <a:rPr lang="en-CA" dirty="0"/>
              <a:t>console.log(add10(2)); </a:t>
            </a:r>
          </a:p>
        </p:txBody>
      </p:sp>
    </p:spTree>
    <p:extLst>
      <p:ext uri="{BB962C8B-B14F-4D97-AF65-F5344CB8AC3E}">
        <p14:creationId xmlns:p14="http://schemas.microsoft.com/office/powerpoint/2010/main" val="423145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/>
          <a:lstStyle/>
          <a:p>
            <a:r>
              <a:rPr lang="en-CA" dirty="0"/>
              <a:t>What is a Promise?</a:t>
            </a:r>
          </a:p>
          <a:p>
            <a:r>
              <a:rPr lang="en-CA" dirty="0"/>
              <a:t>States of a Promise. </a:t>
            </a:r>
          </a:p>
          <a:p>
            <a:r>
              <a:rPr lang="en-CA" dirty="0"/>
              <a:t>Syntax of a promise</a:t>
            </a:r>
          </a:p>
          <a:p>
            <a:r>
              <a:rPr lang="en-CA" dirty="0"/>
              <a:t>Chaining Promises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90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Creating Objects (Object Literal)</a:t>
            </a:r>
          </a:p>
          <a:p>
            <a:r>
              <a:rPr lang="en-CA" dirty="0"/>
              <a:t>Creating Objects (Function Closures)</a:t>
            </a:r>
          </a:p>
          <a:p>
            <a:r>
              <a:rPr lang="en-CA" dirty="0"/>
              <a:t>Creating Objects (Function Constructors)</a:t>
            </a:r>
          </a:p>
          <a:p>
            <a:r>
              <a:rPr lang="en-CA" dirty="0"/>
              <a:t>‘this’ keyword</a:t>
            </a:r>
          </a:p>
          <a:p>
            <a:r>
              <a:rPr lang="en-CA" dirty="0"/>
              <a:t>Prototypal Inheritance</a:t>
            </a:r>
          </a:p>
          <a:p>
            <a:r>
              <a:rPr lang="en-CA" dirty="0" err="1"/>
              <a:t>var</a:t>
            </a:r>
            <a:r>
              <a:rPr lang="en-CA" dirty="0"/>
              <a:t>, let, </a:t>
            </a:r>
            <a:r>
              <a:rPr lang="en-CA" dirty="0" err="1"/>
              <a:t>const</a:t>
            </a:r>
            <a:endParaRPr lang="en-CA" dirty="0"/>
          </a:p>
          <a:p>
            <a:r>
              <a:rPr lang="en-CA" dirty="0"/>
              <a:t>Exception handling/Throwing Errors</a:t>
            </a:r>
          </a:p>
          <a:p>
            <a:r>
              <a:rPr lang="en-CA" dirty="0"/>
              <a:t>Promises – Resolve &amp; Then  || Reject &amp; Catch  | Chaining Promises</a:t>
            </a:r>
          </a:p>
          <a:p>
            <a:r>
              <a:rPr lang="en-CA" dirty="0"/>
              <a:t>Arrow Function,    Lexical ‘this’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575537-7FA0-4BA4-80B1-2018C9BE44AA}"/>
              </a:ext>
            </a:extLst>
          </p:cNvPr>
          <p:cNvSpPr/>
          <p:nvPr/>
        </p:nvSpPr>
        <p:spPr>
          <a:xfrm>
            <a:off x="6808124" y="939214"/>
            <a:ext cx="3048000" cy="7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207160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0C2C-DFCD-4924-B17D-10D11A5E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>
                <a:solidFill>
                  <a:srgbClr val="FFC000"/>
                </a:solidFill>
              </a:rPr>
              <a:t>Executor : </a:t>
            </a:r>
            <a:r>
              <a:rPr lang="en-CA" b="1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F36AE-B0F3-4D34-91A7-6AE45EB6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3200" b="1" dirty="0">
                <a:solidFill>
                  <a:srgbClr val="FFC000"/>
                </a:solidFill>
              </a:rPr>
              <a:t>executor</a:t>
            </a:r>
          </a:p>
          <a:p>
            <a:r>
              <a:rPr lang="en-CA" sz="2800" dirty="0"/>
              <a:t>Is A function that is passed with the arguments resolve and reject.</a:t>
            </a:r>
          </a:p>
          <a:p>
            <a:r>
              <a:rPr lang="en-CA" sz="2800" dirty="0"/>
              <a:t> The executor function is executed immediately by the Promise implementation, passing resolve and reject functions (the executor is called before the Promise constructor even returns the created object).</a:t>
            </a:r>
          </a:p>
          <a:p>
            <a:r>
              <a:rPr lang="en-CA" sz="2800" dirty="0"/>
              <a:t>The </a:t>
            </a:r>
            <a:r>
              <a:rPr lang="en-CA" sz="2800" dirty="0">
                <a:solidFill>
                  <a:srgbClr val="FFC000"/>
                </a:solidFill>
              </a:rPr>
              <a:t>resolve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FFC000"/>
                </a:solidFill>
              </a:rPr>
              <a:t>reject</a:t>
            </a:r>
            <a:r>
              <a:rPr lang="en-CA" sz="2800" dirty="0"/>
              <a:t> functions, when called, resolve or reject the promise,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3597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Promise -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/>
          </a:bodyPr>
          <a:lstStyle/>
          <a:p>
            <a:r>
              <a:rPr lang="en-CA" dirty="0"/>
              <a:t>The Promise object represents the eventual completion (or failure) of an asynchronous operation, and its resulting value.</a:t>
            </a:r>
          </a:p>
          <a:p>
            <a:endParaRPr lang="en-CA" dirty="0"/>
          </a:p>
          <a:p>
            <a:r>
              <a:rPr lang="en-CA" dirty="0"/>
              <a:t>A Promise is a proxy for a value not necessarily known when the promise is created. </a:t>
            </a:r>
          </a:p>
          <a:p>
            <a:r>
              <a:rPr lang="en-CA" dirty="0"/>
              <a:t>It allows you to associate handlers with an asynchronous action's eventual success value or failure reason. This lets asynchronous methods return values like synchronous methods: instead of immediately returning the final value, the asynchronous method returns a promise to supply the value at some point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04172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States of a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2336872"/>
            <a:ext cx="11634537" cy="40140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r>
              <a:rPr lang="en-CA" sz="3200" b="1" dirty="0">
                <a:solidFill>
                  <a:srgbClr val="FFC000"/>
                </a:solidFill>
              </a:rPr>
              <a:t>pending</a:t>
            </a:r>
            <a:r>
              <a:rPr lang="en-CA" sz="3200" dirty="0"/>
              <a:t>: initial state, neither fulfilled nor rejected.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FFC000"/>
                </a:solidFill>
              </a:rPr>
              <a:t>fulfilled</a:t>
            </a:r>
            <a:r>
              <a:rPr lang="en-CA" sz="3200" dirty="0"/>
              <a:t>: meaning that the operation completed successfully.</a:t>
            </a:r>
          </a:p>
          <a:p>
            <a:pPr marL="0" indent="0">
              <a:buNone/>
            </a:pPr>
            <a:r>
              <a:rPr lang="en-CA" sz="3200" b="1" dirty="0">
                <a:solidFill>
                  <a:srgbClr val="FFC000"/>
                </a:solidFill>
              </a:rPr>
              <a:t>rejected</a:t>
            </a:r>
            <a:r>
              <a:rPr lang="en-CA" sz="3200" dirty="0"/>
              <a:t>: meaning that the operation failed.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r>
              <a:rPr lang="en-CA" sz="3200" dirty="0"/>
              <a:t>See a Promise graphically: </a:t>
            </a:r>
            <a:r>
              <a:rPr lang="en-CA" sz="1600" dirty="0"/>
              <a:t>source: developer.mozilla.org</a:t>
            </a:r>
            <a:r>
              <a:rPr lang="en-CA" sz="2800" dirty="0"/>
              <a:t> in the next slide</a:t>
            </a:r>
            <a:endParaRPr lang="en-CA" sz="1600" dirty="0"/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17519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000">
              <a:schemeClr val="accent6"/>
            </a:gs>
            <a:gs pos="98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314F749-34FC-405B-B168-B690CD41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11" y="1503948"/>
            <a:ext cx="9351538" cy="4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E196-5FAB-419E-ABE8-43C128A1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Syntax of a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612D-C9BE-4B50-B5B4-EF74D7B8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new Promise( /* executor */ function(resolve, reject) { ... } );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402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D5EB-7A36-4F5F-9440-4E4DCB86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ECC8-DAF3-41B9-B6D7-AC555AAD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93495"/>
            <a:ext cx="9613861" cy="3842694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FF0000"/>
                </a:solidFill>
              </a:rPr>
              <a:t>const</a:t>
            </a:r>
            <a:r>
              <a:rPr lang="en-CA" dirty="0"/>
              <a:t> </a:t>
            </a:r>
            <a:r>
              <a:rPr lang="en-CA" dirty="0" err="1"/>
              <a:t>myFirstPromise</a:t>
            </a:r>
            <a:r>
              <a:rPr lang="en-CA" dirty="0"/>
              <a:t> = </a:t>
            </a:r>
            <a:r>
              <a:rPr lang="en-CA" dirty="0">
                <a:solidFill>
                  <a:srgbClr val="FF0000"/>
                </a:solidFill>
              </a:rPr>
              <a:t>new</a:t>
            </a:r>
            <a:r>
              <a:rPr lang="en-CA" dirty="0"/>
              <a:t> Promise((resolve, reject) =&gt; {</a:t>
            </a:r>
          </a:p>
          <a:p>
            <a:pPr marL="0" indent="0">
              <a:buNone/>
            </a:pPr>
            <a:r>
              <a:rPr lang="en-CA" dirty="0"/>
              <a:t>  // do something asynchronous which eventually calls either:</a:t>
            </a:r>
          </a:p>
          <a:p>
            <a:pPr marL="0" indent="0">
              <a:buNone/>
            </a:pPr>
            <a:r>
              <a:rPr lang="en-CA" dirty="0"/>
              <a:t>  //</a:t>
            </a:r>
          </a:p>
          <a:p>
            <a:pPr marL="0" indent="0">
              <a:buNone/>
            </a:pPr>
            <a:r>
              <a:rPr lang="en-CA" dirty="0"/>
              <a:t>  //   </a:t>
            </a:r>
            <a:r>
              <a:rPr lang="en-CA" dirty="0">
                <a:solidFill>
                  <a:srgbClr val="FF0000"/>
                </a:solidFill>
              </a:rPr>
              <a:t>resolve</a:t>
            </a:r>
            <a:r>
              <a:rPr lang="en-CA" dirty="0"/>
              <a:t>(</a:t>
            </a:r>
            <a:r>
              <a:rPr lang="en-CA" dirty="0" err="1"/>
              <a:t>someValue</a:t>
            </a:r>
            <a:r>
              <a:rPr lang="en-CA" dirty="0"/>
              <a:t>); // fulfilled</a:t>
            </a:r>
          </a:p>
          <a:p>
            <a:pPr marL="0" indent="0">
              <a:buNone/>
            </a:pPr>
            <a:r>
              <a:rPr lang="en-CA" dirty="0"/>
              <a:t>  // or</a:t>
            </a:r>
          </a:p>
          <a:p>
            <a:pPr marL="0" indent="0">
              <a:buNone/>
            </a:pPr>
            <a:r>
              <a:rPr lang="en-CA" dirty="0"/>
              <a:t>  //   </a:t>
            </a:r>
            <a:r>
              <a:rPr lang="en-CA" dirty="0">
                <a:solidFill>
                  <a:srgbClr val="FF0000"/>
                </a:solidFill>
              </a:rPr>
              <a:t>reject</a:t>
            </a:r>
            <a:r>
              <a:rPr lang="en-CA" dirty="0"/>
              <a:t>("failure reason"); // rejected</a:t>
            </a:r>
          </a:p>
          <a:p>
            <a:pPr marL="0" indent="0">
              <a:buNone/>
            </a:pPr>
            <a:r>
              <a:rPr lang="en-CA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2729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663CB-E12E-4344-804B-F54D2B4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B404-3EB2-40E0-A836-7E4FE909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 by </a:t>
            </a:r>
            <a:r>
              <a:rPr lang="en-CA" dirty="0" err="1"/>
              <a:t>Jecelyn</a:t>
            </a:r>
            <a:r>
              <a:rPr lang="en-CA" dirty="0"/>
              <a:t> </a:t>
            </a:r>
            <a:r>
              <a:rPr lang="en-CA" dirty="0" err="1"/>
              <a:t>Yeen</a:t>
            </a:r>
            <a:endParaRPr lang="en-CA" dirty="0"/>
          </a:p>
          <a:p>
            <a:r>
              <a:rPr lang="en-CA" dirty="0">
                <a:hlinkClick r:id="rId2"/>
              </a:rPr>
              <a:t>https://scotch.io/tutorials/javascript-promises-for-dummies</a:t>
            </a:r>
            <a:endParaRPr lang="en-CA" dirty="0"/>
          </a:p>
          <a:p>
            <a:r>
              <a:rPr lang="en-CA" dirty="0"/>
              <a:t>See examples at the end of :</a:t>
            </a:r>
          </a:p>
          <a:p>
            <a:r>
              <a:rPr lang="en-CA" dirty="0">
                <a:hlinkClick r:id="rId3"/>
              </a:rPr>
              <a:t>https://developer.mozilla.org/en-US/docs/Web/JavaScript/Reference/Global_Objects/Promise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521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B97B-1172-43AE-811F-D7998F5A7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Advanced JavaScript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AD36C-590B-4870-9130-D2B68464E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CA" sz="2000" b="1" dirty="0"/>
          </a:p>
          <a:p>
            <a:r>
              <a:rPr lang="en-CA" sz="2000" b="1" dirty="0"/>
              <a:t>Week 4  </a:t>
            </a:r>
          </a:p>
          <a:p>
            <a:r>
              <a:rPr lang="en-CA" sz="2000" b="1" dirty="0"/>
              <a:t>Prof. James Mwangi</a:t>
            </a:r>
          </a:p>
        </p:txBody>
      </p:sp>
    </p:spTree>
    <p:extLst>
      <p:ext uri="{BB962C8B-B14F-4D97-AF65-F5344CB8AC3E}">
        <p14:creationId xmlns:p14="http://schemas.microsoft.com/office/powerpoint/2010/main" val="67788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20A-DDBF-4DE4-95BD-0DB80190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Lesson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BA22-1218-4F32-9460-7EB4B8D8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Closure</a:t>
            </a:r>
          </a:p>
          <a:p>
            <a:r>
              <a:rPr lang="en-CA" sz="4800" dirty="0"/>
              <a:t>Arrow Functions</a:t>
            </a:r>
          </a:p>
          <a:p>
            <a:r>
              <a:rPr lang="en-CA" sz="4800" dirty="0"/>
              <a:t>Promises</a:t>
            </a:r>
          </a:p>
          <a:p>
            <a:r>
              <a:rPr lang="en-CA" sz="4800" dirty="0"/>
              <a:t>Serving up JSON content</a:t>
            </a:r>
          </a:p>
        </p:txBody>
      </p:sp>
    </p:spTree>
    <p:extLst>
      <p:ext uri="{BB962C8B-B14F-4D97-AF65-F5344CB8AC3E}">
        <p14:creationId xmlns:p14="http://schemas.microsoft.com/office/powerpoint/2010/main" val="357287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39FD-5C40-4FCF-A348-61E935E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Create the directories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45DA-2704-4177-B198-11604FCD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closures</a:t>
            </a:r>
          </a:p>
          <a:p>
            <a:r>
              <a:rPr lang="en-CA" sz="4000" dirty="0" err="1"/>
              <a:t>arrowfunctions</a:t>
            </a:r>
            <a:endParaRPr lang="en-CA" sz="4000" dirty="0"/>
          </a:p>
          <a:p>
            <a:r>
              <a:rPr lang="en-CA" sz="4000" dirty="0"/>
              <a:t>promises</a:t>
            </a:r>
          </a:p>
          <a:p>
            <a:r>
              <a:rPr lang="en-CA" sz="4000" dirty="0" err="1"/>
              <a:t>servejson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80354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/>
              <a:t>Creating Objects (Object Literal)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81200"/>
            <a:ext cx="9613861" cy="4369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  <a:effectLst/>
              </a:rPr>
              <a:t>Persons 	psn1	 ps2	 ps3 	ps4 	ps5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  <a:effectLst/>
              </a:rPr>
              <a:t>name: 	John	 Mary	 Ruth  Mike 	Hassan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  <a:effectLst/>
              </a:rPr>
              <a:t>age: 		23	 25 	21 	29 	34</a:t>
            </a: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  <a:effectLst/>
              </a:rPr>
              <a:t>employer: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rbc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cibc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bmo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aircan</a:t>
            </a:r>
            <a:r>
              <a:rPr lang="en-CA" b="1" dirty="0">
                <a:solidFill>
                  <a:schemeClr val="bg1"/>
                </a:solidFill>
                <a:effectLst/>
              </a:rPr>
              <a:t> 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cbc</a:t>
            </a:r>
            <a:endParaRPr lang="en-CA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CA" b="1" dirty="0">
                <a:solidFill>
                  <a:schemeClr val="bg1"/>
                </a:solidFill>
                <a:effectLst/>
              </a:rPr>
              <a:t>undergrad: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uoa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uot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uot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wu</a:t>
            </a:r>
            <a:r>
              <a:rPr lang="en-CA" b="1" dirty="0">
                <a:solidFill>
                  <a:schemeClr val="bg1"/>
                </a:solidFill>
                <a:effectLst/>
              </a:rPr>
              <a:t> 	</a:t>
            </a:r>
            <a:r>
              <a:rPr lang="en-CA" b="1" dirty="0" err="1">
                <a:solidFill>
                  <a:schemeClr val="bg1"/>
                </a:solidFill>
                <a:effectLst/>
              </a:rPr>
              <a:t>ubc</a:t>
            </a:r>
            <a:endParaRPr lang="en-CA" b="1" dirty="0">
              <a:solidFill>
                <a:schemeClr val="bg1"/>
              </a:solidFill>
              <a:effectLst/>
            </a:endParaRPr>
          </a:p>
          <a:p>
            <a:endParaRPr lang="en-CA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406087-0568-4059-AFA3-B5B9CE18D53A}"/>
              </a:ext>
            </a:extLst>
          </p:cNvPr>
          <p:cNvSpPr/>
          <p:nvPr/>
        </p:nvSpPr>
        <p:spPr>
          <a:xfrm>
            <a:off x="554244" y="5059778"/>
            <a:ext cx="1979406" cy="7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Property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116A9-62F5-453C-9C90-8588889D7034}"/>
              </a:ext>
            </a:extLst>
          </p:cNvPr>
          <p:cNvSpPr/>
          <p:nvPr/>
        </p:nvSpPr>
        <p:spPr>
          <a:xfrm>
            <a:off x="3963251" y="5092114"/>
            <a:ext cx="1770799" cy="708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/>
              <a:t>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80DA52-3E39-4AB7-9945-18A2F033EB81}"/>
              </a:ext>
            </a:extLst>
          </p:cNvPr>
          <p:cNvCxnSpPr>
            <a:cxnSpLocks/>
          </p:cNvCxnSpPr>
          <p:nvPr/>
        </p:nvCxnSpPr>
        <p:spPr>
          <a:xfrm flipV="1">
            <a:off x="5325813" y="4210050"/>
            <a:ext cx="1132137" cy="88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C62BE9-00E5-4C24-A5B8-DE96C6685880}"/>
              </a:ext>
            </a:extLst>
          </p:cNvPr>
          <p:cNvCxnSpPr>
            <a:cxnSpLocks/>
          </p:cNvCxnSpPr>
          <p:nvPr/>
        </p:nvCxnSpPr>
        <p:spPr>
          <a:xfrm flipH="1" flipV="1">
            <a:off x="3067050" y="4210050"/>
            <a:ext cx="1085850" cy="88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9345DA-3AF9-4F96-BDD1-AF3DFFEE6352}"/>
              </a:ext>
            </a:extLst>
          </p:cNvPr>
          <p:cNvCxnSpPr>
            <a:cxnSpLocks/>
          </p:cNvCxnSpPr>
          <p:nvPr/>
        </p:nvCxnSpPr>
        <p:spPr>
          <a:xfrm flipV="1">
            <a:off x="1543947" y="4166061"/>
            <a:ext cx="0" cy="8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32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Create an object, Add two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err="1">
                <a:effectLst/>
              </a:rPr>
              <a:t>var</a:t>
            </a:r>
            <a:r>
              <a:rPr lang="en-CA" sz="3600" dirty="0">
                <a:effectLst/>
              </a:rPr>
              <a:t> person = {name : 'john’, 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			salary   : 1500, 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			employer : '</a:t>
            </a:r>
            <a:r>
              <a:rPr lang="en-CA" sz="3600" dirty="0" err="1">
                <a:effectLst/>
              </a:rPr>
              <a:t>rbc</a:t>
            </a:r>
            <a:r>
              <a:rPr lang="en-CA" sz="3600" dirty="0">
                <a:effectLst/>
              </a:rPr>
              <a:t>’, 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			</a:t>
            </a:r>
            <a:r>
              <a:rPr lang="en-CA" sz="3600" dirty="0" err="1">
                <a:effectLst/>
              </a:rPr>
              <a:t>undgrad</a:t>
            </a:r>
            <a:r>
              <a:rPr lang="en-CA" sz="3600" dirty="0">
                <a:effectLst/>
              </a:rPr>
              <a:t>  : </a:t>
            </a:r>
            <a:r>
              <a:rPr lang="en-CA" sz="3600" dirty="0" err="1">
                <a:effectLst/>
              </a:rPr>
              <a:t>uot</a:t>
            </a:r>
            <a:r>
              <a:rPr lang="en-CA" sz="3600" dirty="0">
                <a:effectLst/>
              </a:rPr>
              <a:t>,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           </a:t>
            </a:r>
          </a:p>
          <a:p>
            <a:pPr marL="0" indent="0">
              <a:buNone/>
            </a:pPr>
            <a:r>
              <a:rPr lang="en-CA" sz="3600" dirty="0">
                <a:effectLst/>
              </a:rPr>
              <a:t> };</a:t>
            </a:r>
          </a:p>
          <a:p>
            <a:pPr marL="0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6521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effectLst/>
              </a:rPr>
              <a:t>Create an object called Plumber with the following properties: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	</a:t>
            </a:r>
            <a:r>
              <a:rPr lang="en-CA" dirty="0" err="1">
                <a:effectLst/>
              </a:rPr>
              <a:t>Lname</a:t>
            </a:r>
            <a:r>
              <a:rPr lang="en-CA" dirty="0">
                <a:effectLst/>
              </a:rPr>
              <a:t> (string)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	</a:t>
            </a:r>
            <a:r>
              <a:rPr lang="en-CA" dirty="0" err="1">
                <a:effectLst/>
              </a:rPr>
              <a:t>yearsofexperience</a:t>
            </a:r>
            <a:r>
              <a:rPr lang="en-CA" dirty="0">
                <a:effectLst/>
              </a:rPr>
              <a:t> (number)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	occupation (string)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and methods…</a:t>
            </a:r>
          </a:p>
          <a:p>
            <a:pPr marL="0" indent="0">
              <a:buNone/>
            </a:pPr>
            <a:r>
              <a:rPr lang="en-CA" dirty="0" err="1">
                <a:effectLst/>
              </a:rPr>
              <a:t>setYrsOfExp</a:t>
            </a:r>
            <a:r>
              <a:rPr lang="en-CA" dirty="0">
                <a:effectLst/>
              </a:rPr>
              <a:t> (a “setter” to set a new value for the “</a:t>
            </a:r>
            <a:r>
              <a:rPr lang="en-CA" dirty="0" err="1">
                <a:effectLst/>
              </a:rPr>
              <a:t>yearsofexperience</a:t>
            </a:r>
            <a:r>
              <a:rPr lang="en-CA" dirty="0">
                <a:effectLst/>
              </a:rPr>
              <a:t>” property)</a:t>
            </a:r>
          </a:p>
          <a:p>
            <a:pPr marL="0" indent="0">
              <a:buNone/>
            </a:pPr>
            <a:r>
              <a:rPr lang="en-CA" dirty="0" err="1">
                <a:effectLst/>
              </a:rPr>
              <a:t>setLname</a:t>
            </a:r>
            <a:r>
              <a:rPr lang="en-CA" dirty="0">
                <a:effectLst/>
              </a:rPr>
              <a:t> (a “setter” to set a new value for the “</a:t>
            </a:r>
            <a:r>
              <a:rPr lang="en-CA" dirty="0" err="1">
                <a:effectLst/>
              </a:rPr>
              <a:t>Lname</a:t>
            </a:r>
            <a:r>
              <a:rPr lang="en-CA" dirty="0">
                <a:effectLst/>
              </a:rPr>
              <a:t>” property)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78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Exercise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err="1">
                <a:effectLst/>
              </a:rPr>
              <a:t>var</a:t>
            </a:r>
            <a:r>
              <a:rPr lang="en-CA" dirty="0">
                <a:effectLst/>
              </a:rPr>
              <a:t> person = {'</a:t>
            </a:r>
            <a:r>
              <a:rPr lang="en-CA" dirty="0" err="1">
                <a:effectLst/>
              </a:rPr>
              <a:t>name':'john</a:t>
            </a:r>
            <a:r>
              <a:rPr lang="en-CA" dirty="0">
                <a:effectLst/>
              </a:rPr>
              <a:t>', 'age': 23, 'employer': '</a:t>
            </a:r>
            <a:r>
              <a:rPr lang="en-CA" dirty="0" err="1">
                <a:effectLst/>
              </a:rPr>
              <a:t>rbc</a:t>
            </a:r>
            <a:r>
              <a:rPr lang="en-CA" dirty="0">
                <a:effectLst/>
              </a:rPr>
              <a:t>', '</a:t>
            </a:r>
            <a:r>
              <a:rPr lang="en-CA" dirty="0" err="1">
                <a:effectLst/>
              </a:rPr>
              <a:t>undgrad</a:t>
            </a:r>
            <a:r>
              <a:rPr lang="en-CA" dirty="0">
                <a:effectLst/>
              </a:rPr>
              <a:t>': </a:t>
            </a:r>
            <a:r>
              <a:rPr lang="en-CA" dirty="0" err="1">
                <a:effectLst/>
              </a:rPr>
              <a:t>uot</a:t>
            </a:r>
            <a:r>
              <a:rPr lang="en-CA" dirty="0">
                <a:effectLst/>
              </a:rPr>
              <a:t> };</a:t>
            </a:r>
          </a:p>
          <a:p>
            <a:pPr marL="0" indent="0">
              <a:buNone/>
            </a:pPr>
            <a:br>
              <a:rPr lang="en-CA" dirty="0">
                <a:effectLst/>
              </a:rPr>
            </a:br>
            <a:br>
              <a:rPr lang="en-CA" dirty="0">
                <a:effectLst/>
              </a:rPr>
            </a:br>
            <a:r>
              <a:rPr lang="en-CA" dirty="0" err="1">
                <a:effectLst/>
              </a:rPr>
              <a:t>var</a:t>
            </a:r>
            <a:r>
              <a:rPr lang="en-CA" dirty="0">
                <a:effectLst/>
              </a:rPr>
              <a:t> Plumber = {name: "John",</a:t>
            </a:r>
          </a:p>
          <a:p>
            <a:pPr marL="0" indent="0">
              <a:buNone/>
            </a:pPr>
            <a:r>
              <a:rPr lang="en-CA" dirty="0" err="1">
                <a:effectLst/>
              </a:rPr>
              <a:t>YearsOfExperience</a:t>
            </a:r>
            <a:r>
              <a:rPr lang="en-CA" dirty="0">
                <a:effectLst/>
              </a:rPr>
              <a:t>: 45,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occupation: "Plumber",</a:t>
            </a:r>
          </a:p>
          <a:p>
            <a:pPr marL="0" indent="0">
              <a:buNone/>
            </a:pPr>
            <a:r>
              <a:rPr lang="en-CA" dirty="0" err="1">
                <a:effectLst/>
              </a:rPr>
              <a:t>SetYearsOfExperience</a:t>
            </a:r>
            <a:r>
              <a:rPr lang="en-CA" dirty="0">
                <a:effectLst/>
              </a:rPr>
              <a:t>: function(</a:t>
            </a:r>
            <a:r>
              <a:rPr lang="en-CA" dirty="0" err="1">
                <a:effectLst/>
              </a:rPr>
              <a:t>newExp</a:t>
            </a:r>
            <a:r>
              <a:rPr lang="en-CA" dirty="0">
                <a:effectLst/>
              </a:rPr>
              <a:t>){</a:t>
            </a:r>
            <a:r>
              <a:rPr lang="en-CA" dirty="0" err="1">
                <a:effectLst/>
              </a:rPr>
              <a:t>this.YearsOfExperience</a:t>
            </a:r>
            <a:r>
              <a:rPr lang="en-CA" dirty="0">
                <a:effectLst/>
              </a:rPr>
              <a:t> = </a:t>
            </a:r>
            <a:r>
              <a:rPr lang="en-CA" dirty="0" err="1">
                <a:effectLst/>
              </a:rPr>
              <a:t>newExp</a:t>
            </a:r>
            <a:r>
              <a:rPr lang="en-CA" dirty="0">
                <a:effectLst/>
              </a:rPr>
              <a:t>},</a:t>
            </a:r>
          </a:p>
          <a:p>
            <a:pPr marL="0" indent="0">
              <a:buNone/>
            </a:pPr>
            <a:r>
              <a:rPr lang="en-CA" dirty="0" err="1">
                <a:effectLst/>
              </a:rPr>
              <a:t>setName</a:t>
            </a:r>
            <a:r>
              <a:rPr lang="en-CA" dirty="0">
                <a:effectLst/>
              </a:rPr>
              <a:t>: function(</a:t>
            </a:r>
            <a:r>
              <a:rPr lang="en-CA" dirty="0" err="1">
                <a:effectLst/>
              </a:rPr>
              <a:t>newName</a:t>
            </a:r>
            <a:r>
              <a:rPr lang="en-CA" dirty="0">
                <a:effectLst/>
              </a:rPr>
              <a:t>){this.name = </a:t>
            </a:r>
            <a:r>
              <a:rPr lang="en-CA" dirty="0" err="1">
                <a:effectLst/>
              </a:rPr>
              <a:t>newName</a:t>
            </a:r>
            <a:r>
              <a:rPr lang="en-CA" dirty="0">
                <a:effectLst/>
              </a:rPr>
              <a:t>}</a:t>
            </a:r>
          </a:p>
          <a:p>
            <a:pPr marL="0" indent="0">
              <a:buNone/>
            </a:pPr>
            <a:r>
              <a:rPr lang="en-CA" dirty="0">
                <a:effectLst/>
              </a:rPr>
              <a:t>};</a:t>
            </a:r>
          </a:p>
          <a:p>
            <a:pPr marL="0" indent="0">
              <a:buNone/>
            </a:pP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694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Creating Objects – Function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/>
          <a:lstStyle/>
          <a:p>
            <a:r>
              <a:rPr lang="en-CA" dirty="0">
                <a:effectLst/>
              </a:rPr>
              <a:t>A </a:t>
            </a:r>
            <a:r>
              <a:rPr lang="en-CA" i="1" dirty="0">
                <a:effectLst/>
              </a:rPr>
              <a:t>closure</a:t>
            </a:r>
            <a:r>
              <a:rPr lang="en-CA" dirty="0">
                <a:effectLst/>
              </a:rPr>
              <a:t> is the combination of a function and the lexical environment within which that function was declared.  </a:t>
            </a:r>
          </a:p>
          <a:p>
            <a:r>
              <a:rPr lang="en-CA" dirty="0">
                <a:hlinkClick r:id="rId2"/>
              </a:rPr>
              <a:t>https://developer.mozilla.org/en-US/docs/Web/JavaScript/Closures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5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Lexical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function </a:t>
            </a:r>
            <a:r>
              <a:rPr lang="en-CA" dirty="0" err="1"/>
              <a:t>init</a:t>
            </a:r>
            <a:r>
              <a:rPr lang="en-CA" dirty="0"/>
              <a:t>() {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coursename</a:t>
            </a:r>
            <a:r>
              <a:rPr lang="en-CA" dirty="0"/>
              <a:t> = WEB322'; // name is a local variable created by </a:t>
            </a:r>
            <a:r>
              <a:rPr lang="en-CA" dirty="0" err="1"/>
              <a:t>init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function </a:t>
            </a:r>
            <a:r>
              <a:rPr lang="en-CA" dirty="0" err="1"/>
              <a:t>displayName</a:t>
            </a:r>
            <a:r>
              <a:rPr lang="en-CA" dirty="0"/>
              <a:t>() { // </a:t>
            </a:r>
            <a:r>
              <a:rPr lang="en-CA" dirty="0" err="1"/>
              <a:t>displayName</a:t>
            </a:r>
            <a:r>
              <a:rPr lang="en-CA" dirty="0"/>
              <a:t>() is the inner function, a closure</a:t>
            </a:r>
          </a:p>
          <a:p>
            <a:pPr marL="0" indent="0">
              <a:buNone/>
            </a:pPr>
            <a:r>
              <a:rPr lang="en-CA" dirty="0"/>
              <a:t>    alert(</a:t>
            </a:r>
            <a:r>
              <a:rPr lang="en-CA" dirty="0" err="1"/>
              <a:t>coursename</a:t>
            </a:r>
            <a:r>
              <a:rPr lang="en-CA" dirty="0"/>
              <a:t>); // use variable declared in the parent function    </a:t>
            </a:r>
          </a:p>
          <a:p>
            <a:pPr marL="0" indent="0">
              <a:buNone/>
            </a:pPr>
            <a:r>
              <a:rPr lang="en-CA" dirty="0"/>
              <a:t>  }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err="1"/>
              <a:t>displayName</a:t>
            </a:r>
            <a:r>
              <a:rPr lang="en-CA" dirty="0"/>
              <a:t>();    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r>
              <a:rPr lang="en-CA" dirty="0" err="1"/>
              <a:t>init</a:t>
            </a:r>
            <a:r>
              <a:rPr lang="en-CA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030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2EC-4B0B-41FA-8A00-6F86213D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101D-541C-4FA6-B05F-BBEF86D5D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4051"/>
          </a:xfrm>
        </p:spPr>
        <p:txBody>
          <a:bodyPr/>
          <a:lstStyle/>
          <a:p>
            <a:r>
              <a:rPr lang="en-CA" dirty="0"/>
              <a:t>Create and run the code in previous slide</a:t>
            </a:r>
          </a:p>
          <a:p>
            <a:endParaRPr lang="en-CA" dirty="0"/>
          </a:p>
          <a:p>
            <a:r>
              <a:rPr lang="en-CA" dirty="0"/>
              <a:t>NOTE:</a:t>
            </a:r>
          </a:p>
          <a:p>
            <a:r>
              <a:rPr lang="en-CA" dirty="0"/>
              <a:t>The word "lexical" refers to the fact that lexical scoping uses </a:t>
            </a:r>
          </a:p>
          <a:p>
            <a:r>
              <a:rPr lang="en-CA" dirty="0"/>
              <a:t>the location where a variable is declared within the source code </a:t>
            </a:r>
          </a:p>
          <a:p>
            <a:r>
              <a:rPr lang="en-CA" dirty="0"/>
              <a:t>to determine where that variable is available. </a:t>
            </a:r>
          </a:p>
          <a:p>
            <a:r>
              <a:rPr lang="en-CA" dirty="0"/>
              <a:t>Nested functions have access to variables declared in their outer scope.</a:t>
            </a:r>
          </a:p>
        </p:txBody>
      </p:sp>
    </p:spTree>
    <p:extLst>
      <p:ext uri="{BB962C8B-B14F-4D97-AF65-F5344CB8AC3E}">
        <p14:creationId xmlns:p14="http://schemas.microsoft.com/office/powerpoint/2010/main" val="248797345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5454</TotalTime>
  <Words>1068</Words>
  <Application>Microsoft Office PowerPoint</Application>
  <PresentationFormat>Widescreen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Berlin</vt:lpstr>
      <vt:lpstr>OO JavaScript Review Objects, ‘this’, JSON,  Closures, Promises</vt:lpstr>
      <vt:lpstr>Lesson Objectives</vt:lpstr>
      <vt:lpstr>Creating Objects (Object Literal)</vt:lpstr>
      <vt:lpstr>Create an object, Add two set methods</vt:lpstr>
      <vt:lpstr>Exercise</vt:lpstr>
      <vt:lpstr>Exercise Solution</vt:lpstr>
      <vt:lpstr>Creating Objects – Function Closures</vt:lpstr>
      <vt:lpstr>Lexical Scoping</vt:lpstr>
      <vt:lpstr>Exercise</vt:lpstr>
      <vt:lpstr>Prototypal Inheritance</vt:lpstr>
      <vt:lpstr>Creating Objects using JSON see Demo Code on Blackboard</vt:lpstr>
      <vt:lpstr>JSON data</vt:lpstr>
      <vt:lpstr>Closure</vt:lpstr>
      <vt:lpstr>Closure</vt:lpstr>
      <vt:lpstr>Closures</vt:lpstr>
      <vt:lpstr>Closure</vt:lpstr>
      <vt:lpstr>Closures: Example 2</vt:lpstr>
      <vt:lpstr>Closures: Example 3</vt:lpstr>
      <vt:lpstr>Promises</vt:lpstr>
      <vt:lpstr>Executor : What is It?</vt:lpstr>
      <vt:lpstr>Promise - Defined</vt:lpstr>
      <vt:lpstr>States of a Promises</vt:lpstr>
      <vt:lpstr>PowerPoint Presentation</vt:lpstr>
      <vt:lpstr>Syntax of a Promise</vt:lpstr>
      <vt:lpstr>Creating a Promise</vt:lpstr>
      <vt:lpstr>Example: </vt:lpstr>
      <vt:lpstr>Advanced JavaScript Objects</vt:lpstr>
      <vt:lpstr>Lesson Takeaway</vt:lpstr>
      <vt:lpstr>Create the directories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JavaScript Review</dc:title>
  <dc:creator>James Mwangi</dc:creator>
  <cp:lastModifiedBy>James Mwangi</cp:lastModifiedBy>
  <cp:revision>33</cp:revision>
  <dcterms:created xsi:type="dcterms:W3CDTF">2017-09-19T02:26:32Z</dcterms:created>
  <dcterms:modified xsi:type="dcterms:W3CDTF">2017-09-27T14:08:20Z</dcterms:modified>
</cp:coreProperties>
</file>