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 snapToObjects="1">
      <p:cViewPr varScale="1">
        <p:scale>
          <a:sx n="90" d="100"/>
          <a:sy n="90" d="100"/>
        </p:scale>
        <p:origin x="23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352EFA-233E-4BB4-BDB7-D3E2BF14983B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3D5FC75-D388-41F7-AAD9-F49F478AE780}">
      <dgm:prSet/>
      <dgm:spPr/>
      <dgm:t>
        <a:bodyPr/>
        <a:lstStyle/>
        <a:p>
          <a:r>
            <a:rPr lang="en-US"/>
            <a:t>Shop exclusively at Lowes (instead of HD) and use Lowes Card for Lowes purchases</a:t>
          </a:r>
        </a:p>
      </dgm:t>
    </dgm:pt>
    <dgm:pt modelId="{213CBAEC-3E1E-462B-A431-88AF60D680FF}" type="parTrans" cxnId="{F3B7B3C7-2A56-45CB-95B1-BC3B095C7679}">
      <dgm:prSet/>
      <dgm:spPr/>
      <dgm:t>
        <a:bodyPr/>
        <a:lstStyle/>
        <a:p>
          <a:endParaRPr lang="en-US"/>
        </a:p>
      </dgm:t>
    </dgm:pt>
    <dgm:pt modelId="{4ABDDCF5-984C-4A37-8767-4802ABC6DE8B}" type="sibTrans" cxnId="{F3B7B3C7-2A56-45CB-95B1-BC3B095C7679}">
      <dgm:prSet/>
      <dgm:spPr/>
      <dgm:t>
        <a:bodyPr/>
        <a:lstStyle/>
        <a:p>
          <a:endParaRPr lang="en-US"/>
        </a:p>
      </dgm:t>
    </dgm:pt>
    <dgm:pt modelId="{0D36E2DB-7570-4A50-8211-F9969912B9BD}">
      <dgm:prSet/>
      <dgm:spPr/>
      <dgm:t>
        <a:bodyPr/>
        <a:lstStyle/>
        <a:p>
          <a:r>
            <a:rPr lang="en-US"/>
            <a:t>Cancel current card and move Grocery &amp; Dining spending to Capitol one Venture One card</a:t>
          </a:r>
        </a:p>
      </dgm:t>
    </dgm:pt>
    <dgm:pt modelId="{33BF7F5A-F5F6-43BC-ACFD-26CFDFBB5090}" type="parTrans" cxnId="{CCD78077-B948-491D-8DE2-7B4FA41624BF}">
      <dgm:prSet/>
      <dgm:spPr/>
      <dgm:t>
        <a:bodyPr/>
        <a:lstStyle/>
        <a:p>
          <a:endParaRPr lang="en-US"/>
        </a:p>
      </dgm:t>
    </dgm:pt>
    <dgm:pt modelId="{4DF2541F-5F05-4685-96E7-3BA2C1A1B1EF}" type="sibTrans" cxnId="{CCD78077-B948-491D-8DE2-7B4FA41624BF}">
      <dgm:prSet/>
      <dgm:spPr/>
      <dgm:t>
        <a:bodyPr/>
        <a:lstStyle/>
        <a:p>
          <a:endParaRPr lang="en-US"/>
        </a:p>
      </dgm:t>
    </dgm:pt>
    <dgm:pt modelId="{089CFAEC-A0C9-7B46-A587-AA111D7B942D}" type="pres">
      <dgm:prSet presAssocID="{77352EFA-233E-4BB4-BDB7-D3E2BF14983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6AA8646-16C7-2642-8710-2E9A28A73425}" type="pres">
      <dgm:prSet presAssocID="{53D5FC75-D388-41F7-AAD9-F49F478AE780}" presName="hierRoot1" presStyleCnt="0"/>
      <dgm:spPr/>
    </dgm:pt>
    <dgm:pt modelId="{4626034B-7663-AF49-9A19-3BB18F307A90}" type="pres">
      <dgm:prSet presAssocID="{53D5FC75-D388-41F7-AAD9-F49F478AE780}" presName="composite" presStyleCnt="0"/>
      <dgm:spPr/>
    </dgm:pt>
    <dgm:pt modelId="{5F495F23-E1FB-2F4F-B936-1BF0B825154A}" type="pres">
      <dgm:prSet presAssocID="{53D5FC75-D388-41F7-AAD9-F49F478AE780}" presName="background" presStyleLbl="node0" presStyleIdx="0" presStyleCnt="2"/>
      <dgm:spPr/>
    </dgm:pt>
    <dgm:pt modelId="{58E1FC95-E651-3A4F-9B2D-0FD0D75D8C88}" type="pres">
      <dgm:prSet presAssocID="{53D5FC75-D388-41F7-AAD9-F49F478AE780}" presName="text" presStyleLbl="fgAcc0" presStyleIdx="0" presStyleCnt="2">
        <dgm:presLayoutVars>
          <dgm:chPref val="3"/>
        </dgm:presLayoutVars>
      </dgm:prSet>
      <dgm:spPr/>
    </dgm:pt>
    <dgm:pt modelId="{0F23F426-585E-0145-B586-C9CE71ED7FAF}" type="pres">
      <dgm:prSet presAssocID="{53D5FC75-D388-41F7-AAD9-F49F478AE780}" presName="hierChild2" presStyleCnt="0"/>
      <dgm:spPr/>
    </dgm:pt>
    <dgm:pt modelId="{6F4F31E0-AD00-1F40-BA87-5B35C75E4B4D}" type="pres">
      <dgm:prSet presAssocID="{0D36E2DB-7570-4A50-8211-F9969912B9BD}" presName="hierRoot1" presStyleCnt="0"/>
      <dgm:spPr/>
    </dgm:pt>
    <dgm:pt modelId="{4AAD396F-314C-5549-B824-9DEDA0DE77F4}" type="pres">
      <dgm:prSet presAssocID="{0D36E2DB-7570-4A50-8211-F9969912B9BD}" presName="composite" presStyleCnt="0"/>
      <dgm:spPr/>
    </dgm:pt>
    <dgm:pt modelId="{F0F6764A-ADD2-4C4F-B774-C8208C2C11EB}" type="pres">
      <dgm:prSet presAssocID="{0D36E2DB-7570-4A50-8211-F9969912B9BD}" presName="background" presStyleLbl="node0" presStyleIdx="1" presStyleCnt="2"/>
      <dgm:spPr/>
    </dgm:pt>
    <dgm:pt modelId="{1DD0F7B2-F8A7-D740-8751-0D3B80404C6D}" type="pres">
      <dgm:prSet presAssocID="{0D36E2DB-7570-4A50-8211-F9969912B9BD}" presName="text" presStyleLbl="fgAcc0" presStyleIdx="1" presStyleCnt="2">
        <dgm:presLayoutVars>
          <dgm:chPref val="3"/>
        </dgm:presLayoutVars>
      </dgm:prSet>
      <dgm:spPr/>
    </dgm:pt>
    <dgm:pt modelId="{1F1203D4-4C8E-D345-926D-2D07C17DC032}" type="pres">
      <dgm:prSet presAssocID="{0D36E2DB-7570-4A50-8211-F9969912B9BD}" presName="hierChild2" presStyleCnt="0"/>
      <dgm:spPr/>
    </dgm:pt>
  </dgm:ptLst>
  <dgm:cxnLst>
    <dgm:cxn modelId="{78B7D848-B6FF-964E-862A-6F1114F1E02B}" type="presOf" srcId="{0D36E2DB-7570-4A50-8211-F9969912B9BD}" destId="{1DD0F7B2-F8A7-D740-8751-0D3B80404C6D}" srcOrd="0" destOrd="0" presId="urn:microsoft.com/office/officeart/2005/8/layout/hierarchy1"/>
    <dgm:cxn modelId="{624D4B65-F160-3147-BE86-6B7F55D5F1D1}" type="presOf" srcId="{77352EFA-233E-4BB4-BDB7-D3E2BF14983B}" destId="{089CFAEC-A0C9-7B46-A587-AA111D7B942D}" srcOrd="0" destOrd="0" presId="urn:microsoft.com/office/officeart/2005/8/layout/hierarchy1"/>
    <dgm:cxn modelId="{CCD78077-B948-491D-8DE2-7B4FA41624BF}" srcId="{77352EFA-233E-4BB4-BDB7-D3E2BF14983B}" destId="{0D36E2DB-7570-4A50-8211-F9969912B9BD}" srcOrd="1" destOrd="0" parTransId="{33BF7F5A-F5F6-43BC-ACFD-26CFDFBB5090}" sibTransId="{4DF2541F-5F05-4685-96E7-3BA2C1A1B1EF}"/>
    <dgm:cxn modelId="{004ED8C5-7966-274E-8BD5-0DA912FD96F3}" type="presOf" srcId="{53D5FC75-D388-41F7-AAD9-F49F478AE780}" destId="{58E1FC95-E651-3A4F-9B2D-0FD0D75D8C88}" srcOrd="0" destOrd="0" presId="urn:microsoft.com/office/officeart/2005/8/layout/hierarchy1"/>
    <dgm:cxn modelId="{F3B7B3C7-2A56-45CB-95B1-BC3B095C7679}" srcId="{77352EFA-233E-4BB4-BDB7-D3E2BF14983B}" destId="{53D5FC75-D388-41F7-AAD9-F49F478AE780}" srcOrd="0" destOrd="0" parTransId="{213CBAEC-3E1E-462B-A431-88AF60D680FF}" sibTransId="{4ABDDCF5-984C-4A37-8767-4802ABC6DE8B}"/>
    <dgm:cxn modelId="{93A0AC56-EBBD-EF48-9385-3623BA484CBF}" type="presParOf" srcId="{089CFAEC-A0C9-7B46-A587-AA111D7B942D}" destId="{E6AA8646-16C7-2642-8710-2E9A28A73425}" srcOrd="0" destOrd="0" presId="urn:microsoft.com/office/officeart/2005/8/layout/hierarchy1"/>
    <dgm:cxn modelId="{8C760278-B375-7F4D-8061-D91D77A8BDFF}" type="presParOf" srcId="{E6AA8646-16C7-2642-8710-2E9A28A73425}" destId="{4626034B-7663-AF49-9A19-3BB18F307A90}" srcOrd="0" destOrd="0" presId="urn:microsoft.com/office/officeart/2005/8/layout/hierarchy1"/>
    <dgm:cxn modelId="{79E6EBFC-797B-B445-A8DE-D29DD67F062C}" type="presParOf" srcId="{4626034B-7663-AF49-9A19-3BB18F307A90}" destId="{5F495F23-E1FB-2F4F-B936-1BF0B825154A}" srcOrd="0" destOrd="0" presId="urn:microsoft.com/office/officeart/2005/8/layout/hierarchy1"/>
    <dgm:cxn modelId="{EDEC6F8E-AB7B-D64E-9A9C-A1E20B5BD307}" type="presParOf" srcId="{4626034B-7663-AF49-9A19-3BB18F307A90}" destId="{58E1FC95-E651-3A4F-9B2D-0FD0D75D8C88}" srcOrd="1" destOrd="0" presId="urn:microsoft.com/office/officeart/2005/8/layout/hierarchy1"/>
    <dgm:cxn modelId="{D7A366BA-8486-9E42-9AB9-AAB6E6B4F960}" type="presParOf" srcId="{E6AA8646-16C7-2642-8710-2E9A28A73425}" destId="{0F23F426-585E-0145-B586-C9CE71ED7FAF}" srcOrd="1" destOrd="0" presId="urn:microsoft.com/office/officeart/2005/8/layout/hierarchy1"/>
    <dgm:cxn modelId="{017F73C5-97EE-1042-911E-8F54A535A290}" type="presParOf" srcId="{089CFAEC-A0C9-7B46-A587-AA111D7B942D}" destId="{6F4F31E0-AD00-1F40-BA87-5B35C75E4B4D}" srcOrd="1" destOrd="0" presId="urn:microsoft.com/office/officeart/2005/8/layout/hierarchy1"/>
    <dgm:cxn modelId="{F0B92ED1-8DA2-2E4B-A173-143FDDC9BD7E}" type="presParOf" srcId="{6F4F31E0-AD00-1F40-BA87-5B35C75E4B4D}" destId="{4AAD396F-314C-5549-B824-9DEDA0DE77F4}" srcOrd="0" destOrd="0" presId="urn:microsoft.com/office/officeart/2005/8/layout/hierarchy1"/>
    <dgm:cxn modelId="{91A053B0-FAE3-AE49-AE51-0D4942EB46F8}" type="presParOf" srcId="{4AAD396F-314C-5549-B824-9DEDA0DE77F4}" destId="{F0F6764A-ADD2-4C4F-B774-C8208C2C11EB}" srcOrd="0" destOrd="0" presId="urn:microsoft.com/office/officeart/2005/8/layout/hierarchy1"/>
    <dgm:cxn modelId="{712FC884-671A-544E-9E86-098F99EE2B0B}" type="presParOf" srcId="{4AAD396F-314C-5549-B824-9DEDA0DE77F4}" destId="{1DD0F7B2-F8A7-D740-8751-0D3B80404C6D}" srcOrd="1" destOrd="0" presId="urn:microsoft.com/office/officeart/2005/8/layout/hierarchy1"/>
    <dgm:cxn modelId="{510C4272-C082-534C-853D-02152CA90953}" type="presParOf" srcId="{6F4F31E0-AD00-1F40-BA87-5B35C75E4B4D}" destId="{1F1203D4-4C8E-D345-926D-2D07C17DC03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95F23-E1FB-2F4F-B936-1BF0B825154A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E1FC95-E651-3A4F-9B2D-0FD0D75D8C88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Shop exclusively at Lowes (instead of HD) and use Lowes Card for Lowes purchases</a:t>
          </a:r>
        </a:p>
      </dsp:txBody>
      <dsp:txXfrm>
        <a:off x="696297" y="538547"/>
        <a:ext cx="4171627" cy="2590157"/>
      </dsp:txXfrm>
    </dsp:sp>
    <dsp:sp modelId="{F0F6764A-ADD2-4C4F-B774-C8208C2C11EB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0F7B2-F8A7-D740-8751-0D3B80404C6D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Cancel current card and move Grocery &amp; Dining spending to Capitol one Venture One card</a:t>
          </a:r>
        </a:p>
      </dsp:txBody>
      <dsp:txXfrm>
        <a:off x="5991936" y="538547"/>
        <a:ext cx="4171627" cy="25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6C131-3221-794F-9F51-D7367EA25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3D6A0-A7A7-F94F-9F45-D05D240D1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B3867-5C6D-1E48-8EE2-EE0D08425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E724-CA1B-EF4D-B77C-F280A10DFAA4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FD378-133F-FB4B-BD94-9E4A613E9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B1A57-6DED-954A-8D5C-8A68CBD61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5183-B99B-5E4B-8F0B-288182975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0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DCD69-1822-FC47-9689-79A3BE72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6F5D7-6797-5343-B6DF-3B04BEEBC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9D97C-5FE2-AA48-8379-7D16696B3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E724-CA1B-EF4D-B77C-F280A10DFAA4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CC7FD-2AE1-244F-9B9F-010650A3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AC425-C126-D74B-969E-69709955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5183-B99B-5E4B-8F0B-288182975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2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F093DA-60DA-814D-9F1A-46AFFF4AA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622F3-390B-C444-903E-4E1E8A33E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22936-7FBB-794F-994F-820FEC06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E724-CA1B-EF4D-B77C-F280A10DFAA4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83408-58A1-ED4F-9D68-BFD099E0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B3527-FBB3-8D45-A39E-765EB3978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5183-B99B-5E4B-8F0B-288182975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21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2D1B5-894B-804D-A81A-1E89647C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D29BD-092E-9043-9783-D1FCD0C20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06688-6F26-AC4C-AD84-76DBE1BE6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E724-CA1B-EF4D-B77C-F280A10DFAA4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A8021-E9B5-6A48-BCB2-05329E8D4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C9C6C-32BD-0C47-99CB-41D70F0AC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5183-B99B-5E4B-8F0B-288182975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3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65C7-02D3-6244-845F-A54F50B5D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0F6FB-1134-7141-9FA7-D31D0C2BF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9CD29-58B3-8548-8558-CE1A65304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E724-CA1B-EF4D-B77C-F280A10DFAA4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E0B53-812C-4748-B6DA-57D47F58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44825-6CE7-7D4D-BC96-FFF803FE1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5183-B99B-5E4B-8F0B-288182975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19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5541-E944-CB43-83C6-B946BA36C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34443-783D-6843-AA09-779BBE7B4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4567F-8E4A-1148-B7D1-918330956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ED7AF-A6E1-144E-A1B6-09E11E5F8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E724-CA1B-EF4D-B77C-F280A10DFAA4}" type="datetimeFigureOut">
              <a:rPr lang="en-US" smtClean="0"/>
              <a:t>3/15/22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C84FB-CE66-C141-BA09-557CDED6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C8A26-5C27-F44A-B77B-6FFD0400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5183-B99B-5E4B-8F0B-288182975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11816-B752-2149-B58C-7D90CAC36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C6055-C0B9-3148-B9F8-4A9B37F1B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0DAE0-2CF4-4D4C-8134-F9E03D1D2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DA41C-8353-264C-8A68-FF8E22E25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ECAFFE-2DD7-1949-8D1C-500E67561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1C4BC9-BEA2-574C-94C0-CFAEF2F38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E724-CA1B-EF4D-B77C-F280A10DFAA4}" type="datetimeFigureOut">
              <a:rPr lang="en-US" smtClean="0"/>
              <a:t>3/15/22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72932-DF9B-2142-B9AF-629C1D582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4CBCA-3BBE-7842-9D5C-9B67EFB12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5183-B99B-5E4B-8F0B-288182975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8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8B1C-BB89-954C-8559-212B8F3E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96C155-018E-6448-92B6-35DE6E89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E724-CA1B-EF4D-B77C-F280A10DFAA4}" type="datetimeFigureOut">
              <a:rPr lang="en-US" smtClean="0"/>
              <a:t>3/15/22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B0521-39FD-7E4E-BEE6-ECAC3FE8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98946-A663-9244-ACD9-154CD50E1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5183-B99B-5E4B-8F0B-288182975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C223C4-EF87-C948-BA59-33E314C3E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E724-CA1B-EF4D-B77C-F280A10DFAA4}" type="datetimeFigureOut">
              <a:rPr lang="en-US" smtClean="0"/>
              <a:t>3/15/22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58C238-3367-CA41-B8E9-AEBE50BD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BD6DB-F361-DB4A-A8B7-8ED4DBAC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5183-B99B-5E4B-8F0B-288182975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2035-034C-D74E-B192-309A40D81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45E75-6426-BB4E-B727-2E13E069E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87CD56-A12B-6941-BFA0-1E8C36168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F17EE-1B25-FC4F-9C5F-55F4E026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E724-CA1B-EF4D-B77C-F280A10DFAA4}" type="datetimeFigureOut">
              <a:rPr lang="en-US" smtClean="0"/>
              <a:t>3/15/22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60D63-62B9-B34F-99A0-2351B23C2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07917-4544-6941-9B46-65205E7A5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5183-B99B-5E4B-8F0B-288182975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1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641F4-F965-3545-BA5A-75E65C675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8FDA44-0F87-0A4D-AE64-3B9A0BF5B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AFB6C-BDFE-FC4C-8584-F12E14BF7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33919-4B9F-2E42-92C9-FF8836DE3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E724-CA1B-EF4D-B77C-F280A10DFAA4}" type="datetimeFigureOut">
              <a:rPr lang="en-US" smtClean="0"/>
              <a:t>3/15/22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CFED0-4F4F-8C48-B30E-C16499BCF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4BD36-C5BB-4847-82AF-5D3DB984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5183-B99B-5E4B-8F0B-288182975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FF2BC4-129B-F14D-9E23-FD9C31EAC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C8F2F-0D50-C343-8147-9002E8FEA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838AD-8A32-BF4E-BA33-C0940CFBF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9E724-CA1B-EF4D-B77C-F280A10DFAA4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F6428-2249-4C4D-BF6B-7D91D8397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1E331-5262-3B45-AA93-ACAE9F725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5183-B99B-5E4B-8F0B-288182975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1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FE92-7949-934E-A371-5FEEA03F5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Credit Card Rewards Analysis</a:t>
            </a:r>
          </a:p>
        </p:txBody>
      </p:sp>
    </p:spTree>
    <p:extLst>
      <p:ext uri="{BB962C8B-B14F-4D97-AF65-F5344CB8AC3E}">
        <p14:creationId xmlns:p14="http://schemas.microsoft.com/office/powerpoint/2010/main" val="991230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B9CE7-129B-7D40-941A-41A217A81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5600"/>
              <a:t>Objective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2469F-C4A2-A848-A9C3-3A7ACA418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Maximize cash back by examining Clients spending and projecting cash back with other popular rewards cards</a:t>
            </a:r>
          </a:p>
        </p:txBody>
      </p:sp>
    </p:spTree>
    <p:extLst>
      <p:ext uri="{BB962C8B-B14F-4D97-AF65-F5344CB8AC3E}">
        <p14:creationId xmlns:p14="http://schemas.microsoft.com/office/powerpoint/2010/main" val="1229567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E74DF8-B1CE-CA47-AD82-AAD85BC87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Overall Spending on Current Card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14979F-70F8-1D42-BEFD-562AE7E9D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1729" y="757239"/>
            <a:ext cx="7842010" cy="521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4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951710-3D3D-6E4D-A890-4DEC6C00E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Potential Savings – 150-200/year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F5139A4-2F65-5F29-0FC5-0578373BE9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718039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0597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82A5A-CB26-E942-8066-0AA4A9D76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Lowes Savings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72D8E8-957E-D146-9296-B2F18CE56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978308"/>
            <a:ext cx="6780700" cy="489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7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05243-5F47-194A-8DAD-AB36C9D9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Grocery &amp; Dining Savings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1BCC7-1324-E244-9F1A-4C641BC3F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Grocery is left, Dining right. Current card does not support 100 dollar annual fee  for 3 percent on Dining (Capitol One Venture One has no annual fee)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09089D-2433-AD47-8955-EA56C39A1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61" y="2523915"/>
            <a:ext cx="5355773" cy="3749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9817DD-5FA9-664E-8EFA-8545AAC05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642" y="2527997"/>
            <a:ext cx="5225142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2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100</Words>
  <Application>Microsoft Macintosh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Credit Card Rewards Analysis</vt:lpstr>
      <vt:lpstr>Objective</vt:lpstr>
      <vt:lpstr>Overall Spending on Current Card</vt:lpstr>
      <vt:lpstr>Potential Savings – 150-200/year</vt:lpstr>
      <vt:lpstr>Lowes Savings</vt:lpstr>
      <vt:lpstr>Grocery &amp; Dining Savings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Rewards Analysis</dc:title>
  <dc:creator>Litwa Lindsey</dc:creator>
  <cp:lastModifiedBy>Litwa Lindsey</cp:lastModifiedBy>
  <cp:revision>1</cp:revision>
  <dcterms:created xsi:type="dcterms:W3CDTF">2022-03-16T02:38:32Z</dcterms:created>
  <dcterms:modified xsi:type="dcterms:W3CDTF">2022-03-16T02:55:57Z</dcterms:modified>
</cp:coreProperties>
</file>