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76" r:id="rId5"/>
    <p:sldId id="272" r:id="rId6"/>
    <p:sldId id="273" r:id="rId7"/>
    <p:sldId id="258" r:id="rId8"/>
    <p:sldId id="260" r:id="rId9"/>
    <p:sldId id="261" r:id="rId10"/>
    <p:sldId id="262" r:id="rId11"/>
    <p:sldId id="264" r:id="rId12"/>
    <p:sldId id="268" r:id="rId13"/>
    <p:sldId id="275" r:id="rId14"/>
    <p:sldId id="265" r:id="rId15"/>
    <p:sldId id="266" r:id="rId16"/>
    <p:sldId id="267" r:id="rId17"/>
    <p:sldId id="269" r:id="rId18"/>
    <p:sldId id="263" r:id="rId19"/>
    <p:sldId id="271" r:id="rId20"/>
    <p:sldId id="274"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21"/>
    <p:restoredTop sz="95934"/>
  </p:normalViewPr>
  <p:slideViewPr>
    <p:cSldViewPr snapToGrid="0" snapToObjects="1">
      <p:cViewPr>
        <p:scale>
          <a:sx n="135" d="100"/>
          <a:sy n="135" d="100"/>
        </p:scale>
        <p:origin x="-5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62D46-A284-46E9-90CF-6F4E8EA8390A}" type="datetimeFigureOut">
              <a:rPr lang="es-MX" smtClean="0"/>
              <a:t>11/02/23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06FA8-C025-4FCA-86DE-EFE439B64B33}" type="slidenum">
              <a:rPr lang="es-MX" smtClean="0"/>
              <a:t>‹Nº›</a:t>
            </a:fld>
            <a:endParaRPr lang="es-MX"/>
          </a:p>
        </p:txBody>
      </p:sp>
    </p:spTree>
    <p:extLst>
      <p:ext uri="{BB962C8B-B14F-4D97-AF65-F5344CB8AC3E}">
        <p14:creationId xmlns:p14="http://schemas.microsoft.com/office/powerpoint/2010/main" val="994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D33E2-9139-104D-B91A-E9D822B1B23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610B5B1C-F76B-9541-BE92-6D8FF31BC5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0A8EF7E5-7072-754D-8D70-3C2BA7EA6FF5}"/>
              </a:ext>
            </a:extLst>
          </p:cNvPr>
          <p:cNvSpPr>
            <a:spLocks noGrp="1"/>
          </p:cNvSpPr>
          <p:nvPr>
            <p:ph type="dt" sz="half" idx="10"/>
          </p:nvPr>
        </p:nvSpPr>
        <p:spPr/>
        <p:txBody>
          <a:bodyPr/>
          <a:lstStyle/>
          <a:p>
            <a:fld id="{993F5652-46FE-4917-AC81-A34933359065}" type="datetime1">
              <a:rPr lang="es-MX" smtClean="0"/>
              <a:t>11/02/23</a:t>
            </a:fld>
            <a:endParaRPr lang="es-MX"/>
          </a:p>
        </p:txBody>
      </p:sp>
      <p:sp>
        <p:nvSpPr>
          <p:cNvPr id="5" name="Marcador de pie de página 4">
            <a:extLst>
              <a:ext uri="{FF2B5EF4-FFF2-40B4-BE49-F238E27FC236}">
                <a16:creationId xmlns:a16="http://schemas.microsoft.com/office/drawing/2014/main" id="{CB6D0281-77EE-AA4A-85B0-08585B58837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B318D43-19E7-3F46-BF07-C0EB2D31D8B7}"/>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107195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D7F62-3BE6-5F4E-B8B8-65393C499D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17F8EA4-0B1F-3142-850F-64D9AF7550C2}"/>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B7A4886E-AA63-C347-9789-E51A7AE7AB5D}"/>
              </a:ext>
            </a:extLst>
          </p:cNvPr>
          <p:cNvSpPr>
            <a:spLocks noGrp="1"/>
          </p:cNvSpPr>
          <p:nvPr>
            <p:ph type="dt" sz="half" idx="10"/>
          </p:nvPr>
        </p:nvSpPr>
        <p:spPr/>
        <p:txBody>
          <a:bodyPr/>
          <a:lstStyle/>
          <a:p>
            <a:fld id="{91689838-522C-49E7-96C8-EE360FBEEAF2}" type="datetime1">
              <a:rPr lang="es-MX" smtClean="0"/>
              <a:t>11/02/23</a:t>
            </a:fld>
            <a:endParaRPr lang="es-MX"/>
          </a:p>
        </p:txBody>
      </p:sp>
      <p:sp>
        <p:nvSpPr>
          <p:cNvPr id="5" name="Marcador de pie de página 4">
            <a:extLst>
              <a:ext uri="{FF2B5EF4-FFF2-40B4-BE49-F238E27FC236}">
                <a16:creationId xmlns:a16="http://schemas.microsoft.com/office/drawing/2014/main" id="{08BDE1D6-77E8-B540-BF2B-08D6E9108A2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E85271-0178-3C43-B548-BA86A44B1E7C}"/>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421415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7CAD780-0194-674E-836B-24B98B0052E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21B67A5-16A7-A64D-A155-FDDB3819C304}"/>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F0F4ED9F-EDD8-FD42-BDA1-02CD2333641D}"/>
              </a:ext>
            </a:extLst>
          </p:cNvPr>
          <p:cNvSpPr>
            <a:spLocks noGrp="1"/>
          </p:cNvSpPr>
          <p:nvPr>
            <p:ph type="dt" sz="half" idx="10"/>
          </p:nvPr>
        </p:nvSpPr>
        <p:spPr/>
        <p:txBody>
          <a:bodyPr/>
          <a:lstStyle/>
          <a:p>
            <a:fld id="{A2721C41-13C1-4BE2-BD23-311EF61306AD}" type="datetime1">
              <a:rPr lang="es-MX" smtClean="0"/>
              <a:t>11/02/23</a:t>
            </a:fld>
            <a:endParaRPr lang="es-MX"/>
          </a:p>
        </p:txBody>
      </p:sp>
      <p:sp>
        <p:nvSpPr>
          <p:cNvPr id="5" name="Marcador de pie de página 4">
            <a:extLst>
              <a:ext uri="{FF2B5EF4-FFF2-40B4-BE49-F238E27FC236}">
                <a16:creationId xmlns:a16="http://schemas.microsoft.com/office/drawing/2014/main" id="{B8DB16B3-961F-1344-B007-F6D1367101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20DFAC6-4873-DC44-A232-94B8D9D9D7B3}"/>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55534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312D2-8E0E-D842-A053-D4F0E1FDD1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19262C8-FAC7-0941-9467-90FC169112D9}"/>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215746A-0172-4841-91F9-AB1F4747EBB0}"/>
              </a:ext>
            </a:extLst>
          </p:cNvPr>
          <p:cNvSpPr>
            <a:spLocks noGrp="1"/>
          </p:cNvSpPr>
          <p:nvPr>
            <p:ph type="dt" sz="half" idx="10"/>
          </p:nvPr>
        </p:nvSpPr>
        <p:spPr/>
        <p:txBody>
          <a:bodyPr/>
          <a:lstStyle/>
          <a:p>
            <a:fld id="{541FD6BF-866D-4808-A93B-95C3F4C9C830}" type="datetime1">
              <a:rPr lang="es-MX" smtClean="0"/>
              <a:t>11/02/23</a:t>
            </a:fld>
            <a:endParaRPr lang="es-MX"/>
          </a:p>
        </p:txBody>
      </p:sp>
      <p:sp>
        <p:nvSpPr>
          <p:cNvPr id="5" name="Marcador de pie de página 4">
            <a:extLst>
              <a:ext uri="{FF2B5EF4-FFF2-40B4-BE49-F238E27FC236}">
                <a16:creationId xmlns:a16="http://schemas.microsoft.com/office/drawing/2014/main" id="{D6D14D13-8E62-064A-8B9E-BD55B6CD66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87E0D2E-4BC7-EA47-A18E-9523DA6F78EE}"/>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313460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59F2-1A37-D443-BFEF-B0396A3A8EC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6924236-6811-FD4A-9223-46F3720A5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15B32938-7B28-494D-802F-08662369DA20}"/>
              </a:ext>
            </a:extLst>
          </p:cNvPr>
          <p:cNvSpPr>
            <a:spLocks noGrp="1"/>
          </p:cNvSpPr>
          <p:nvPr>
            <p:ph type="dt" sz="half" idx="10"/>
          </p:nvPr>
        </p:nvSpPr>
        <p:spPr/>
        <p:txBody>
          <a:bodyPr/>
          <a:lstStyle/>
          <a:p>
            <a:fld id="{2DFBA008-4B6E-4512-A97F-90AB30C9047A}" type="datetime1">
              <a:rPr lang="es-MX" smtClean="0"/>
              <a:t>11/02/23</a:t>
            </a:fld>
            <a:endParaRPr lang="es-MX"/>
          </a:p>
        </p:txBody>
      </p:sp>
      <p:sp>
        <p:nvSpPr>
          <p:cNvPr id="5" name="Marcador de pie de página 4">
            <a:extLst>
              <a:ext uri="{FF2B5EF4-FFF2-40B4-BE49-F238E27FC236}">
                <a16:creationId xmlns:a16="http://schemas.microsoft.com/office/drawing/2014/main" id="{315605D9-1D34-024D-B024-F36C9541B59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A64A9B2-A7AB-D948-A5C3-B310651CA911}"/>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29219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B688-B3B3-1746-9359-A9D8ECABDE9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CCE63F6-65B9-044D-AF73-D7365DF0D4D3}"/>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0B7E0415-1C63-EA40-8D6E-0D342107214E}"/>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1C3DDBF8-192C-6043-A94B-326A7584D416}"/>
              </a:ext>
            </a:extLst>
          </p:cNvPr>
          <p:cNvSpPr>
            <a:spLocks noGrp="1"/>
          </p:cNvSpPr>
          <p:nvPr>
            <p:ph type="dt" sz="half" idx="10"/>
          </p:nvPr>
        </p:nvSpPr>
        <p:spPr/>
        <p:txBody>
          <a:bodyPr/>
          <a:lstStyle/>
          <a:p>
            <a:fld id="{D34DF2B7-D904-455F-BD3C-63938ECD5942}" type="datetime1">
              <a:rPr lang="es-MX" smtClean="0"/>
              <a:t>11/02/23</a:t>
            </a:fld>
            <a:endParaRPr lang="es-MX"/>
          </a:p>
        </p:txBody>
      </p:sp>
      <p:sp>
        <p:nvSpPr>
          <p:cNvPr id="6" name="Marcador de pie de página 5">
            <a:extLst>
              <a:ext uri="{FF2B5EF4-FFF2-40B4-BE49-F238E27FC236}">
                <a16:creationId xmlns:a16="http://schemas.microsoft.com/office/drawing/2014/main" id="{C9B6B066-C343-0840-8EE2-89571FCDCD7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62CF9AD-584D-234E-AA59-AB410643E0E2}"/>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237232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392EEA-E118-9B45-8919-474B1E141B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DC4E2FB-0E9F-E942-A0B2-CD96F7A7E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BC8DD211-A62F-0E46-B761-18E9886BD02D}"/>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DA52EA40-0D44-6E4E-B142-2FB45E19D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AD7257CA-FA4E-8A4B-AD47-98BBE1CC05F7}"/>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EFCA9290-2782-DE41-B078-E0C77A1A21E0}"/>
              </a:ext>
            </a:extLst>
          </p:cNvPr>
          <p:cNvSpPr>
            <a:spLocks noGrp="1"/>
          </p:cNvSpPr>
          <p:nvPr>
            <p:ph type="dt" sz="half" idx="10"/>
          </p:nvPr>
        </p:nvSpPr>
        <p:spPr/>
        <p:txBody>
          <a:bodyPr/>
          <a:lstStyle/>
          <a:p>
            <a:fld id="{65C03049-914A-42C4-9170-79080A2DD9D4}" type="datetime1">
              <a:rPr lang="es-MX" smtClean="0"/>
              <a:t>11/02/23</a:t>
            </a:fld>
            <a:endParaRPr lang="es-MX"/>
          </a:p>
        </p:txBody>
      </p:sp>
      <p:sp>
        <p:nvSpPr>
          <p:cNvPr id="8" name="Marcador de pie de página 7">
            <a:extLst>
              <a:ext uri="{FF2B5EF4-FFF2-40B4-BE49-F238E27FC236}">
                <a16:creationId xmlns:a16="http://schemas.microsoft.com/office/drawing/2014/main" id="{43CA33DB-2559-934B-9333-7CB57E44846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9518F64-E96A-254B-BB75-2C7A03B5ACE3}"/>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74989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95EC8-3665-F84A-8AD6-EEB39D8780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6CC2610-FE08-4A41-B91D-0BE23C64A3DA}"/>
              </a:ext>
            </a:extLst>
          </p:cNvPr>
          <p:cNvSpPr>
            <a:spLocks noGrp="1"/>
          </p:cNvSpPr>
          <p:nvPr>
            <p:ph type="dt" sz="half" idx="10"/>
          </p:nvPr>
        </p:nvSpPr>
        <p:spPr/>
        <p:txBody>
          <a:bodyPr/>
          <a:lstStyle/>
          <a:p>
            <a:fld id="{47F1948E-A5F1-4238-BB8B-7C5BEE090129}" type="datetime1">
              <a:rPr lang="es-MX" smtClean="0"/>
              <a:t>11/02/23</a:t>
            </a:fld>
            <a:endParaRPr lang="es-MX"/>
          </a:p>
        </p:txBody>
      </p:sp>
      <p:sp>
        <p:nvSpPr>
          <p:cNvPr id="4" name="Marcador de pie de página 3">
            <a:extLst>
              <a:ext uri="{FF2B5EF4-FFF2-40B4-BE49-F238E27FC236}">
                <a16:creationId xmlns:a16="http://schemas.microsoft.com/office/drawing/2014/main" id="{AC0F43A2-FED4-5147-9B0A-B3F1D913F28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7891554-C485-5242-8EAE-A1F4D0480AD2}"/>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55900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BFF5F27-C2D8-9B4D-8B39-46A63BE0C720}"/>
              </a:ext>
            </a:extLst>
          </p:cNvPr>
          <p:cNvSpPr>
            <a:spLocks noGrp="1"/>
          </p:cNvSpPr>
          <p:nvPr>
            <p:ph type="dt" sz="half" idx="10"/>
          </p:nvPr>
        </p:nvSpPr>
        <p:spPr/>
        <p:txBody>
          <a:bodyPr/>
          <a:lstStyle/>
          <a:p>
            <a:fld id="{874BBA88-A1CE-48D5-81FE-0A6480EF0102}" type="datetime1">
              <a:rPr lang="es-MX" smtClean="0"/>
              <a:t>11/02/23</a:t>
            </a:fld>
            <a:endParaRPr lang="es-MX"/>
          </a:p>
        </p:txBody>
      </p:sp>
      <p:sp>
        <p:nvSpPr>
          <p:cNvPr id="3" name="Marcador de pie de página 2">
            <a:extLst>
              <a:ext uri="{FF2B5EF4-FFF2-40B4-BE49-F238E27FC236}">
                <a16:creationId xmlns:a16="http://schemas.microsoft.com/office/drawing/2014/main" id="{C6C17CA5-286F-F04B-BA42-4A34DAFBDD1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8AD1557-972A-1045-9C13-053F9B11BC11}"/>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41650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22D16-EF84-BE40-91F9-343610E3B7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5D51E44-CAE7-6E4F-BD8C-225BD8638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C579620A-65FE-C548-9DA3-4DA0DAB1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F54406D3-5F17-2847-AE6B-4B777BA648E1}"/>
              </a:ext>
            </a:extLst>
          </p:cNvPr>
          <p:cNvSpPr>
            <a:spLocks noGrp="1"/>
          </p:cNvSpPr>
          <p:nvPr>
            <p:ph type="dt" sz="half" idx="10"/>
          </p:nvPr>
        </p:nvSpPr>
        <p:spPr/>
        <p:txBody>
          <a:bodyPr/>
          <a:lstStyle/>
          <a:p>
            <a:fld id="{DF777687-ACFC-4F0F-8F88-DA25AEAB7341}" type="datetime1">
              <a:rPr lang="es-MX" smtClean="0"/>
              <a:t>11/02/23</a:t>
            </a:fld>
            <a:endParaRPr lang="es-MX"/>
          </a:p>
        </p:txBody>
      </p:sp>
      <p:sp>
        <p:nvSpPr>
          <p:cNvPr id="6" name="Marcador de pie de página 5">
            <a:extLst>
              <a:ext uri="{FF2B5EF4-FFF2-40B4-BE49-F238E27FC236}">
                <a16:creationId xmlns:a16="http://schemas.microsoft.com/office/drawing/2014/main" id="{E86B898D-A715-D347-A7E2-02D4861A55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483AE1D-682B-4D49-98B8-9F921C864080}"/>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341254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B2E86-DABE-234E-B143-A95EBC41FE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598E01C-4145-6E42-A770-09C74CA51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F37AE66-A353-5149-BAA8-CA039A0E4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9C6F51BF-6F64-BF48-BFBD-826175502FAC}"/>
              </a:ext>
            </a:extLst>
          </p:cNvPr>
          <p:cNvSpPr>
            <a:spLocks noGrp="1"/>
          </p:cNvSpPr>
          <p:nvPr>
            <p:ph type="dt" sz="half" idx="10"/>
          </p:nvPr>
        </p:nvSpPr>
        <p:spPr/>
        <p:txBody>
          <a:bodyPr/>
          <a:lstStyle/>
          <a:p>
            <a:fld id="{96BA18B6-2263-4BD1-8BD7-530EF5C54042}" type="datetime1">
              <a:rPr lang="es-MX" smtClean="0"/>
              <a:t>11/02/23</a:t>
            </a:fld>
            <a:endParaRPr lang="es-MX"/>
          </a:p>
        </p:txBody>
      </p:sp>
      <p:sp>
        <p:nvSpPr>
          <p:cNvPr id="6" name="Marcador de pie de página 5">
            <a:extLst>
              <a:ext uri="{FF2B5EF4-FFF2-40B4-BE49-F238E27FC236}">
                <a16:creationId xmlns:a16="http://schemas.microsoft.com/office/drawing/2014/main" id="{84E81FB8-A98B-F74A-8ADA-68AA2F91175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E04C8D8-FCE2-4943-A72D-DA0931342F8E}"/>
              </a:ext>
            </a:extLst>
          </p:cNvPr>
          <p:cNvSpPr>
            <a:spLocks noGrp="1"/>
          </p:cNvSpPr>
          <p:nvPr>
            <p:ph type="sldNum" sz="quarter" idx="12"/>
          </p:nvPr>
        </p:nvSpPr>
        <p:spPr/>
        <p:txBody>
          <a:bodyPr/>
          <a:lstStyle/>
          <a:p>
            <a:fld id="{D200BDFB-9FB8-6D4A-A49F-9F8807526FA1}" type="slidenum">
              <a:rPr lang="es-MX" smtClean="0"/>
              <a:t>‹Nº›</a:t>
            </a:fld>
            <a:endParaRPr lang="es-MX"/>
          </a:p>
        </p:txBody>
      </p:sp>
    </p:spTree>
    <p:extLst>
      <p:ext uri="{BB962C8B-B14F-4D97-AF65-F5344CB8AC3E}">
        <p14:creationId xmlns:p14="http://schemas.microsoft.com/office/powerpoint/2010/main" val="53261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F3135D-FA5A-DC4E-8C68-E2D7418C9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786CD88-1A00-5746-A318-E62C5EF13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72F4ECD0-E442-1445-AE2F-515F89C96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943D8-FBBE-48FD-B2CB-1E43A89E73AC}" type="datetime1">
              <a:rPr lang="es-MX" smtClean="0"/>
              <a:t>11/02/23</a:t>
            </a:fld>
            <a:endParaRPr lang="es-MX"/>
          </a:p>
        </p:txBody>
      </p:sp>
      <p:sp>
        <p:nvSpPr>
          <p:cNvPr id="5" name="Marcador de pie de página 4">
            <a:extLst>
              <a:ext uri="{FF2B5EF4-FFF2-40B4-BE49-F238E27FC236}">
                <a16:creationId xmlns:a16="http://schemas.microsoft.com/office/drawing/2014/main" id="{51654B34-9A2F-3649-96C3-C5134C3E6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B6039FA-B35B-5640-9422-CDCBED327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0BDFB-9FB8-6D4A-A49F-9F8807526FA1}" type="slidenum">
              <a:rPr lang="es-MX" smtClean="0"/>
              <a:t>‹Nº›</a:t>
            </a:fld>
            <a:endParaRPr lang="es-MX"/>
          </a:p>
        </p:txBody>
      </p:sp>
    </p:spTree>
    <p:extLst>
      <p:ext uri="{BB962C8B-B14F-4D97-AF65-F5344CB8AC3E}">
        <p14:creationId xmlns:p14="http://schemas.microsoft.com/office/powerpoint/2010/main" val="94010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30028-6E2F-604C-865A-83CB2B0CEE39}"/>
              </a:ext>
            </a:extLst>
          </p:cNvPr>
          <p:cNvSpPr>
            <a:spLocks noGrp="1"/>
          </p:cNvSpPr>
          <p:nvPr>
            <p:ph type="ctrTitle"/>
          </p:nvPr>
        </p:nvSpPr>
        <p:spPr>
          <a:xfrm>
            <a:off x="1524000" y="1601858"/>
            <a:ext cx="9144000" cy="2387600"/>
          </a:xfrm>
        </p:spPr>
        <p:txBody>
          <a:bodyPr>
            <a:normAutofit/>
          </a:bodyPr>
          <a:lstStyle/>
          <a:p>
            <a:r>
              <a:rPr lang="es-MX" sz="3600" dirty="0"/>
              <a:t>Estudio de metodología de rehabilitación en </a:t>
            </a:r>
            <a:br>
              <a:rPr lang="es-MX" sz="3600" dirty="0"/>
            </a:br>
            <a:r>
              <a:rPr lang="es-MX" sz="3600" dirty="0"/>
              <a:t>pacientes con autismo, aplicando técnicas de estímulo audiovisual, implementando un sistema ergonómico. </a:t>
            </a:r>
            <a:endParaRPr lang="es-MX" dirty="0"/>
          </a:p>
        </p:txBody>
      </p:sp>
      <p:pic>
        <p:nvPicPr>
          <p:cNvPr id="4" name="Imagen 3">
            <a:extLst>
              <a:ext uri="{FF2B5EF4-FFF2-40B4-BE49-F238E27FC236}">
                <a16:creationId xmlns:a16="http://schemas.microsoft.com/office/drawing/2014/main" id="{581F11C6-A4CC-454B-B3D7-D5E68A0A01CC}"/>
              </a:ext>
            </a:extLst>
          </p:cNvPr>
          <p:cNvPicPr>
            <a:picLocks noChangeAspect="1"/>
          </p:cNvPicPr>
          <p:nvPr/>
        </p:nvPicPr>
        <p:blipFill>
          <a:blip r:embed="rId2"/>
          <a:stretch>
            <a:fillRect/>
          </a:stretch>
        </p:blipFill>
        <p:spPr>
          <a:xfrm>
            <a:off x="1524000" y="0"/>
            <a:ext cx="8675077" cy="2795658"/>
          </a:xfrm>
          <a:prstGeom prst="rect">
            <a:avLst/>
          </a:prstGeom>
        </p:spPr>
      </p:pic>
      <p:sp>
        <p:nvSpPr>
          <p:cNvPr id="5" name="Subtítulo 2">
            <a:extLst>
              <a:ext uri="{FF2B5EF4-FFF2-40B4-BE49-F238E27FC236}">
                <a16:creationId xmlns:a16="http://schemas.microsoft.com/office/drawing/2014/main" id="{AADC1F06-5BEE-BF43-81CC-672683137266}"/>
              </a:ext>
            </a:extLst>
          </p:cNvPr>
          <p:cNvSpPr>
            <a:spLocks noGrp="1"/>
          </p:cNvSpPr>
          <p:nvPr>
            <p:ph type="subTitle" idx="1"/>
          </p:nvPr>
        </p:nvSpPr>
        <p:spPr>
          <a:xfrm>
            <a:off x="1524000" y="4379547"/>
            <a:ext cx="9633358" cy="2264534"/>
          </a:xfrm>
          <a:ln>
            <a:solidFill>
              <a:srgbClr val="002060"/>
            </a:solidFill>
          </a:ln>
        </p:spPr>
        <p:txBody>
          <a:bodyPr>
            <a:normAutofit fontScale="32500" lnSpcReduction="20000"/>
          </a:bodyPr>
          <a:lstStyle/>
          <a:p>
            <a:r>
              <a:rPr lang="es-MX" sz="5500" dirty="0"/>
              <a:t>Daniel Llamas Maldonado</a:t>
            </a:r>
          </a:p>
          <a:p>
            <a:endParaRPr lang="es-MX" sz="5500" b="1" dirty="0"/>
          </a:p>
          <a:p>
            <a:r>
              <a:rPr lang="es-MX" sz="5500" b="1" dirty="0"/>
              <a:t>Comité revisor</a:t>
            </a:r>
          </a:p>
          <a:p>
            <a:r>
              <a:rPr lang="es-MX" sz="5500" dirty="0"/>
              <a:t>Dr. Juan Alfonso Salazar Torres</a:t>
            </a:r>
          </a:p>
          <a:p>
            <a:r>
              <a:rPr lang="es-MX" sz="5500" dirty="0"/>
              <a:t>Dra. Grace Leslie</a:t>
            </a:r>
          </a:p>
          <a:p>
            <a:r>
              <a:rPr lang="es-MX" sz="5500" dirty="0"/>
              <a:t>Dra. Adriana del Carmen Téllez Anguiano</a:t>
            </a:r>
          </a:p>
          <a:p>
            <a:r>
              <a:rPr lang="es-MX" sz="5500" dirty="0"/>
              <a:t>M. en C. </a:t>
            </a:r>
            <a:r>
              <a:rPr lang="es-MX" sz="5500" dirty="0" err="1"/>
              <a:t>Migueangel</a:t>
            </a:r>
            <a:r>
              <a:rPr lang="es-MX" sz="5500" dirty="0"/>
              <a:t> Fraga Aguilar</a:t>
            </a:r>
          </a:p>
          <a:p>
            <a:endParaRPr lang="es-MX" dirty="0"/>
          </a:p>
        </p:txBody>
      </p:sp>
      <p:sp>
        <p:nvSpPr>
          <p:cNvPr id="3" name="Marcador de número de diapositiva 2">
            <a:extLst>
              <a:ext uri="{FF2B5EF4-FFF2-40B4-BE49-F238E27FC236}">
                <a16:creationId xmlns:a16="http://schemas.microsoft.com/office/drawing/2014/main" id="{6078DBE3-F915-6E57-078F-B731576F520E}"/>
              </a:ext>
            </a:extLst>
          </p:cNvPr>
          <p:cNvSpPr>
            <a:spLocks noGrp="1"/>
          </p:cNvSpPr>
          <p:nvPr>
            <p:ph type="sldNum" sz="quarter" idx="12"/>
          </p:nvPr>
        </p:nvSpPr>
        <p:spPr/>
        <p:txBody>
          <a:bodyPr/>
          <a:lstStyle/>
          <a:p>
            <a:fld id="{D200BDFB-9FB8-6D4A-A49F-9F8807526FA1}" type="slidenum">
              <a:rPr lang="es-MX" smtClean="0"/>
              <a:t>1</a:t>
            </a:fld>
            <a:endParaRPr lang="es-MX"/>
          </a:p>
        </p:txBody>
      </p:sp>
    </p:spTree>
    <p:extLst>
      <p:ext uri="{BB962C8B-B14F-4D97-AF65-F5344CB8AC3E}">
        <p14:creationId xmlns:p14="http://schemas.microsoft.com/office/powerpoint/2010/main" val="280302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A9A62-3F28-4748-8922-83E211D12043}"/>
              </a:ext>
            </a:extLst>
          </p:cNvPr>
          <p:cNvSpPr>
            <a:spLocks noGrp="1"/>
          </p:cNvSpPr>
          <p:nvPr>
            <p:ph type="title"/>
          </p:nvPr>
        </p:nvSpPr>
        <p:spPr/>
        <p:txBody>
          <a:bodyPr/>
          <a:lstStyle/>
          <a:p>
            <a:pPr algn="ctr"/>
            <a:r>
              <a:rPr lang="es-MX" b="1" dirty="0"/>
              <a:t>Avances. </a:t>
            </a:r>
            <a:endParaRPr lang="es-MX" dirty="0"/>
          </a:p>
        </p:txBody>
      </p:sp>
      <p:sp>
        <p:nvSpPr>
          <p:cNvPr id="3" name="Marcador de contenido 2">
            <a:extLst>
              <a:ext uri="{FF2B5EF4-FFF2-40B4-BE49-F238E27FC236}">
                <a16:creationId xmlns:a16="http://schemas.microsoft.com/office/drawing/2014/main" id="{0DC25A76-EBE9-CE4E-AA1D-BFEFFBCEC9DB}"/>
              </a:ext>
            </a:extLst>
          </p:cNvPr>
          <p:cNvSpPr>
            <a:spLocks noGrp="1"/>
          </p:cNvSpPr>
          <p:nvPr>
            <p:ph idx="1"/>
          </p:nvPr>
        </p:nvSpPr>
        <p:spPr/>
        <p:txBody>
          <a:bodyPr/>
          <a:lstStyle/>
          <a:p>
            <a:pPr>
              <a:buFont typeface="Wingdings" panose="05000000000000000000" pitchFamily="2" charset="2"/>
              <a:buChar char="Ø"/>
            </a:pPr>
            <a:r>
              <a:rPr lang="es-MX" b="1" dirty="0"/>
              <a:t>SENSOR DE RITMO RESPIRATORIO</a:t>
            </a:r>
          </a:p>
          <a:p>
            <a:r>
              <a:rPr lang="es-MX" dirty="0"/>
              <a:t>Se diseño un sistema de monitoreo utilizando un sensor de proximidad capacitivo.</a:t>
            </a:r>
          </a:p>
        </p:txBody>
      </p:sp>
      <p:pic>
        <p:nvPicPr>
          <p:cNvPr id="4" name="Imagen 3">
            <a:extLst>
              <a:ext uri="{FF2B5EF4-FFF2-40B4-BE49-F238E27FC236}">
                <a16:creationId xmlns:a16="http://schemas.microsoft.com/office/drawing/2014/main" id="{90BCB7D8-6F5F-D94A-AD32-61DDCAB2EF12}"/>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Imagen 4">
            <a:extLst>
              <a:ext uri="{FF2B5EF4-FFF2-40B4-BE49-F238E27FC236}">
                <a16:creationId xmlns:a16="http://schemas.microsoft.com/office/drawing/2014/main" id="{B157645B-374C-104E-97AD-506F6DD285F9}"/>
              </a:ext>
            </a:extLst>
          </p:cNvPr>
          <p:cNvPicPr>
            <a:picLocks noChangeAspect="1"/>
          </p:cNvPicPr>
          <p:nvPr/>
        </p:nvPicPr>
        <p:blipFill rotWithShape="1">
          <a:blip r:embed="rId3"/>
          <a:srcRect t="21481" r="-1047"/>
          <a:stretch/>
        </p:blipFill>
        <p:spPr>
          <a:xfrm>
            <a:off x="4740069" y="3429000"/>
            <a:ext cx="2711862" cy="2947652"/>
          </a:xfrm>
          <a:prstGeom prst="rect">
            <a:avLst/>
          </a:prstGeom>
        </p:spPr>
      </p:pic>
      <p:sp>
        <p:nvSpPr>
          <p:cNvPr id="6" name="CuadroTexto 5">
            <a:extLst>
              <a:ext uri="{FF2B5EF4-FFF2-40B4-BE49-F238E27FC236}">
                <a16:creationId xmlns:a16="http://schemas.microsoft.com/office/drawing/2014/main" id="{2D7031EC-BEE6-2947-B921-F8FE96D95703}"/>
              </a:ext>
            </a:extLst>
          </p:cNvPr>
          <p:cNvSpPr txBox="1"/>
          <p:nvPr/>
        </p:nvSpPr>
        <p:spPr>
          <a:xfrm>
            <a:off x="6893170" y="5303520"/>
            <a:ext cx="267286" cy="369332"/>
          </a:xfrm>
          <a:prstGeom prst="rect">
            <a:avLst/>
          </a:prstGeom>
          <a:solidFill>
            <a:schemeClr val="bg1"/>
          </a:solidFill>
        </p:spPr>
        <p:txBody>
          <a:bodyPr wrap="square" rtlCol="0">
            <a:spAutoFit/>
          </a:bodyPr>
          <a:lstStyle/>
          <a:p>
            <a:endParaRPr lang="es-MX" dirty="0"/>
          </a:p>
        </p:txBody>
      </p:sp>
      <p:sp>
        <p:nvSpPr>
          <p:cNvPr id="7" name="CuadroTexto 6">
            <a:extLst>
              <a:ext uri="{FF2B5EF4-FFF2-40B4-BE49-F238E27FC236}">
                <a16:creationId xmlns:a16="http://schemas.microsoft.com/office/drawing/2014/main" id="{808E57C2-5935-7845-8B55-F7BC84AC7A3E}"/>
              </a:ext>
            </a:extLst>
          </p:cNvPr>
          <p:cNvSpPr txBox="1"/>
          <p:nvPr/>
        </p:nvSpPr>
        <p:spPr>
          <a:xfrm>
            <a:off x="7026813" y="5555655"/>
            <a:ext cx="299273" cy="369332"/>
          </a:xfrm>
          <a:prstGeom prst="rect">
            <a:avLst/>
          </a:prstGeom>
          <a:solidFill>
            <a:schemeClr val="bg1"/>
          </a:solidFill>
        </p:spPr>
        <p:txBody>
          <a:bodyPr wrap="square" rtlCol="0">
            <a:spAutoFit/>
          </a:bodyPr>
          <a:lstStyle/>
          <a:p>
            <a:endParaRPr lang="es-MX" dirty="0"/>
          </a:p>
        </p:txBody>
      </p:sp>
      <p:sp>
        <p:nvSpPr>
          <p:cNvPr id="8" name="Marcador de número de diapositiva 7">
            <a:extLst>
              <a:ext uri="{FF2B5EF4-FFF2-40B4-BE49-F238E27FC236}">
                <a16:creationId xmlns:a16="http://schemas.microsoft.com/office/drawing/2014/main" id="{345B566A-9780-D07C-8D99-8CDB1E4FCFF2}"/>
              </a:ext>
            </a:extLst>
          </p:cNvPr>
          <p:cNvSpPr>
            <a:spLocks noGrp="1"/>
          </p:cNvSpPr>
          <p:nvPr>
            <p:ph type="sldNum" sz="quarter" idx="12"/>
          </p:nvPr>
        </p:nvSpPr>
        <p:spPr/>
        <p:txBody>
          <a:bodyPr/>
          <a:lstStyle/>
          <a:p>
            <a:fld id="{D200BDFB-9FB8-6D4A-A49F-9F8807526FA1}" type="slidenum">
              <a:rPr lang="es-MX" smtClean="0"/>
              <a:t>10</a:t>
            </a:fld>
            <a:endParaRPr lang="es-MX"/>
          </a:p>
        </p:txBody>
      </p:sp>
    </p:spTree>
    <p:extLst>
      <p:ext uri="{BB962C8B-B14F-4D97-AF65-F5344CB8AC3E}">
        <p14:creationId xmlns:p14="http://schemas.microsoft.com/office/powerpoint/2010/main" val="205855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0DF419-070F-8D48-83D0-803922052967}"/>
              </a:ext>
            </a:extLst>
          </p:cNvPr>
          <p:cNvSpPr>
            <a:spLocks noGrp="1"/>
          </p:cNvSpPr>
          <p:nvPr>
            <p:ph idx="1"/>
          </p:nvPr>
        </p:nvSpPr>
        <p:spPr>
          <a:xfrm>
            <a:off x="1123426" y="2190518"/>
            <a:ext cx="10515600" cy="3014823"/>
          </a:xfrm>
        </p:spPr>
        <p:txBody>
          <a:bodyPr/>
          <a:lstStyle/>
          <a:p>
            <a:r>
              <a:rPr lang="es-MX" dirty="0"/>
              <a:t>Para este sensor se utilizó la placa Grove GSR sensor. Para poder medir esta variable se utilizaron 2 electrodos, los cuales se colocan en los dedos de la mano. La placa Grove GSR nos permite acondicionar la señal por medio de amplificadores operacionales, eliminando la mayor parte del ruido y entregándonos la señal en un rango de 0 a 5 volts. Una vez que se acondiciona la señal utilizamos el ESP32 para poder enviar los datos a la Raspberry Pi.  </a:t>
            </a:r>
          </a:p>
          <a:p>
            <a:pPr marL="0" indent="0">
              <a:buNone/>
            </a:pPr>
            <a:endParaRPr lang="es-MX" dirty="0"/>
          </a:p>
        </p:txBody>
      </p:sp>
      <p:pic>
        <p:nvPicPr>
          <p:cNvPr id="4" name="Imagen 3">
            <a:extLst>
              <a:ext uri="{FF2B5EF4-FFF2-40B4-BE49-F238E27FC236}">
                <a16:creationId xmlns:a16="http://schemas.microsoft.com/office/drawing/2014/main" id="{C8B0E4E2-85AD-144D-9FEA-0B0D9537FB2F}"/>
              </a:ext>
            </a:extLst>
          </p:cNvPr>
          <p:cNvPicPr>
            <a:picLocks noChangeAspect="1"/>
          </p:cNvPicPr>
          <p:nvPr/>
        </p:nvPicPr>
        <p:blipFill>
          <a:blip r:embed="rId2"/>
          <a:stretch>
            <a:fillRect/>
          </a:stretch>
        </p:blipFill>
        <p:spPr>
          <a:xfrm>
            <a:off x="227929" y="124129"/>
            <a:ext cx="1220541" cy="1214438"/>
          </a:xfrm>
          <a:prstGeom prst="rect">
            <a:avLst/>
          </a:prstGeom>
        </p:spPr>
      </p:pic>
      <p:sp>
        <p:nvSpPr>
          <p:cNvPr id="5" name="Marcador de número de diapositiva 4">
            <a:extLst>
              <a:ext uri="{FF2B5EF4-FFF2-40B4-BE49-F238E27FC236}">
                <a16:creationId xmlns:a16="http://schemas.microsoft.com/office/drawing/2014/main" id="{3EA94A96-97AA-B69E-5289-2203F995BC08}"/>
              </a:ext>
            </a:extLst>
          </p:cNvPr>
          <p:cNvSpPr>
            <a:spLocks noGrp="1"/>
          </p:cNvSpPr>
          <p:nvPr>
            <p:ph type="sldNum" sz="quarter" idx="12"/>
          </p:nvPr>
        </p:nvSpPr>
        <p:spPr/>
        <p:txBody>
          <a:bodyPr/>
          <a:lstStyle/>
          <a:p>
            <a:fld id="{D200BDFB-9FB8-6D4A-A49F-9F8807526FA1}" type="slidenum">
              <a:rPr lang="es-MX" smtClean="0"/>
              <a:t>11</a:t>
            </a:fld>
            <a:endParaRPr lang="es-MX"/>
          </a:p>
        </p:txBody>
      </p:sp>
      <p:sp>
        <p:nvSpPr>
          <p:cNvPr id="8" name="Título 1">
            <a:extLst>
              <a:ext uri="{FF2B5EF4-FFF2-40B4-BE49-F238E27FC236}">
                <a16:creationId xmlns:a16="http://schemas.microsoft.com/office/drawing/2014/main" id="{EF767AD7-2171-1596-BC76-32EE042F07A5}"/>
              </a:ext>
            </a:extLst>
          </p:cNvPr>
          <p:cNvSpPr>
            <a:spLocks noGrp="1"/>
          </p:cNvSpPr>
          <p:nvPr>
            <p:ph type="title"/>
          </p:nvPr>
        </p:nvSpPr>
        <p:spPr>
          <a:xfrm>
            <a:off x="838200" y="967805"/>
            <a:ext cx="10730218" cy="1325563"/>
          </a:xfrm>
        </p:spPr>
        <p:txBody>
          <a:bodyPr>
            <a:normAutofit/>
          </a:bodyPr>
          <a:lstStyle/>
          <a:p>
            <a:pPr marL="457200" indent="-457200" algn="ctr">
              <a:buFont typeface="Wingdings" panose="05000000000000000000" pitchFamily="2" charset="2"/>
              <a:buChar char="Ø"/>
            </a:pPr>
            <a:r>
              <a:rPr lang="es-MX" sz="2800" b="1" dirty="0">
                <a:latin typeface="+mn-lt"/>
              </a:rPr>
              <a:t>MONTAJE Y CONFIGURACIÓN  DE  UN SENSOR GALVANICO DE PIEL</a:t>
            </a:r>
            <a:r>
              <a:rPr lang="es-MX" sz="2800" b="1" dirty="0"/>
              <a:t>.</a:t>
            </a:r>
            <a:endParaRPr lang="es-MX" sz="2800" dirty="0"/>
          </a:p>
        </p:txBody>
      </p:sp>
      <p:sp>
        <p:nvSpPr>
          <p:cNvPr id="9" name="Título 1">
            <a:extLst>
              <a:ext uri="{FF2B5EF4-FFF2-40B4-BE49-F238E27FC236}">
                <a16:creationId xmlns:a16="http://schemas.microsoft.com/office/drawing/2014/main" id="{5E04C73C-19B3-839A-DBC3-95D799622B23}"/>
              </a:ext>
            </a:extLst>
          </p:cNvPr>
          <p:cNvSpPr txBox="1">
            <a:spLocks/>
          </p:cNvSpPr>
          <p:nvPr/>
        </p:nvSpPr>
        <p:spPr>
          <a:xfrm>
            <a:off x="838200" y="212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spTree>
    <p:extLst>
      <p:ext uri="{BB962C8B-B14F-4D97-AF65-F5344CB8AC3E}">
        <p14:creationId xmlns:p14="http://schemas.microsoft.com/office/powerpoint/2010/main" val="238754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B22191-D4CD-054F-A08C-A0EAE6EA582A}"/>
              </a:ext>
            </a:extLst>
          </p:cNvPr>
          <p:cNvSpPr>
            <a:spLocks noGrp="1"/>
          </p:cNvSpPr>
          <p:nvPr>
            <p:ph idx="1"/>
          </p:nvPr>
        </p:nvSpPr>
        <p:spPr>
          <a:xfrm>
            <a:off x="838199" y="1849018"/>
            <a:ext cx="10515600" cy="4351338"/>
          </a:xfrm>
        </p:spPr>
        <p:txBody>
          <a:bodyPr>
            <a:normAutofit/>
          </a:bodyPr>
          <a:lstStyle/>
          <a:p>
            <a:pPr marL="0" indent="0">
              <a:buNone/>
            </a:pPr>
            <a:r>
              <a:rPr lang="es-MX" sz="1600" dirty="0"/>
              <a:t>Para realizar el análisis clínico y la selección del paciente para este proyecto se colaboró con el equipo médico y de terapia del CREE Michoacán. Se estableció que el paciente a participar en este proyecto deberá contar con las siguientes características: </a:t>
            </a:r>
          </a:p>
          <a:p>
            <a:pPr lvl="0"/>
            <a:r>
              <a:rPr lang="es-MX" sz="1600" dirty="0"/>
              <a:t>Nivel de trastorno del espectro autista: Basándonos en la siguiente tabla obtenida de la American Psychiatric Association consideramos que los niveles de autísmo con los que se desarrollaría mejor el proyecto son con Nivel 1 y Nivel 2.</a:t>
            </a:r>
          </a:p>
          <a:p>
            <a:pPr marL="0" indent="0">
              <a:buNone/>
            </a:pPr>
            <a:r>
              <a:rPr lang="es-MX" dirty="0"/>
              <a:t> </a:t>
            </a:r>
          </a:p>
        </p:txBody>
      </p:sp>
      <p:pic>
        <p:nvPicPr>
          <p:cNvPr id="4" name="Imagen 3">
            <a:extLst>
              <a:ext uri="{FF2B5EF4-FFF2-40B4-BE49-F238E27FC236}">
                <a16:creationId xmlns:a16="http://schemas.microsoft.com/office/drawing/2014/main" id="{C32F491E-504B-B24E-B6C2-915E01789D06}"/>
              </a:ext>
            </a:extLst>
          </p:cNvPr>
          <p:cNvPicPr>
            <a:picLocks noChangeAspect="1"/>
          </p:cNvPicPr>
          <p:nvPr/>
        </p:nvPicPr>
        <p:blipFill>
          <a:blip r:embed="rId2"/>
          <a:stretch>
            <a:fillRect/>
          </a:stretch>
        </p:blipFill>
        <p:spPr>
          <a:xfrm>
            <a:off x="227929" y="124129"/>
            <a:ext cx="1220541" cy="1214438"/>
          </a:xfrm>
          <a:prstGeom prst="rect">
            <a:avLst/>
          </a:prstGeom>
        </p:spPr>
      </p:pic>
      <p:sp>
        <p:nvSpPr>
          <p:cNvPr id="5" name="Marcador de número de diapositiva 4">
            <a:extLst>
              <a:ext uri="{FF2B5EF4-FFF2-40B4-BE49-F238E27FC236}">
                <a16:creationId xmlns:a16="http://schemas.microsoft.com/office/drawing/2014/main" id="{F5529E84-0686-9AFD-37C8-8EE2DF403394}"/>
              </a:ext>
            </a:extLst>
          </p:cNvPr>
          <p:cNvSpPr>
            <a:spLocks noGrp="1"/>
          </p:cNvSpPr>
          <p:nvPr>
            <p:ph type="sldNum" sz="quarter" idx="12"/>
          </p:nvPr>
        </p:nvSpPr>
        <p:spPr/>
        <p:txBody>
          <a:bodyPr/>
          <a:lstStyle/>
          <a:p>
            <a:fld id="{D200BDFB-9FB8-6D4A-A49F-9F8807526FA1}" type="slidenum">
              <a:rPr lang="es-MX" smtClean="0"/>
              <a:t>12</a:t>
            </a:fld>
            <a:endParaRPr lang="es-MX"/>
          </a:p>
        </p:txBody>
      </p:sp>
      <p:sp>
        <p:nvSpPr>
          <p:cNvPr id="6" name="Título 1">
            <a:extLst>
              <a:ext uri="{FF2B5EF4-FFF2-40B4-BE49-F238E27FC236}">
                <a16:creationId xmlns:a16="http://schemas.microsoft.com/office/drawing/2014/main" id="{48D1C68F-CFD9-2EEB-4240-F9C77749C6BC}"/>
              </a:ext>
            </a:extLst>
          </p:cNvPr>
          <p:cNvSpPr txBox="1">
            <a:spLocks/>
          </p:cNvSpPr>
          <p:nvPr/>
        </p:nvSpPr>
        <p:spPr>
          <a:xfrm>
            <a:off x="838199" y="10536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latin typeface="+mn-lt"/>
              </a:rPr>
              <a:t>ANÁLISIS DEL HISTORIAL CLÍNICO Y SELECCIÓN DEL PACIENTE.</a:t>
            </a:r>
            <a:endParaRPr lang="es-MX" sz="2800" dirty="0">
              <a:latin typeface="+mn-lt"/>
            </a:endParaRPr>
          </a:p>
        </p:txBody>
      </p:sp>
      <p:sp>
        <p:nvSpPr>
          <p:cNvPr id="7" name="Título 1">
            <a:extLst>
              <a:ext uri="{FF2B5EF4-FFF2-40B4-BE49-F238E27FC236}">
                <a16:creationId xmlns:a16="http://schemas.microsoft.com/office/drawing/2014/main" id="{18D431C3-2F11-3E49-C7DF-53F117F0589A}"/>
              </a:ext>
            </a:extLst>
          </p:cNvPr>
          <p:cNvSpPr txBox="1">
            <a:spLocks/>
          </p:cNvSpPr>
          <p:nvPr/>
        </p:nvSpPr>
        <p:spPr>
          <a:xfrm>
            <a:off x="2210486" y="372193"/>
            <a:ext cx="8732940" cy="791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pic>
        <p:nvPicPr>
          <p:cNvPr id="8" name="Imagen 2">
            <a:extLst>
              <a:ext uri="{FF2B5EF4-FFF2-40B4-BE49-F238E27FC236}">
                <a16:creationId xmlns:a16="http://schemas.microsoft.com/office/drawing/2014/main" id="{11624A37-9C85-FB41-B09A-C321F227B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591" y="3018428"/>
            <a:ext cx="3925229" cy="370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5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B60277-B18C-6B4F-B13E-8BEB62F81CCE}"/>
              </a:ext>
            </a:extLst>
          </p:cNvPr>
          <p:cNvSpPr>
            <a:spLocks noGrp="1"/>
          </p:cNvSpPr>
          <p:nvPr>
            <p:ph idx="1"/>
          </p:nvPr>
        </p:nvSpPr>
        <p:spPr>
          <a:xfrm>
            <a:off x="447909" y="2466142"/>
            <a:ext cx="5109734" cy="3660775"/>
          </a:xfrm>
        </p:spPr>
        <p:txBody>
          <a:bodyPr>
            <a:normAutofit fontScale="55000" lnSpcReduction="20000"/>
          </a:bodyPr>
          <a:lstStyle/>
          <a:p>
            <a:pPr marL="0" indent="0">
              <a:buNone/>
            </a:pPr>
            <a:endParaRPr lang="es-MX" dirty="0"/>
          </a:p>
          <a:p>
            <a:pPr lvl="0"/>
            <a:r>
              <a:rPr lang="es-MX" dirty="0"/>
              <a:t>Capacidades Verbales deseadas: Capacidad verbal moderada a capacidad verbal completa. Lo ideal es que haya algún tipo de capacidad verbal.</a:t>
            </a:r>
          </a:p>
          <a:p>
            <a:pPr marL="0" indent="0">
              <a:buNone/>
            </a:pPr>
            <a:r>
              <a:rPr lang="es-MX" dirty="0"/>
              <a:t> </a:t>
            </a:r>
          </a:p>
          <a:p>
            <a:pPr lvl="0"/>
            <a:r>
              <a:rPr lang="es-MX" dirty="0"/>
              <a:t>Rango de edades: 6 a 12 años.</a:t>
            </a:r>
          </a:p>
          <a:p>
            <a:pPr marL="0" indent="0">
              <a:buNone/>
            </a:pPr>
            <a:r>
              <a:rPr lang="es-MX" dirty="0"/>
              <a:t> </a:t>
            </a:r>
          </a:p>
          <a:p>
            <a:pPr lvl="0"/>
            <a:r>
              <a:rPr lang="es-MX" dirty="0"/>
              <a:t>Otras consideraciones: Es deseable que el paciente no presente epilepsia, o sea fotosensible.</a:t>
            </a:r>
          </a:p>
          <a:p>
            <a:pPr lvl="0"/>
            <a:endParaRPr lang="es-MX" dirty="0"/>
          </a:p>
          <a:p>
            <a:pPr marL="0" lvl="0" indent="0">
              <a:buNone/>
            </a:pPr>
            <a:r>
              <a:rPr lang="es-MX" dirty="0"/>
              <a:t>De igual manera se creó un cuestionario con el cual pudimos conocer a más profundidad las necesidades y características personales de nuestro voluntario para el estudio como se muestra en la siguiente imagen: </a:t>
            </a:r>
          </a:p>
          <a:p>
            <a:endParaRPr lang="es-MX" dirty="0"/>
          </a:p>
        </p:txBody>
      </p:sp>
      <p:sp>
        <p:nvSpPr>
          <p:cNvPr id="4" name="Marcador de número de diapositiva 3">
            <a:extLst>
              <a:ext uri="{FF2B5EF4-FFF2-40B4-BE49-F238E27FC236}">
                <a16:creationId xmlns:a16="http://schemas.microsoft.com/office/drawing/2014/main" id="{5781F93D-FA9F-A04E-9124-562CCCD7F390}"/>
              </a:ext>
            </a:extLst>
          </p:cNvPr>
          <p:cNvSpPr>
            <a:spLocks noGrp="1"/>
          </p:cNvSpPr>
          <p:nvPr>
            <p:ph type="sldNum" sz="quarter" idx="12"/>
          </p:nvPr>
        </p:nvSpPr>
        <p:spPr/>
        <p:txBody>
          <a:bodyPr/>
          <a:lstStyle/>
          <a:p>
            <a:fld id="{D200BDFB-9FB8-6D4A-A49F-9F8807526FA1}" type="slidenum">
              <a:rPr lang="es-MX" smtClean="0"/>
              <a:t>13</a:t>
            </a:fld>
            <a:endParaRPr lang="es-MX"/>
          </a:p>
        </p:txBody>
      </p:sp>
      <p:pic>
        <p:nvPicPr>
          <p:cNvPr id="5" name="Imagen 4">
            <a:extLst>
              <a:ext uri="{FF2B5EF4-FFF2-40B4-BE49-F238E27FC236}">
                <a16:creationId xmlns:a16="http://schemas.microsoft.com/office/drawing/2014/main" id="{E3C2211A-4769-D349-8128-849CF928B3D5}"/>
              </a:ext>
            </a:extLst>
          </p:cNvPr>
          <p:cNvPicPr>
            <a:picLocks noChangeAspect="1"/>
          </p:cNvPicPr>
          <p:nvPr/>
        </p:nvPicPr>
        <p:blipFill>
          <a:blip r:embed="rId2"/>
          <a:stretch>
            <a:fillRect/>
          </a:stretch>
        </p:blipFill>
        <p:spPr>
          <a:xfrm>
            <a:off x="227929" y="124129"/>
            <a:ext cx="1220541" cy="1214438"/>
          </a:xfrm>
          <a:prstGeom prst="rect">
            <a:avLst/>
          </a:prstGeom>
        </p:spPr>
      </p:pic>
      <p:sp>
        <p:nvSpPr>
          <p:cNvPr id="6" name="Título 1">
            <a:extLst>
              <a:ext uri="{FF2B5EF4-FFF2-40B4-BE49-F238E27FC236}">
                <a16:creationId xmlns:a16="http://schemas.microsoft.com/office/drawing/2014/main" id="{8DA4BDC2-8902-A942-AEEE-214732085092}"/>
              </a:ext>
            </a:extLst>
          </p:cNvPr>
          <p:cNvSpPr txBox="1">
            <a:spLocks/>
          </p:cNvSpPr>
          <p:nvPr/>
        </p:nvSpPr>
        <p:spPr>
          <a:xfrm>
            <a:off x="838199" y="10536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latin typeface="+mn-lt"/>
              </a:rPr>
              <a:t>ANÁLISIS DEL HISTORIAL CLÍNICO Y SELECCIÓN DEL PACIENTE.</a:t>
            </a:r>
            <a:endParaRPr lang="es-MX" sz="2800" dirty="0">
              <a:latin typeface="+mn-lt"/>
            </a:endParaRPr>
          </a:p>
        </p:txBody>
      </p:sp>
      <p:sp>
        <p:nvSpPr>
          <p:cNvPr id="7" name="Título 1">
            <a:extLst>
              <a:ext uri="{FF2B5EF4-FFF2-40B4-BE49-F238E27FC236}">
                <a16:creationId xmlns:a16="http://schemas.microsoft.com/office/drawing/2014/main" id="{3C9E8CB8-7707-FF47-91E4-9ADF8F2EF3B0}"/>
              </a:ext>
            </a:extLst>
          </p:cNvPr>
          <p:cNvSpPr txBox="1">
            <a:spLocks/>
          </p:cNvSpPr>
          <p:nvPr/>
        </p:nvSpPr>
        <p:spPr>
          <a:xfrm>
            <a:off x="2210486" y="372193"/>
            <a:ext cx="8732940" cy="791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pic>
        <p:nvPicPr>
          <p:cNvPr id="9" name="Imagen 8">
            <a:extLst>
              <a:ext uri="{FF2B5EF4-FFF2-40B4-BE49-F238E27FC236}">
                <a16:creationId xmlns:a16="http://schemas.microsoft.com/office/drawing/2014/main" id="{19E93961-70B9-634F-97B1-909E89EA3150}"/>
              </a:ext>
            </a:extLst>
          </p:cNvPr>
          <p:cNvPicPr>
            <a:picLocks noChangeAspect="1"/>
          </p:cNvPicPr>
          <p:nvPr/>
        </p:nvPicPr>
        <p:blipFill>
          <a:blip r:embed="rId3"/>
          <a:stretch>
            <a:fillRect/>
          </a:stretch>
        </p:blipFill>
        <p:spPr>
          <a:xfrm>
            <a:off x="6095999" y="2292291"/>
            <a:ext cx="5822951" cy="3834626"/>
          </a:xfrm>
          <a:prstGeom prst="rect">
            <a:avLst/>
          </a:prstGeom>
        </p:spPr>
      </p:pic>
    </p:spTree>
    <p:extLst>
      <p:ext uri="{BB962C8B-B14F-4D97-AF65-F5344CB8AC3E}">
        <p14:creationId xmlns:p14="http://schemas.microsoft.com/office/powerpoint/2010/main" val="178009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C4439-2794-C148-9E40-555A81F5B1E1}"/>
              </a:ext>
            </a:extLst>
          </p:cNvPr>
          <p:cNvSpPr>
            <a:spLocks noGrp="1"/>
          </p:cNvSpPr>
          <p:nvPr>
            <p:ph type="title"/>
          </p:nvPr>
        </p:nvSpPr>
        <p:spPr>
          <a:xfrm>
            <a:off x="1115735" y="1194205"/>
            <a:ext cx="8414159" cy="1325563"/>
          </a:xfrm>
        </p:spPr>
        <p:txBody>
          <a:bodyPr>
            <a:normAutofit/>
          </a:bodyPr>
          <a:lstStyle/>
          <a:p>
            <a:pPr marL="457200" indent="-457200" algn="ctr">
              <a:buFont typeface="Wingdings" panose="05000000000000000000" pitchFamily="2" charset="2"/>
              <a:buChar char="Ø"/>
            </a:pPr>
            <a:r>
              <a:rPr lang="es-MX" sz="2800" b="1" dirty="0">
                <a:latin typeface="+mn-lt"/>
              </a:rPr>
              <a:t>DISEÑO MECÁNICO DE DISPOSITIVOS DE MONTAJE</a:t>
            </a:r>
            <a:r>
              <a:rPr lang="es-MX" sz="2800" b="1" dirty="0"/>
              <a:t>.</a:t>
            </a:r>
            <a:endParaRPr lang="es-MX" sz="2800" dirty="0"/>
          </a:p>
        </p:txBody>
      </p:sp>
      <p:sp>
        <p:nvSpPr>
          <p:cNvPr id="3" name="Marcador de contenido 2">
            <a:extLst>
              <a:ext uri="{FF2B5EF4-FFF2-40B4-BE49-F238E27FC236}">
                <a16:creationId xmlns:a16="http://schemas.microsoft.com/office/drawing/2014/main" id="{28405F90-F4B0-6F49-8D52-7FD86C08C826}"/>
              </a:ext>
            </a:extLst>
          </p:cNvPr>
          <p:cNvSpPr>
            <a:spLocks noGrp="1"/>
          </p:cNvSpPr>
          <p:nvPr>
            <p:ph idx="1"/>
          </p:nvPr>
        </p:nvSpPr>
        <p:spPr>
          <a:xfrm>
            <a:off x="938868" y="2506662"/>
            <a:ext cx="10515600" cy="3659246"/>
          </a:xfrm>
        </p:spPr>
        <p:txBody>
          <a:bodyPr/>
          <a:lstStyle/>
          <a:p>
            <a:pPr algn="just"/>
            <a:r>
              <a:rPr lang="es-MX" dirty="0"/>
              <a:t>Debido a que en este proyecto se está trabajando con un paciente con autismo se buscó hacer un sistema de monitoreo de parámetros fisiológicos que se adecúe a las necesidades del niño. Para esto, fue necesario buscar hacer nuestros diseños lo más ergonómicos posibles para que el paciente no sintiera ninguna incomodidad al usar el sistema de monitoreo. Igualmente, se buscó hacer diseños mecánicos que tuvieran una temática que fuese atractiva para el niño. Después de diversas entrevistas se definió que se utilizaría una temática de super héroes. </a:t>
            </a:r>
          </a:p>
          <a:p>
            <a:endParaRPr lang="es-MX" dirty="0"/>
          </a:p>
        </p:txBody>
      </p:sp>
      <p:pic>
        <p:nvPicPr>
          <p:cNvPr id="4" name="Imagen 3">
            <a:extLst>
              <a:ext uri="{FF2B5EF4-FFF2-40B4-BE49-F238E27FC236}">
                <a16:creationId xmlns:a16="http://schemas.microsoft.com/office/drawing/2014/main" id="{51048EC2-2B6C-9942-8DA4-8BA820141334}"/>
              </a:ext>
            </a:extLst>
          </p:cNvPr>
          <p:cNvPicPr>
            <a:picLocks noChangeAspect="1"/>
          </p:cNvPicPr>
          <p:nvPr/>
        </p:nvPicPr>
        <p:blipFill>
          <a:blip r:embed="rId2"/>
          <a:stretch>
            <a:fillRect/>
          </a:stretch>
        </p:blipFill>
        <p:spPr>
          <a:xfrm>
            <a:off x="227929" y="124129"/>
            <a:ext cx="1220541" cy="1214438"/>
          </a:xfrm>
          <a:prstGeom prst="rect">
            <a:avLst/>
          </a:prstGeom>
        </p:spPr>
      </p:pic>
      <p:sp>
        <p:nvSpPr>
          <p:cNvPr id="5" name="Título 1">
            <a:extLst>
              <a:ext uri="{FF2B5EF4-FFF2-40B4-BE49-F238E27FC236}">
                <a16:creationId xmlns:a16="http://schemas.microsoft.com/office/drawing/2014/main" id="{10CEE35D-2F74-F393-F038-F4F92C1438FC}"/>
              </a:ext>
            </a:extLst>
          </p:cNvPr>
          <p:cNvSpPr txBox="1">
            <a:spLocks/>
          </p:cNvSpPr>
          <p:nvPr/>
        </p:nvSpPr>
        <p:spPr>
          <a:xfrm>
            <a:off x="1115735" y="2476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sp>
        <p:nvSpPr>
          <p:cNvPr id="6" name="Marcador de número de diapositiva 5">
            <a:extLst>
              <a:ext uri="{FF2B5EF4-FFF2-40B4-BE49-F238E27FC236}">
                <a16:creationId xmlns:a16="http://schemas.microsoft.com/office/drawing/2014/main" id="{B33FEB78-0E9A-84C5-D66C-32257EEFB4F6}"/>
              </a:ext>
            </a:extLst>
          </p:cNvPr>
          <p:cNvSpPr>
            <a:spLocks noGrp="1"/>
          </p:cNvSpPr>
          <p:nvPr>
            <p:ph type="sldNum" sz="quarter" idx="12"/>
          </p:nvPr>
        </p:nvSpPr>
        <p:spPr/>
        <p:txBody>
          <a:bodyPr/>
          <a:lstStyle/>
          <a:p>
            <a:fld id="{D200BDFB-9FB8-6D4A-A49F-9F8807526FA1}" type="slidenum">
              <a:rPr lang="es-MX" smtClean="0"/>
              <a:t>14</a:t>
            </a:fld>
            <a:endParaRPr lang="es-MX"/>
          </a:p>
        </p:txBody>
      </p:sp>
    </p:spTree>
    <p:extLst>
      <p:ext uri="{BB962C8B-B14F-4D97-AF65-F5344CB8AC3E}">
        <p14:creationId xmlns:p14="http://schemas.microsoft.com/office/powerpoint/2010/main" val="133253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2649C-2F3D-CE46-BCBD-AE25F65886BD}"/>
              </a:ext>
            </a:extLst>
          </p:cNvPr>
          <p:cNvSpPr>
            <a:spLocks noGrp="1"/>
          </p:cNvSpPr>
          <p:nvPr>
            <p:ph type="title"/>
          </p:nvPr>
        </p:nvSpPr>
        <p:spPr>
          <a:xfrm>
            <a:off x="519418" y="5849185"/>
            <a:ext cx="10515600" cy="1325563"/>
          </a:xfrm>
        </p:spPr>
        <p:txBody>
          <a:bodyPr>
            <a:normAutofit/>
          </a:bodyPr>
          <a:lstStyle/>
          <a:p>
            <a:pPr algn="ctr"/>
            <a:r>
              <a:rPr lang="es-MX" sz="3600" b="1" dirty="0"/>
              <a:t>Sensor de ritmo respiratorio.</a:t>
            </a:r>
            <a:endParaRPr lang="es-MX" sz="3600" dirty="0"/>
          </a:p>
        </p:txBody>
      </p:sp>
      <p:pic>
        <p:nvPicPr>
          <p:cNvPr id="4" name="Imagen 3">
            <a:extLst>
              <a:ext uri="{FF2B5EF4-FFF2-40B4-BE49-F238E27FC236}">
                <a16:creationId xmlns:a16="http://schemas.microsoft.com/office/drawing/2014/main" id="{CA6A5F69-E84E-764B-B304-83ABCC5D72A2}"/>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Marcador de contenido 4">
            <a:extLst>
              <a:ext uri="{FF2B5EF4-FFF2-40B4-BE49-F238E27FC236}">
                <a16:creationId xmlns:a16="http://schemas.microsoft.com/office/drawing/2014/main" id="{D0256E04-BFD0-9548-90A2-291B42BBFE00}"/>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r="23065"/>
          <a:stretch/>
        </p:blipFill>
        <p:spPr>
          <a:xfrm rot="5400000">
            <a:off x="2280693" y="2352661"/>
            <a:ext cx="3686655" cy="3306394"/>
          </a:xfrm>
          <a:prstGeom prst="rect">
            <a:avLst/>
          </a:prstGeom>
        </p:spPr>
      </p:pic>
      <p:pic>
        <p:nvPicPr>
          <p:cNvPr id="6" name="Imagen 5">
            <a:extLst>
              <a:ext uri="{FF2B5EF4-FFF2-40B4-BE49-F238E27FC236}">
                <a16:creationId xmlns:a16="http://schemas.microsoft.com/office/drawing/2014/main" id="{F9126799-85C3-DA47-8F76-EDE84E295AA7}"/>
              </a:ext>
            </a:extLst>
          </p:cNvPr>
          <p:cNvPicPr/>
          <p:nvPr/>
        </p:nvPicPr>
        <p:blipFill rotWithShape="1">
          <a:blip r:embed="rId4" cstate="print">
            <a:extLst>
              <a:ext uri="{28A0092B-C50C-407E-A947-70E740481C1C}">
                <a14:useLocalDpi xmlns:a14="http://schemas.microsoft.com/office/drawing/2010/main" val="0"/>
              </a:ext>
            </a:extLst>
          </a:blip>
          <a:srcRect t="28371" r="1848" b="29186"/>
          <a:stretch/>
        </p:blipFill>
        <p:spPr bwMode="auto">
          <a:xfrm>
            <a:off x="6206988" y="2093435"/>
            <a:ext cx="3687128" cy="3972437"/>
          </a:xfrm>
          <a:prstGeom prst="rect">
            <a:avLst/>
          </a:prstGeom>
          <a:ln>
            <a:noFill/>
          </a:ln>
          <a:extLst>
            <a:ext uri="{53640926-AAD7-44D8-BBD7-CCE9431645EC}">
              <a14:shadowObscured xmlns:a14="http://schemas.microsoft.com/office/drawing/2010/main"/>
            </a:ext>
          </a:extLst>
        </p:spPr>
      </p:pic>
      <p:sp>
        <p:nvSpPr>
          <p:cNvPr id="3" name="Título 1">
            <a:extLst>
              <a:ext uri="{FF2B5EF4-FFF2-40B4-BE49-F238E27FC236}">
                <a16:creationId xmlns:a16="http://schemas.microsoft.com/office/drawing/2014/main" id="{C13E4E1D-9897-5E1D-ECFC-1CA75A3F444D}"/>
              </a:ext>
            </a:extLst>
          </p:cNvPr>
          <p:cNvSpPr txBox="1">
            <a:spLocks/>
          </p:cNvSpPr>
          <p:nvPr/>
        </p:nvSpPr>
        <p:spPr>
          <a:xfrm>
            <a:off x="838199" y="1053654"/>
            <a:ext cx="85526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latin typeface="+mn-lt"/>
              </a:rPr>
              <a:t>DISEÑO MECÁNICO DE DISPOSITIVOS DE MONTAJE.</a:t>
            </a:r>
            <a:endParaRPr lang="es-MX" sz="2800" dirty="0">
              <a:latin typeface="+mn-lt"/>
            </a:endParaRPr>
          </a:p>
        </p:txBody>
      </p:sp>
      <p:sp>
        <p:nvSpPr>
          <p:cNvPr id="7" name="Título 1">
            <a:extLst>
              <a:ext uri="{FF2B5EF4-FFF2-40B4-BE49-F238E27FC236}">
                <a16:creationId xmlns:a16="http://schemas.microsoft.com/office/drawing/2014/main" id="{49E9E578-0539-37FE-9662-10076DBEA05C}"/>
              </a:ext>
            </a:extLst>
          </p:cNvPr>
          <p:cNvSpPr txBox="1">
            <a:spLocks/>
          </p:cNvSpPr>
          <p:nvPr/>
        </p:nvSpPr>
        <p:spPr>
          <a:xfrm>
            <a:off x="2210486" y="372193"/>
            <a:ext cx="8732940" cy="791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sp>
        <p:nvSpPr>
          <p:cNvPr id="8" name="Marcador de número de diapositiva 7">
            <a:extLst>
              <a:ext uri="{FF2B5EF4-FFF2-40B4-BE49-F238E27FC236}">
                <a16:creationId xmlns:a16="http://schemas.microsoft.com/office/drawing/2014/main" id="{57036DDC-3360-783B-CA63-F5020738320F}"/>
              </a:ext>
            </a:extLst>
          </p:cNvPr>
          <p:cNvSpPr>
            <a:spLocks noGrp="1"/>
          </p:cNvSpPr>
          <p:nvPr>
            <p:ph type="sldNum" sz="quarter" idx="12"/>
          </p:nvPr>
        </p:nvSpPr>
        <p:spPr/>
        <p:txBody>
          <a:bodyPr/>
          <a:lstStyle/>
          <a:p>
            <a:fld id="{D200BDFB-9FB8-6D4A-A49F-9F8807526FA1}" type="slidenum">
              <a:rPr lang="es-MX" smtClean="0"/>
              <a:t>15</a:t>
            </a:fld>
            <a:endParaRPr lang="es-MX"/>
          </a:p>
        </p:txBody>
      </p:sp>
    </p:spTree>
    <p:extLst>
      <p:ext uri="{BB962C8B-B14F-4D97-AF65-F5344CB8AC3E}">
        <p14:creationId xmlns:p14="http://schemas.microsoft.com/office/powerpoint/2010/main" val="87239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7DCD-8DF3-C348-9CD6-30C7B429A38E}"/>
              </a:ext>
            </a:extLst>
          </p:cNvPr>
          <p:cNvSpPr>
            <a:spLocks noGrp="1"/>
          </p:cNvSpPr>
          <p:nvPr>
            <p:ph type="title"/>
          </p:nvPr>
        </p:nvSpPr>
        <p:spPr>
          <a:xfrm>
            <a:off x="1224094" y="5395912"/>
            <a:ext cx="10515600" cy="1325563"/>
          </a:xfrm>
        </p:spPr>
        <p:txBody>
          <a:bodyPr>
            <a:normAutofit/>
          </a:bodyPr>
          <a:lstStyle/>
          <a:p>
            <a:pPr algn="ctr"/>
            <a:r>
              <a:rPr lang="es-MX" b="1" dirty="0"/>
              <a:t>Diseño del montaje del sensor galvánico en la piel.</a:t>
            </a:r>
            <a:endParaRPr lang="es-MX" dirty="0"/>
          </a:p>
        </p:txBody>
      </p:sp>
      <p:pic>
        <p:nvPicPr>
          <p:cNvPr id="4" name="Imagen 3">
            <a:extLst>
              <a:ext uri="{FF2B5EF4-FFF2-40B4-BE49-F238E27FC236}">
                <a16:creationId xmlns:a16="http://schemas.microsoft.com/office/drawing/2014/main" id="{B232AE55-2353-EC4F-9C0D-EADA56B59BFD}"/>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6" name="Marcador de contenido 5">
            <a:extLst>
              <a:ext uri="{FF2B5EF4-FFF2-40B4-BE49-F238E27FC236}">
                <a16:creationId xmlns:a16="http://schemas.microsoft.com/office/drawing/2014/main" id="{30F189CB-7B2E-734C-ADDB-3A0057E7D2F1}"/>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206318" y="2007319"/>
            <a:ext cx="6794770" cy="3388593"/>
          </a:xfrm>
          <a:prstGeom prst="rect">
            <a:avLst/>
          </a:prstGeom>
        </p:spPr>
      </p:pic>
      <p:sp>
        <p:nvSpPr>
          <p:cNvPr id="3" name="Marcador de número de diapositiva 2">
            <a:extLst>
              <a:ext uri="{FF2B5EF4-FFF2-40B4-BE49-F238E27FC236}">
                <a16:creationId xmlns:a16="http://schemas.microsoft.com/office/drawing/2014/main" id="{EE2066A9-31A7-F0FA-457A-73F58B871F9A}"/>
              </a:ext>
            </a:extLst>
          </p:cNvPr>
          <p:cNvSpPr>
            <a:spLocks noGrp="1"/>
          </p:cNvSpPr>
          <p:nvPr>
            <p:ph type="sldNum" sz="quarter" idx="12"/>
          </p:nvPr>
        </p:nvSpPr>
        <p:spPr/>
        <p:txBody>
          <a:bodyPr/>
          <a:lstStyle/>
          <a:p>
            <a:fld id="{D200BDFB-9FB8-6D4A-A49F-9F8807526FA1}" type="slidenum">
              <a:rPr lang="es-MX" smtClean="0"/>
              <a:t>16</a:t>
            </a:fld>
            <a:endParaRPr lang="es-MX"/>
          </a:p>
        </p:txBody>
      </p:sp>
      <p:sp>
        <p:nvSpPr>
          <p:cNvPr id="10" name="Título 1">
            <a:extLst>
              <a:ext uri="{FF2B5EF4-FFF2-40B4-BE49-F238E27FC236}">
                <a16:creationId xmlns:a16="http://schemas.microsoft.com/office/drawing/2014/main" id="{6355527E-2014-58A8-B44A-758FA7801178}"/>
              </a:ext>
            </a:extLst>
          </p:cNvPr>
          <p:cNvSpPr txBox="1">
            <a:spLocks/>
          </p:cNvSpPr>
          <p:nvPr/>
        </p:nvSpPr>
        <p:spPr>
          <a:xfrm>
            <a:off x="838199" y="1053654"/>
            <a:ext cx="85526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latin typeface="+mn-lt"/>
              </a:rPr>
              <a:t>DISEÑO MECÁNICO DE DISPOSITIVOS DE MONTAJE.</a:t>
            </a:r>
            <a:endParaRPr lang="es-MX" sz="2800" dirty="0">
              <a:latin typeface="+mn-lt"/>
            </a:endParaRPr>
          </a:p>
        </p:txBody>
      </p:sp>
      <p:sp>
        <p:nvSpPr>
          <p:cNvPr id="11" name="Título 1">
            <a:extLst>
              <a:ext uri="{FF2B5EF4-FFF2-40B4-BE49-F238E27FC236}">
                <a16:creationId xmlns:a16="http://schemas.microsoft.com/office/drawing/2014/main" id="{800844A4-E930-A75B-6E04-49C49ABA737F}"/>
              </a:ext>
            </a:extLst>
          </p:cNvPr>
          <p:cNvSpPr txBox="1">
            <a:spLocks/>
          </p:cNvSpPr>
          <p:nvPr/>
        </p:nvSpPr>
        <p:spPr>
          <a:xfrm>
            <a:off x="2210486" y="372193"/>
            <a:ext cx="8732940" cy="791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Avances. </a:t>
            </a:r>
            <a:endParaRPr lang="es-MX" dirty="0"/>
          </a:p>
        </p:txBody>
      </p:sp>
    </p:spTree>
    <p:extLst>
      <p:ext uri="{BB962C8B-B14F-4D97-AF65-F5344CB8AC3E}">
        <p14:creationId xmlns:p14="http://schemas.microsoft.com/office/powerpoint/2010/main" val="53140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06FB2D-AC0C-4C48-977D-3A96A498397F}"/>
              </a:ext>
            </a:extLst>
          </p:cNvPr>
          <p:cNvSpPr>
            <a:spLocks noGrp="1"/>
          </p:cNvSpPr>
          <p:nvPr>
            <p:ph type="title"/>
          </p:nvPr>
        </p:nvSpPr>
        <p:spPr/>
        <p:txBody>
          <a:bodyPr>
            <a:normAutofit/>
          </a:bodyPr>
          <a:lstStyle/>
          <a:p>
            <a:pPr algn="ctr"/>
            <a:r>
              <a:rPr lang="es-MX" b="1" dirty="0"/>
              <a:t>Producción Científica</a:t>
            </a:r>
            <a:endParaRPr lang="es-MX" dirty="0"/>
          </a:p>
        </p:txBody>
      </p:sp>
      <p:sp>
        <p:nvSpPr>
          <p:cNvPr id="3" name="Marcador de contenido 2">
            <a:extLst>
              <a:ext uri="{FF2B5EF4-FFF2-40B4-BE49-F238E27FC236}">
                <a16:creationId xmlns:a16="http://schemas.microsoft.com/office/drawing/2014/main" id="{7142EB1D-A919-364E-9BFC-CE582C5F76AE}"/>
              </a:ext>
            </a:extLst>
          </p:cNvPr>
          <p:cNvSpPr>
            <a:spLocks noGrp="1"/>
          </p:cNvSpPr>
          <p:nvPr>
            <p:ph idx="1"/>
          </p:nvPr>
        </p:nvSpPr>
        <p:spPr>
          <a:xfrm>
            <a:off x="6584659" y="2647746"/>
            <a:ext cx="4698534" cy="2335314"/>
          </a:xfrm>
        </p:spPr>
        <p:txBody>
          <a:bodyPr>
            <a:normAutofit/>
          </a:bodyPr>
          <a:lstStyle/>
          <a:p>
            <a:pPr algn="just"/>
            <a:r>
              <a:rPr lang="es-MX" sz="2000" dirty="0"/>
              <a:t>Una vez que todos los sensores funcionaron y se logró enviar su información a la Raspberry Pi se realizó una estancia de investigación de 6 días en el Instituto Atlas, en la Universidad de Colorado en Boulder, esto con el propósito de diseñar el algoritmo de generación de estímulos. </a:t>
            </a:r>
          </a:p>
        </p:txBody>
      </p:sp>
      <p:pic>
        <p:nvPicPr>
          <p:cNvPr id="4" name="Imagen 3">
            <a:extLst>
              <a:ext uri="{FF2B5EF4-FFF2-40B4-BE49-F238E27FC236}">
                <a16:creationId xmlns:a16="http://schemas.microsoft.com/office/drawing/2014/main" id="{FEE97EA4-986F-E84B-A44C-148BA79BB69D}"/>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Imagen 4">
            <a:extLst>
              <a:ext uri="{FF2B5EF4-FFF2-40B4-BE49-F238E27FC236}">
                <a16:creationId xmlns:a16="http://schemas.microsoft.com/office/drawing/2014/main" id="{DAC92008-DC8C-074A-9A6F-8DCEBCBE91F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51874" y="2557139"/>
            <a:ext cx="4568826" cy="3660141"/>
          </a:xfrm>
          <a:prstGeom prst="rect">
            <a:avLst/>
          </a:prstGeom>
        </p:spPr>
      </p:pic>
      <p:sp>
        <p:nvSpPr>
          <p:cNvPr id="8" name="Título 1">
            <a:extLst>
              <a:ext uri="{FF2B5EF4-FFF2-40B4-BE49-F238E27FC236}">
                <a16:creationId xmlns:a16="http://schemas.microsoft.com/office/drawing/2014/main" id="{302DFB12-9125-5AAA-F460-486D139385EE}"/>
              </a:ext>
            </a:extLst>
          </p:cNvPr>
          <p:cNvSpPr txBox="1">
            <a:spLocks/>
          </p:cNvSpPr>
          <p:nvPr/>
        </p:nvSpPr>
        <p:spPr>
          <a:xfrm>
            <a:off x="755008" y="1233051"/>
            <a:ext cx="43119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t>Estancia de Investigación</a:t>
            </a:r>
            <a:endParaRPr lang="es-MX" sz="2800" dirty="0"/>
          </a:p>
        </p:txBody>
      </p:sp>
      <p:sp>
        <p:nvSpPr>
          <p:cNvPr id="9" name="Marcador de número de diapositiva 8">
            <a:extLst>
              <a:ext uri="{FF2B5EF4-FFF2-40B4-BE49-F238E27FC236}">
                <a16:creationId xmlns:a16="http://schemas.microsoft.com/office/drawing/2014/main" id="{4D27A62E-750D-495A-B3E0-47887B55B1D6}"/>
              </a:ext>
            </a:extLst>
          </p:cNvPr>
          <p:cNvSpPr>
            <a:spLocks noGrp="1"/>
          </p:cNvSpPr>
          <p:nvPr>
            <p:ph type="sldNum" sz="quarter" idx="12"/>
          </p:nvPr>
        </p:nvSpPr>
        <p:spPr/>
        <p:txBody>
          <a:bodyPr/>
          <a:lstStyle/>
          <a:p>
            <a:fld id="{D200BDFB-9FB8-6D4A-A49F-9F8807526FA1}" type="slidenum">
              <a:rPr lang="es-MX" smtClean="0"/>
              <a:t>17</a:t>
            </a:fld>
            <a:endParaRPr lang="es-MX"/>
          </a:p>
        </p:txBody>
      </p:sp>
    </p:spTree>
    <p:extLst>
      <p:ext uri="{BB962C8B-B14F-4D97-AF65-F5344CB8AC3E}">
        <p14:creationId xmlns:p14="http://schemas.microsoft.com/office/powerpoint/2010/main" val="125926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8CAE7-F0EC-774D-B393-2A0C8D057309}"/>
              </a:ext>
            </a:extLst>
          </p:cNvPr>
          <p:cNvSpPr>
            <a:spLocks noGrp="1"/>
          </p:cNvSpPr>
          <p:nvPr>
            <p:ph type="title"/>
          </p:nvPr>
        </p:nvSpPr>
        <p:spPr/>
        <p:txBody>
          <a:bodyPr/>
          <a:lstStyle/>
          <a:p>
            <a:pPr algn="ctr"/>
            <a:r>
              <a:rPr lang="es-MX" b="1" dirty="0"/>
              <a:t>Producción científica</a:t>
            </a:r>
            <a:endParaRPr lang="es-MX" dirty="0"/>
          </a:p>
        </p:txBody>
      </p:sp>
      <p:sp>
        <p:nvSpPr>
          <p:cNvPr id="3" name="Marcador de contenido 2">
            <a:extLst>
              <a:ext uri="{FF2B5EF4-FFF2-40B4-BE49-F238E27FC236}">
                <a16:creationId xmlns:a16="http://schemas.microsoft.com/office/drawing/2014/main" id="{C0039653-5ED5-9949-9D90-C98AEBF31A45}"/>
              </a:ext>
            </a:extLst>
          </p:cNvPr>
          <p:cNvSpPr>
            <a:spLocks noGrp="1"/>
          </p:cNvSpPr>
          <p:nvPr>
            <p:ph idx="1"/>
          </p:nvPr>
        </p:nvSpPr>
        <p:spPr>
          <a:xfrm>
            <a:off x="838199" y="2795784"/>
            <a:ext cx="3276601" cy="2210193"/>
          </a:xfrm>
        </p:spPr>
        <p:txBody>
          <a:bodyPr>
            <a:normAutofit fontScale="85000" lnSpcReduction="10000"/>
          </a:bodyPr>
          <a:lstStyle/>
          <a:p>
            <a:r>
              <a:rPr lang="es-MX" sz="2000" dirty="0"/>
              <a:t>El diseño de los sistemas de medición y visualización de datos fue publicado como un artículo en el congreso ROPEC 2022 con el título “Design of a physiological parameter monitoring system, implementing internet of things communication protocols by using embedded Systems”. </a:t>
            </a:r>
          </a:p>
          <a:p>
            <a:endParaRPr lang="es-MX" dirty="0"/>
          </a:p>
        </p:txBody>
      </p:sp>
      <p:pic>
        <p:nvPicPr>
          <p:cNvPr id="4" name="Imagen 3">
            <a:extLst>
              <a:ext uri="{FF2B5EF4-FFF2-40B4-BE49-F238E27FC236}">
                <a16:creationId xmlns:a16="http://schemas.microsoft.com/office/drawing/2014/main" id="{690A4A35-7AEE-774C-89CC-E97172EF552C}"/>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Imagen 4">
            <a:extLst>
              <a:ext uri="{FF2B5EF4-FFF2-40B4-BE49-F238E27FC236}">
                <a16:creationId xmlns:a16="http://schemas.microsoft.com/office/drawing/2014/main" id="{85002581-FAA5-2746-8E1D-0B6AB1C7B649}"/>
              </a:ext>
            </a:extLst>
          </p:cNvPr>
          <p:cNvPicPr/>
          <p:nvPr/>
        </p:nvPicPr>
        <p:blipFill>
          <a:blip r:embed="rId3" cstate="print">
            <a:extLst>
              <a:ext uri="{28A0092B-C50C-407E-A947-70E740481C1C}">
                <a14:useLocalDpi xmlns:a14="http://schemas.microsoft.com/office/drawing/2010/main" val="0"/>
              </a:ext>
            </a:extLst>
          </a:blip>
          <a:stretch>
            <a:fillRect/>
          </a:stretch>
        </p:blipFill>
        <p:spPr>
          <a:xfrm rot="5400000">
            <a:off x="4427422" y="2792970"/>
            <a:ext cx="4034113" cy="3665387"/>
          </a:xfrm>
          <a:prstGeom prst="rect">
            <a:avLst/>
          </a:prstGeom>
        </p:spPr>
      </p:pic>
      <p:sp>
        <p:nvSpPr>
          <p:cNvPr id="6" name="Título 1">
            <a:extLst>
              <a:ext uri="{FF2B5EF4-FFF2-40B4-BE49-F238E27FC236}">
                <a16:creationId xmlns:a16="http://schemas.microsoft.com/office/drawing/2014/main" id="{C82F2C2A-CD63-98D0-D878-041E04C0990A}"/>
              </a:ext>
            </a:extLst>
          </p:cNvPr>
          <p:cNvSpPr txBox="1">
            <a:spLocks/>
          </p:cNvSpPr>
          <p:nvPr/>
        </p:nvSpPr>
        <p:spPr>
          <a:xfrm>
            <a:off x="755008" y="1233051"/>
            <a:ext cx="39652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ctr">
              <a:buFont typeface="Wingdings" panose="05000000000000000000" pitchFamily="2" charset="2"/>
              <a:buChar char="Ø"/>
            </a:pPr>
            <a:r>
              <a:rPr lang="es-MX" sz="2800" b="1" dirty="0"/>
              <a:t>Artículo de congreso</a:t>
            </a:r>
            <a:endParaRPr lang="es-MX" sz="2800" dirty="0"/>
          </a:p>
        </p:txBody>
      </p:sp>
      <p:sp>
        <p:nvSpPr>
          <p:cNvPr id="7" name="Marcador de número de diapositiva 6">
            <a:extLst>
              <a:ext uri="{FF2B5EF4-FFF2-40B4-BE49-F238E27FC236}">
                <a16:creationId xmlns:a16="http://schemas.microsoft.com/office/drawing/2014/main" id="{18C2C4BF-99E2-521F-CA4E-77ECF16DA97B}"/>
              </a:ext>
            </a:extLst>
          </p:cNvPr>
          <p:cNvSpPr>
            <a:spLocks noGrp="1"/>
          </p:cNvSpPr>
          <p:nvPr>
            <p:ph type="sldNum" sz="quarter" idx="12"/>
          </p:nvPr>
        </p:nvSpPr>
        <p:spPr/>
        <p:txBody>
          <a:bodyPr/>
          <a:lstStyle/>
          <a:p>
            <a:fld id="{D200BDFB-9FB8-6D4A-A49F-9F8807526FA1}" type="slidenum">
              <a:rPr lang="es-MX" smtClean="0"/>
              <a:t>18</a:t>
            </a:fld>
            <a:endParaRPr lang="es-MX"/>
          </a:p>
        </p:txBody>
      </p:sp>
      <p:pic>
        <p:nvPicPr>
          <p:cNvPr id="9" name="Imagen 8">
            <a:extLst>
              <a:ext uri="{FF2B5EF4-FFF2-40B4-BE49-F238E27FC236}">
                <a16:creationId xmlns:a16="http://schemas.microsoft.com/office/drawing/2014/main" id="{C7D1EADB-0170-AA48-9D28-E20AE55927EB}"/>
              </a:ext>
            </a:extLst>
          </p:cNvPr>
          <p:cNvPicPr>
            <a:picLocks noChangeAspect="1"/>
          </p:cNvPicPr>
          <p:nvPr/>
        </p:nvPicPr>
        <p:blipFill>
          <a:blip r:embed="rId4"/>
          <a:stretch>
            <a:fillRect/>
          </a:stretch>
        </p:blipFill>
        <p:spPr>
          <a:xfrm>
            <a:off x="8455031" y="2250772"/>
            <a:ext cx="3534116" cy="4607228"/>
          </a:xfrm>
          <a:prstGeom prst="rect">
            <a:avLst/>
          </a:prstGeom>
        </p:spPr>
      </p:pic>
    </p:spTree>
    <p:extLst>
      <p:ext uri="{BB962C8B-B14F-4D97-AF65-F5344CB8AC3E}">
        <p14:creationId xmlns:p14="http://schemas.microsoft.com/office/powerpoint/2010/main" val="403348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D67D6-3543-6449-8E99-BAE04749DB80}"/>
              </a:ext>
            </a:extLst>
          </p:cNvPr>
          <p:cNvSpPr>
            <a:spLocks noGrp="1"/>
          </p:cNvSpPr>
          <p:nvPr>
            <p:ph type="title"/>
          </p:nvPr>
        </p:nvSpPr>
        <p:spPr>
          <a:xfrm>
            <a:off x="1148593" y="214592"/>
            <a:ext cx="10515600" cy="1325563"/>
          </a:xfrm>
        </p:spPr>
        <p:txBody>
          <a:bodyPr/>
          <a:lstStyle/>
          <a:p>
            <a:pPr algn="ctr"/>
            <a:r>
              <a:rPr lang="es-MX" b="1" dirty="0"/>
              <a:t>Actividades Futuras.</a:t>
            </a:r>
            <a:r>
              <a:rPr lang="es-MX" b="1" dirty="0">
                <a:effectLst/>
              </a:rPr>
              <a:t> </a:t>
            </a:r>
            <a:endParaRPr lang="es-MX" b="1" dirty="0"/>
          </a:p>
        </p:txBody>
      </p:sp>
      <p:pic>
        <p:nvPicPr>
          <p:cNvPr id="4" name="Imagen 3">
            <a:extLst>
              <a:ext uri="{FF2B5EF4-FFF2-40B4-BE49-F238E27FC236}">
                <a16:creationId xmlns:a16="http://schemas.microsoft.com/office/drawing/2014/main" id="{D7826AAE-A175-2E4E-9DCA-89D9E774AA62}"/>
              </a:ext>
            </a:extLst>
          </p:cNvPr>
          <p:cNvPicPr>
            <a:picLocks noChangeAspect="1"/>
          </p:cNvPicPr>
          <p:nvPr/>
        </p:nvPicPr>
        <p:blipFill>
          <a:blip r:embed="rId2"/>
          <a:stretch>
            <a:fillRect/>
          </a:stretch>
        </p:blipFill>
        <p:spPr>
          <a:xfrm>
            <a:off x="227929" y="124129"/>
            <a:ext cx="1220541" cy="1214438"/>
          </a:xfrm>
          <a:prstGeom prst="rect">
            <a:avLst/>
          </a:prstGeom>
        </p:spPr>
      </p:pic>
      <p:sp>
        <p:nvSpPr>
          <p:cNvPr id="3" name="Marcador de número de diapositiva 2">
            <a:extLst>
              <a:ext uri="{FF2B5EF4-FFF2-40B4-BE49-F238E27FC236}">
                <a16:creationId xmlns:a16="http://schemas.microsoft.com/office/drawing/2014/main" id="{D0FF5D15-8FC3-F60B-8FA1-FE0DF804140C}"/>
              </a:ext>
            </a:extLst>
          </p:cNvPr>
          <p:cNvSpPr>
            <a:spLocks noGrp="1"/>
          </p:cNvSpPr>
          <p:nvPr>
            <p:ph type="sldNum" sz="quarter" idx="12"/>
          </p:nvPr>
        </p:nvSpPr>
        <p:spPr/>
        <p:txBody>
          <a:bodyPr/>
          <a:lstStyle/>
          <a:p>
            <a:fld id="{D200BDFB-9FB8-6D4A-A49F-9F8807526FA1}" type="slidenum">
              <a:rPr lang="es-MX" smtClean="0"/>
              <a:t>19</a:t>
            </a:fld>
            <a:endParaRPr lang="es-MX"/>
          </a:p>
        </p:txBody>
      </p:sp>
      <p:pic>
        <p:nvPicPr>
          <p:cNvPr id="9" name="Marcador de contenido 8">
            <a:extLst>
              <a:ext uri="{FF2B5EF4-FFF2-40B4-BE49-F238E27FC236}">
                <a16:creationId xmlns:a16="http://schemas.microsoft.com/office/drawing/2014/main" id="{11124F0E-87AE-8740-8BA8-12133E69AFDB}"/>
              </a:ext>
            </a:extLst>
          </p:cNvPr>
          <p:cNvPicPr>
            <a:picLocks noGrp="1" noChangeAspect="1"/>
          </p:cNvPicPr>
          <p:nvPr>
            <p:ph idx="1"/>
          </p:nvPr>
        </p:nvPicPr>
        <p:blipFill>
          <a:blip r:embed="rId3"/>
          <a:stretch>
            <a:fillRect/>
          </a:stretch>
        </p:blipFill>
        <p:spPr>
          <a:xfrm>
            <a:off x="1969058" y="1825625"/>
            <a:ext cx="8253883" cy="4351338"/>
          </a:xfrm>
        </p:spPr>
      </p:pic>
    </p:spTree>
    <p:extLst>
      <p:ext uri="{BB962C8B-B14F-4D97-AF65-F5344CB8AC3E}">
        <p14:creationId xmlns:p14="http://schemas.microsoft.com/office/powerpoint/2010/main" val="2032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B2882-F13B-8B41-A0AC-EBDD535E8191}"/>
              </a:ext>
            </a:extLst>
          </p:cNvPr>
          <p:cNvSpPr>
            <a:spLocks noGrp="1"/>
          </p:cNvSpPr>
          <p:nvPr>
            <p:ph type="title"/>
          </p:nvPr>
        </p:nvSpPr>
        <p:spPr/>
        <p:txBody>
          <a:bodyPr/>
          <a:lstStyle/>
          <a:p>
            <a:pPr algn="ctr"/>
            <a:r>
              <a:rPr lang="es-MX" b="1" dirty="0"/>
              <a:t>Contenido </a:t>
            </a:r>
            <a:endParaRPr lang="es-MX" dirty="0"/>
          </a:p>
        </p:txBody>
      </p:sp>
      <p:pic>
        <p:nvPicPr>
          <p:cNvPr id="5" name="Imagen 4">
            <a:extLst>
              <a:ext uri="{FF2B5EF4-FFF2-40B4-BE49-F238E27FC236}">
                <a16:creationId xmlns:a16="http://schemas.microsoft.com/office/drawing/2014/main" id="{5BE3B920-7579-9442-A58A-E62D58F8CA00}"/>
              </a:ext>
            </a:extLst>
          </p:cNvPr>
          <p:cNvPicPr>
            <a:picLocks noChangeAspect="1"/>
          </p:cNvPicPr>
          <p:nvPr/>
        </p:nvPicPr>
        <p:blipFill>
          <a:blip r:embed="rId2"/>
          <a:stretch>
            <a:fillRect/>
          </a:stretch>
        </p:blipFill>
        <p:spPr>
          <a:xfrm>
            <a:off x="227929" y="124129"/>
            <a:ext cx="1220541" cy="1214438"/>
          </a:xfrm>
          <a:prstGeom prst="rect">
            <a:avLst/>
          </a:prstGeom>
        </p:spPr>
      </p:pic>
      <p:sp>
        <p:nvSpPr>
          <p:cNvPr id="4" name="Marcador de contenido 3">
            <a:extLst>
              <a:ext uri="{FF2B5EF4-FFF2-40B4-BE49-F238E27FC236}">
                <a16:creationId xmlns:a16="http://schemas.microsoft.com/office/drawing/2014/main" id="{D09571CC-8AB4-C691-1C22-90408A3539FC}"/>
              </a:ext>
            </a:extLst>
          </p:cNvPr>
          <p:cNvSpPr>
            <a:spLocks noGrp="1"/>
          </p:cNvSpPr>
          <p:nvPr>
            <p:ph idx="1"/>
          </p:nvPr>
        </p:nvSpPr>
        <p:spPr>
          <a:xfrm>
            <a:off x="838200" y="1690688"/>
            <a:ext cx="10515600" cy="4351338"/>
          </a:xfrm>
        </p:spPr>
        <p:txBody>
          <a:bodyPr/>
          <a:lstStyle/>
          <a:p>
            <a:r>
              <a:rPr lang="es-MX" dirty="0"/>
              <a:t>Estado del arte </a:t>
            </a:r>
          </a:p>
          <a:p>
            <a:r>
              <a:rPr lang="es-MX" dirty="0"/>
              <a:t>Metodología</a:t>
            </a:r>
          </a:p>
          <a:p>
            <a:r>
              <a:rPr lang="es-MX" dirty="0"/>
              <a:t>Hipótesis</a:t>
            </a:r>
          </a:p>
          <a:p>
            <a:r>
              <a:rPr lang="es-MX" dirty="0"/>
              <a:t>Cronograma de actividades 3er semestre</a:t>
            </a:r>
          </a:p>
          <a:p>
            <a:r>
              <a:rPr lang="es-MX" dirty="0"/>
              <a:t>Avances</a:t>
            </a:r>
          </a:p>
          <a:p>
            <a:r>
              <a:rPr lang="es-MX" dirty="0"/>
              <a:t>Actividades futuras</a:t>
            </a:r>
          </a:p>
          <a:p>
            <a:r>
              <a:rPr lang="es-MX" dirty="0"/>
              <a:t>Producción científica</a:t>
            </a:r>
          </a:p>
          <a:p>
            <a:r>
              <a:rPr lang="es-MX" dirty="0"/>
              <a:t>Referencias</a:t>
            </a:r>
          </a:p>
          <a:p>
            <a:endParaRPr lang="es-MX" dirty="0"/>
          </a:p>
          <a:p>
            <a:endParaRPr lang="es-MX" dirty="0"/>
          </a:p>
          <a:p>
            <a:endParaRPr lang="es-MX" dirty="0"/>
          </a:p>
          <a:p>
            <a:endParaRPr lang="es-MX" dirty="0"/>
          </a:p>
        </p:txBody>
      </p:sp>
      <p:sp>
        <p:nvSpPr>
          <p:cNvPr id="7" name="Marcador de número de diapositiva 6">
            <a:extLst>
              <a:ext uri="{FF2B5EF4-FFF2-40B4-BE49-F238E27FC236}">
                <a16:creationId xmlns:a16="http://schemas.microsoft.com/office/drawing/2014/main" id="{53486875-BA64-7AAB-1EFD-D072C1D3C35E}"/>
              </a:ext>
            </a:extLst>
          </p:cNvPr>
          <p:cNvSpPr>
            <a:spLocks noGrp="1"/>
          </p:cNvSpPr>
          <p:nvPr>
            <p:ph type="sldNum" sz="quarter" idx="12"/>
          </p:nvPr>
        </p:nvSpPr>
        <p:spPr/>
        <p:txBody>
          <a:bodyPr/>
          <a:lstStyle/>
          <a:p>
            <a:fld id="{D200BDFB-9FB8-6D4A-A49F-9F8807526FA1}" type="slidenum">
              <a:rPr lang="es-MX" smtClean="0"/>
              <a:t>2</a:t>
            </a:fld>
            <a:endParaRPr lang="es-MX"/>
          </a:p>
        </p:txBody>
      </p:sp>
    </p:spTree>
    <p:extLst>
      <p:ext uri="{BB962C8B-B14F-4D97-AF65-F5344CB8AC3E}">
        <p14:creationId xmlns:p14="http://schemas.microsoft.com/office/powerpoint/2010/main" val="205282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D67D6-3543-6449-8E99-BAE04749DB80}"/>
              </a:ext>
            </a:extLst>
          </p:cNvPr>
          <p:cNvSpPr>
            <a:spLocks noGrp="1"/>
          </p:cNvSpPr>
          <p:nvPr>
            <p:ph type="title"/>
          </p:nvPr>
        </p:nvSpPr>
        <p:spPr>
          <a:xfrm>
            <a:off x="1148593" y="214592"/>
            <a:ext cx="10515600" cy="1325563"/>
          </a:xfrm>
        </p:spPr>
        <p:txBody>
          <a:bodyPr/>
          <a:lstStyle/>
          <a:p>
            <a:pPr algn="ctr"/>
            <a:r>
              <a:rPr lang="es-MX" b="1" dirty="0"/>
              <a:t>Referencias.</a:t>
            </a:r>
            <a:r>
              <a:rPr lang="es-MX" b="1" dirty="0">
                <a:effectLst/>
              </a:rPr>
              <a:t> </a:t>
            </a:r>
            <a:endParaRPr lang="es-MX" b="1" dirty="0"/>
          </a:p>
        </p:txBody>
      </p:sp>
      <p:pic>
        <p:nvPicPr>
          <p:cNvPr id="4" name="Imagen 3">
            <a:extLst>
              <a:ext uri="{FF2B5EF4-FFF2-40B4-BE49-F238E27FC236}">
                <a16:creationId xmlns:a16="http://schemas.microsoft.com/office/drawing/2014/main" id="{D7826AAE-A175-2E4E-9DCA-89D9E774AA62}"/>
              </a:ext>
            </a:extLst>
          </p:cNvPr>
          <p:cNvPicPr>
            <a:picLocks noChangeAspect="1"/>
          </p:cNvPicPr>
          <p:nvPr/>
        </p:nvPicPr>
        <p:blipFill>
          <a:blip r:embed="rId2"/>
          <a:stretch>
            <a:fillRect/>
          </a:stretch>
        </p:blipFill>
        <p:spPr>
          <a:xfrm>
            <a:off x="227929" y="124129"/>
            <a:ext cx="1220541" cy="1214438"/>
          </a:xfrm>
          <a:prstGeom prst="rect">
            <a:avLst/>
          </a:prstGeom>
        </p:spPr>
      </p:pic>
      <p:sp>
        <p:nvSpPr>
          <p:cNvPr id="6" name="Marcador de contenido 5">
            <a:extLst>
              <a:ext uri="{FF2B5EF4-FFF2-40B4-BE49-F238E27FC236}">
                <a16:creationId xmlns:a16="http://schemas.microsoft.com/office/drawing/2014/main" id="{7984A9EA-81F7-B43A-4888-23328B702A9D}"/>
              </a:ext>
            </a:extLst>
          </p:cNvPr>
          <p:cNvSpPr>
            <a:spLocks noGrp="1"/>
          </p:cNvSpPr>
          <p:nvPr>
            <p:ph idx="1"/>
          </p:nvPr>
        </p:nvSpPr>
        <p:spPr/>
        <p:txBody>
          <a:bodyPr>
            <a:normAutofit fontScale="92500" lnSpcReduction="10000"/>
          </a:bodyPr>
          <a:lstStyle/>
          <a:p>
            <a:r>
              <a:rPr lang="en-US" dirty="0"/>
              <a:t>[1]	F. O. </a:t>
            </a:r>
            <a:r>
              <a:rPr lang="en-US" dirty="0" err="1"/>
              <a:t>Akinloye</a:t>
            </a:r>
            <a:r>
              <a:rPr lang="en-US" dirty="0"/>
              <a:t>, O. </a:t>
            </a:r>
            <a:r>
              <a:rPr lang="en-US" dirty="0" err="1"/>
              <a:t>Obe</a:t>
            </a:r>
            <a:r>
              <a:rPr lang="en-US" dirty="0"/>
              <a:t>, y O. </a:t>
            </a:r>
            <a:r>
              <a:rPr lang="en-US" dirty="0" err="1"/>
              <a:t>Boyinbode</a:t>
            </a:r>
            <a:r>
              <a:rPr lang="en-US" dirty="0"/>
              <a:t>, «Development of an affective-based e-healthcare system for autistic children», </a:t>
            </a:r>
            <a:r>
              <a:rPr lang="en-US" i="1" dirty="0"/>
              <a:t>Sci. Afr.</a:t>
            </a:r>
            <a:r>
              <a:rPr lang="en-US" dirty="0"/>
              <a:t>, vol. 9, p. e00514, </a:t>
            </a:r>
            <a:r>
              <a:rPr lang="en-US" dirty="0" err="1"/>
              <a:t>sep.</a:t>
            </a:r>
            <a:r>
              <a:rPr lang="en-US" dirty="0"/>
              <a:t> 2020, </a:t>
            </a:r>
            <a:r>
              <a:rPr lang="en-US" dirty="0" err="1"/>
              <a:t>doi</a:t>
            </a:r>
            <a:r>
              <a:rPr lang="en-US" dirty="0"/>
              <a:t>: 10.1016/j.sciaf.2020.e00514.</a:t>
            </a:r>
            <a:endParaRPr lang="es-MX" dirty="0"/>
          </a:p>
          <a:p>
            <a:r>
              <a:rPr lang="en-US" dirty="0"/>
              <a:t>[2]	S. </a:t>
            </a:r>
            <a:r>
              <a:rPr lang="en-US" dirty="0" err="1"/>
              <a:t>Sarabadani</a:t>
            </a:r>
            <a:r>
              <a:rPr lang="en-US" dirty="0"/>
              <a:t>, L. C. </a:t>
            </a:r>
            <a:r>
              <a:rPr lang="en-US" dirty="0" err="1"/>
              <a:t>Schudlo</a:t>
            </a:r>
            <a:r>
              <a:rPr lang="en-US" dirty="0"/>
              <a:t>, A. A. </a:t>
            </a:r>
            <a:r>
              <a:rPr lang="en-US" dirty="0" err="1"/>
              <a:t>Samadani</a:t>
            </a:r>
            <a:r>
              <a:rPr lang="en-US" dirty="0"/>
              <a:t>, y A. </a:t>
            </a:r>
            <a:r>
              <a:rPr lang="en-US" dirty="0" err="1"/>
              <a:t>Kushski</a:t>
            </a:r>
            <a:r>
              <a:rPr lang="en-US" dirty="0"/>
              <a:t>, «Physiological Detection of Affective States in Children with Autism Spectrum Disorder», </a:t>
            </a:r>
            <a:r>
              <a:rPr lang="en-US" i="1" dirty="0"/>
              <a:t>IEEE Trans. Affect. </a:t>
            </a:r>
            <a:r>
              <a:rPr lang="en-US" i="1" dirty="0" err="1"/>
              <a:t>Comput</a:t>
            </a:r>
            <a:r>
              <a:rPr lang="en-US" i="1" dirty="0"/>
              <a:t>.</a:t>
            </a:r>
            <a:r>
              <a:rPr lang="en-US" dirty="0"/>
              <a:t>, vol. 11, </a:t>
            </a:r>
            <a:r>
              <a:rPr lang="en-US" dirty="0" err="1"/>
              <a:t>n.</a:t>
            </a:r>
            <a:r>
              <a:rPr lang="en-US" baseline="30000" dirty="0" err="1"/>
              <a:t>o</a:t>
            </a:r>
            <a:r>
              <a:rPr lang="en-US" dirty="0"/>
              <a:t> 4, pp. 588-600, oct. 2020, </a:t>
            </a:r>
            <a:r>
              <a:rPr lang="en-US" dirty="0" err="1"/>
              <a:t>doi</a:t>
            </a:r>
            <a:r>
              <a:rPr lang="en-US" dirty="0"/>
              <a:t>: 10.1109/TAFFC.2018.2820049.</a:t>
            </a:r>
            <a:endParaRPr lang="es-MX" dirty="0"/>
          </a:p>
          <a:p>
            <a:r>
              <a:rPr lang="en-US" dirty="0"/>
              <a:t>[3]	C. B. Redd </a:t>
            </a:r>
            <a:r>
              <a:rPr lang="en-US" i="1" dirty="0"/>
              <a:t>et al.</a:t>
            </a:r>
            <a:r>
              <a:rPr lang="en-US" dirty="0"/>
              <a:t>, «Physiological Signal Monitoring for Identification of Emotional Dysregulation in Children», </a:t>
            </a:r>
            <a:r>
              <a:rPr lang="en-US" dirty="0" err="1"/>
              <a:t>en</a:t>
            </a:r>
            <a:r>
              <a:rPr lang="en-US" dirty="0"/>
              <a:t> </a:t>
            </a:r>
            <a:r>
              <a:rPr lang="en-US" i="1" dirty="0"/>
              <a:t>2020 42nd Annual International Conference of the IEEE Engineering in Medicine &amp; Biology Society (EMBC)</a:t>
            </a:r>
            <a:r>
              <a:rPr lang="en-US" dirty="0"/>
              <a:t>, Montreal, QC, Canada, </a:t>
            </a:r>
            <a:r>
              <a:rPr lang="en-US" dirty="0" err="1"/>
              <a:t>jul.</a:t>
            </a:r>
            <a:r>
              <a:rPr lang="en-US" dirty="0"/>
              <a:t> 2020, pp. 4273-4277. </a:t>
            </a:r>
            <a:r>
              <a:rPr lang="en-US" dirty="0" err="1"/>
              <a:t>doi</a:t>
            </a:r>
            <a:r>
              <a:rPr lang="en-US" dirty="0"/>
              <a:t>: 10.1109/EMBC44109.2020.9176506.</a:t>
            </a:r>
            <a:endParaRPr lang="es-MX" dirty="0"/>
          </a:p>
          <a:p>
            <a:endParaRPr lang="es-MX" dirty="0"/>
          </a:p>
        </p:txBody>
      </p:sp>
      <p:sp>
        <p:nvSpPr>
          <p:cNvPr id="7" name="Marcador de número de diapositiva 6">
            <a:extLst>
              <a:ext uri="{FF2B5EF4-FFF2-40B4-BE49-F238E27FC236}">
                <a16:creationId xmlns:a16="http://schemas.microsoft.com/office/drawing/2014/main" id="{9A83F37F-FC11-A47B-FC53-EBAFC5E60735}"/>
              </a:ext>
            </a:extLst>
          </p:cNvPr>
          <p:cNvSpPr>
            <a:spLocks noGrp="1"/>
          </p:cNvSpPr>
          <p:nvPr>
            <p:ph type="sldNum" sz="quarter" idx="12"/>
          </p:nvPr>
        </p:nvSpPr>
        <p:spPr/>
        <p:txBody>
          <a:bodyPr/>
          <a:lstStyle/>
          <a:p>
            <a:fld id="{D200BDFB-9FB8-6D4A-A49F-9F8807526FA1}" type="slidenum">
              <a:rPr lang="es-MX" smtClean="0"/>
              <a:t>20</a:t>
            </a:fld>
            <a:endParaRPr lang="es-MX"/>
          </a:p>
        </p:txBody>
      </p:sp>
    </p:spTree>
    <p:extLst>
      <p:ext uri="{BB962C8B-B14F-4D97-AF65-F5344CB8AC3E}">
        <p14:creationId xmlns:p14="http://schemas.microsoft.com/office/powerpoint/2010/main" val="29133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B1FAD-EFDE-AE45-AD87-F10F916D4F51}"/>
              </a:ext>
            </a:extLst>
          </p:cNvPr>
          <p:cNvSpPr>
            <a:spLocks noGrp="1"/>
          </p:cNvSpPr>
          <p:nvPr>
            <p:ph type="title"/>
          </p:nvPr>
        </p:nvSpPr>
        <p:spPr/>
        <p:txBody>
          <a:bodyPr/>
          <a:lstStyle/>
          <a:p>
            <a:pPr algn="ctr"/>
            <a:r>
              <a:rPr lang="es-MX" b="1" dirty="0"/>
              <a:t>Revisión del Estado del arte. </a:t>
            </a:r>
            <a:endParaRPr lang="es-MX" dirty="0"/>
          </a:p>
        </p:txBody>
      </p:sp>
      <p:sp>
        <p:nvSpPr>
          <p:cNvPr id="3" name="Marcador de contenido 2">
            <a:extLst>
              <a:ext uri="{FF2B5EF4-FFF2-40B4-BE49-F238E27FC236}">
                <a16:creationId xmlns:a16="http://schemas.microsoft.com/office/drawing/2014/main" id="{B0A66087-6A2F-E240-94ED-C2FB4B839C94}"/>
              </a:ext>
            </a:extLst>
          </p:cNvPr>
          <p:cNvSpPr>
            <a:spLocks noGrp="1"/>
          </p:cNvSpPr>
          <p:nvPr>
            <p:ph idx="1"/>
          </p:nvPr>
        </p:nvSpPr>
        <p:spPr/>
        <p:txBody>
          <a:bodyPr/>
          <a:lstStyle/>
          <a:p>
            <a:pPr marL="0" lvl="0" indent="0">
              <a:buNone/>
            </a:pPr>
            <a:endParaRPr lang="es-MX" dirty="0"/>
          </a:p>
          <a:p>
            <a:pPr marL="0" indent="0" algn="just">
              <a:buNone/>
            </a:pPr>
            <a:r>
              <a:rPr lang="es-MX" dirty="0"/>
              <a:t>Constantemente se actualiza el estado del arte referente a las técnicas y metodologías de estimulación musical y técnicas de estimulación visual más utilizadas en la actualidad. En este sentido, se realiza la búsqueda de documentación de efectos, viabilidad de aplicación en artículos y trabajos actuales más relevantes relativos al tema de investigación a desarrollar, como por ejemplo:</a:t>
            </a:r>
          </a:p>
          <a:p>
            <a:endParaRPr lang="es-MX" dirty="0"/>
          </a:p>
        </p:txBody>
      </p:sp>
      <p:pic>
        <p:nvPicPr>
          <p:cNvPr id="4" name="Imagen 3">
            <a:extLst>
              <a:ext uri="{FF2B5EF4-FFF2-40B4-BE49-F238E27FC236}">
                <a16:creationId xmlns:a16="http://schemas.microsoft.com/office/drawing/2014/main" id="{1B83AC03-A595-DC4D-BE0B-51D3B3E8155C}"/>
              </a:ext>
            </a:extLst>
          </p:cNvPr>
          <p:cNvPicPr>
            <a:picLocks noChangeAspect="1"/>
          </p:cNvPicPr>
          <p:nvPr/>
        </p:nvPicPr>
        <p:blipFill>
          <a:blip r:embed="rId2"/>
          <a:stretch>
            <a:fillRect/>
          </a:stretch>
        </p:blipFill>
        <p:spPr>
          <a:xfrm>
            <a:off x="227929" y="124129"/>
            <a:ext cx="1220541" cy="1214438"/>
          </a:xfrm>
          <a:prstGeom prst="rect">
            <a:avLst/>
          </a:prstGeom>
        </p:spPr>
      </p:pic>
      <p:sp>
        <p:nvSpPr>
          <p:cNvPr id="5" name="Marcador de número de diapositiva 4">
            <a:extLst>
              <a:ext uri="{FF2B5EF4-FFF2-40B4-BE49-F238E27FC236}">
                <a16:creationId xmlns:a16="http://schemas.microsoft.com/office/drawing/2014/main" id="{0E535E57-2C40-A2FD-6810-46BB568E10AA}"/>
              </a:ext>
            </a:extLst>
          </p:cNvPr>
          <p:cNvSpPr>
            <a:spLocks noGrp="1"/>
          </p:cNvSpPr>
          <p:nvPr>
            <p:ph type="sldNum" sz="quarter" idx="12"/>
          </p:nvPr>
        </p:nvSpPr>
        <p:spPr/>
        <p:txBody>
          <a:bodyPr/>
          <a:lstStyle/>
          <a:p>
            <a:fld id="{D200BDFB-9FB8-6D4A-A49F-9F8807526FA1}" type="slidenum">
              <a:rPr lang="es-MX" smtClean="0"/>
              <a:t>3</a:t>
            </a:fld>
            <a:endParaRPr lang="es-MX"/>
          </a:p>
        </p:txBody>
      </p:sp>
    </p:spTree>
    <p:extLst>
      <p:ext uri="{BB962C8B-B14F-4D97-AF65-F5344CB8AC3E}">
        <p14:creationId xmlns:p14="http://schemas.microsoft.com/office/powerpoint/2010/main" val="332130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B0D6D-D6E7-284C-B928-A006C46D7EDF}"/>
              </a:ext>
            </a:extLst>
          </p:cNvPr>
          <p:cNvSpPr>
            <a:spLocks noGrp="1"/>
          </p:cNvSpPr>
          <p:nvPr>
            <p:ph type="title"/>
          </p:nvPr>
        </p:nvSpPr>
        <p:spPr/>
        <p:txBody>
          <a:bodyPr/>
          <a:lstStyle/>
          <a:p>
            <a:pPr algn="ctr"/>
            <a:r>
              <a:rPr lang="es-MX" b="1" dirty="0"/>
              <a:t>Estado del arte</a:t>
            </a:r>
          </a:p>
        </p:txBody>
      </p:sp>
      <p:sp>
        <p:nvSpPr>
          <p:cNvPr id="3" name="Marcador de contenido 2">
            <a:extLst>
              <a:ext uri="{FF2B5EF4-FFF2-40B4-BE49-F238E27FC236}">
                <a16:creationId xmlns:a16="http://schemas.microsoft.com/office/drawing/2014/main" id="{9B98BE90-2466-C942-95A2-A0D0DF54B482}"/>
              </a:ext>
            </a:extLst>
          </p:cNvPr>
          <p:cNvSpPr>
            <a:spLocks noGrp="1"/>
          </p:cNvSpPr>
          <p:nvPr>
            <p:ph idx="1"/>
          </p:nvPr>
        </p:nvSpPr>
        <p:spPr/>
        <p:txBody>
          <a:bodyPr>
            <a:normAutofit fontScale="47500" lnSpcReduction="20000"/>
          </a:bodyPr>
          <a:lstStyle/>
          <a:p>
            <a:r>
              <a:rPr lang="es-MX" sz="3600" dirty="0"/>
              <a:t>En [1] Se desarrolló un sistema electrónico de salud para niños con síndrome de desorden autista (ASD) específicamente en áreas rurales de África. Este sistema utilizó un sistema de instrumentación biomédico no invasivo que mide la actividad electrodérmica y reconocimiento de voz para poder determinar el estado anímico del paciente. Este sistema logró clasificar con una precisión de 92.07% el estado anímico del paciente. Esta clasificación del estado aímico del paciente se realizó con el propósito de evitar colapsos emocionales. Si el sistema detecta que el paciente está en camino a un colapso emocional se manda una alerta y se recomienda implementar terapia musical para inducir un estado de mayor tranquilidad.</a:t>
            </a:r>
          </a:p>
          <a:p>
            <a:pPr marL="0" indent="0">
              <a:buNone/>
            </a:pPr>
            <a:r>
              <a:rPr lang="es-MX" sz="3600" dirty="0"/>
              <a:t> </a:t>
            </a:r>
          </a:p>
          <a:p>
            <a:r>
              <a:rPr lang="es-MX" sz="3600" dirty="0"/>
              <a:t>En [2]se plantea que la clasificación del estado anímico de un paciente con ASD por medio de la medición y análisis de parámetros fisiológicos es una metodología no verbal y no invasiva que proporciona diversas ventajas. En este estudio se clasificó el estado anímico del paciente con ASD por medio de la medición y análisis de el ritmo cardiaco, ritmo respiratorio, actividad electrodermica y temperatura.  Lográndose un éxito promedio en la clasificación mayor a 80%.</a:t>
            </a:r>
          </a:p>
          <a:p>
            <a:pPr marL="0" indent="0">
              <a:buNone/>
            </a:pPr>
            <a:endParaRPr lang="es-MX" sz="3600" dirty="0"/>
          </a:p>
          <a:p>
            <a:r>
              <a:rPr lang="es-MX" sz="3600" dirty="0"/>
              <a:t>En el artículo [3] se implementó un Sistema de instrumentación biomédico que pudiese ser fácil de usar durante todo el día como si fuese una prenda. Esto para poder medir ininterrumpidamente parámetros fisiológicos como la respuesta galvánica en la piel, el ritmo cardíaco, temperatura de la piel entre otros. Al medir estos parámetros se pudo determinar el estado de ánimo del sujeto hasta con un 85% de veracidad. Una vez determinado el estado emocional del sujeto se pudo coadyuvar a la regulación emocional y evitar colapsos emocionales.</a:t>
            </a:r>
          </a:p>
          <a:p>
            <a:endParaRPr lang="es-MX" dirty="0"/>
          </a:p>
        </p:txBody>
      </p:sp>
      <p:sp>
        <p:nvSpPr>
          <p:cNvPr id="4" name="Marcador de número de diapositiva 3">
            <a:extLst>
              <a:ext uri="{FF2B5EF4-FFF2-40B4-BE49-F238E27FC236}">
                <a16:creationId xmlns:a16="http://schemas.microsoft.com/office/drawing/2014/main" id="{2F6EEED0-CE59-C94B-A329-F6AA1603C53A}"/>
              </a:ext>
            </a:extLst>
          </p:cNvPr>
          <p:cNvSpPr>
            <a:spLocks noGrp="1"/>
          </p:cNvSpPr>
          <p:nvPr>
            <p:ph type="sldNum" sz="quarter" idx="12"/>
          </p:nvPr>
        </p:nvSpPr>
        <p:spPr/>
        <p:txBody>
          <a:bodyPr/>
          <a:lstStyle/>
          <a:p>
            <a:fld id="{D200BDFB-9FB8-6D4A-A49F-9F8807526FA1}" type="slidenum">
              <a:rPr lang="es-MX" smtClean="0"/>
              <a:t>4</a:t>
            </a:fld>
            <a:endParaRPr lang="es-MX"/>
          </a:p>
        </p:txBody>
      </p:sp>
      <p:pic>
        <p:nvPicPr>
          <p:cNvPr id="5" name="Imagen 4">
            <a:extLst>
              <a:ext uri="{FF2B5EF4-FFF2-40B4-BE49-F238E27FC236}">
                <a16:creationId xmlns:a16="http://schemas.microsoft.com/office/drawing/2014/main" id="{91E71791-AF86-A14E-8E26-61CA53551514}"/>
              </a:ext>
            </a:extLst>
          </p:cNvPr>
          <p:cNvPicPr>
            <a:picLocks noChangeAspect="1"/>
          </p:cNvPicPr>
          <p:nvPr/>
        </p:nvPicPr>
        <p:blipFill>
          <a:blip r:embed="rId2"/>
          <a:stretch>
            <a:fillRect/>
          </a:stretch>
        </p:blipFill>
        <p:spPr>
          <a:xfrm>
            <a:off x="227929" y="124129"/>
            <a:ext cx="1220541" cy="1214438"/>
          </a:xfrm>
          <a:prstGeom prst="rect">
            <a:avLst/>
          </a:prstGeom>
        </p:spPr>
      </p:pic>
    </p:spTree>
    <p:extLst>
      <p:ext uri="{BB962C8B-B14F-4D97-AF65-F5344CB8AC3E}">
        <p14:creationId xmlns:p14="http://schemas.microsoft.com/office/powerpoint/2010/main" val="278817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B2882-F13B-8B41-A0AC-EBDD535E8191}"/>
              </a:ext>
            </a:extLst>
          </p:cNvPr>
          <p:cNvSpPr>
            <a:spLocks noGrp="1"/>
          </p:cNvSpPr>
          <p:nvPr>
            <p:ph type="title"/>
          </p:nvPr>
        </p:nvSpPr>
        <p:spPr/>
        <p:txBody>
          <a:bodyPr/>
          <a:lstStyle/>
          <a:p>
            <a:pPr algn="ctr"/>
            <a:r>
              <a:rPr lang="es-MX" b="1" dirty="0"/>
              <a:t>Metodología </a:t>
            </a:r>
            <a:endParaRPr lang="es-MX" dirty="0"/>
          </a:p>
        </p:txBody>
      </p:sp>
      <p:pic>
        <p:nvPicPr>
          <p:cNvPr id="5" name="Imagen 4">
            <a:extLst>
              <a:ext uri="{FF2B5EF4-FFF2-40B4-BE49-F238E27FC236}">
                <a16:creationId xmlns:a16="http://schemas.microsoft.com/office/drawing/2014/main" id="{5BE3B920-7579-9442-A58A-E62D58F8CA00}"/>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6" name="Marcador de contenido 5">
            <a:extLst>
              <a:ext uri="{FF2B5EF4-FFF2-40B4-BE49-F238E27FC236}">
                <a16:creationId xmlns:a16="http://schemas.microsoft.com/office/drawing/2014/main" id="{D96AC876-2A76-D349-88D1-6966009B0E8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344571" y="1690688"/>
            <a:ext cx="7866227" cy="4746748"/>
          </a:xfrm>
          <a:prstGeom prst="rect">
            <a:avLst/>
          </a:prstGeom>
        </p:spPr>
      </p:pic>
      <p:sp>
        <p:nvSpPr>
          <p:cNvPr id="3" name="Marcador de número de diapositiva 2">
            <a:extLst>
              <a:ext uri="{FF2B5EF4-FFF2-40B4-BE49-F238E27FC236}">
                <a16:creationId xmlns:a16="http://schemas.microsoft.com/office/drawing/2014/main" id="{425934E5-3B32-D8EA-DCDB-88D0B0F14DA7}"/>
              </a:ext>
            </a:extLst>
          </p:cNvPr>
          <p:cNvSpPr>
            <a:spLocks noGrp="1"/>
          </p:cNvSpPr>
          <p:nvPr>
            <p:ph type="sldNum" sz="quarter" idx="12"/>
          </p:nvPr>
        </p:nvSpPr>
        <p:spPr/>
        <p:txBody>
          <a:bodyPr/>
          <a:lstStyle/>
          <a:p>
            <a:fld id="{D200BDFB-9FB8-6D4A-A49F-9F8807526FA1}" type="slidenum">
              <a:rPr lang="es-MX" smtClean="0"/>
              <a:t>5</a:t>
            </a:fld>
            <a:endParaRPr lang="es-MX"/>
          </a:p>
        </p:txBody>
      </p:sp>
    </p:spTree>
    <p:extLst>
      <p:ext uri="{BB962C8B-B14F-4D97-AF65-F5344CB8AC3E}">
        <p14:creationId xmlns:p14="http://schemas.microsoft.com/office/powerpoint/2010/main" val="245436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B2882-F13B-8B41-A0AC-EBDD535E8191}"/>
              </a:ext>
            </a:extLst>
          </p:cNvPr>
          <p:cNvSpPr>
            <a:spLocks noGrp="1"/>
          </p:cNvSpPr>
          <p:nvPr>
            <p:ph type="title"/>
          </p:nvPr>
        </p:nvSpPr>
        <p:spPr/>
        <p:txBody>
          <a:bodyPr/>
          <a:lstStyle/>
          <a:p>
            <a:pPr algn="ctr"/>
            <a:r>
              <a:rPr lang="es-MX" b="1" dirty="0"/>
              <a:t>Hipótesis </a:t>
            </a:r>
            <a:endParaRPr lang="es-MX" dirty="0"/>
          </a:p>
        </p:txBody>
      </p:sp>
      <p:pic>
        <p:nvPicPr>
          <p:cNvPr id="5" name="Imagen 4">
            <a:extLst>
              <a:ext uri="{FF2B5EF4-FFF2-40B4-BE49-F238E27FC236}">
                <a16:creationId xmlns:a16="http://schemas.microsoft.com/office/drawing/2014/main" id="{5BE3B920-7579-9442-A58A-E62D58F8CA00}"/>
              </a:ext>
            </a:extLst>
          </p:cNvPr>
          <p:cNvPicPr>
            <a:picLocks noChangeAspect="1"/>
          </p:cNvPicPr>
          <p:nvPr/>
        </p:nvPicPr>
        <p:blipFill>
          <a:blip r:embed="rId2"/>
          <a:stretch>
            <a:fillRect/>
          </a:stretch>
        </p:blipFill>
        <p:spPr>
          <a:xfrm>
            <a:off x="227929" y="124129"/>
            <a:ext cx="1220541" cy="1214438"/>
          </a:xfrm>
          <a:prstGeom prst="rect">
            <a:avLst/>
          </a:prstGeom>
        </p:spPr>
      </p:pic>
      <p:sp>
        <p:nvSpPr>
          <p:cNvPr id="4" name="Marcador de contenido 3">
            <a:extLst>
              <a:ext uri="{FF2B5EF4-FFF2-40B4-BE49-F238E27FC236}">
                <a16:creationId xmlns:a16="http://schemas.microsoft.com/office/drawing/2014/main" id="{17D9A2F4-B870-0F5F-CF9B-132F3E84DB31}"/>
              </a:ext>
            </a:extLst>
          </p:cNvPr>
          <p:cNvSpPr>
            <a:spLocks noGrp="1"/>
          </p:cNvSpPr>
          <p:nvPr>
            <p:ph idx="1"/>
          </p:nvPr>
        </p:nvSpPr>
        <p:spPr/>
        <p:txBody>
          <a:bodyPr>
            <a:normAutofit fontScale="85000" lnSpcReduction="10000"/>
          </a:bodyPr>
          <a:lstStyle/>
          <a:p>
            <a:pPr marL="0" indent="0">
              <a:buNone/>
            </a:pPr>
            <a:r>
              <a:rPr lang="es-MX" dirty="0"/>
              <a:t>La estimulación audiovisual ha mostrado resultados que indican su efectividad en el tratamiento de diversos desórdenes neuronales, tales como el autismo.</a:t>
            </a:r>
          </a:p>
          <a:p>
            <a:pPr marL="0" indent="0">
              <a:buNone/>
            </a:pPr>
            <a:r>
              <a:rPr lang="es-MX" dirty="0"/>
              <a:t>Estos estímulos producidos en función de parámetros fisiológicos que presenta el paciente coadyuvan al tratamiento del mismo con mayor efectividad que otras metodologías de estimulación.</a:t>
            </a:r>
          </a:p>
          <a:p>
            <a:pPr marL="0" indent="0">
              <a:buNone/>
            </a:pPr>
            <a:r>
              <a:rPr lang="es-MX" dirty="0"/>
              <a:t>Con base en esto, se plantea que por medio de la generación de los estímulos visuales y auditivos mediante la medición de los parámetros corporales se puede establecer una metodología de rehabilitación ad hoc a un paciente con autismo. </a:t>
            </a:r>
          </a:p>
          <a:p>
            <a:pPr marL="0" indent="0">
              <a:buNone/>
            </a:pPr>
            <a:r>
              <a:rPr lang="es-MX" dirty="0"/>
              <a:t>Asimismo, la principal problemática que presentan los pacientes que sufren de autismo es el rechazo a los sistemas de instrumentación biomédica. Por lo cual, también se espera que el diseño de un sistema ergonómico con una temática infantil atractiva para el paciente coadyuvará a el mejoramiento del tratamiento de rehabilitación.</a:t>
            </a:r>
          </a:p>
        </p:txBody>
      </p:sp>
      <p:sp>
        <p:nvSpPr>
          <p:cNvPr id="7" name="Marcador de número de diapositiva 6">
            <a:extLst>
              <a:ext uri="{FF2B5EF4-FFF2-40B4-BE49-F238E27FC236}">
                <a16:creationId xmlns:a16="http://schemas.microsoft.com/office/drawing/2014/main" id="{6E36C5CB-3CBA-1C01-6F3B-6C9D0322B0DE}"/>
              </a:ext>
            </a:extLst>
          </p:cNvPr>
          <p:cNvSpPr>
            <a:spLocks noGrp="1"/>
          </p:cNvSpPr>
          <p:nvPr>
            <p:ph type="sldNum" sz="quarter" idx="12"/>
          </p:nvPr>
        </p:nvSpPr>
        <p:spPr/>
        <p:txBody>
          <a:bodyPr/>
          <a:lstStyle/>
          <a:p>
            <a:fld id="{D200BDFB-9FB8-6D4A-A49F-9F8807526FA1}" type="slidenum">
              <a:rPr lang="es-MX" smtClean="0"/>
              <a:t>6</a:t>
            </a:fld>
            <a:endParaRPr lang="es-MX"/>
          </a:p>
        </p:txBody>
      </p:sp>
    </p:spTree>
    <p:extLst>
      <p:ext uri="{BB962C8B-B14F-4D97-AF65-F5344CB8AC3E}">
        <p14:creationId xmlns:p14="http://schemas.microsoft.com/office/powerpoint/2010/main" val="7152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7FFFA-E52D-9543-A061-8D1668534B5F}"/>
              </a:ext>
            </a:extLst>
          </p:cNvPr>
          <p:cNvSpPr>
            <a:spLocks noGrp="1"/>
          </p:cNvSpPr>
          <p:nvPr>
            <p:ph type="title"/>
          </p:nvPr>
        </p:nvSpPr>
        <p:spPr/>
        <p:txBody>
          <a:bodyPr>
            <a:normAutofit fontScale="90000"/>
          </a:bodyPr>
          <a:lstStyle/>
          <a:p>
            <a:pPr algn="ctr"/>
            <a:r>
              <a:rPr lang="es-ES" sz="4000" b="1" dirty="0"/>
              <a:t>Cronograma de actividades</a:t>
            </a:r>
            <a:br>
              <a:rPr lang="es-ES" sz="4000" b="1" dirty="0"/>
            </a:br>
            <a:r>
              <a:rPr lang="es-ES" sz="4000" b="1" dirty="0"/>
              <a:t> para tercer semestre</a:t>
            </a:r>
            <a:r>
              <a:rPr lang="es-ES" b="1" dirty="0"/>
              <a:t>.</a:t>
            </a:r>
            <a:br>
              <a:rPr lang="es-MX" b="1" dirty="0"/>
            </a:br>
            <a:endParaRPr lang="es-MX" dirty="0"/>
          </a:p>
        </p:txBody>
      </p:sp>
      <p:pic>
        <p:nvPicPr>
          <p:cNvPr id="4" name="Imagen 3">
            <a:extLst>
              <a:ext uri="{FF2B5EF4-FFF2-40B4-BE49-F238E27FC236}">
                <a16:creationId xmlns:a16="http://schemas.microsoft.com/office/drawing/2014/main" id="{4D506772-33ED-4A41-92B6-1610BC96D8BE}"/>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Marcador de contenido 4">
            <a:extLst>
              <a:ext uri="{FF2B5EF4-FFF2-40B4-BE49-F238E27FC236}">
                <a16:creationId xmlns:a16="http://schemas.microsoft.com/office/drawing/2014/main" id="{E3BC8196-3582-C646-A0BF-F2595C775715}"/>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4419" t="16076" r="26409" b="37567"/>
          <a:stretch/>
        </p:blipFill>
        <p:spPr bwMode="auto">
          <a:xfrm>
            <a:off x="2410578" y="1931684"/>
            <a:ext cx="8058129" cy="4278819"/>
          </a:xfrm>
          <a:prstGeom prst="rect">
            <a:avLst/>
          </a:prstGeom>
          <a:ln>
            <a:noFill/>
          </a:ln>
          <a:extLst>
            <a:ext uri="{53640926-AAD7-44D8-BBD7-CCE9431645EC}">
              <a14:shadowObscured xmlns:a14="http://schemas.microsoft.com/office/drawing/2010/main"/>
            </a:ext>
          </a:extLst>
        </p:spPr>
      </p:pic>
      <p:sp>
        <p:nvSpPr>
          <p:cNvPr id="3" name="Marcador de número de diapositiva 2">
            <a:extLst>
              <a:ext uri="{FF2B5EF4-FFF2-40B4-BE49-F238E27FC236}">
                <a16:creationId xmlns:a16="http://schemas.microsoft.com/office/drawing/2014/main" id="{56C0D0FF-0757-9782-254D-A229848D0525}"/>
              </a:ext>
            </a:extLst>
          </p:cNvPr>
          <p:cNvSpPr>
            <a:spLocks noGrp="1"/>
          </p:cNvSpPr>
          <p:nvPr>
            <p:ph type="sldNum" sz="quarter" idx="12"/>
          </p:nvPr>
        </p:nvSpPr>
        <p:spPr/>
        <p:txBody>
          <a:bodyPr/>
          <a:lstStyle/>
          <a:p>
            <a:fld id="{D200BDFB-9FB8-6D4A-A49F-9F8807526FA1}" type="slidenum">
              <a:rPr lang="es-MX" smtClean="0"/>
              <a:t>7</a:t>
            </a:fld>
            <a:endParaRPr lang="es-MX"/>
          </a:p>
        </p:txBody>
      </p:sp>
    </p:spTree>
    <p:extLst>
      <p:ext uri="{BB962C8B-B14F-4D97-AF65-F5344CB8AC3E}">
        <p14:creationId xmlns:p14="http://schemas.microsoft.com/office/powerpoint/2010/main" val="63441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32888-83DB-1144-9941-547B231A1CF4}"/>
              </a:ext>
            </a:extLst>
          </p:cNvPr>
          <p:cNvSpPr>
            <a:spLocks noGrp="1"/>
          </p:cNvSpPr>
          <p:nvPr>
            <p:ph type="title"/>
          </p:nvPr>
        </p:nvSpPr>
        <p:spPr/>
        <p:txBody>
          <a:bodyPr/>
          <a:lstStyle/>
          <a:p>
            <a:pPr algn="ctr"/>
            <a:r>
              <a:rPr lang="es-MX" b="1" dirty="0"/>
              <a:t>Avances</a:t>
            </a:r>
            <a:endParaRPr lang="es-MX" dirty="0"/>
          </a:p>
        </p:txBody>
      </p:sp>
      <p:sp>
        <p:nvSpPr>
          <p:cNvPr id="3" name="Marcador de contenido 2">
            <a:extLst>
              <a:ext uri="{FF2B5EF4-FFF2-40B4-BE49-F238E27FC236}">
                <a16:creationId xmlns:a16="http://schemas.microsoft.com/office/drawing/2014/main" id="{7FDB6F9B-A21A-634A-8B63-68F36A64F6E4}"/>
              </a:ext>
            </a:extLst>
          </p:cNvPr>
          <p:cNvSpPr>
            <a:spLocks noGrp="1"/>
          </p:cNvSpPr>
          <p:nvPr>
            <p:ph idx="1"/>
          </p:nvPr>
        </p:nvSpPr>
        <p:spPr>
          <a:xfrm>
            <a:off x="630115" y="1579563"/>
            <a:ext cx="10931769" cy="4597400"/>
          </a:xfrm>
        </p:spPr>
        <p:txBody>
          <a:bodyPr>
            <a:normAutofit/>
          </a:bodyPr>
          <a:lstStyle/>
          <a:p>
            <a:pPr algn="just">
              <a:buFont typeface="Wingdings" panose="05000000000000000000" pitchFamily="2" charset="2"/>
              <a:buChar char="Ø"/>
            </a:pPr>
            <a:r>
              <a:rPr lang="es-MX" dirty="0"/>
              <a:t> </a:t>
            </a:r>
            <a:r>
              <a:rPr lang="es-MX" b="1" dirty="0"/>
              <a:t>DISEÑO ELECTRÓNICO</a:t>
            </a:r>
          </a:p>
          <a:p>
            <a:pPr marL="0" indent="0" algn="just">
              <a:buNone/>
            </a:pPr>
            <a:r>
              <a:rPr lang="es-MX" dirty="0"/>
              <a:t>Durante este semestre se pudo diseñar satisfactoriamente un sistema de instrumentación biomédico que se comprende por el sensor de ritmo cardíaco, sensor de ritmo respiratorio y sensor de respuesta galvánica en la piel. Posteriormente se enviaron los datos obtenidos por estos sensores a la Raspberry Pi para poder ser visualizados desde Node-Red Dashboard.</a:t>
            </a:r>
          </a:p>
          <a:p>
            <a:pPr marL="0" indent="0">
              <a:buNone/>
            </a:pPr>
            <a:endParaRPr lang="es-MX" b="1" dirty="0"/>
          </a:p>
          <a:p>
            <a:pPr marL="0" indent="0">
              <a:buNone/>
            </a:pPr>
            <a:endParaRPr lang="es-MX" b="1" dirty="0"/>
          </a:p>
          <a:p>
            <a:endParaRPr lang="es-MX" dirty="0"/>
          </a:p>
        </p:txBody>
      </p:sp>
      <p:pic>
        <p:nvPicPr>
          <p:cNvPr id="4" name="Imagen 3">
            <a:extLst>
              <a:ext uri="{FF2B5EF4-FFF2-40B4-BE49-F238E27FC236}">
                <a16:creationId xmlns:a16="http://schemas.microsoft.com/office/drawing/2014/main" id="{F73BA6B5-1822-D442-A3C4-E84224E534D6}"/>
              </a:ext>
            </a:extLst>
          </p:cNvPr>
          <p:cNvPicPr>
            <a:picLocks noChangeAspect="1"/>
          </p:cNvPicPr>
          <p:nvPr/>
        </p:nvPicPr>
        <p:blipFill>
          <a:blip r:embed="rId2"/>
          <a:stretch>
            <a:fillRect/>
          </a:stretch>
        </p:blipFill>
        <p:spPr>
          <a:xfrm>
            <a:off x="227929" y="124129"/>
            <a:ext cx="1220541" cy="1214438"/>
          </a:xfrm>
          <a:prstGeom prst="rect">
            <a:avLst/>
          </a:prstGeom>
        </p:spPr>
      </p:pic>
      <p:pic>
        <p:nvPicPr>
          <p:cNvPr id="5" name="Imagen 4">
            <a:extLst>
              <a:ext uri="{FF2B5EF4-FFF2-40B4-BE49-F238E27FC236}">
                <a16:creationId xmlns:a16="http://schemas.microsoft.com/office/drawing/2014/main" id="{BC9ED81D-56F9-744F-B405-916419EE780D}"/>
              </a:ext>
            </a:extLst>
          </p:cNvPr>
          <p:cNvPicPr>
            <a:picLocks noChangeAspect="1"/>
          </p:cNvPicPr>
          <p:nvPr/>
        </p:nvPicPr>
        <p:blipFill>
          <a:blip r:embed="rId3"/>
          <a:stretch>
            <a:fillRect/>
          </a:stretch>
        </p:blipFill>
        <p:spPr>
          <a:xfrm>
            <a:off x="4153304" y="4065729"/>
            <a:ext cx="4269243" cy="2488542"/>
          </a:xfrm>
          <a:prstGeom prst="rect">
            <a:avLst/>
          </a:prstGeom>
        </p:spPr>
      </p:pic>
      <p:sp>
        <p:nvSpPr>
          <p:cNvPr id="6" name="CuadroTexto 5">
            <a:extLst>
              <a:ext uri="{FF2B5EF4-FFF2-40B4-BE49-F238E27FC236}">
                <a16:creationId xmlns:a16="http://schemas.microsoft.com/office/drawing/2014/main" id="{A507CB9C-756B-3443-9C02-6991D749B488}"/>
              </a:ext>
            </a:extLst>
          </p:cNvPr>
          <p:cNvSpPr txBox="1"/>
          <p:nvPr/>
        </p:nvSpPr>
        <p:spPr>
          <a:xfrm>
            <a:off x="4255200" y="5029200"/>
            <a:ext cx="162000" cy="280800"/>
          </a:xfrm>
          <a:prstGeom prst="rect">
            <a:avLst/>
          </a:prstGeom>
          <a:solidFill>
            <a:schemeClr val="bg2">
              <a:lumMod val="75000"/>
            </a:schemeClr>
          </a:solidFill>
        </p:spPr>
        <p:txBody>
          <a:bodyPr wrap="square" rtlCol="0">
            <a:spAutoFit/>
          </a:bodyPr>
          <a:lstStyle/>
          <a:p>
            <a:endParaRPr lang="es-MX" dirty="0"/>
          </a:p>
        </p:txBody>
      </p:sp>
      <p:sp>
        <p:nvSpPr>
          <p:cNvPr id="7" name="Marcador de número de diapositiva 6">
            <a:extLst>
              <a:ext uri="{FF2B5EF4-FFF2-40B4-BE49-F238E27FC236}">
                <a16:creationId xmlns:a16="http://schemas.microsoft.com/office/drawing/2014/main" id="{B803A986-B7A9-D51E-304A-A84D4E8DDCE7}"/>
              </a:ext>
            </a:extLst>
          </p:cNvPr>
          <p:cNvSpPr>
            <a:spLocks noGrp="1"/>
          </p:cNvSpPr>
          <p:nvPr>
            <p:ph type="sldNum" sz="quarter" idx="12"/>
          </p:nvPr>
        </p:nvSpPr>
        <p:spPr/>
        <p:txBody>
          <a:bodyPr/>
          <a:lstStyle/>
          <a:p>
            <a:fld id="{D200BDFB-9FB8-6D4A-A49F-9F8807526FA1}" type="slidenum">
              <a:rPr lang="es-MX" smtClean="0"/>
              <a:t>8</a:t>
            </a:fld>
            <a:endParaRPr lang="es-MX"/>
          </a:p>
        </p:txBody>
      </p:sp>
    </p:spTree>
    <p:extLst>
      <p:ext uri="{BB962C8B-B14F-4D97-AF65-F5344CB8AC3E}">
        <p14:creationId xmlns:p14="http://schemas.microsoft.com/office/powerpoint/2010/main" val="11020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867FE-1998-C748-8A9B-2207D7097277}"/>
              </a:ext>
            </a:extLst>
          </p:cNvPr>
          <p:cNvSpPr>
            <a:spLocks noGrp="1"/>
          </p:cNvSpPr>
          <p:nvPr>
            <p:ph type="title"/>
          </p:nvPr>
        </p:nvSpPr>
        <p:spPr/>
        <p:txBody>
          <a:bodyPr/>
          <a:lstStyle/>
          <a:p>
            <a:pPr algn="ctr"/>
            <a:r>
              <a:rPr lang="es-MX" b="1" dirty="0"/>
              <a:t>Avances </a:t>
            </a:r>
            <a:endParaRPr lang="es-MX" dirty="0"/>
          </a:p>
        </p:txBody>
      </p:sp>
      <p:pic>
        <p:nvPicPr>
          <p:cNvPr id="4" name="Imagen 3">
            <a:extLst>
              <a:ext uri="{FF2B5EF4-FFF2-40B4-BE49-F238E27FC236}">
                <a16:creationId xmlns:a16="http://schemas.microsoft.com/office/drawing/2014/main" id="{3B2288CB-05B5-5C4A-8F55-5B1C284B3E19}"/>
              </a:ext>
            </a:extLst>
          </p:cNvPr>
          <p:cNvPicPr>
            <a:picLocks noChangeAspect="1"/>
          </p:cNvPicPr>
          <p:nvPr/>
        </p:nvPicPr>
        <p:blipFill>
          <a:blip r:embed="rId2"/>
          <a:stretch>
            <a:fillRect/>
          </a:stretch>
        </p:blipFill>
        <p:spPr>
          <a:xfrm>
            <a:off x="227929" y="124129"/>
            <a:ext cx="1220541" cy="1214438"/>
          </a:xfrm>
          <a:prstGeom prst="rect">
            <a:avLst/>
          </a:prstGeom>
        </p:spPr>
      </p:pic>
      <p:sp>
        <p:nvSpPr>
          <p:cNvPr id="8" name="Marcador de contenido 7">
            <a:extLst>
              <a:ext uri="{FF2B5EF4-FFF2-40B4-BE49-F238E27FC236}">
                <a16:creationId xmlns:a16="http://schemas.microsoft.com/office/drawing/2014/main" id="{B6174168-CA14-2643-84DA-B16A434F038C}"/>
              </a:ext>
            </a:extLst>
          </p:cNvPr>
          <p:cNvSpPr>
            <a:spLocks noGrp="1"/>
          </p:cNvSpPr>
          <p:nvPr>
            <p:ph idx="1"/>
          </p:nvPr>
        </p:nvSpPr>
        <p:spPr/>
        <p:txBody>
          <a:bodyPr>
            <a:normAutofit/>
          </a:bodyPr>
          <a:lstStyle/>
          <a:p>
            <a:pPr>
              <a:buFont typeface="Wingdings" panose="05000000000000000000" pitchFamily="2" charset="2"/>
              <a:buChar char="Ø"/>
            </a:pPr>
            <a:r>
              <a:rPr lang="es-MX" b="1" dirty="0"/>
              <a:t>SENSOR DE RITMO CARDÍACO</a:t>
            </a:r>
          </a:p>
          <a:p>
            <a:r>
              <a:rPr lang="es-MX" sz="2000" dirty="0"/>
              <a:t>Para poder medir el ritmo cardíaco se utilizó un sensor Grove Heartrate Monitor, el cuál nos permite determinar el ritmo cardíaco de una persona por medio de Photoplestimografía. Se seleccionó este sensor en particular debido a que es muy poco invasivo. También este sensor poseé características ad hoc para nuestro proyecto, como es la utilización de luz verde. Se pudo encontrar en diversas fuentes bibliográficas que al utilizar luz verde se pueden obtener mejores resultados cuando se tiene un sujeto de estudio que tiene movimiento. </a:t>
            </a:r>
          </a:p>
          <a:p>
            <a:endParaRPr lang="es-MX" sz="2000" dirty="0"/>
          </a:p>
          <a:p>
            <a:endParaRPr lang="es-MX" sz="2000" dirty="0"/>
          </a:p>
        </p:txBody>
      </p:sp>
      <p:pic>
        <p:nvPicPr>
          <p:cNvPr id="9" name="Imagen 8">
            <a:extLst>
              <a:ext uri="{FF2B5EF4-FFF2-40B4-BE49-F238E27FC236}">
                <a16:creationId xmlns:a16="http://schemas.microsoft.com/office/drawing/2014/main" id="{74188AEE-3BC5-9F4F-93F0-4995893DCE83}"/>
              </a:ext>
            </a:extLst>
          </p:cNvPr>
          <p:cNvPicPr>
            <a:picLocks noChangeAspect="1"/>
          </p:cNvPicPr>
          <p:nvPr/>
        </p:nvPicPr>
        <p:blipFill>
          <a:blip r:embed="rId3"/>
          <a:stretch>
            <a:fillRect/>
          </a:stretch>
        </p:blipFill>
        <p:spPr>
          <a:xfrm>
            <a:off x="3852106" y="4284774"/>
            <a:ext cx="4666594" cy="2297162"/>
          </a:xfrm>
          <a:prstGeom prst="rect">
            <a:avLst/>
          </a:prstGeom>
        </p:spPr>
      </p:pic>
      <p:sp>
        <p:nvSpPr>
          <p:cNvPr id="3" name="Marcador de número de diapositiva 2">
            <a:extLst>
              <a:ext uri="{FF2B5EF4-FFF2-40B4-BE49-F238E27FC236}">
                <a16:creationId xmlns:a16="http://schemas.microsoft.com/office/drawing/2014/main" id="{20E195D6-61CC-6B44-5CF6-A03B0A36E5D9}"/>
              </a:ext>
            </a:extLst>
          </p:cNvPr>
          <p:cNvSpPr>
            <a:spLocks noGrp="1"/>
          </p:cNvSpPr>
          <p:nvPr>
            <p:ph type="sldNum" sz="quarter" idx="12"/>
          </p:nvPr>
        </p:nvSpPr>
        <p:spPr/>
        <p:txBody>
          <a:bodyPr/>
          <a:lstStyle/>
          <a:p>
            <a:fld id="{D200BDFB-9FB8-6D4A-A49F-9F8807526FA1}" type="slidenum">
              <a:rPr lang="es-MX" smtClean="0"/>
              <a:t>9</a:t>
            </a:fld>
            <a:endParaRPr lang="es-MX"/>
          </a:p>
        </p:txBody>
      </p:sp>
    </p:spTree>
    <p:extLst>
      <p:ext uri="{BB962C8B-B14F-4D97-AF65-F5344CB8AC3E}">
        <p14:creationId xmlns:p14="http://schemas.microsoft.com/office/powerpoint/2010/main" val="16300688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1518</Words>
  <Application>Microsoft Macintosh PowerPoint</Application>
  <PresentationFormat>Panorámica</PresentationFormat>
  <Paragraphs>103</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Tema de Office</vt:lpstr>
      <vt:lpstr>Estudio de metodología de rehabilitación en  pacientes con autismo, aplicando técnicas de estímulo audiovisual, implementando un sistema ergonómico. </vt:lpstr>
      <vt:lpstr>Contenido </vt:lpstr>
      <vt:lpstr>Revisión del Estado del arte. </vt:lpstr>
      <vt:lpstr>Estado del arte</vt:lpstr>
      <vt:lpstr>Metodología </vt:lpstr>
      <vt:lpstr>Hipótesis </vt:lpstr>
      <vt:lpstr>Cronograma de actividades  para tercer semestre. </vt:lpstr>
      <vt:lpstr>Avances</vt:lpstr>
      <vt:lpstr>Avances </vt:lpstr>
      <vt:lpstr>Avances. </vt:lpstr>
      <vt:lpstr>MONTAJE Y CONFIGURACIÓN  DE  UN SENSOR GALVANICO DE PIEL.</vt:lpstr>
      <vt:lpstr>Presentación de PowerPoint</vt:lpstr>
      <vt:lpstr>Presentación de PowerPoint</vt:lpstr>
      <vt:lpstr>DISEÑO MECÁNICO DE DISPOSITIVOS DE MONTAJE.</vt:lpstr>
      <vt:lpstr>Sensor de ritmo respiratorio.</vt:lpstr>
      <vt:lpstr>Diseño del montaje del sensor galvánico en la piel.</vt:lpstr>
      <vt:lpstr>Producción Científica</vt:lpstr>
      <vt:lpstr>Producción científica</vt:lpstr>
      <vt:lpstr>Actividades Futuras. </vt:lpstr>
      <vt:lpstr>Referencias.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metodología de rehabilitación en  pacientes con autismo, aplicando técnicas de estímulo audiovisual, implementando un sistema ergonómico.</dc:title>
  <dc:creator>Microsoft Office User</dc:creator>
  <cp:lastModifiedBy>Microsoft Office User</cp:lastModifiedBy>
  <cp:revision>11</cp:revision>
  <dcterms:created xsi:type="dcterms:W3CDTF">2022-12-05T16:46:36Z</dcterms:created>
  <dcterms:modified xsi:type="dcterms:W3CDTF">2023-02-11T19:31:06Z</dcterms:modified>
</cp:coreProperties>
</file>