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304" r:id="rId3"/>
    <p:sldId id="312" r:id="rId4"/>
    <p:sldId id="306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4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86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7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7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070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87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78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001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286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62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9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72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1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8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7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7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08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63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E25B-51C0-474A-A31E-499342399FE0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7767-D144-4661-90F6-A7DAEAA25A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7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Diseño de Filtros IIR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Impulso invariante</a:t>
            </a:r>
            <a:endParaRPr lang="es-ES" sz="24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085C53A-33DD-43AE-8129-CC60BA6EBAA9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4" name="CuadroTexto 3"/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Usando complejos conjugados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258" name="Object 2"/>
              <p:cNvSpPr txBox="1"/>
              <p:nvPr/>
            </p:nvSpPr>
            <p:spPr bwMode="auto">
              <a:xfrm>
                <a:off x="2847974" y="3377415"/>
                <a:ext cx="3812257" cy="11398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625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7974" y="3377415"/>
                <a:ext cx="3812257" cy="1139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09" name="Object 2"/>
              <p:cNvSpPr txBox="1"/>
              <p:nvPr/>
            </p:nvSpPr>
            <p:spPr bwMode="auto">
              <a:xfrm>
                <a:off x="1282700" y="5167311"/>
                <a:ext cx="6578600" cy="12334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MX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MX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d>
                                <m:d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d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830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700" y="5167311"/>
                <a:ext cx="6578600" cy="1233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B23B3E80-499D-4F2D-B632-3E971D3E923F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D1D90B2-EBCC-4EA1-8330-CA002A86F667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EF49534-D3E5-49B2-A600-72E364EC0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0304" y="1519808"/>
            <a:ext cx="7498080" cy="5005536"/>
          </a:xfrm>
        </p:spPr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pPr algn="just">
              <a:lnSpc>
                <a:spcPct val="100000"/>
              </a:lnSpc>
            </a:pPr>
            <a:r>
              <a:rPr lang="es-MX" dirty="0"/>
              <a:t>Diseñe un filtro digital que se aproxime a la siguiente función normalizada de transferencia analógica: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Obtenga H(z),considerando</a:t>
            </a:r>
          </a:p>
          <a:p>
            <a:pPr lvl="1"/>
            <a:r>
              <a:rPr lang="es-MX" dirty="0"/>
              <a:t>Frecuencia de corte: 150 Hz  (3dB)</a:t>
            </a:r>
          </a:p>
          <a:p>
            <a:pPr lvl="1"/>
            <a:r>
              <a:rPr lang="es-MX" dirty="0"/>
              <a:t>Frecuencia de muestreo: 1.28kHz</a:t>
            </a:r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Objeto"/>
              <p:cNvSpPr txBox="1"/>
              <p:nvPr/>
            </p:nvSpPr>
            <p:spPr bwMode="auto">
              <a:xfrm>
                <a:off x="2767250" y="3212976"/>
                <a:ext cx="3024188" cy="10080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" name="3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7250" y="3212976"/>
                <a:ext cx="3024188" cy="100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20E0D44F-6C89-41BD-A3E0-F37E87BBE3AC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822BC3E-BA7C-45C2-941A-F0E9ED181FB6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6D906FF-E0A9-4BAC-B8B1-3456E87B1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escala la frecuencia normalizada</a:t>
            </a:r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Objeto"/>
              <p:cNvSpPr txBox="1"/>
              <p:nvPr/>
            </p:nvSpPr>
            <p:spPr bwMode="auto">
              <a:xfrm>
                <a:off x="3987004" y="3013334"/>
                <a:ext cx="1169987" cy="10080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" name="3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7004" y="3013334"/>
                <a:ext cx="1169987" cy="100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Objeto"/>
              <p:cNvSpPr txBox="1"/>
              <p:nvPr/>
            </p:nvSpPr>
            <p:spPr bwMode="auto">
              <a:xfrm>
                <a:off x="2661442" y="4383722"/>
                <a:ext cx="3821113" cy="6318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150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=942.4778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5" name="4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1442" y="4383722"/>
                <a:ext cx="3821113" cy="631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Objeto"/>
              <p:cNvSpPr txBox="1"/>
              <p:nvPr/>
            </p:nvSpPr>
            <p:spPr bwMode="auto">
              <a:xfrm>
                <a:off x="1043608" y="5436739"/>
                <a:ext cx="7505393" cy="10080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5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5436739"/>
                <a:ext cx="7505393" cy="1008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4360911F-FC09-4EC8-8BDB-087918CD2131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DECF3DA-50DF-44DE-BA67-12789B34A30B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1DE72E76-4691-462A-9AD4-596EFCFED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Objeto"/>
              <p:cNvSpPr txBox="1"/>
              <p:nvPr/>
            </p:nvSpPr>
            <p:spPr bwMode="auto">
              <a:xfrm>
                <a:off x="931861" y="2852936"/>
                <a:ext cx="7528571" cy="10080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5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1861" y="2852936"/>
                <a:ext cx="7528571" cy="100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Objeto"/>
              <p:cNvSpPr txBox="1"/>
              <p:nvPr/>
            </p:nvSpPr>
            <p:spPr bwMode="auto">
              <a:xfrm>
                <a:off x="1420018" y="4282126"/>
                <a:ext cx="6824390" cy="9429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=−666.4324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6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0018" y="4282126"/>
                <a:ext cx="6824390" cy="942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06" name="Object 6"/>
              <p:cNvSpPr txBox="1"/>
              <p:nvPr/>
            </p:nvSpPr>
            <p:spPr bwMode="auto">
              <a:xfrm>
                <a:off x="2183184" y="5585204"/>
                <a:ext cx="5053111" cy="889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=−666.4324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0240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3184" y="5585204"/>
                <a:ext cx="5053111" cy="889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FA338802-F3A7-45F6-8237-6D46E1971CD9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BE74BA2D-24F8-45BC-BB37-50745A1C76BA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BE6988F-FAE5-4DC0-B689-1B14FB0AE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Objeto"/>
              <p:cNvSpPr txBox="1"/>
              <p:nvPr/>
            </p:nvSpPr>
            <p:spPr bwMode="auto">
              <a:xfrm>
                <a:off x="2916238" y="2276872"/>
                <a:ext cx="3149600" cy="427632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s-MX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666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s-MX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4324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MX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m:rPr>
                          <m:nor/>
                        </m:rPr>
                        <a:rPr lang="es-MX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MX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=−0.</m:t>
                      </m:r>
                      <m:r>
                        <m:rPr>
                          <m:nor/>
                        </m:rPr>
                        <a:rPr lang="es-MX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MX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MX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941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MX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sen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MX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=0.4974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MX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MX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func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=0.8675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s-MX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MX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s-MX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=0.353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4" name="3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238" y="2276872"/>
                <a:ext cx="3149600" cy="4276328"/>
              </a:xfrm>
              <a:prstGeom prst="rect">
                <a:avLst/>
              </a:prstGeom>
              <a:blipFill>
                <a:blip r:embed="rId2"/>
                <a:stretch>
                  <a:fillRect b="-9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A1F53510-01F6-4F96-9037-820C4831542F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6DD1D7C-E7DB-4B33-B19B-A60BE8DA773F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894140C-CC8A-40A3-8072-A8E80CBF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Objeto"/>
              <p:cNvSpPr txBox="1"/>
              <p:nvPr/>
            </p:nvSpPr>
            <p:spPr bwMode="auto">
              <a:xfrm>
                <a:off x="2229075" y="2780928"/>
                <a:ext cx="4848225" cy="36572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MX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393.9264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1−1.0308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+0.353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s-MX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0.3078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1−1.0308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+0.353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s-MX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=0.3078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=−1.0308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=0.353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" name="3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9075" y="2780928"/>
                <a:ext cx="4848225" cy="3657252"/>
              </a:xfrm>
              <a:prstGeom prst="rect">
                <a:avLst/>
              </a:prstGeom>
              <a:blipFill>
                <a:blip r:embed="rId2"/>
                <a:stretch>
                  <a:fillRect l="-377" b="-3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0D767066-AE95-4434-ADF2-E921A39F5EC4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5562A00-99F1-46EA-B8C2-A9A46FE22926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1824106-DBE4-42C5-90F7-646A517A7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Ecuaciones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sz="2400" b="1" dirty="0"/>
              <a:t>IIR</a:t>
            </a:r>
          </a:p>
          <a:p>
            <a:endParaRPr lang="es-MX" dirty="0"/>
          </a:p>
          <a:p>
            <a:endParaRPr lang="es-MX" dirty="0"/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Objeto"/>
              <p:cNvSpPr txBox="1"/>
              <p:nvPr/>
            </p:nvSpPr>
            <p:spPr bwMode="auto">
              <a:xfrm>
                <a:off x="2937180" y="3126839"/>
                <a:ext cx="3556000" cy="10890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" name="3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7180" y="3126839"/>
                <a:ext cx="3556000" cy="1089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/>
              <p:cNvSpPr txBox="1"/>
              <p:nvPr/>
            </p:nvSpPr>
            <p:spPr bwMode="auto">
              <a:xfrm>
                <a:off x="682044" y="4653136"/>
                <a:ext cx="8226112" cy="9874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044" y="4653136"/>
                <a:ext cx="8226112" cy="98742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CuadroTexto"/>
          <p:cNvSpPr txBox="1"/>
          <p:nvPr/>
        </p:nvSpPr>
        <p:spPr>
          <a:xfrm>
            <a:off x="2555776" y="6077833"/>
            <a:ext cx="4318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i="1" dirty="0" err="1"/>
              <a:t>a</a:t>
            </a:r>
            <a:r>
              <a:rPr lang="es-MX" sz="1600" i="1" dirty="0" err="1"/>
              <a:t>k</a:t>
            </a:r>
            <a:r>
              <a:rPr lang="es-MX" sz="2200" dirty="0"/>
              <a:t> y </a:t>
            </a:r>
            <a:r>
              <a:rPr lang="es-MX" sz="2200" i="1" dirty="0" err="1"/>
              <a:t>b</a:t>
            </a:r>
            <a:r>
              <a:rPr lang="es-MX" sz="1600" i="1" dirty="0" err="1"/>
              <a:t>k</a:t>
            </a:r>
            <a:r>
              <a:rPr lang="es-MX" sz="2200" dirty="0"/>
              <a:t> = coeficientes del filtro</a:t>
            </a:r>
            <a:endParaRPr lang="es-ES" sz="220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75FCBC7-7542-4CCF-A671-9963D76DE6D1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A09360B-7DC6-4C34-AFD2-4382EC00F26A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F89828EE-0F2A-4112-A9FC-A9A268BA6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Ecuaciones alternativas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sz="2400" b="1" dirty="0"/>
              <a:t>IIR</a:t>
            </a:r>
            <a:endParaRPr lang="es-ES" sz="2400" b="1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92100"/>
              </p:ext>
            </p:extLst>
          </p:nvPr>
        </p:nvGraphicFramePr>
        <p:xfrm>
          <a:off x="2333625" y="3293269"/>
          <a:ext cx="447675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812520" progId="Equation.DSMT4">
                  <p:embed/>
                </p:oleObj>
              </mc:Choice>
              <mc:Fallback>
                <p:oleObj name="Equation" r:id="rId2" imgW="194292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293269"/>
                        <a:ext cx="4476750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C54A9A3D-D729-4F61-B71A-499DD7C5D8E6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5BA460A-2824-4849-BD08-0F20C34FFC32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8036355-2E18-4463-9FA1-455608840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Impulso invariante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s-MX" b="1" i="1" dirty="0"/>
              <a:t>Método:</a:t>
            </a:r>
          </a:p>
          <a:p>
            <a:pPr algn="just">
              <a:lnSpc>
                <a:spcPct val="100000"/>
              </a:lnSpc>
              <a:buNone/>
            </a:pPr>
            <a:endParaRPr lang="es-MX" b="1" i="1" dirty="0"/>
          </a:p>
          <a:p>
            <a:pPr algn="just">
              <a:lnSpc>
                <a:spcPct val="100000"/>
              </a:lnSpc>
            </a:pPr>
            <a:r>
              <a:rPr lang="es-MX" dirty="0"/>
              <a:t>Emplea una función de transferencia adecuada </a:t>
            </a:r>
            <a:r>
              <a:rPr lang="es-MX" i="1" dirty="0"/>
              <a:t>H(s), </a:t>
            </a:r>
            <a:r>
              <a:rPr lang="es-MX" dirty="0"/>
              <a:t>la respuesta al impulso,  se obtiene </a:t>
            </a:r>
            <a:r>
              <a:rPr lang="es-MX" i="1" dirty="0"/>
              <a:t>h(t)</a:t>
            </a:r>
            <a:r>
              <a:rPr lang="es-MX" dirty="0"/>
              <a:t> usando la transformada de </a:t>
            </a:r>
            <a:r>
              <a:rPr lang="es-MX" dirty="0" err="1"/>
              <a:t>Laplace</a:t>
            </a:r>
            <a:r>
              <a:rPr lang="es-MX" dirty="0"/>
              <a:t>.</a:t>
            </a:r>
          </a:p>
          <a:p>
            <a:pPr algn="just">
              <a:lnSpc>
                <a:spcPct val="100000"/>
              </a:lnSpc>
            </a:pPr>
            <a:endParaRPr lang="es-MX" dirty="0"/>
          </a:p>
          <a:p>
            <a:pPr algn="just">
              <a:lnSpc>
                <a:spcPct val="100000"/>
              </a:lnSpc>
            </a:pPr>
            <a:r>
              <a:rPr lang="es-MX" i="1" dirty="0"/>
              <a:t>h(t) </a:t>
            </a:r>
            <a:r>
              <a:rPr lang="es-MX" dirty="0"/>
              <a:t>se muestrea de manera conveniente para generar </a:t>
            </a:r>
            <a:r>
              <a:rPr lang="es-MX" i="1" dirty="0"/>
              <a:t>h(</a:t>
            </a:r>
            <a:r>
              <a:rPr lang="es-MX" i="1" dirty="0" err="1"/>
              <a:t>nT</a:t>
            </a:r>
            <a:r>
              <a:rPr lang="es-MX" i="1" dirty="0"/>
              <a:t>), </a:t>
            </a:r>
            <a:r>
              <a:rPr lang="es-MX" dirty="0"/>
              <a:t>y </a:t>
            </a:r>
            <a:r>
              <a:rPr lang="es-MX" i="1" dirty="0"/>
              <a:t>H(z)</a:t>
            </a:r>
            <a:r>
              <a:rPr lang="es-MX" dirty="0"/>
              <a:t> se obtiene aplicando la transformada z a </a:t>
            </a:r>
            <a:r>
              <a:rPr lang="es-MX" i="1" dirty="0"/>
              <a:t>h(</a:t>
            </a:r>
            <a:r>
              <a:rPr lang="es-MX" i="1" dirty="0" err="1"/>
              <a:t>nT</a:t>
            </a:r>
            <a:r>
              <a:rPr lang="es-MX" i="1" dirty="0"/>
              <a:t>)</a:t>
            </a:r>
            <a:r>
              <a:rPr lang="es-MX" dirty="0"/>
              <a:t>.</a:t>
            </a:r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FD9D521-39DF-4BE2-AB7D-478485A638BE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8DE37A7E-A3F0-4AF3-BDA9-0E96CC3E96E4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3CB7C1B-90B3-4709-8B37-E7AF98A8C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4360" y="2240240"/>
            <a:ext cx="7955280" cy="4069080"/>
          </a:xfrm>
        </p:spPr>
        <p:txBody>
          <a:bodyPr/>
          <a:lstStyle/>
          <a:p>
            <a:r>
              <a:rPr lang="es-MX" dirty="0"/>
              <a:t>Filtro analógico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lvl="1"/>
            <a:endParaRPr lang="es-MX" dirty="0"/>
          </a:p>
          <a:p>
            <a:pPr lvl="1"/>
            <a:r>
              <a:rPr lang="es-MX" dirty="0"/>
              <a:t>Respuesta al impulso</a:t>
            </a:r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Objeto"/>
              <p:cNvSpPr txBox="1"/>
              <p:nvPr/>
            </p:nvSpPr>
            <p:spPr bwMode="auto">
              <a:xfrm>
                <a:off x="3498056" y="2764006"/>
                <a:ext cx="2147888" cy="10731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" name="3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8056" y="2764006"/>
                <a:ext cx="2147888" cy="1073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Object 3"/>
              <p:cNvSpPr txBox="1"/>
              <p:nvPr/>
            </p:nvSpPr>
            <p:spPr bwMode="auto">
              <a:xfrm>
                <a:off x="1627187" y="5090477"/>
                <a:ext cx="5889625" cy="1173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318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7187" y="5090477"/>
                <a:ext cx="5889625" cy="1173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1685EA10-272D-4A51-B07F-550CE957BB52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24CFC94-0D19-4F6C-9ED6-F62ED319B982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ACC4C0FD-6638-4BCB-A41D-3F2DACD0C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Discretizando</a:t>
            </a:r>
            <a:endParaRPr lang="es-MX" dirty="0"/>
          </a:p>
          <a:p>
            <a:pPr lvl="1"/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Función de transferencia </a:t>
            </a:r>
          </a:p>
          <a:p>
            <a:pPr lvl="1"/>
            <a:r>
              <a:rPr lang="es-MX" dirty="0"/>
              <a:t>Aplicando transformada z</a:t>
            </a:r>
          </a:p>
          <a:p>
            <a:pPr lvl="1"/>
            <a:endParaRPr lang="es-MX" dirty="0"/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Object 3"/>
              <p:cNvSpPr txBox="1"/>
              <p:nvPr/>
            </p:nvSpPr>
            <p:spPr bwMode="auto">
              <a:xfrm>
                <a:off x="1635125" y="5445224"/>
                <a:ext cx="5564188" cy="1108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d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𝑝𝑛𝑇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318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5125" y="5445224"/>
                <a:ext cx="5564188" cy="1108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Objeto"/>
              <p:cNvSpPr txBox="1"/>
              <p:nvPr/>
            </p:nvSpPr>
            <p:spPr bwMode="auto">
              <a:xfrm>
                <a:off x="2195513" y="2792473"/>
                <a:ext cx="4443412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𝑛𝑇</m:t>
                          </m:r>
                        </m:sub>
                      </m:sSub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𝑝𝑛𝑇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6" name="5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513" y="2792473"/>
                <a:ext cx="4443412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Objeto"/>
              <p:cNvSpPr txBox="1"/>
              <p:nvPr/>
            </p:nvSpPr>
            <p:spPr bwMode="auto">
              <a:xfrm>
                <a:off x="2581275" y="3717032"/>
                <a:ext cx="3671888" cy="558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𝑛𝑇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=0,1,2,....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7" name="6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1275" y="3717032"/>
                <a:ext cx="3671888" cy="558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2E20A427-321A-4443-9AF5-4DE710F1156A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5DF950F-448E-4213-AE8F-E67F3DA74CB7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0CA3F2EA-06DD-4CCD-92C3-0820BAF36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Entonces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258" name="Object 2"/>
              <p:cNvSpPr txBox="1"/>
              <p:nvPr/>
            </p:nvSpPr>
            <p:spPr bwMode="auto">
              <a:xfrm>
                <a:off x="2888789" y="2597150"/>
                <a:ext cx="2782888" cy="981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625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789" y="2597150"/>
                <a:ext cx="2782888" cy="981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259" name="Object 3"/>
              <p:cNvSpPr txBox="1"/>
              <p:nvPr/>
            </p:nvSpPr>
            <p:spPr bwMode="auto">
              <a:xfrm>
                <a:off x="2826083" y="4581128"/>
                <a:ext cx="2908300" cy="1044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625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6083" y="4581128"/>
                <a:ext cx="2908300" cy="1044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5606AE65-EB62-480B-9924-BAC0357B4D39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0528358-7893-47EE-9267-650CEF2F4D0A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747541EC-B29B-4281-97F4-FF281BFD4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258" name="Object 2"/>
              <p:cNvSpPr txBox="1"/>
              <p:nvPr/>
            </p:nvSpPr>
            <p:spPr bwMode="auto">
              <a:xfrm>
                <a:off x="2017937" y="2194560"/>
                <a:ext cx="5059363" cy="10763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625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7937" y="2194560"/>
                <a:ext cx="5059363" cy="1076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259" name="Object 3"/>
              <p:cNvSpPr txBox="1"/>
              <p:nvPr/>
            </p:nvSpPr>
            <p:spPr bwMode="auto">
              <a:xfrm>
                <a:off x="2547937" y="5155565"/>
                <a:ext cx="4048125" cy="11080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625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7937" y="5155565"/>
                <a:ext cx="4048125" cy="1108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284" name="Object 2"/>
              <p:cNvSpPr txBox="1"/>
              <p:nvPr/>
            </p:nvSpPr>
            <p:spPr bwMode="auto">
              <a:xfrm>
                <a:off x="3228180" y="3675062"/>
                <a:ext cx="2687637" cy="11080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728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8180" y="3675062"/>
                <a:ext cx="2687637" cy="1108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7BAC3A12-FCA1-4A31-AE20-B61B001E7826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66C9C82-4282-43D4-B0C7-B68F9205F800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BEF69BE-DA55-4D63-87EB-9C7DFBFA0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258" name="Object 2"/>
              <p:cNvSpPr txBox="1"/>
              <p:nvPr/>
            </p:nvSpPr>
            <p:spPr bwMode="auto">
              <a:xfrm>
                <a:off x="1533297" y="2988477"/>
                <a:ext cx="6423079" cy="10763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625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3297" y="2988477"/>
                <a:ext cx="6423079" cy="1076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09" name="Object 2"/>
              <p:cNvSpPr txBox="1"/>
              <p:nvPr/>
            </p:nvSpPr>
            <p:spPr bwMode="auto">
              <a:xfrm>
                <a:off x="2165916" y="4701389"/>
                <a:ext cx="4806950" cy="13922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9830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5916" y="4701389"/>
                <a:ext cx="4806950" cy="1392238"/>
              </a:xfrm>
              <a:prstGeom prst="rect">
                <a:avLst/>
              </a:prstGeom>
              <a:blipFill>
                <a:blip r:embed="rId3"/>
                <a:stretch>
                  <a:fillRect r="-10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43475A0B-F277-4BC9-8363-E5DAACE17735}"/>
              </a:ext>
            </a:extLst>
          </p:cNvPr>
          <p:cNvGrpSpPr/>
          <p:nvPr/>
        </p:nvGrpSpPr>
        <p:grpSpPr>
          <a:xfrm>
            <a:off x="5372861" y="0"/>
            <a:ext cx="3771139" cy="469870"/>
            <a:chOff x="5364088" y="6802"/>
            <a:chExt cx="3771139" cy="469870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069F67F-A504-4E4B-A43D-7D0394F3AC95}"/>
                </a:ext>
              </a:extLst>
            </p:cNvPr>
            <p:cNvSpPr txBox="1"/>
            <p:nvPr/>
          </p:nvSpPr>
          <p:spPr>
            <a:xfrm>
              <a:off x="5364088" y="116632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354EC5C-955B-4D93-8491-140F24B51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89115DCC8134287A5089F589FBFDA" ma:contentTypeVersion="2" ma:contentTypeDescription="Create a new document." ma:contentTypeScope="" ma:versionID="e1a3f141853045b8ea862f41772d5a06">
  <xsd:schema xmlns:xsd="http://www.w3.org/2001/XMLSchema" xmlns:xs="http://www.w3.org/2001/XMLSchema" xmlns:p="http://schemas.microsoft.com/office/2006/metadata/properties" xmlns:ns2="c93c8b50-d91e-4ba4-8d48-972567da6280" targetNamespace="http://schemas.microsoft.com/office/2006/metadata/properties" ma:root="true" ma:fieldsID="dbeab07b2fefaada7be915b6e4a8b797" ns2:_="">
    <xsd:import namespace="c93c8b50-d91e-4ba4-8d48-972567da6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c8b50-d91e-4ba4-8d48-972567da62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20D086-CDFC-450B-AFC8-E946E3E0407D}"/>
</file>

<file path=customXml/itemProps2.xml><?xml version="1.0" encoding="utf-8"?>
<ds:datastoreItem xmlns:ds="http://schemas.openxmlformats.org/officeDocument/2006/customXml" ds:itemID="{1561C531-FA80-47CC-B544-09EE12D30478}"/>
</file>

<file path=customXml/itemProps3.xml><?xml version="1.0" encoding="utf-8"?>
<ds:datastoreItem xmlns:ds="http://schemas.openxmlformats.org/officeDocument/2006/customXml" ds:itemID="{B3CED2F5-367B-46AC-9C67-DC78C3ABB4F5}"/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1555</TotalTime>
  <Words>459</Words>
  <Application>Microsoft Office PowerPoint</Application>
  <PresentationFormat>Presentación en pantalla (4:3)</PresentationFormat>
  <Paragraphs>101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Estela de condensación</vt:lpstr>
      <vt:lpstr>Equation</vt:lpstr>
      <vt:lpstr>Diseño de Filtros IIR</vt:lpstr>
      <vt:lpstr>Ecuaciones</vt:lpstr>
      <vt:lpstr>Ecuaciones alternativas</vt:lpstr>
      <vt:lpstr>Impulso invariante</vt:lpstr>
      <vt:lpstr>Método</vt:lpstr>
      <vt:lpstr>Método</vt:lpstr>
      <vt:lpstr>Método</vt:lpstr>
      <vt:lpstr>Método</vt:lpstr>
      <vt:lpstr>Método</vt:lpstr>
      <vt:lpstr>Método</vt:lpstr>
      <vt:lpstr>Ejemplo</vt:lpstr>
      <vt:lpstr>Ejemplo</vt:lpstr>
      <vt:lpstr>Ejemplo</vt:lpstr>
      <vt:lpstr>Ejemplo</vt:lpstr>
      <vt:lpstr>Ejemplo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Filtros digitales</dc:title>
  <dc:creator>Your User Name</dc:creator>
  <cp:lastModifiedBy>Adriana Del Carmen Tellez Anguiano</cp:lastModifiedBy>
  <cp:revision>37</cp:revision>
  <dcterms:created xsi:type="dcterms:W3CDTF">2010-10-26T20:00:48Z</dcterms:created>
  <dcterms:modified xsi:type="dcterms:W3CDTF">2021-06-14T22:22:28Z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0x01010029D89115DCC8134287A5089F589FBFDA</vt:lpwstr>
  </property>
</Properties>
</file>