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0EB9C-4877-49F8-A539-3E5B7EADDE47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C200-4479-46C1-A674-B17054C3F2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612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992FA-1B5B-4968-987A-3D803AF238A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80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992FA-1B5B-4968-987A-3D803AF238A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69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992FA-1B5B-4968-987A-3D803AF238A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23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992FA-1B5B-4968-987A-3D803AF238AF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06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992FA-1B5B-4968-987A-3D803AF238AF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9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992FA-1B5B-4968-987A-3D803AF238AF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60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992FA-1B5B-4968-987A-3D803AF238AF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5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63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58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969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046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071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419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58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16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87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62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17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85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60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42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0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50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4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5FD5-6359-427C-AFBA-48CD1C22FA7E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7246-9FAF-4C74-A1F9-7677F5A51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95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1143000" y="857250"/>
            <a:ext cx="6858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Filtros IIR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98738" y="3717406"/>
            <a:ext cx="4629150" cy="1028700"/>
          </a:xfrm>
        </p:spPr>
        <p:txBody>
          <a:bodyPr>
            <a:normAutofit/>
          </a:bodyPr>
          <a:lstStyle/>
          <a:p>
            <a:r>
              <a:rPr lang="es-MX" sz="2400" dirty="0"/>
              <a:t>Transformada Z equivalente</a:t>
            </a:r>
            <a:endParaRPr lang="es-ES" sz="2400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1143000" y="857250"/>
            <a:ext cx="0" cy="342900"/>
          </a:xfrm>
          <a:prstGeom prst="line">
            <a:avLst/>
          </a:prstGeom>
          <a:ln w="0" cap="flat" cmpd="sng" algn="ctr">
            <a:solidFill>
              <a:srgbClr val="FD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22251947-14FF-451F-982E-CA9B8561C7AF}"/>
              </a:ext>
            </a:extLst>
          </p:cNvPr>
          <p:cNvGrpSpPr/>
          <p:nvPr/>
        </p:nvGrpSpPr>
        <p:grpSpPr>
          <a:xfrm>
            <a:off x="5433650" y="0"/>
            <a:ext cx="3710350" cy="469870"/>
            <a:chOff x="5424877" y="6802"/>
            <a:chExt cx="3710350" cy="469870"/>
          </a:xfrm>
        </p:grpSpPr>
        <p:sp>
          <p:nvSpPr>
            <p:cNvPr id="10" name="CuadroTexto 9"/>
            <p:cNvSpPr txBox="1"/>
            <p:nvPr/>
          </p:nvSpPr>
          <p:spPr>
            <a:xfrm>
              <a:off x="5424877" y="109909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730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14 Conector recto"/>
          <p:cNvCxnSpPr/>
          <p:nvPr/>
        </p:nvCxnSpPr>
        <p:spPr>
          <a:xfrm>
            <a:off x="1143000" y="857250"/>
            <a:ext cx="6858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Transformada z-equivalente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Polos y ceros se mapean directamente del plano s al plano z:</a:t>
            </a:r>
          </a:p>
          <a:p>
            <a:endParaRPr lang="es-MX" sz="2000" dirty="0"/>
          </a:p>
          <a:p>
            <a:endParaRPr lang="es-MX" sz="2000" dirty="0"/>
          </a:p>
          <a:p>
            <a:pPr lvl="1"/>
            <a:endParaRPr lang="es-MX" sz="2000" dirty="0"/>
          </a:p>
          <a:p>
            <a:pPr lvl="1"/>
            <a:r>
              <a:rPr lang="es-MX" sz="2000" dirty="0"/>
              <a:t>Mayor orden</a:t>
            </a:r>
          </a:p>
          <a:p>
            <a:endParaRPr lang="es-ES" sz="20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Objeto"/>
              <p:cNvSpPr txBox="1"/>
              <p:nvPr/>
            </p:nvSpPr>
            <p:spPr bwMode="auto">
              <a:xfrm>
                <a:off x="1629423" y="3051811"/>
                <a:ext cx="6413747" cy="5365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𝑎𝑇</m:t>
                              </m:r>
                            </m:sup>
                          </m:sSup>
                        </m:e>
                      </m:d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𝑃𝑒𝑟𝑖𝑜𝑑𝑜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MX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𝑚𝑢𝑒𝑠𝑡𝑟𝑒𝑜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" name="3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9423" y="3051811"/>
                <a:ext cx="6413747" cy="536575"/>
              </a:xfrm>
              <a:prstGeom prst="rect">
                <a:avLst/>
              </a:prstGeom>
              <a:blipFill>
                <a:blip r:embed="rId3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11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Objeto"/>
              <p:cNvSpPr txBox="1"/>
              <p:nvPr/>
            </p:nvSpPr>
            <p:spPr bwMode="auto">
              <a:xfrm>
                <a:off x="2419410" y="4558246"/>
                <a:ext cx="4016899" cy="99504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5" name="4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9410" y="4558246"/>
                <a:ext cx="4016899" cy="995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12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Object 4"/>
              <p:cNvSpPr txBox="1"/>
              <p:nvPr/>
            </p:nvSpPr>
            <p:spPr bwMode="auto">
              <a:xfrm>
                <a:off x="3306408" y="5553291"/>
                <a:ext cx="3405110" cy="11223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s-MX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0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6408" y="5553291"/>
                <a:ext cx="3405110" cy="1122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13 Conector recto"/>
          <p:cNvCxnSpPr/>
          <p:nvPr/>
        </p:nvCxnSpPr>
        <p:spPr>
          <a:xfrm>
            <a:off x="1143000" y="857250"/>
            <a:ext cx="0" cy="342900"/>
          </a:xfrm>
          <a:prstGeom prst="line">
            <a:avLst/>
          </a:prstGeom>
          <a:ln w="0" cap="flat" cmpd="sng" algn="ctr">
            <a:solidFill>
              <a:srgbClr val="FD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12C3E64-94A7-48D4-B188-50075E1520A1}"/>
              </a:ext>
            </a:extLst>
          </p:cNvPr>
          <p:cNvGrpSpPr/>
          <p:nvPr/>
        </p:nvGrpSpPr>
        <p:grpSpPr>
          <a:xfrm>
            <a:off x="5433650" y="0"/>
            <a:ext cx="3710350" cy="469870"/>
            <a:chOff x="5424877" y="6802"/>
            <a:chExt cx="3710350" cy="469870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865D370-56CC-4730-9D21-34C5761E7A79}"/>
                </a:ext>
              </a:extLst>
            </p:cNvPr>
            <p:cNvSpPr txBox="1"/>
            <p:nvPr/>
          </p:nvSpPr>
          <p:spPr>
            <a:xfrm>
              <a:off x="5424877" y="109909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43014FF5-B693-4160-B8EC-407F14274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72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14 Conector recto"/>
          <p:cNvCxnSpPr/>
          <p:nvPr/>
        </p:nvCxnSpPr>
        <p:spPr>
          <a:xfrm>
            <a:off x="1143000" y="857250"/>
            <a:ext cx="6858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Transformada z-equivalente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i="1" dirty="0"/>
              <a:t>M=N=2</a:t>
            </a:r>
            <a:r>
              <a:rPr lang="es-MX" sz="2000" dirty="0"/>
              <a:t>: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pPr lvl="1"/>
            <a:endParaRPr lang="es-MX" sz="2000" dirty="0"/>
          </a:p>
          <a:p>
            <a:pPr lvl="1"/>
            <a:endParaRPr lang="es-MX" sz="2000" dirty="0"/>
          </a:p>
          <a:p>
            <a:pPr lvl="1"/>
            <a:endParaRPr lang="es-MX" sz="2000" dirty="0"/>
          </a:p>
          <a:p>
            <a:pPr lvl="1"/>
            <a:r>
              <a:rPr lang="es-MX" sz="2000" dirty="0"/>
              <a:t>Pares complejos conjugados</a:t>
            </a:r>
          </a:p>
          <a:p>
            <a:endParaRPr lang="es-MX" sz="2000" dirty="0"/>
          </a:p>
          <a:p>
            <a:endParaRPr lang="es-MX" sz="20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Objeto"/>
              <p:cNvSpPr txBox="1"/>
              <p:nvPr/>
            </p:nvSpPr>
            <p:spPr bwMode="auto">
              <a:xfrm>
                <a:off x="1485900" y="3884631"/>
                <a:ext cx="6414918" cy="9699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5" name="4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5900" y="3884631"/>
                <a:ext cx="6414918" cy="969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11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Object 3"/>
              <p:cNvSpPr txBox="1"/>
              <p:nvPr/>
            </p:nvSpPr>
            <p:spPr bwMode="auto">
              <a:xfrm>
                <a:off x="3055397" y="2778141"/>
                <a:ext cx="3033205" cy="83280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205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5397" y="2778141"/>
                <a:ext cx="3033205" cy="832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12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Object 3"/>
              <p:cNvSpPr txBox="1"/>
              <p:nvPr/>
            </p:nvSpPr>
            <p:spPr bwMode="auto">
              <a:xfrm>
                <a:off x="2782340" y="5844540"/>
                <a:ext cx="3822037" cy="838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205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2340" y="5844540"/>
                <a:ext cx="3822037" cy="838200"/>
              </a:xfrm>
              <a:prstGeom prst="rect">
                <a:avLst/>
              </a:prstGeom>
              <a:blipFill>
                <a:blip r:embed="rId5"/>
                <a:stretch>
                  <a:fillRect r="-6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13 Conector recto"/>
          <p:cNvCxnSpPr/>
          <p:nvPr/>
        </p:nvCxnSpPr>
        <p:spPr>
          <a:xfrm>
            <a:off x="1143000" y="857250"/>
            <a:ext cx="0" cy="342900"/>
          </a:xfrm>
          <a:prstGeom prst="line">
            <a:avLst/>
          </a:prstGeom>
          <a:ln w="0" cap="flat" cmpd="sng" algn="ctr">
            <a:solidFill>
              <a:srgbClr val="FD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F79777A-4620-4BC9-BCD7-D1E61BE7675D}"/>
              </a:ext>
            </a:extLst>
          </p:cNvPr>
          <p:cNvGrpSpPr/>
          <p:nvPr/>
        </p:nvGrpSpPr>
        <p:grpSpPr>
          <a:xfrm>
            <a:off x="5433650" y="0"/>
            <a:ext cx="3710350" cy="469870"/>
            <a:chOff x="5424877" y="6802"/>
            <a:chExt cx="3710350" cy="469870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76A69B3-277A-4D67-8C49-0476A4A779CB}"/>
                </a:ext>
              </a:extLst>
            </p:cNvPr>
            <p:cNvSpPr txBox="1"/>
            <p:nvPr/>
          </p:nvSpPr>
          <p:spPr>
            <a:xfrm>
              <a:off x="5424877" y="109909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672A5C13-DA46-457E-A5D4-3FADFE53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36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14 Conector recto"/>
          <p:cNvCxnSpPr/>
          <p:nvPr/>
        </p:nvCxnSpPr>
        <p:spPr>
          <a:xfrm>
            <a:off x="1143000" y="857250"/>
            <a:ext cx="6858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Transformada z-equivalente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Forma </a:t>
            </a:r>
            <a:r>
              <a:rPr lang="es-MX" sz="2000" dirty="0" err="1"/>
              <a:t>polinomial</a:t>
            </a:r>
            <a:endParaRPr lang="es-MX" sz="2000" dirty="0"/>
          </a:p>
          <a:p>
            <a:endParaRPr lang="es-MX" sz="2000" dirty="0"/>
          </a:p>
          <a:p>
            <a:endParaRPr lang="es-ES" sz="20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3"/>
              <p:cNvSpPr txBox="1"/>
              <p:nvPr/>
            </p:nvSpPr>
            <p:spPr bwMode="auto">
              <a:xfrm>
                <a:off x="1991372" y="2773744"/>
                <a:ext cx="5545769" cy="8651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307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372" y="2773744"/>
                <a:ext cx="5545769" cy="865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11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Objeto"/>
              <p:cNvSpPr txBox="1"/>
              <p:nvPr/>
            </p:nvSpPr>
            <p:spPr bwMode="auto">
              <a:xfrm>
                <a:off x="2693047" y="3924650"/>
                <a:ext cx="3965205" cy="11880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MX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s-MX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s-MX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MX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6" name="5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3047" y="3924650"/>
                <a:ext cx="3965205" cy="1188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12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Object 5"/>
              <p:cNvSpPr txBox="1"/>
              <p:nvPr/>
            </p:nvSpPr>
            <p:spPr bwMode="auto">
              <a:xfrm>
                <a:off x="2771744" y="5200999"/>
                <a:ext cx="3600512" cy="13366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MX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s-MX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s-MX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MX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307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744" y="5200999"/>
                <a:ext cx="3600512" cy="1336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13 Conector recto"/>
          <p:cNvCxnSpPr/>
          <p:nvPr/>
        </p:nvCxnSpPr>
        <p:spPr>
          <a:xfrm>
            <a:off x="1143000" y="857250"/>
            <a:ext cx="0" cy="342900"/>
          </a:xfrm>
          <a:prstGeom prst="line">
            <a:avLst/>
          </a:prstGeom>
          <a:ln w="0" cap="flat" cmpd="sng" algn="ctr">
            <a:solidFill>
              <a:srgbClr val="FD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2ACAE2C-B696-4D62-8724-6038C7FC6C2F}"/>
              </a:ext>
            </a:extLst>
          </p:cNvPr>
          <p:cNvGrpSpPr/>
          <p:nvPr/>
        </p:nvGrpSpPr>
        <p:grpSpPr>
          <a:xfrm>
            <a:off x="5433650" y="0"/>
            <a:ext cx="3710350" cy="469870"/>
            <a:chOff x="5424877" y="6802"/>
            <a:chExt cx="3710350" cy="469870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8F84146-9946-4EEF-B68B-418DF0638B0B}"/>
                </a:ext>
              </a:extLst>
            </p:cNvPr>
            <p:cNvSpPr txBox="1"/>
            <p:nvPr/>
          </p:nvSpPr>
          <p:spPr>
            <a:xfrm>
              <a:off x="5424877" y="109909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6F48A98D-4E5D-47A0-844B-0C5DB51F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23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10 Conector recto"/>
          <p:cNvCxnSpPr/>
          <p:nvPr/>
        </p:nvCxnSpPr>
        <p:spPr>
          <a:xfrm>
            <a:off x="1143000" y="857250"/>
            <a:ext cx="6858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MX" sz="2000" dirty="0"/>
              <a:t>De la función de transferencia normalizada de un filtro dada por:</a:t>
            </a:r>
          </a:p>
          <a:p>
            <a:pPr algn="just">
              <a:lnSpc>
                <a:spcPct val="100000"/>
              </a:lnSpc>
            </a:pPr>
            <a:endParaRPr lang="es-MX" sz="2000" dirty="0"/>
          </a:p>
          <a:p>
            <a:pPr algn="just">
              <a:lnSpc>
                <a:spcPct val="100000"/>
              </a:lnSpc>
            </a:pPr>
            <a:endParaRPr lang="es-MX" sz="2000" dirty="0"/>
          </a:p>
          <a:p>
            <a:pPr algn="just">
              <a:lnSpc>
                <a:spcPct val="100000"/>
              </a:lnSpc>
              <a:buNone/>
            </a:pPr>
            <a:endParaRPr lang="es-MX" sz="2000" dirty="0"/>
          </a:p>
          <a:p>
            <a:pPr algn="just">
              <a:lnSpc>
                <a:spcPct val="100000"/>
              </a:lnSpc>
              <a:buNone/>
            </a:pPr>
            <a:endParaRPr lang="es-MX" sz="2000" dirty="0"/>
          </a:p>
          <a:p>
            <a:pPr algn="just">
              <a:lnSpc>
                <a:spcPct val="100000"/>
              </a:lnSpc>
              <a:buNone/>
            </a:pPr>
            <a:r>
              <a:rPr lang="es-MX" sz="2000" dirty="0"/>
              <a:t>Obtenga H(z) del filtro digital equivalente, considere</a:t>
            </a:r>
          </a:p>
          <a:p>
            <a:pPr lvl="1" algn="just">
              <a:lnSpc>
                <a:spcPct val="100000"/>
              </a:lnSpc>
            </a:pPr>
            <a:r>
              <a:rPr lang="es-MX" sz="2000" dirty="0"/>
              <a:t>Frecuencia de corte: 150 Hz (3db)</a:t>
            </a:r>
          </a:p>
          <a:p>
            <a:pPr lvl="1" algn="just">
              <a:lnSpc>
                <a:spcPct val="100000"/>
              </a:lnSpc>
            </a:pPr>
            <a:r>
              <a:rPr lang="es-MX" sz="2000" dirty="0"/>
              <a:t>Frecuencia de muestreo: 1.28 </a:t>
            </a:r>
            <a:r>
              <a:rPr lang="es-MX" sz="2000" dirty="0" err="1"/>
              <a:t>kHz</a:t>
            </a:r>
            <a:endParaRPr lang="es-ES" sz="2000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Objeto"/>
              <p:cNvSpPr txBox="1"/>
              <p:nvPr/>
            </p:nvSpPr>
            <p:spPr bwMode="auto">
              <a:xfrm>
                <a:off x="2745287" y="3195283"/>
                <a:ext cx="2615383" cy="1033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4" name="3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5287" y="3195283"/>
                <a:ext cx="2615383" cy="1033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"/>
          <p:cNvCxnSpPr/>
          <p:nvPr/>
        </p:nvCxnSpPr>
        <p:spPr>
          <a:xfrm>
            <a:off x="1143000" y="857250"/>
            <a:ext cx="0" cy="342900"/>
          </a:xfrm>
          <a:prstGeom prst="line">
            <a:avLst/>
          </a:prstGeom>
          <a:ln w="0" cap="flat" cmpd="sng" algn="ctr">
            <a:solidFill>
              <a:srgbClr val="FD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1591F84-4042-4873-9387-6A5926FE3636}"/>
              </a:ext>
            </a:extLst>
          </p:cNvPr>
          <p:cNvGrpSpPr/>
          <p:nvPr/>
        </p:nvGrpSpPr>
        <p:grpSpPr>
          <a:xfrm>
            <a:off x="5433650" y="0"/>
            <a:ext cx="3710350" cy="469870"/>
            <a:chOff x="5424877" y="6802"/>
            <a:chExt cx="3710350" cy="469870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EF21F93-DEC6-49D2-BC4F-3DB1D1CD3697}"/>
                </a:ext>
              </a:extLst>
            </p:cNvPr>
            <p:cNvSpPr txBox="1"/>
            <p:nvPr/>
          </p:nvSpPr>
          <p:spPr>
            <a:xfrm>
              <a:off x="5424877" y="109909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BD2E6AB-7914-4108-A198-087EE98E3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1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14 Conector recto"/>
          <p:cNvCxnSpPr/>
          <p:nvPr/>
        </p:nvCxnSpPr>
        <p:spPr>
          <a:xfrm>
            <a:off x="1143000" y="857250"/>
            <a:ext cx="6858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Frecuencia de corte en función de </a:t>
            </a:r>
            <a:r>
              <a:rPr lang="es-MX" sz="2000" dirty="0">
                <a:sym typeface="Symbol"/>
              </a:rPr>
              <a:t></a:t>
            </a:r>
          </a:p>
          <a:p>
            <a:endParaRPr lang="es-ES" sz="20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Objeto"/>
              <p:cNvSpPr txBox="1"/>
              <p:nvPr/>
            </p:nvSpPr>
            <p:spPr bwMode="auto">
              <a:xfrm>
                <a:off x="2134118" y="3197827"/>
                <a:ext cx="4960937" cy="517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150</m:t>
                          </m:r>
                        </m:e>
                      </m:d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=942.4778</m:t>
                      </m:r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4" name="3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118" y="3197827"/>
                <a:ext cx="4960937" cy="517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11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Objeto"/>
              <p:cNvSpPr txBox="1"/>
              <p:nvPr/>
            </p:nvSpPr>
            <p:spPr bwMode="auto">
              <a:xfrm>
                <a:off x="2880518" y="4098067"/>
                <a:ext cx="2346325" cy="755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5" name="4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0518" y="4098067"/>
                <a:ext cx="2346325" cy="755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12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Object 4"/>
              <p:cNvSpPr txBox="1"/>
              <p:nvPr/>
            </p:nvSpPr>
            <p:spPr bwMode="auto">
              <a:xfrm>
                <a:off x="2628838" y="5106460"/>
                <a:ext cx="3257057" cy="11626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s-MX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512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8838" y="5106460"/>
                <a:ext cx="3257057" cy="1162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13 Conector recto"/>
          <p:cNvCxnSpPr/>
          <p:nvPr/>
        </p:nvCxnSpPr>
        <p:spPr>
          <a:xfrm>
            <a:off x="1143000" y="857250"/>
            <a:ext cx="0" cy="342900"/>
          </a:xfrm>
          <a:prstGeom prst="line">
            <a:avLst/>
          </a:prstGeom>
          <a:ln w="0" cap="flat" cmpd="sng" algn="ctr">
            <a:solidFill>
              <a:srgbClr val="FD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64CCD1B-499F-419B-9F4E-0132428695C8}"/>
              </a:ext>
            </a:extLst>
          </p:cNvPr>
          <p:cNvGrpSpPr/>
          <p:nvPr/>
        </p:nvGrpSpPr>
        <p:grpSpPr>
          <a:xfrm>
            <a:off x="5433650" y="0"/>
            <a:ext cx="3710350" cy="469870"/>
            <a:chOff x="5424877" y="6802"/>
            <a:chExt cx="3710350" cy="469870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ECB4AFD-604E-4336-BDD2-86154F2A660F}"/>
                </a:ext>
              </a:extLst>
            </p:cNvPr>
            <p:cNvSpPr txBox="1"/>
            <p:nvPr/>
          </p:nvSpPr>
          <p:spPr>
            <a:xfrm>
              <a:off x="5424877" y="109909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17E8A373-FAF6-4EC4-A464-4EC6AAC0A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05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1143000" y="857250"/>
            <a:ext cx="6858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Consideraciones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s-MX" sz="2100" dirty="0"/>
          </a:p>
          <a:p>
            <a:pPr algn="just">
              <a:lnSpc>
                <a:spcPct val="100000"/>
              </a:lnSpc>
            </a:pPr>
            <a:r>
              <a:rPr lang="es-MX" sz="2100" dirty="0"/>
              <a:t>Requiere conocer la ubicación de polos y ceros del filtro analógico.</a:t>
            </a:r>
          </a:p>
          <a:p>
            <a:pPr algn="just">
              <a:lnSpc>
                <a:spcPct val="100000"/>
              </a:lnSpc>
            </a:pPr>
            <a:r>
              <a:rPr lang="es-MX" sz="2100" dirty="0"/>
              <a:t>El denominador obtenido es igual al que entrega el método de impulso invariante.</a:t>
            </a:r>
          </a:p>
          <a:p>
            <a:pPr algn="just">
              <a:lnSpc>
                <a:spcPct val="100000"/>
              </a:lnSpc>
            </a:pPr>
            <a:r>
              <a:rPr lang="es-MX" sz="2100" dirty="0"/>
              <a:t>Se considera una ancho de banda útil igual a la frecuencia de </a:t>
            </a:r>
            <a:r>
              <a:rPr lang="es-MX" sz="2100" dirty="0" err="1"/>
              <a:t>Nyquist</a:t>
            </a:r>
            <a:r>
              <a:rPr lang="es-MX" sz="2100" dirty="0"/>
              <a:t>.</a:t>
            </a:r>
          </a:p>
          <a:p>
            <a:pPr lvl="1" algn="just">
              <a:lnSpc>
                <a:spcPct val="100000"/>
              </a:lnSpc>
            </a:pPr>
            <a:r>
              <a:rPr lang="es-MX" sz="1800" dirty="0"/>
              <a:t>Se comprime el ancho de banda analógica a un ancho de banda finito – Distorsión</a:t>
            </a:r>
            <a:r>
              <a:rPr lang="es-MX" sz="2100" dirty="0"/>
              <a:t>	</a:t>
            </a:r>
            <a:endParaRPr lang="es-ES" sz="2100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43000" y="857250"/>
            <a:ext cx="3429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143000" y="857250"/>
            <a:ext cx="0" cy="342900"/>
          </a:xfrm>
          <a:prstGeom prst="line">
            <a:avLst/>
          </a:prstGeom>
          <a:ln w="0" cap="flat" cmpd="sng" algn="ctr">
            <a:solidFill>
              <a:srgbClr val="FD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89972FA-C20F-4E37-967B-25277E1ED9D6}"/>
              </a:ext>
            </a:extLst>
          </p:cNvPr>
          <p:cNvGrpSpPr/>
          <p:nvPr/>
        </p:nvGrpSpPr>
        <p:grpSpPr>
          <a:xfrm>
            <a:off x="5433650" y="0"/>
            <a:ext cx="3710350" cy="469870"/>
            <a:chOff x="5424877" y="6802"/>
            <a:chExt cx="3710350" cy="469870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16C1B9D-F7DA-4C09-BCB3-79451F444D4B}"/>
                </a:ext>
              </a:extLst>
            </p:cNvPr>
            <p:cNvSpPr txBox="1"/>
            <p:nvPr/>
          </p:nvSpPr>
          <p:spPr>
            <a:xfrm>
              <a:off x="5424877" y="109909"/>
              <a:ext cx="319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i="1" dirty="0"/>
                <a:t>Dra. Adriana del Carmen Téllez Anguiano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2061B0D0-8DE2-4D14-AFD3-EB1CAFB69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4448" y="6802"/>
              <a:ext cx="530779" cy="469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350249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89115DCC8134287A5089F589FBFDA" ma:contentTypeVersion="2" ma:contentTypeDescription="Create a new document." ma:contentTypeScope="" ma:versionID="e1a3f141853045b8ea862f41772d5a06">
  <xsd:schema xmlns:xsd="http://www.w3.org/2001/XMLSchema" xmlns:xs="http://www.w3.org/2001/XMLSchema" xmlns:p="http://schemas.microsoft.com/office/2006/metadata/properties" xmlns:ns2="c93c8b50-d91e-4ba4-8d48-972567da6280" targetNamespace="http://schemas.microsoft.com/office/2006/metadata/properties" ma:root="true" ma:fieldsID="dbeab07b2fefaada7be915b6e4a8b797" ns2:_="">
    <xsd:import namespace="c93c8b50-d91e-4ba4-8d48-972567da6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3c8b50-d91e-4ba4-8d48-972567da62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4B0DD7-D04A-4C61-846E-214B6A89FF49}"/>
</file>

<file path=customXml/itemProps2.xml><?xml version="1.0" encoding="utf-8"?>
<ds:datastoreItem xmlns:ds="http://schemas.openxmlformats.org/officeDocument/2006/customXml" ds:itemID="{0ED1809B-92B1-4D42-BFBB-05FFD2902D72}"/>
</file>

<file path=customXml/itemProps3.xml><?xml version="1.0" encoding="utf-8"?>
<ds:datastoreItem xmlns:ds="http://schemas.openxmlformats.org/officeDocument/2006/customXml" ds:itemID="{42897C93-F933-4B75-A6FF-AEFA0BBF0D7A}"/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26</TotalTime>
  <Words>265</Words>
  <Application>Microsoft Office PowerPoint</Application>
  <PresentationFormat>Presentación en pantalla (4:3)</PresentationFormat>
  <Paragraphs>65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Century Gothic</vt:lpstr>
      <vt:lpstr>Estela de condensación</vt:lpstr>
      <vt:lpstr>Filtros IIR</vt:lpstr>
      <vt:lpstr>Transformada z-equivalente</vt:lpstr>
      <vt:lpstr>Transformada z-equivalente</vt:lpstr>
      <vt:lpstr>Transformada z-equivalente</vt:lpstr>
      <vt:lpstr>Ejercicio</vt:lpstr>
      <vt:lpstr>Ejercicio</vt:lpstr>
      <vt:lpstr>Consideraciones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Filtros IIR</dc:title>
  <dc:creator>telleza@hotmail.com</dc:creator>
  <cp:lastModifiedBy>ACTA</cp:lastModifiedBy>
  <cp:revision>4</cp:revision>
  <dcterms:created xsi:type="dcterms:W3CDTF">2015-08-31T06:49:40Z</dcterms:created>
  <dcterms:modified xsi:type="dcterms:W3CDTF">2020-05-11T22:55:21Z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0x01010029D89115DCC8134287A5089F589FBFDA</vt:lpwstr>
  </property>
</Properties>
</file>