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3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7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2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8F56-C9FC-4268-A8BD-831AFFB00BA3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6B5D-E9D3-4330-AFE9-B0968E331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03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D53B5-C0F4-493A-A2FA-BAC0A78E4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ru-RU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Химическая опасность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 descr="Предупреждение со сплошной заливкой">
            <a:extLst>
              <a:ext uri="{FF2B5EF4-FFF2-40B4-BE49-F238E27FC236}">
                <a16:creationId xmlns:a16="http://schemas.microsoft.com/office/drawing/2014/main" id="{E84C3E12-1BFA-4F78-B3BC-D1B5A79F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493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9515D-8E55-4A18-BFBC-AAB6A350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Пирофорные вещества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46BEE-99B8-4AAA-AF0C-F0438712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белый </a:t>
            </a:r>
            <a:r>
              <a:rPr lang="ru-RU" dirty="0" err="1"/>
              <a:t>фосвор</a:t>
            </a:r>
            <a:r>
              <a:rPr lang="ru-RU" dirty="0"/>
              <a:t>, гидриды, сульфиды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соблюдение техники пожарной безопасности, хранение в инертных веществах</a:t>
            </a:r>
          </a:p>
        </p:txBody>
      </p:sp>
    </p:spTree>
    <p:extLst>
      <p:ext uri="{BB962C8B-B14F-4D97-AF65-F5344CB8AC3E}">
        <p14:creationId xmlns:p14="http://schemas.microsoft.com/office/powerpoint/2010/main" val="33790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AA316-6C5E-4B6F-8874-7D48BBC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Канцерогены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87DA1-AA26-480F-B4D8-EEE83138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нитриты, нитраты, </a:t>
            </a:r>
            <a:r>
              <a:rPr lang="ru-RU" dirty="0" err="1"/>
              <a:t>бензопирены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Не принимать внутрь , не трогать голыми руками, не </a:t>
            </a:r>
            <a:r>
              <a:rPr lang="ru-RU" dirty="0" err="1"/>
              <a:t>приближатся</a:t>
            </a:r>
            <a:r>
              <a:rPr lang="ru-RU" dirty="0"/>
              <a:t> без спец. защиты</a:t>
            </a:r>
          </a:p>
        </p:txBody>
      </p:sp>
    </p:spTree>
    <p:extLst>
      <p:ext uri="{BB962C8B-B14F-4D97-AF65-F5344CB8AC3E}">
        <p14:creationId xmlns:p14="http://schemas.microsoft.com/office/powerpoint/2010/main" val="44285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27959-2252-4AA1-B5CB-DE027BE3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Репродуктивные токсины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D9AB6-F3DC-4A72-B037-33A45F6C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кадмий, мышьяк, ртуть, свинец, формальдегид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Не принимать внутрь , не трогать голыми руками, не </a:t>
            </a:r>
            <a:r>
              <a:rPr lang="ru-RU" dirty="0" err="1"/>
              <a:t>приближатся</a:t>
            </a:r>
            <a:r>
              <a:rPr lang="ru-RU" dirty="0"/>
              <a:t> без спец. защиты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72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3E3A4-7185-43A8-B5AB-786F684D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Раздражающие вещества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A84B1-8907-4DC5-ACF6-0A7AA6C2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уксус, соляная кислота,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аммиак, муравьиная кислота, этиловый спирт, 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</a:rPr>
              <a:t>дихлорэтилсульфид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(иприт), 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</a:rPr>
              <a:t>трихлортриэтиламин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</a:rPr>
              <a:t>метилсалицилат</a:t>
            </a:r>
            <a:endParaRPr lang="ru-RU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</a:rPr>
              <a:t>Методы защиты: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</a:rPr>
              <a:t>Исключить взаимодействие с открытыми участками кожи, глазами и дыхательными путями</a:t>
            </a:r>
          </a:p>
        </p:txBody>
      </p:sp>
    </p:spTree>
    <p:extLst>
      <p:ext uri="{BB962C8B-B14F-4D97-AF65-F5344CB8AC3E}">
        <p14:creationId xmlns:p14="http://schemas.microsoft.com/office/powerpoint/2010/main" val="411315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8705D-3367-47E2-9701-0BB60CA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Коррозионные вещества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4EE7A-1105-49C1-8706-97BB6AAB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 хлорид цинка, серная кислота, азотная кислота, концентрированная соляная кислота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При взаимодействии использовать специальные средства защиты</a:t>
            </a:r>
          </a:p>
        </p:txBody>
      </p:sp>
    </p:spTree>
    <p:extLst>
      <p:ext uri="{BB962C8B-B14F-4D97-AF65-F5344CB8AC3E}">
        <p14:creationId xmlns:p14="http://schemas.microsoft.com/office/powerpoint/2010/main" val="12139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3D238-0426-4A9C-9706-2EC2AC3C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Сенсибилизаторы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A752F-D9A6-4011-B9D7-9BC7ABD5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Атомы благородных металлов, различные красители, окислители, </a:t>
            </a:r>
            <a:r>
              <a:rPr lang="ru-RU" dirty="0" err="1"/>
              <a:t>алкоголесодержащая</a:t>
            </a:r>
            <a:r>
              <a:rPr lang="ru-RU" dirty="0"/>
              <a:t> и табачная продукция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При физиологической склонности организма к отравлению </a:t>
            </a:r>
            <a:r>
              <a:rPr lang="ru-RU" dirty="0" err="1"/>
              <a:t>минимизироватьвоздействие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36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6418E-604C-4D3D-9F42-677FC0F2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 err="1">
                <a:effectLst/>
                <a:latin typeface="Arial" panose="020B0604020202020204" pitchFamily="34" charset="0"/>
              </a:rPr>
              <a:t>Нефротоксины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30F5-0EFF-48C1-98AD-816F53E9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бета-</a:t>
            </a:r>
            <a:r>
              <a:rPr lang="ru-RU" dirty="0" err="1"/>
              <a:t>лактамные</a:t>
            </a:r>
            <a:r>
              <a:rPr lang="ru-RU" dirty="0"/>
              <a:t> антибиотики, ванкомицин, </a:t>
            </a:r>
            <a:r>
              <a:rPr lang="ru-RU" dirty="0" err="1"/>
              <a:t>рифампицин</a:t>
            </a:r>
            <a:r>
              <a:rPr lang="ru-RU" dirty="0"/>
              <a:t>, сульфаниламиды, ципрофлоксацин, НПВП, </a:t>
            </a:r>
            <a:r>
              <a:rPr lang="ru-RU" dirty="0" err="1"/>
              <a:t>ранитидин</a:t>
            </a:r>
            <a:r>
              <a:rPr lang="ru-RU" dirty="0"/>
              <a:t>, </a:t>
            </a:r>
            <a:r>
              <a:rPr lang="ru-RU" dirty="0" err="1"/>
              <a:t>циметидин</a:t>
            </a:r>
            <a:r>
              <a:rPr lang="ru-RU" dirty="0"/>
              <a:t>, фуросемид, </a:t>
            </a:r>
            <a:r>
              <a:rPr lang="ru-RU" dirty="0" err="1"/>
              <a:t>тиазидные</a:t>
            </a:r>
            <a:r>
              <a:rPr lang="ru-RU" dirty="0"/>
              <a:t> диуретики, фенитоин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При взаимодействии использовать специальные средства защиты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6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8CA33-09D3-4734-AD30-F4C24CF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CCDCE-915B-4BB2-8E0B-6D8CE0E8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Химические вещества несомненно несут в себе немалую опасность, однако при соблюдении всех требований безопасности человек может остаться  невредимым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Будь осторожен…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4B5EB5-DB9A-4BA5-9C56-C1C770C4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90" y="2806810"/>
            <a:ext cx="3154088" cy="38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F73A7D-12BD-492A-99D7-D37EA6F8B7BC}"/>
              </a:ext>
            </a:extLst>
          </p:cNvPr>
          <p:cNvSpPr txBox="1"/>
          <p:nvPr/>
        </p:nvSpPr>
        <p:spPr>
          <a:xfrm>
            <a:off x="5461324" y="358413"/>
            <a:ext cx="126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Виды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BE61E-4ED5-440D-92D1-7CD1D8E431EB}"/>
              </a:ext>
            </a:extLst>
          </p:cNvPr>
          <p:cNvSpPr txBox="1"/>
          <p:nvPr/>
        </p:nvSpPr>
        <p:spPr>
          <a:xfrm>
            <a:off x="7145621" y="4177313"/>
            <a:ext cx="460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Легковоспламеняющиеся и горючие жидкости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93E0-C467-4932-A386-BC7AA05D5700}"/>
              </a:ext>
            </a:extLst>
          </p:cNvPr>
          <p:cNvSpPr txBox="1"/>
          <p:nvPr/>
        </p:nvSpPr>
        <p:spPr>
          <a:xfrm>
            <a:off x="7145621" y="3068885"/>
            <a:ext cx="15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Сжатые </a:t>
            </a:r>
            <a:r>
              <a:rPr lang="ru-RU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газы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5DA67-5401-437D-AF49-71D66B313769}"/>
              </a:ext>
            </a:extLst>
          </p:cNvPr>
          <p:cNvSpPr txBox="1"/>
          <p:nvPr/>
        </p:nvSpPr>
        <p:spPr>
          <a:xfrm>
            <a:off x="431996" y="1593477"/>
            <a:ext cx="259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Взрывчатые вещества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A0D2D-6280-48E7-9329-270DEBD7F123}"/>
              </a:ext>
            </a:extLst>
          </p:cNvPr>
          <p:cNvSpPr txBox="1"/>
          <p:nvPr/>
        </p:nvSpPr>
        <p:spPr>
          <a:xfrm>
            <a:off x="7145621" y="353658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Окислители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CA599-22E6-457D-92AE-55E53E4180DE}"/>
              </a:ext>
            </a:extLst>
          </p:cNvPr>
          <p:cNvSpPr txBox="1"/>
          <p:nvPr/>
        </p:nvSpPr>
        <p:spPr>
          <a:xfrm>
            <a:off x="431996" y="4719345"/>
            <a:ext cx="17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Нефротоксины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E17DB-EAF0-43CF-9B48-FDE7E53C0579}"/>
              </a:ext>
            </a:extLst>
          </p:cNvPr>
          <p:cNvSpPr txBox="1"/>
          <p:nvPr/>
        </p:nvSpPr>
        <p:spPr>
          <a:xfrm>
            <a:off x="7145621" y="2096625"/>
            <a:ext cx="284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Коррозионные вещества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75DDF-2870-4D68-934E-045E2A25FDFE}"/>
              </a:ext>
            </a:extLst>
          </p:cNvPr>
          <p:cNvSpPr txBox="1"/>
          <p:nvPr/>
        </p:nvSpPr>
        <p:spPr>
          <a:xfrm>
            <a:off x="431996" y="2096625"/>
            <a:ext cx="270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Пирофорные вещества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92A4B-DF0E-4D4F-8CAF-CAD0E579AB8C}"/>
              </a:ext>
            </a:extLst>
          </p:cNvPr>
          <p:cNvSpPr txBox="1"/>
          <p:nvPr/>
        </p:nvSpPr>
        <p:spPr>
          <a:xfrm>
            <a:off x="431996" y="2581145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Канцерогены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3B55E-F7A4-4B84-A8D2-C48A2999FF48}"/>
              </a:ext>
            </a:extLst>
          </p:cNvPr>
          <p:cNvSpPr txBox="1"/>
          <p:nvPr/>
        </p:nvSpPr>
        <p:spPr>
          <a:xfrm>
            <a:off x="431996" y="3065851"/>
            <a:ext cx="290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Репродуктивные токсины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F6BFB-8610-4854-ADD8-9206D10521DB}"/>
              </a:ext>
            </a:extLst>
          </p:cNvPr>
          <p:cNvSpPr txBox="1"/>
          <p:nvPr/>
        </p:nvSpPr>
        <p:spPr>
          <a:xfrm>
            <a:off x="431996" y="4177313"/>
            <a:ext cx="294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Раздражающие вещества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AB9B2-9C70-4693-A0B8-55E56EB63A23}"/>
              </a:ext>
            </a:extLst>
          </p:cNvPr>
          <p:cNvSpPr txBox="1"/>
          <p:nvPr/>
        </p:nvSpPr>
        <p:spPr>
          <a:xfrm>
            <a:off x="7145621" y="1579429"/>
            <a:ext cx="119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Реагенты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A9348-00AB-442D-9F8D-CB3997E97750}"/>
              </a:ext>
            </a:extLst>
          </p:cNvPr>
          <p:cNvSpPr txBox="1"/>
          <p:nvPr/>
        </p:nvSpPr>
        <p:spPr>
          <a:xfrm>
            <a:off x="431996" y="3635281"/>
            <a:ext cx="212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Сенсибилизаторы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98D35-149E-4592-A4E5-782450554EFC}"/>
              </a:ext>
            </a:extLst>
          </p:cNvPr>
          <p:cNvSpPr txBox="1"/>
          <p:nvPr/>
        </p:nvSpPr>
        <p:spPr>
          <a:xfrm>
            <a:off x="7145621" y="2582755"/>
            <a:ext cx="29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Органические пероксиды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1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5715B-3D4F-43FD-84BE-E353AA64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443" y="381903"/>
            <a:ext cx="6695114" cy="1325563"/>
          </a:xfrm>
        </p:spPr>
        <p:txBody>
          <a:bodyPr/>
          <a:lstStyle/>
          <a:p>
            <a:r>
              <a:rPr lang="ru-RU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Химическая опасность</a:t>
            </a:r>
            <a:r>
              <a:rPr lang="ru-R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760C-C163-4413-BC5D-8B7122EB1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—это опасность исходящая от (небиологического) вещества, которое потенциально может причинить вред жизни или здоровью.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Химикаты</a:t>
            </a:r>
            <a:r>
              <a:rPr lang="ru-RU" dirty="0"/>
              <a:t> широко используются в быту и во многих других местах.</a:t>
            </a:r>
            <a:r>
              <a:rPr lang="ru-RU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/>
              <a:t>Воздействие химических веществ может вызвать острые или долгосрочные вредные последствия для здоровья.</a:t>
            </a:r>
          </a:p>
        </p:txBody>
      </p:sp>
    </p:spTree>
    <p:extLst>
      <p:ext uri="{BB962C8B-B14F-4D97-AF65-F5344CB8AC3E}">
        <p14:creationId xmlns:p14="http://schemas.microsoft.com/office/powerpoint/2010/main" val="34329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08241-B0A0-4D71-B932-C292EB11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Легковоспламеняющиеся и горючие жидкости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F62ED-AFE7-43F1-8712-64D11B06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диэтиловый эфир, бензол, циклогексан, этанол, ацетон, </a:t>
            </a:r>
          </a:p>
          <a:p>
            <a:pPr marL="0" indent="0">
              <a:buNone/>
            </a:pPr>
            <a:r>
              <a:rPr lang="ru-RU" dirty="0"/>
              <a:t>дизельное топливо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осторожное обращение, соблюдение техники пожарной безопасности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77ADF-B67C-4D06-AA0A-BF0045CB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Сжатые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газы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79ADA-6017-4DED-A266-92CFAC3E1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азот, воздух и углекислый газ, пропан, гелий, аргон, природный газ и др.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Проверка качество баллонов, периодическое измерение давления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52743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5E26C-2EEA-440F-8B62-1484AA8D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Взрывчатые вещества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4A6E5F-61F4-4BEE-BE9B-05FB9EBE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гексоген, тротил, аммиачно-селитренные и нитроглицериновые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Осторожное обращение, соблюдение техники пожарной безопасности,  не взрывная реактивная броня(</a:t>
            </a:r>
            <a:r>
              <a:rPr lang="en-US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non-energetic reactive armor</a:t>
            </a:r>
            <a:r>
              <a:rPr lang="ru-RU" b="0" i="0" dirty="0">
                <a:solidFill>
                  <a:srgbClr val="DBDEE1"/>
                </a:solidFill>
                <a:effectLst/>
                <a:latin typeface="Noto Sans" panose="020B0502040504020204" pitchFamily="34" charset="0"/>
              </a:rPr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48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94B79-DA7E-4EC6-BB77-AB57F5C5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Органические пероксиды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DCEB2-D8AB-4657-8058-8B74DFAC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пероксид бензоила, пероксид </a:t>
            </a:r>
            <a:r>
              <a:rPr lang="ru-RU" dirty="0" err="1"/>
              <a:t>лауроила</a:t>
            </a:r>
            <a:r>
              <a:rPr lang="ru-RU" dirty="0"/>
              <a:t>, </a:t>
            </a:r>
            <a:r>
              <a:rPr lang="ru-RU" dirty="0" err="1"/>
              <a:t>надуксусная</a:t>
            </a:r>
            <a:r>
              <a:rPr lang="ru-RU" dirty="0"/>
              <a:t> кислота, пероксид метилэтилкетона, пероксид </a:t>
            </a:r>
            <a:r>
              <a:rPr lang="ru-RU" dirty="0" err="1"/>
              <a:t>диалкилов</a:t>
            </a:r>
            <a:r>
              <a:rPr lang="ru-RU" dirty="0"/>
              <a:t> и пероксиды сложных эфиров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Хранить пероксиды отдельно от других реактивов, защищать от огня, статического электричества, искр, источников тепла удара или трения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2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5E31E-C80F-4FA0-B481-B5D2D4A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Реагенты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28457-46BA-409E-A0D2-6AB5969C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Перекись бензоила, натрий, водород, </a:t>
            </a:r>
            <a:r>
              <a:rPr lang="ru-RU" dirty="0" err="1"/>
              <a:t>литий,бор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Следить за предельной допустимой концентрацией, исключить взаимодействие с открытыми участками кожи</a:t>
            </a:r>
          </a:p>
        </p:txBody>
      </p:sp>
    </p:spTree>
    <p:extLst>
      <p:ext uri="{BB962C8B-B14F-4D97-AF65-F5344CB8AC3E}">
        <p14:creationId xmlns:p14="http://schemas.microsoft.com/office/powerpoint/2010/main" val="284809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6633F-AA74-47B6-9EEE-D07B6225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Окислители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164B6-A870-4722-9C0F-74A35265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Примеры: перманганат калия, кислород, фтор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защиты:</a:t>
            </a:r>
          </a:p>
          <a:p>
            <a:pPr marL="0" indent="0">
              <a:buNone/>
            </a:pPr>
            <a:r>
              <a:rPr lang="ru-RU" dirty="0"/>
              <a:t>Перчатки, защита дыхательных путей, осторожное обращение</a:t>
            </a:r>
          </a:p>
        </p:txBody>
      </p:sp>
    </p:spTree>
    <p:extLst>
      <p:ext uri="{BB962C8B-B14F-4D97-AF65-F5344CB8AC3E}">
        <p14:creationId xmlns:p14="http://schemas.microsoft.com/office/powerpoint/2010/main" val="8337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486</Words>
  <Application>Microsoft Office PowerPoint</Application>
  <PresentationFormat>Широкоэкранный</PresentationFormat>
  <Paragraphs>104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Noto Sans</vt:lpstr>
      <vt:lpstr>Office Theme</vt:lpstr>
      <vt:lpstr>Химическая опасность</vt:lpstr>
      <vt:lpstr>Презентация PowerPoint</vt:lpstr>
      <vt:lpstr>Химическая опасность </vt:lpstr>
      <vt:lpstr>Легковоспламеняющиеся и горючие жидкости</vt:lpstr>
      <vt:lpstr>Сжатые газы</vt:lpstr>
      <vt:lpstr>Взрывчатые вещества</vt:lpstr>
      <vt:lpstr>Органические пероксиды</vt:lpstr>
      <vt:lpstr>Реагенты</vt:lpstr>
      <vt:lpstr>Окислители</vt:lpstr>
      <vt:lpstr>Пирофорные вещества</vt:lpstr>
      <vt:lpstr>Канцерогены</vt:lpstr>
      <vt:lpstr>Репродуктивные токсины</vt:lpstr>
      <vt:lpstr>Раздражающие вещества</vt:lpstr>
      <vt:lpstr>Коррозионные вещества</vt:lpstr>
      <vt:lpstr>Сенсибилизаторы</vt:lpstr>
      <vt:lpstr>Нефротоксины</vt:lpstr>
      <vt:lpstr>Итог: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Миша Шкут</dc:creator>
  <cp:lastModifiedBy>Миша Шкут</cp:lastModifiedBy>
  <cp:revision>17</cp:revision>
  <dcterms:created xsi:type="dcterms:W3CDTF">2023-05-02T13:42:06Z</dcterms:created>
  <dcterms:modified xsi:type="dcterms:W3CDTF">2023-05-02T16:12:47Z</dcterms:modified>
</cp:coreProperties>
</file>