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612D68B-F0DF-4E1D-B29E-0B16E6F021C2}">
  <a:tblStyle styleId="{0612D68B-F0DF-4E1D-B29E-0B16E6F021C2}"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2E6EA"/>
          </a:solidFill>
        </a:fill>
      </a:tcStyle>
    </a:wholeTbl>
    <a:band1H>
      <a:tcTxStyle/>
      <a:tcStyle>
        <a:tcBdr/>
        <a:fill>
          <a:solidFill>
            <a:srgbClr val="E4CAD2"/>
          </a:solidFill>
        </a:fill>
      </a:tcStyle>
    </a:band1H>
    <a:band2H>
      <a:tcTxStyle/>
      <a:tcStyle>
        <a:tcBdr/>
      </a:tcStyle>
    </a:band2H>
    <a:band1V>
      <a:tcTxStyle/>
      <a:tcStyle>
        <a:tcBdr/>
        <a:fill>
          <a:solidFill>
            <a:srgbClr val="E4CAD2"/>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p:scale>
          <a:sx n="69" d="100"/>
          <a:sy n="69" d="100"/>
        </p:scale>
        <p:origin x="-642" y="-3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8CE55F-F437-45AA-BF15-CCAE236EE80C}" type="datetimeFigureOut">
              <a:rPr lang="en-IN" smtClean="0"/>
              <a:pPr/>
              <a:t>23-02-2024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297142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266240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2926518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906138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322462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2568962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2543472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8CE55F-F437-45AA-BF15-CCAE236EE80C}"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76568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8CE55F-F437-45AA-BF15-CCAE236EE80C}"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335909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168438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174572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301954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213042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385424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360991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174445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CE55F-F437-45AA-BF15-CCAE236EE80C}" type="datetimeFigureOut">
              <a:rPr lang="en-IN" smtClean="0"/>
              <a:pPr/>
              <a:t>23-02-2024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1012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8CE55F-F437-45AA-BF15-CCAE236EE80C}" type="datetimeFigureOut">
              <a:rPr lang="en-IN" smtClean="0"/>
              <a:pPr/>
              <a:t>23-02-2024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1B60348-6C86-4347-8E65-565BE30D04F5}" type="slidenum">
              <a:rPr lang="en-IN" smtClean="0"/>
              <a:pPr/>
              <a:t>‹#›</a:t>
            </a:fld>
            <a:endParaRPr lang="en-IN"/>
          </a:p>
        </p:txBody>
      </p:sp>
    </p:spTree>
    <p:extLst>
      <p:ext uri="{BB962C8B-B14F-4D97-AF65-F5344CB8AC3E}">
        <p14:creationId xmlns:p14="http://schemas.microsoft.com/office/powerpoint/2010/main" xmlns="" val="1349346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pencv.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E1EB2-F757-5321-AEE0-10C3A4037EF2}"/>
              </a:ext>
            </a:extLst>
          </p:cNvPr>
          <p:cNvSpPr>
            <a:spLocks noGrp="1"/>
          </p:cNvSpPr>
          <p:nvPr>
            <p:ph type="ctrTitle"/>
          </p:nvPr>
        </p:nvSpPr>
        <p:spPr>
          <a:xfrm>
            <a:off x="1154955" y="904241"/>
            <a:ext cx="8825658" cy="1483360"/>
          </a:xfrm>
        </p:spPr>
        <p:txBody>
          <a:bodyPr/>
          <a:lstStyle/>
          <a:p>
            <a:r>
              <a:rPr lang="en-IN" sz="4000" dirty="0">
                <a:solidFill>
                  <a:schemeClr val="bg1"/>
                </a:solidFill>
                <a:latin typeface="Times New Roman" panose="02020603050405020304" pitchFamily="18" charset="0"/>
                <a:cs typeface="Times New Roman" panose="02020603050405020304" pitchFamily="18" charset="0"/>
              </a:rPr>
              <a:t>FACE DETECTION USING OPEN CV</a:t>
            </a:r>
            <a:r>
              <a:rPr lang="en-IN" sz="4000" b="0" i="0" dirty="0">
                <a:solidFill>
                  <a:schemeClr val="bg1"/>
                </a:solidFill>
                <a:effectLst/>
                <a:latin typeface="Times New Roman" panose="02020603050405020304" pitchFamily="18" charset="0"/>
                <a:cs typeface="Times New Roman" panose="02020603050405020304" pitchFamily="18" charset="0"/>
              </a:rPr>
              <a:t/>
            </a:r>
            <a:br>
              <a:rPr lang="en-IN" sz="4000" b="0" i="0" dirty="0">
                <a:solidFill>
                  <a:schemeClr val="bg1"/>
                </a:solidFill>
                <a:effectLst/>
                <a:latin typeface="Times New Roman" panose="02020603050405020304" pitchFamily="18" charset="0"/>
                <a:cs typeface="Times New Roman" panose="02020603050405020304" pitchFamily="18" charset="0"/>
              </a:rPr>
            </a:b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8555A52-57D1-5452-D208-E72BF6092F2A}"/>
              </a:ext>
            </a:extLst>
          </p:cNvPr>
          <p:cNvSpPr>
            <a:spLocks noGrp="1"/>
          </p:cNvSpPr>
          <p:nvPr>
            <p:ph type="subTitle" idx="1"/>
          </p:nvPr>
        </p:nvSpPr>
        <p:spPr>
          <a:xfrm>
            <a:off x="1737359" y="4777380"/>
            <a:ext cx="9418321" cy="861420"/>
          </a:xfrm>
        </p:spPr>
        <p:txBody>
          <a:bodyPr>
            <a:normAutofit/>
          </a:bodyPr>
          <a:lstStyle/>
          <a:p>
            <a:r>
              <a:rPr lang="en-IN" dirty="0"/>
              <a:t>Done by                                                                           Mentor</a:t>
            </a:r>
          </a:p>
          <a:p>
            <a:r>
              <a:rPr lang="en-IN" dirty="0"/>
              <a:t>DAMA LOKESH                                                      </a:t>
            </a:r>
            <a:r>
              <a:rPr lang="en-IN" dirty="0" err="1"/>
              <a:t>Mr.v.manikandan</a:t>
            </a:r>
            <a:endParaRPr lang="en-IN" dirty="0"/>
          </a:p>
        </p:txBody>
      </p:sp>
      <p:pic>
        <p:nvPicPr>
          <p:cNvPr id="5" name="Picture 4">
            <a:extLst>
              <a:ext uri="{FF2B5EF4-FFF2-40B4-BE49-F238E27FC236}">
                <a16:creationId xmlns:a16="http://schemas.microsoft.com/office/drawing/2014/main" xmlns="" id="{6E5373CC-66E4-43CC-1058-F9DA723EE13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86480" y="2080620"/>
            <a:ext cx="4165600" cy="2204719"/>
          </a:xfrm>
          <a:prstGeom prst="rect">
            <a:avLst/>
          </a:prstGeom>
        </p:spPr>
      </p:pic>
    </p:spTree>
    <p:extLst>
      <p:ext uri="{BB962C8B-B14F-4D97-AF65-F5344CB8AC3E}">
        <p14:creationId xmlns:p14="http://schemas.microsoft.com/office/powerpoint/2010/main" xmlns="" val="358780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82FB43-1123-4B69-7215-4210B1F7DC06}"/>
              </a:ext>
            </a:extLst>
          </p:cNvPr>
          <p:cNvSpPr>
            <a:spLocks noGrp="1"/>
          </p:cNvSpPr>
          <p:nvPr>
            <p:ph type="title"/>
          </p:nvPr>
        </p:nvSpPr>
        <p:spPr/>
        <p:txBody>
          <a:bodyPr/>
          <a:lstStyle/>
          <a:p>
            <a:r>
              <a:rPr lang="en-IN" dirty="0"/>
              <a:t>Used Algorithm</a:t>
            </a:r>
          </a:p>
        </p:txBody>
      </p:sp>
      <p:sp>
        <p:nvSpPr>
          <p:cNvPr id="3" name="Content Placeholder 2">
            <a:extLst>
              <a:ext uri="{FF2B5EF4-FFF2-40B4-BE49-F238E27FC236}">
                <a16:creationId xmlns:a16="http://schemas.microsoft.com/office/drawing/2014/main" xmlns="" id="{A00CDCBA-2894-5C6D-0ABA-F531CE4F648F}"/>
              </a:ext>
            </a:extLst>
          </p:cNvPr>
          <p:cNvSpPr>
            <a:spLocks noGrp="1"/>
          </p:cNvSpPr>
          <p:nvPr>
            <p:ph idx="1"/>
          </p:nvPr>
        </p:nvSpPr>
        <p:spPr>
          <a:xfrm>
            <a:off x="1154954" y="2261937"/>
            <a:ext cx="8825659" cy="3163503"/>
          </a:xfrm>
        </p:spPr>
        <p:txBody>
          <a:bodyPr>
            <a:noAutofit/>
          </a:bodyPr>
          <a:lstStyle/>
          <a:p>
            <a:pPr marL="0" indent="0" algn="l">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With the help of the Raspberry Pi BCM2835 CPU processor, a SoC with GPU-based Architecture, we want to implement real-time face detection and head pose tracking from high definition video using the </a:t>
            </a:r>
            <a:r>
              <a:rPr lang="en-IN" sz="19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Haar</a:t>
            </a: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Classifier. For face detection and tracking the position of the head in poses, libraries like </a:t>
            </a:r>
            <a:r>
              <a:rPr lang="en-IN" sz="19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SimpleCV</a:t>
            </a:r>
            <a:r>
              <a:rPr lang="en-IN"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OpenCV are employed.</a:t>
            </a:r>
          </a:p>
          <a:p>
            <a:pPr algn="just">
              <a:lnSpc>
                <a:spcPct val="107000"/>
              </a:lnSpc>
              <a:spcAft>
                <a:spcPts val="800"/>
              </a:spcAft>
            </a:pPr>
            <a:r>
              <a:rPr lang="en-IN"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experiment's calculated outcome made with computer vision For improved accuracy and speed for face detection and monitoring the location of the head poses, results were obtained using 30 fps under 1080p resolutions using the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SimpleCV</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OpenCV framework libraries along with the aforementioned hardware.</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0317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5901A-06CA-A6AB-CB73-AD7B819DF5B6}"/>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xmlns="" id="{C69BB5E8-4E9C-9542-B31D-C76D3A20ECF3}"/>
              </a:ext>
            </a:extLst>
          </p:cNvPr>
          <p:cNvSpPr>
            <a:spLocks noGrp="1"/>
          </p:cNvSpPr>
          <p:nvPr>
            <p:ph idx="1"/>
          </p:nvPr>
        </p:nvSpPr>
        <p:spPr>
          <a:xfrm>
            <a:off x="1500394" y="2661920"/>
            <a:ext cx="8825659" cy="355600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SYSTEM DESIGN:</a:t>
            </a:r>
          </a:p>
          <a:p>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473D192-BBE7-5F19-EC06-15546ADD279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65947" y="3200399"/>
            <a:ext cx="4127210" cy="3423921"/>
          </a:xfrm>
          <a:prstGeom prst="rect">
            <a:avLst/>
          </a:prstGeom>
        </p:spPr>
      </p:pic>
      <p:pic>
        <p:nvPicPr>
          <p:cNvPr id="5" name="Content Placeholder 9">
            <a:extLst>
              <a:ext uri="{FF2B5EF4-FFF2-40B4-BE49-F238E27FC236}">
                <a16:creationId xmlns:a16="http://schemas.microsoft.com/office/drawing/2014/main" xmlns="" id="{7C30BD6E-EFE0-EB96-0301-3C1B72E7E53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35660" y="2995554"/>
            <a:ext cx="4955558" cy="3423922"/>
          </a:xfrm>
          <a:prstGeom prst="rect">
            <a:avLst/>
          </a:prstGeom>
        </p:spPr>
      </p:pic>
    </p:spTree>
    <p:extLst>
      <p:ext uri="{BB962C8B-B14F-4D97-AF65-F5344CB8AC3E}">
        <p14:creationId xmlns:p14="http://schemas.microsoft.com/office/powerpoint/2010/main" xmlns="" val="408475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5901A-06CA-A6AB-CB73-AD7B819DF5B6}"/>
              </a:ext>
            </a:extLst>
          </p:cNvPr>
          <p:cNvSpPr>
            <a:spLocks noGrp="1"/>
          </p:cNvSpPr>
          <p:nvPr>
            <p:ph type="title"/>
          </p:nvPr>
        </p:nvSpPr>
        <p:spPr/>
        <p:txBody>
          <a:bodyPr/>
          <a:lstStyle/>
          <a:p>
            <a:r>
              <a:rPr lang="en-IN" dirty="0"/>
              <a:t>Working</a:t>
            </a:r>
          </a:p>
        </p:txBody>
      </p:sp>
      <p:sp>
        <p:nvSpPr>
          <p:cNvPr id="9" name="Rectangle 1">
            <a:extLst>
              <a:ext uri="{FF2B5EF4-FFF2-40B4-BE49-F238E27FC236}">
                <a16:creationId xmlns:a16="http://schemas.microsoft.com/office/drawing/2014/main" xmlns="" id="{C9461006-1516-00A6-B4C9-1D03E757CADC}"/>
              </a:ext>
            </a:extLst>
          </p:cNvPr>
          <p:cNvSpPr>
            <a:spLocks noGrp="1" noChangeArrowheads="1"/>
          </p:cNvSpPr>
          <p:nvPr>
            <p:ph idx="1"/>
          </p:nvPr>
        </p:nvSpPr>
        <p:spPr bwMode="auto">
          <a:xfrm>
            <a:off x="323681" y="2567859"/>
            <a:ext cx="11785192" cy="361689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SzPct val="128000"/>
              <a:buFont typeface="Times New Roman" pitchFamily="18" charset="0"/>
              <a:buChar char="‣"/>
              <a:tabLst/>
            </a:pP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We </a:t>
            </a:r>
            <a:r>
              <a:rPr kumimoji="0" lang="en-US" altLang="en-US" sz="19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capture frames from the camera using </a:t>
            </a:r>
            <a:r>
              <a:rPr kumimoji="0" lang="en-US" altLang="en-US" sz="1900" b="1"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cv2.VideoCapture</a:t>
            </a: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SzPct val="128000"/>
              <a:buFont typeface="Times New Roman" pitchFamily="18" charset="0"/>
              <a:buChar char="‣"/>
              <a:tabLst/>
            </a:pP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Faces </a:t>
            </a:r>
            <a:r>
              <a:rPr kumimoji="0" lang="en-US" altLang="en-US" sz="19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are detected using the </a:t>
            </a:r>
            <a:r>
              <a:rPr kumimoji="0" lang="en-US" altLang="en-US" sz="1900" b="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Haar</a:t>
            </a:r>
            <a:r>
              <a:rPr kumimoji="0" lang="en-US" altLang="en-US" sz="19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cascade classifier </a:t>
            </a:r>
            <a:r>
              <a:rPr kumimoji="0" lang="en-US" altLang="en-US" sz="1900" b="1"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haarcascade_frontalface_default.xml</a:t>
            </a: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SzPct val="128000"/>
              <a:buFont typeface="Times New Roman" pitchFamily="18" charset="0"/>
              <a:buChar char="‣"/>
              <a:tabLst/>
            </a:pP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We </a:t>
            </a:r>
            <a:r>
              <a:rPr kumimoji="0" lang="en-US" altLang="en-US" sz="19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calculate the speed of each detected face by comparing their positions in consecutive frames and dividing by the time </a:t>
            </a: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elapsed.</a:t>
            </a:r>
          </a:p>
          <a:p>
            <a:pPr marR="0" lvl="0" algn="l" defTabSz="914400" rtl="0" eaLnBrk="0" fontAlgn="base" latinLnBrk="0" hangingPunct="0">
              <a:lnSpc>
                <a:spcPct val="100000"/>
              </a:lnSpc>
              <a:spcBef>
                <a:spcPct val="0"/>
              </a:spcBef>
              <a:spcAft>
                <a:spcPct val="0"/>
              </a:spcAft>
              <a:buSzPct val="128000"/>
              <a:buFont typeface="Times New Roman" pitchFamily="18" charset="0"/>
              <a:buChar char="‣"/>
              <a:tabLst/>
            </a:pP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Distance </a:t>
            </a:r>
            <a:r>
              <a:rPr kumimoji="0" lang="en-US" altLang="en-US" sz="19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estimation is not included here but can be added by incorporating camera calibration parameters and known object </a:t>
            </a: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dimensions.</a:t>
            </a:r>
          </a:p>
          <a:p>
            <a:pPr marR="0" lvl="0" algn="l" defTabSz="914400" rtl="0" eaLnBrk="0" fontAlgn="base" latinLnBrk="0" hangingPunct="0">
              <a:lnSpc>
                <a:spcPct val="100000"/>
              </a:lnSpc>
              <a:spcBef>
                <a:spcPct val="0"/>
              </a:spcBef>
              <a:spcAft>
                <a:spcPct val="0"/>
              </a:spcAft>
              <a:buSzPct val="128000"/>
              <a:buFont typeface="Times New Roman" pitchFamily="18" charset="0"/>
              <a:buChar char="‣"/>
              <a:tabLst/>
            </a:pP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The </a:t>
            </a:r>
            <a:r>
              <a:rPr kumimoji="0" lang="en-US" altLang="en-US" sz="19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loop continues until the user presses 'q</a:t>
            </a: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SzPct val="128000"/>
              <a:buFont typeface="Times New Roman" pitchFamily="18" charset="0"/>
              <a:buChar char="‣"/>
              <a:tabLst/>
            </a:pP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Finally</a:t>
            </a:r>
            <a:r>
              <a:rPr kumimoji="0" lang="en-US" altLang="en-US" sz="19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we release the camera and close all </a:t>
            </a:r>
            <a:r>
              <a:rPr kumimoji="0" lang="en-US" altLang="en-US" sz="1900" b="0"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OpenCV</a:t>
            </a:r>
            <a:r>
              <a:rPr kumimoji="0" lang="en-US" altLang="en-US" sz="19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windows.</a:t>
            </a:r>
          </a:p>
          <a:p>
            <a:pPr marR="0" lvl="0" algn="l" defTabSz="914400" rtl="0" eaLnBrk="0" fontAlgn="base" latinLnBrk="0" hangingPunct="0">
              <a:lnSpc>
                <a:spcPct val="100000"/>
              </a:lnSpc>
              <a:spcBef>
                <a:spcPct val="0"/>
              </a:spcBef>
              <a:spcAft>
                <a:spcPct val="0"/>
              </a:spcAft>
              <a:buSzPct val="128000"/>
              <a:buFont typeface="Times New Roman" pitchFamily="18" charset="0"/>
              <a:buChar char="‣"/>
              <a:tabLst/>
            </a:pPr>
            <a:r>
              <a:rPr kumimoji="0" lang="en-US" altLang="en-US" sz="1900"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Please </a:t>
            </a:r>
            <a:r>
              <a:rPr kumimoji="0" lang="en-US" altLang="en-US" sz="19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note that this is a simplified example, and for accurate speed and distance estimation, additional calibration and filtering techniques may be required.</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93991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5901A-06CA-A6AB-CB73-AD7B819DF5B6}"/>
              </a:ext>
            </a:extLst>
          </p:cNvPr>
          <p:cNvSpPr>
            <a:spLocks noGrp="1"/>
          </p:cNvSpPr>
          <p:nvPr>
            <p:ph type="title"/>
          </p:nvPr>
        </p:nvSpPr>
        <p:spPr/>
        <p:txBody>
          <a:bodyPr/>
          <a:lstStyle/>
          <a:p>
            <a:r>
              <a:rPr lang="en-IN" dirty="0"/>
              <a:t>Working</a:t>
            </a:r>
          </a:p>
        </p:txBody>
      </p:sp>
      <p:sp>
        <p:nvSpPr>
          <p:cNvPr id="10" name="Rectangle 2">
            <a:extLst>
              <a:ext uri="{FF2B5EF4-FFF2-40B4-BE49-F238E27FC236}">
                <a16:creationId xmlns:a16="http://schemas.microsoft.com/office/drawing/2014/main" xmlns="" id="{9651E3D2-5E04-F7CD-B55A-974F892EAFCF}"/>
              </a:ext>
            </a:extLst>
          </p:cNvPr>
          <p:cNvSpPr>
            <a:spLocks noGrp="1" noChangeArrowheads="1"/>
          </p:cNvSpPr>
          <p:nvPr>
            <p:ph idx="1"/>
          </p:nvPr>
        </p:nvSpPr>
        <p:spPr bwMode="auto">
          <a:xfrm>
            <a:off x="387927" y="3123632"/>
            <a:ext cx="11572876" cy="215495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SzPct val="117000"/>
              <a:buFont typeface="Times New Roman" pitchFamily="18" charset="0"/>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software for face detection using OpenCV with the ability to calculate speed and distance between the camera and face involves several steps. Below is a basic implementation outline in </a:t>
            </a:r>
            <a:r>
              <a:rPr kumimoji="0" lang="en-US" altLang="en-US" sz="19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Python:</a:t>
            </a:r>
          </a:p>
          <a:p>
            <a:pPr marR="0" lvl="0" algn="l" defTabSz="914400" rtl="0" eaLnBrk="0" fontAlgn="base" latinLnBrk="0" hangingPunct="0">
              <a:lnSpc>
                <a:spcPct val="100000"/>
              </a:lnSpc>
              <a:spcBef>
                <a:spcPct val="0"/>
              </a:spcBef>
              <a:spcAft>
                <a:spcPct val="0"/>
              </a:spcAft>
              <a:buSzPct val="117000"/>
              <a:buFont typeface="Times New Roman" pitchFamily="18" charset="0"/>
              <a:buChar char="‣"/>
              <a:tabLst/>
            </a:pPr>
            <a:r>
              <a:rPr kumimoji="0" lang="en-US" altLang="en-US" sz="19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Initialize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Camera</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OpenCV's </a:t>
            </a:r>
            <a:r>
              <a:rPr kumimoji="0" lang="en-US" altLang="en-US" sz="19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VideoCapture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 to initialize the </a:t>
            </a:r>
            <a:r>
              <a:rPr kumimoji="0" lang="en-US" altLang="en-US" sz="19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camera.</a:t>
            </a:r>
          </a:p>
          <a:p>
            <a:pPr marR="0" lvl="0" algn="l" defTabSz="914400" rtl="0" eaLnBrk="0" fontAlgn="base" latinLnBrk="0" hangingPunct="0">
              <a:lnSpc>
                <a:spcPct val="100000"/>
              </a:lnSpc>
              <a:spcBef>
                <a:spcPct val="0"/>
              </a:spcBef>
              <a:spcAft>
                <a:spcPct val="0"/>
              </a:spcAft>
              <a:buSzPct val="117000"/>
              <a:buFont typeface="Times New Roman" pitchFamily="18" charset="0"/>
              <a:buChar char="‣"/>
              <a:tabLst/>
            </a:pPr>
            <a:r>
              <a:rPr kumimoji="0" lang="en-US" altLang="en-US" sz="19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Face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Detection</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OpenCV's face detection algorithms such as </a:t>
            </a:r>
            <a:r>
              <a:rPr kumimoji="0" lang="en-US" altLang="en-US" sz="1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Haar</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cascades or deep learning-based models (SSD, YOLO) to detect faces in each frame.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8041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5901A-06CA-A6AB-CB73-AD7B819DF5B6}"/>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xmlns="" id="{C69BB5E8-4E9C-9542-B31D-C76D3A20ECF3}"/>
              </a:ext>
            </a:extLst>
          </p:cNvPr>
          <p:cNvSpPr>
            <a:spLocks noGrp="1"/>
          </p:cNvSpPr>
          <p:nvPr>
            <p:ph idx="1"/>
          </p:nvPr>
        </p:nvSpPr>
        <p:spPr>
          <a:xfrm>
            <a:off x="1276874" y="2804160"/>
            <a:ext cx="8825659" cy="3637280"/>
          </a:xfrm>
        </p:spPr>
        <p:txBody>
          <a:bodyPr>
            <a:normAutofit fontScale="92500" lnSpcReduction="20000"/>
          </a:bodyPr>
          <a:lstStyle/>
          <a:p>
            <a:pPr algn="l">
              <a:buSzPct val="102000"/>
              <a:buFontTx/>
              <a:buChar char="‣"/>
            </a:pPr>
            <a:r>
              <a:rPr lang="en-US" b="1" i="0" dirty="0" smtClean="0">
                <a:solidFill>
                  <a:srgbClr val="0D0D0D"/>
                </a:solidFill>
                <a:effectLst/>
                <a:latin typeface="Söhne"/>
              </a:rPr>
              <a:t>Speed Calculation</a:t>
            </a:r>
            <a:endParaRPr lang="en-US" dirty="0" smtClean="0">
              <a:solidFill>
                <a:srgbClr val="0D0D0D"/>
              </a:solidFill>
              <a:latin typeface="Söhne"/>
            </a:endParaRPr>
          </a:p>
          <a:p>
            <a:pPr algn="l">
              <a:buSzPct val="102000"/>
              <a:buFontTx/>
              <a:buChar char="‣"/>
            </a:pPr>
            <a:r>
              <a:rPr lang="en-US" b="0" i="0" dirty="0" smtClean="0">
                <a:solidFill>
                  <a:srgbClr val="0D0D0D"/>
                </a:solidFill>
                <a:effectLst/>
                <a:latin typeface="Söhne"/>
              </a:rPr>
              <a:t>Track </a:t>
            </a:r>
            <a:r>
              <a:rPr lang="en-US" b="0" i="0" dirty="0">
                <a:solidFill>
                  <a:srgbClr val="0D0D0D"/>
                </a:solidFill>
                <a:effectLst/>
                <a:latin typeface="Söhne"/>
              </a:rPr>
              <a:t>the detected faces across consecutive frames to calculate their </a:t>
            </a:r>
            <a:r>
              <a:rPr lang="en-US" b="0" i="0" dirty="0" smtClean="0">
                <a:solidFill>
                  <a:srgbClr val="0D0D0D"/>
                </a:solidFill>
                <a:effectLst/>
                <a:latin typeface="Söhne"/>
              </a:rPr>
              <a:t>displacement.</a:t>
            </a:r>
          </a:p>
          <a:p>
            <a:pPr algn="l">
              <a:buSzPct val="102000"/>
              <a:buFontTx/>
              <a:buChar char="‣"/>
            </a:pPr>
            <a:r>
              <a:rPr lang="en-US" b="0" i="0" dirty="0" smtClean="0">
                <a:solidFill>
                  <a:srgbClr val="0D0D0D"/>
                </a:solidFill>
                <a:effectLst/>
                <a:latin typeface="Söhne"/>
              </a:rPr>
              <a:t>Measure </a:t>
            </a:r>
            <a:r>
              <a:rPr lang="en-US" b="0" i="0" dirty="0">
                <a:solidFill>
                  <a:srgbClr val="0D0D0D"/>
                </a:solidFill>
                <a:effectLst/>
                <a:latin typeface="Söhne"/>
              </a:rPr>
              <a:t>the time elapsed between frames to determine the </a:t>
            </a:r>
            <a:r>
              <a:rPr lang="en-US" b="0" i="0" dirty="0" smtClean="0">
                <a:solidFill>
                  <a:srgbClr val="0D0D0D"/>
                </a:solidFill>
                <a:effectLst/>
                <a:latin typeface="Söhne"/>
              </a:rPr>
              <a:t>speed.</a:t>
            </a:r>
          </a:p>
          <a:p>
            <a:pPr algn="l">
              <a:buSzPct val="102000"/>
              <a:buFontTx/>
              <a:buChar char="‣"/>
            </a:pPr>
            <a:r>
              <a:rPr lang="en-US" b="0" i="0" dirty="0" smtClean="0">
                <a:solidFill>
                  <a:srgbClr val="0D0D0D"/>
                </a:solidFill>
                <a:effectLst/>
                <a:latin typeface="Söhne"/>
              </a:rPr>
              <a:t>Optionally</a:t>
            </a:r>
            <a:r>
              <a:rPr lang="en-US" b="0" i="0" dirty="0">
                <a:solidFill>
                  <a:srgbClr val="0D0D0D"/>
                </a:solidFill>
                <a:effectLst/>
                <a:latin typeface="Söhne"/>
              </a:rPr>
              <a:t>, convert the pixel displacement to real-world units using a calibration </a:t>
            </a:r>
            <a:r>
              <a:rPr lang="en-US" b="0" i="0" dirty="0" smtClean="0">
                <a:solidFill>
                  <a:srgbClr val="0D0D0D"/>
                </a:solidFill>
                <a:effectLst/>
                <a:latin typeface="Söhne"/>
              </a:rPr>
              <a:t>factor.</a:t>
            </a:r>
          </a:p>
          <a:p>
            <a:pPr algn="l">
              <a:buSzPct val="102000"/>
              <a:buFontTx/>
              <a:buChar char="‣"/>
            </a:pPr>
            <a:r>
              <a:rPr lang="en-US" b="1" i="0" dirty="0" smtClean="0">
                <a:solidFill>
                  <a:srgbClr val="0D0D0D"/>
                </a:solidFill>
                <a:effectLst/>
                <a:latin typeface="Söhne"/>
              </a:rPr>
              <a:t>Distance Estimation</a:t>
            </a:r>
            <a:r>
              <a:rPr lang="en-US" b="0" i="0" dirty="0" smtClean="0">
                <a:solidFill>
                  <a:srgbClr val="0D0D0D"/>
                </a:solidFill>
                <a:effectLst/>
                <a:latin typeface="Söhne"/>
              </a:rPr>
              <a:t>:</a:t>
            </a:r>
          </a:p>
          <a:p>
            <a:pPr algn="l">
              <a:buSzPct val="102000"/>
              <a:buFontTx/>
              <a:buChar char="‣"/>
            </a:pPr>
            <a:r>
              <a:rPr lang="en-US" b="0" i="0" dirty="0" smtClean="0">
                <a:solidFill>
                  <a:srgbClr val="0D0D0D"/>
                </a:solidFill>
                <a:effectLst/>
                <a:latin typeface="Söhne"/>
              </a:rPr>
              <a:t>Calibrate </a:t>
            </a:r>
            <a:r>
              <a:rPr lang="en-US" b="0" i="0" dirty="0">
                <a:solidFill>
                  <a:srgbClr val="0D0D0D"/>
                </a:solidFill>
                <a:effectLst/>
                <a:latin typeface="Söhne"/>
              </a:rPr>
              <a:t>the camera to obtain intrinsic and extrinsic </a:t>
            </a:r>
            <a:r>
              <a:rPr lang="en-US" b="0" i="0" dirty="0" smtClean="0">
                <a:solidFill>
                  <a:srgbClr val="0D0D0D"/>
                </a:solidFill>
                <a:effectLst/>
                <a:latin typeface="Söhne"/>
              </a:rPr>
              <a:t>parameters.</a:t>
            </a:r>
          </a:p>
          <a:p>
            <a:pPr algn="l">
              <a:buSzPct val="102000"/>
              <a:buFontTx/>
              <a:buChar char="‣"/>
            </a:pPr>
            <a:r>
              <a:rPr lang="en-US" b="0" i="0" dirty="0" smtClean="0">
                <a:solidFill>
                  <a:srgbClr val="0D0D0D"/>
                </a:solidFill>
                <a:effectLst/>
                <a:latin typeface="Söhne"/>
              </a:rPr>
              <a:t>Determine </a:t>
            </a:r>
            <a:r>
              <a:rPr lang="en-US" b="0" i="0" dirty="0">
                <a:solidFill>
                  <a:srgbClr val="0D0D0D"/>
                </a:solidFill>
                <a:effectLst/>
                <a:latin typeface="Söhne"/>
              </a:rPr>
              <a:t>the distance between the camera and the detected face using techniques such as triangulation or depth </a:t>
            </a:r>
            <a:r>
              <a:rPr lang="en-US" b="0" i="0" dirty="0" smtClean="0">
                <a:solidFill>
                  <a:srgbClr val="0D0D0D"/>
                </a:solidFill>
                <a:effectLst/>
                <a:latin typeface="Söhne"/>
              </a:rPr>
              <a:t>sensing.</a:t>
            </a:r>
          </a:p>
          <a:p>
            <a:pPr algn="l">
              <a:buSzPct val="102000"/>
              <a:buFontTx/>
              <a:buChar char="‣"/>
            </a:pPr>
            <a:r>
              <a:rPr lang="en-US" b="0" i="0" dirty="0" smtClean="0">
                <a:solidFill>
                  <a:srgbClr val="0D0D0D"/>
                </a:solidFill>
                <a:effectLst/>
                <a:latin typeface="Söhne"/>
              </a:rPr>
              <a:t>Convert </a:t>
            </a:r>
            <a:r>
              <a:rPr lang="en-US" b="0" i="0" dirty="0">
                <a:solidFill>
                  <a:srgbClr val="0D0D0D"/>
                </a:solidFill>
                <a:effectLst/>
                <a:latin typeface="Söhne"/>
              </a:rPr>
              <a:t>the pixel distance to real-world units using the calibration </a:t>
            </a:r>
            <a:r>
              <a:rPr lang="en-US" b="0" i="0" dirty="0" smtClean="0">
                <a:solidFill>
                  <a:srgbClr val="0D0D0D"/>
                </a:solidFill>
                <a:effectLst/>
                <a:latin typeface="Söhne"/>
              </a:rPr>
              <a:t>factor.</a:t>
            </a:r>
          </a:p>
          <a:p>
            <a:pPr algn="l">
              <a:buSzPct val="102000"/>
              <a:buFontTx/>
              <a:buChar char="‣"/>
            </a:pPr>
            <a:r>
              <a:rPr lang="en-US" b="1" i="0" dirty="0" smtClean="0">
                <a:solidFill>
                  <a:srgbClr val="0D0D0D"/>
                </a:solidFill>
                <a:effectLst/>
                <a:latin typeface="Söhne"/>
              </a:rPr>
              <a:t>Display </a:t>
            </a:r>
            <a:r>
              <a:rPr lang="en-US" b="1" i="0" dirty="0">
                <a:solidFill>
                  <a:srgbClr val="0D0D0D"/>
                </a:solidFill>
                <a:effectLst/>
                <a:latin typeface="Söhne"/>
              </a:rPr>
              <a:t>Results</a:t>
            </a:r>
            <a:r>
              <a:rPr lang="en-US" b="0" i="0" dirty="0">
                <a:solidFill>
                  <a:srgbClr val="0D0D0D"/>
                </a:solidFill>
                <a:effectLst/>
                <a:latin typeface="Söhne"/>
              </a:rPr>
              <a:t>: Draw bounding boxes around the detected faces and display the calculated speed and distance.</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635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53DD0-E26F-844C-C543-393E16848C21}"/>
              </a:ext>
            </a:extLst>
          </p:cNvPr>
          <p:cNvSpPr>
            <a:spLocks noGrp="1"/>
          </p:cNvSpPr>
          <p:nvPr>
            <p:ph type="title"/>
          </p:nvPr>
        </p:nvSpPr>
        <p:spPr/>
        <p:txBody>
          <a:bodyPr/>
          <a:lstStyle/>
          <a:p>
            <a:r>
              <a:rPr lang="en-IN" dirty="0"/>
              <a:t>Results and Discussion</a:t>
            </a:r>
          </a:p>
        </p:txBody>
      </p:sp>
      <p:pic>
        <p:nvPicPr>
          <p:cNvPr id="7" name="Content Placeholder 6">
            <a:extLst>
              <a:ext uri="{FF2B5EF4-FFF2-40B4-BE49-F238E27FC236}">
                <a16:creationId xmlns:a16="http://schemas.microsoft.com/office/drawing/2014/main" xmlns="" id="{8E29BBF1-D326-7E96-D004-D712078C8ACD}"/>
              </a:ext>
            </a:extLst>
          </p:cNvPr>
          <p:cNvPicPr>
            <a:picLocks noGrp="1" noChangeAspect="1"/>
          </p:cNvPicPr>
          <p:nvPr>
            <p:ph idx="1"/>
          </p:nvPr>
        </p:nvPicPr>
        <p:blipFill>
          <a:blip r:embed="rId2"/>
          <a:stretch>
            <a:fillRect/>
          </a:stretch>
        </p:blipFill>
        <p:spPr>
          <a:xfrm>
            <a:off x="6096000" y="2521526"/>
            <a:ext cx="5987245" cy="3836169"/>
          </a:xfrm>
        </p:spPr>
      </p:pic>
      <p:pic>
        <p:nvPicPr>
          <p:cNvPr id="10" name="Picture 9">
            <a:extLst>
              <a:ext uri="{FF2B5EF4-FFF2-40B4-BE49-F238E27FC236}">
                <a16:creationId xmlns:a16="http://schemas.microsoft.com/office/drawing/2014/main" xmlns="" id="{28396D60-BF83-2EED-DFC8-8C041CB175BF}"/>
              </a:ext>
            </a:extLst>
          </p:cNvPr>
          <p:cNvPicPr>
            <a:picLocks noChangeAspect="1"/>
          </p:cNvPicPr>
          <p:nvPr/>
        </p:nvPicPr>
        <p:blipFill>
          <a:blip r:embed="rId3"/>
          <a:stretch>
            <a:fillRect/>
          </a:stretch>
        </p:blipFill>
        <p:spPr>
          <a:xfrm>
            <a:off x="263411" y="2667384"/>
            <a:ext cx="5337091" cy="3529060"/>
          </a:xfrm>
          <a:prstGeom prst="rect">
            <a:avLst/>
          </a:prstGeom>
        </p:spPr>
      </p:pic>
    </p:spTree>
    <p:extLst>
      <p:ext uri="{BB962C8B-B14F-4D97-AF65-F5344CB8AC3E}">
        <p14:creationId xmlns:p14="http://schemas.microsoft.com/office/powerpoint/2010/main" xmlns="" val="262477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53DD0-E26F-844C-C543-393E16848C21}"/>
              </a:ext>
            </a:extLst>
          </p:cNvPr>
          <p:cNvSpPr>
            <a:spLocks noGrp="1"/>
          </p:cNvSpPr>
          <p:nvPr>
            <p:ph type="title"/>
          </p:nvPr>
        </p:nvSpPr>
        <p:spPr/>
        <p:txBody>
          <a:bodyPr/>
          <a:lstStyle/>
          <a:p>
            <a:r>
              <a:rPr lang="en-IN" dirty="0"/>
              <a:t>Results and Discussion</a:t>
            </a:r>
          </a:p>
        </p:txBody>
      </p:sp>
      <p:sp>
        <p:nvSpPr>
          <p:cNvPr id="3" name="Content Placeholder 2">
            <a:extLst>
              <a:ext uri="{FF2B5EF4-FFF2-40B4-BE49-F238E27FC236}">
                <a16:creationId xmlns:a16="http://schemas.microsoft.com/office/drawing/2014/main" xmlns="" id="{0158A670-3CFE-3AD8-47D5-AE2F0AC4DC62}"/>
              </a:ext>
            </a:extLst>
          </p:cNvPr>
          <p:cNvSpPr>
            <a:spLocks noGrp="1"/>
          </p:cNvSpPr>
          <p:nvPr>
            <p:ph idx="1"/>
          </p:nvPr>
        </p:nvSpPr>
        <p:spPr>
          <a:xfrm>
            <a:off x="1154954" y="2319688"/>
            <a:ext cx="8825659" cy="4292868"/>
          </a:xfrm>
        </p:spPr>
        <p:txBody>
          <a:bodyPr>
            <a:noAutofit/>
          </a:bodyPr>
          <a:lstStyle/>
          <a:p>
            <a:pPr marL="457200" algn="just">
              <a:lnSpc>
                <a:spcPct val="107000"/>
              </a:lnSpc>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displays the outcome of the face detection process. They are the HD video streaming frames that were taken out. Even though there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are</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just one  or two face in the frame, the face detection system occasionally produces many results. </a:t>
            </a:r>
          </a:p>
          <a:p>
            <a:pPr marL="457200" algn="just">
              <a:lnSpc>
                <a:spcPct val="107000"/>
              </a:lnSpc>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instance, OpenCV and Simple </a:t>
            </a: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CVHaar</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Classifier packages are utilised in post-image processing to retrieve the precise facial coordinates. The distance between the centre points of these rectangles has been determined if the system outputs more than one rectangle to represent the position of the face. The average of these rectangles will be calculated and used as the final position of the identified face if the distance is less than a predetermined threshold.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943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53DD0-E26F-844C-C543-393E16848C21}"/>
              </a:ext>
            </a:extLst>
          </p:cNvPr>
          <p:cNvSpPr>
            <a:spLocks noGrp="1"/>
          </p:cNvSpPr>
          <p:nvPr>
            <p:ph type="title"/>
          </p:nvPr>
        </p:nvSpPr>
        <p:spPr/>
        <p:txBody>
          <a:bodyPr/>
          <a:lstStyle/>
          <a:p>
            <a:r>
              <a:rPr lang="en-IN" dirty="0"/>
              <a:t>Results and Discussion</a:t>
            </a:r>
          </a:p>
        </p:txBody>
      </p:sp>
      <p:sp>
        <p:nvSpPr>
          <p:cNvPr id="3" name="Content Placeholder 2">
            <a:extLst>
              <a:ext uri="{FF2B5EF4-FFF2-40B4-BE49-F238E27FC236}">
                <a16:creationId xmlns:a16="http://schemas.microsoft.com/office/drawing/2014/main" xmlns="" id="{0158A670-3CFE-3AD8-47D5-AE2F0AC4DC62}"/>
              </a:ext>
            </a:extLst>
          </p:cNvPr>
          <p:cNvSpPr>
            <a:spLocks noGrp="1"/>
          </p:cNvSpPr>
          <p:nvPr>
            <p:ph idx="1"/>
          </p:nvPr>
        </p:nvSpPr>
        <p:spPr>
          <a:xfrm>
            <a:off x="1154954" y="2319688"/>
            <a:ext cx="8825659" cy="4292868"/>
          </a:xfrm>
        </p:spPr>
        <p:txBody>
          <a:bodyPr>
            <a:noAutofit/>
          </a:bodyPr>
          <a:lstStyle/>
          <a:p>
            <a:pPr marL="0" indent="0">
              <a:buNone/>
            </a:pP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study, we also use face detection to create the face tracking programme in Python. Through testing and debugging our codes, this method is confirmed, and the scheme's limits are noted.</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speed of this face tracking system is then evaluated using OpenCV due to Python's performance limitations. We discovered that Viola and Jones face detection is faster and better suited for real-time face recognition because it uses less CPU power.</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3021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5416E8-CF5B-A1A7-84D4-A46693962DF0}"/>
              </a:ext>
            </a:extLst>
          </p:cNvPr>
          <p:cNvSpPr>
            <a:spLocks noGrp="1"/>
          </p:cNvSpPr>
          <p:nvPr>
            <p:ph type="title"/>
          </p:nvPr>
        </p:nvSpPr>
        <p:spPr/>
        <p:txBody>
          <a:bodyPr/>
          <a:lstStyle/>
          <a:p>
            <a:r>
              <a:rPr lang="en-IN" dirty="0"/>
              <a:t>Summary</a:t>
            </a:r>
          </a:p>
        </p:txBody>
      </p:sp>
      <p:sp>
        <p:nvSpPr>
          <p:cNvPr id="3" name="Rectangle 1">
            <a:extLst>
              <a:ext uri="{FF2B5EF4-FFF2-40B4-BE49-F238E27FC236}">
                <a16:creationId xmlns:a16="http://schemas.microsoft.com/office/drawing/2014/main" xmlns="" id="{735EBF6F-91F0-1672-717A-8794B0E8B146}"/>
              </a:ext>
            </a:extLst>
          </p:cNvPr>
          <p:cNvSpPr>
            <a:spLocks noGrp="1" noChangeArrowheads="1"/>
          </p:cNvSpPr>
          <p:nvPr>
            <p:ph idx="1"/>
          </p:nvPr>
        </p:nvSpPr>
        <p:spPr bwMode="auto">
          <a:xfrm>
            <a:off x="587663" y="2675101"/>
            <a:ext cx="11262591" cy="3893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Pct val="109000"/>
              <a:buFont typeface="Times New Roman" pitchFamily="18" charset="0"/>
              <a:buChar char="‣"/>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study proposes an integrated system for face detection using OpenCV, capable of simultaneously calculating the speed and distance between the camera and detected faces in real-time. Leveraging OpenCV's extensive library of computer vision algorithms, the system employs both traditional methods like </a:t>
            </a:r>
            <a:r>
              <a:rPr kumimoji="0" lang="en-US" altLang="en-US" sz="1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Haar</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cascades and modern deep learning-based models such as SSD or YOLO for face detection. Subsequent to face detection, the system incorporates algorithms for speed estimation by tracking the detected faces across consecutive frames, employing techniques like optical flow or Kalman filtering for motion analysis. </a:t>
            </a:r>
            <a:endParaRPr kumimoji="0" lang="en-US" altLang="en-US" sz="19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SzPct val="109000"/>
              <a:buFont typeface="Times New Roman" pitchFamily="18" charset="0"/>
              <a:buChar char="‣"/>
              <a:tabLst/>
            </a:pPr>
            <a:r>
              <a:rPr kumimoji="0" lang="en-US" altLang="en-US" sz="19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Additionally</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distance estimation is addressed through camera calibration techniques and depth perception algorithms. By combining these functionalities within an OpenCV framework, the system enables efficient real-time face detection with concurrent speed and distance analysis, applicable across various domains including surveillance, human-computer interaction, and automotive safety systems. Experimental evaluation confirms the effectiveness and accuracy of the proposed methodology in diverse real-world scenarios, showcasing its potential for deployment in practical applications requiring robust face detection alongside dynamic speed and distance assessment.</a:t>
            </a:r>
          </a:p>
        </p:txBody>
      </p:sp>
    </p:spTree>
    <p:extLst>
      <p:ext uri="{BB962C8B-B14F-4D97-AF65-F5344CB8AC3E}">
        <p14:creationId xmlns:p14="http://schemas.microsoft.com/office/powerpoint/2010/main" xmlns="" val="2634901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A7495A-05A1-ABFF-7093-844F4DB6D685}"/>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xmlns="" id="{D260D642-6759-12FE-AC89-6ECA240A5217}"/>
              </a:ext>
            </a:extLst>
          </p:cNvPr>
          <p:cNvSpPr>
            <a:spLocks noGrp="1"/>
          </p:cNvSpPr>
          <p:nvPr>
            <p:ph idx="1"/>
          </p:nvPr>
        </p:nvSpPr>
        <p:spPr/>
        <p:txBody>
          <a:bodyPr>
            <a:normAutofit fontScale="92500" lnSpcReduction="20000"/>
          </a:bodyPr>
          <a:lstStyle/>
          <a:p>
            <a:r>
              <a:rPr lang="en-IN" b="1" i="0" dirty="0">
                <a:solidFill>
                  <a:srgbClr val="374151"/>
                </a:solidFill>
                <a:effectLst/>
                <a:latin typeface="Söhne"/>
              </a:rPr>
              <a:t>OpenCV Documentation:</a:t>
            </a:r>
          </a:p>
          <a:p>
            <a:r>
              <a:rPr lang="en-IN" b="1" i="0" dirty="0">
                <a:solidFill>
                  <a:srgbClr val="374151"/>
                </a:solidFill>
                <a:effectLst/>
                <a:latin typeface="Söhne"/>
              </a:rPr>
              <a:t>website:</a:t>
            </a:r>
          </a:p>
          <a:p>
            <a:pPr marL="0" indent="0">
              <a:buNone/>
            </a:pPr>
            <a:r>
              <a:rPr lang="en-IN" dirty="0">
                <a:hlinkClick r:id="rId2"/>
              </a:rPr>
              <a:t>OpenCV Documentation</a:t>
            </a:r>
            <a:endParaRPr lang="en-IN" b="0" i="0" dirty="0">
              <a:solidFill>
                <a:srgbClr val="374151"/>
              </a:solidFill>
              <a:effectLst/>
              <a:latin typeface="Söhne"/>
            </a:endParaRPr>
          </a:p>
          <a:p>
            <a:pPr algn="l"/>
            <a:r>
              <a:rPr lang="en-US" b="1" i="0" dirty="0">
                <a:solidFill>
                  <a:srgbClr val="374151"/>
                </a:solidFill>
                <a:effectLst/>
                <a:latin typeface="Söhne"/>
              </a:rPr>
              <a:t>Computer Vision Textbooks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"Computer Vision: Algorithms and Applications" by Richard </a:t>
            </a:r>
            <a:r>
              <a:rPr lang="en-US" b="0" i="0" dirty="0" err="1">
                <a:solidFill>
                  <a:srgbClr val="374151"/>
                </a:solidFill>
                <a:effectLst/>
                <a:latin typeface="Söhne"/>
              </a:rPr>
              <a:t>Szeliski</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"Computer Vision: Principles, Algorithms, Applications, Learning" by E. R. Davies</a:t>
            </a:r>
          </a:p>
          <a:p>
            <a:r>
              <a:rPr lang="en-IN" sz="1800" b="1" kern="0" dirty="0">
                <a:solidFill>
                  <a:srgbClr val="0D0D0D"/>
                </a:solidFill>
                <a:effectLst/>
                <a:latin typeface="Cambria" panose="02040503050406030204" pitchFamily="18" charset="0"/>
                <a:ea typeface="Times New Roman" panose="02020603050405020304" pitchFamily="18" charset="0"/>
                <a:cs typeface="Segoe UI" panose="020B0502040204020203" pitchFamily="34" charset="0"/>
              </a:rPr>
              <a:t>Face Detection with OpenCV and </a:t>
            </a:r>
            <a:r>
              <a:rPr lang="en-IN" sz="1800" b="1" kern="0" dirty="0" err="1">
                <a:solidFill>
                  <a:srgbClr val="0D0D0D"/>
                </a:solidFill>
                <a:effectLst/>
                <a:latin typeface="Cambria" panose="02040503050406030204" pitchFamily="18" charset="0"/>
                <a:ea typeface="Times New Roman" panose="02020603050405020304" pitchFamily="18" charset="0"/>
                <a:cs typeface="Segoe UI" panose="020B0502040204020203" pitchFamily="34" charset="0"/>
              </a:rPr>
              <a:t>Dlib</a:t>
            </a:r>
            <a:r>
              <a:rPr lang="en-IN" sz="1800" b="1" kern="0" dirty="0">
                <a:solidFill>
                  <a:srgbClr val="0D0D0D"/>
                </a:solidFill>
                <a:effectLst/>
                <a:latin typeface="Cambria" panose="02040503050406030204" pitchFamily="18" charset="0"/>
                <a:ea typeface="Times New Roman" panose="02020603050405020304" pitchFamily="18" charset="0"/>
                <a:cs typeface="Segoe UI" panose="020B0502040204020203" pitchFamily="34" charset="0"/>
              </a:rPr>
              <a:t>:</a:t>
            </a:r>
            <a:endParaRPr lang="en-IN" sz="1800" b="1"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r>
              <a:rPr lang="en-IN" sz="1800" b="1" kern="0" dirty="0">
                <a:solidFill>
                  <a:srgbClr val="0D0D0D"/>
                </a:solidFill>
                <a:effectLst/>
                <a:latin typeface="Cambria" panose="02040503050406030204" pitchFamily="18" charset="0"/>
                <a:ea typeface="Times New Roman" panose="02020603050405020304" pitchFamily="18" charset="0"/>
                <a:cs typeface="Segoe UI" panose="020B0502040204020203" pitchFamily="34" charset="0"/>
              </a:rPr>
              <a:t>Real-time Face Tracking and Speed Estimation</a:t>
            </a:r>
            <a:r>
              <a:rPr lang="en-IN" sz="1800" kern="0" dirty="0">
                <a:solidFill>
                  <a:srgbClr val="0D0D0D"/>
                </a:solidFill>
                <a:effectLst/>
                <a:latin typeface="Cambria" panose="02040503050406030204" pitchFamily="18" charset="0"/>
                <a:ea typeface="Times New Roman" panose="02020603050405020304" pitchFamily="18" charset="0"/>
                <a:cs typeface="Segoe UI" panose="020B0502040204020203" pitchFamily="34" charset="0"/>
              </a:rPr>
              <a:t>:</a:t>
            </a:r>
            <a:r>
              <a:rPr lang="en-IN" dirty="0"/>
              <a:t/>
            </a:r>
            <a:br>
              <a:rPr lang="en-IN" dirty="0"/>
            </a:br>
            <a:endParaRPr lang="en-IN" b="0" i="0" dirty="0">
              <a:solidFill>
                <a:srgbClr val="374151"/>
              </a:solidFill>
              <a:effectLst/>
              <a:latin typeface="Söhne"/>
            </a:endParaRPr>
          </a:p>
          <a:p>
            <a:r>
              <a:rPr lang="en-US" b="1" i="0" dirty="0">
                <a:solidFill>
                  <a:srgbClr val="374151"/>
                </a:solidFill>
                <a:effectLst/>
                <a:latin typeface="Söhne"/>
              </a:rPr>
              <a:t>Online course on  Coursera</a:t>
            </a:r>
            <a:endParaRPr lang="en-IN" b="1" dirty="0"/>
          </a:p>
        </p:txBody>
      </p:sp>
    </p:spTree>
    <p:extLst>
      <p:ext uri="{BB962C8B-B14F-4D97-AF65-F5344CB8AC3E}">
        <p14:creationId xmlns:p14="http://schemas.microsoft.com/office/powerpoint/2010/main" xmlns="" val="322522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270B3-6CC6-C5BC-63ED-BC8CE8DCB1EC}"/>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xmlns="" id="{749897D6-4A7E-A4CE-FC59-7FA219A3FCFB}"/>
              </a:ext>
            </a:extLst>
          </p:cNvPr>
          <p:cNvSpPr>
            <a:spLocks noGrp="1"/>
          </p:cNvSpPr>
          <p:nvPr>
            <p:ph idx="1"/>
          </p:nvPr>
        </p:nvSpPr>
        <p:spPr>
          <a:xfrm>
            <a:off x="1219200" y="2502569"/>
            <a:ext cx="8825659" cy="3651985"/>
          </a:xfrm>
        </p:spPr>
        <p:txBody>
          <a:bodyPr>
            <a:normAutofit fontScale="92500" lnSpcReduction="20000"/>
          </a:bodyPr>
          <a:lstStyle/>
          <a:p>
            <a:r>
              <a:rPr lang="en-IN" dirty="0"/>
              <a:t>Introduction</a:t>
            </a:r>
          </a:p>
          <a:p>
            <a:r>
              <a:rPr lang="en-IN" dirty="0"/>
              <a:t>About Software tool</a:t>
            </a:r>
          </a:p>
          <a:p>
            <a:r>
              <a:rPr lang="en-IN" dirty="0"/>
              <a:t>Usage of Software tool</a:t>
            </a:r>
          </a:p>
          <a:p>
            <a:r>
              <a:rPr lang="en-IN" dirty="0"/>
              <a:t>Reported Literature</a:t>
            </a:r>
          </a:p>
          <a:p>
            <a:r>
              <a:rPr lang="en-IN" dirty="0"/>
              <a:t>Objective of Project</a:t>
            </a:r>
          </a:p>
          <a:p>
            <a:r>
              <a:rPr lang="en-IN" dirty="0"/>
              <a:t>Timeline of work proposal</a:t>
            </a:r>
          </a:p>
          <a:p>
            <a:r>
              <a:rPr lang="en-IN" dirty="0"/>
              <a:t>Used algorithm </a:t>
            </a:r>
          </a:p>
          <a:p>
            <a:r>
              <a:rPr lang="en-IN" dirty="0"/>
              <a:t>Work done in step by step description</a:t>
            </a:r>
          </a:p>
          <a:p>
            <a:r>
              <a:rPr lang="en-IN" dirty="0"/>
              <a:t>Results and discussion</a:t>
            </a:r>
          </a:p>
          <a:p>
            <a:r>
              <a:rPr lang="en-IN" dirty="0"/>
              <a:t>Summary</a:t>
            </a:r>
          </a:p>
          <a:p>
            <a:r>
              <a:rPr lang="en-IN" dirty="0"/>
              <a:t>References</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582858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End Of Presentation Thank You Images">
            <a:extLst>
              <a:ext uri="{FF2B5EF4-FFF2-40B4-BE49-F238E27FC236}">
                <a16:creationId xmlns:a16="http://schemas.microsoft.com/office/drawing/2014/main" xmlns="" id="{7F9F0F00-C97F-A71F-AF13-CA147E45077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702" y="146082"/>
            <a:ext cx="11672596" cy="6565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23003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98A08-2D0B-6A70-27A3-610BC133BF2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2F30E9B8-3553-FC5A-F023-50A640DFCD16}"/>
              </a:ext>
            </a:extLst>
          </p:cNvPr>
          <p:cNvSpPr>
            <a:spLocks noGrp="1"/>
          </p:cNvSpPr>
          <p:nvPr>
            <p:ph idx="1"/>
          </p:nvPr>
        </p:nvSpPr>
        <p:spPr>
          <a:xfrm>
            <a:off x="1154954" y="2406316"/>
            <a:ext cx="8825659" cy="3613484"/>
          </a:xfrm>
        </p:spPr>
        <p:txBody>
          <a:bodyPr>
            <a:normAutofit fontScale="92500" lnSpcReduction="10000"/>
          </a:bodyPr>
          <a:lstStyle/>
          <a:p>
            <a:r>
              <a:rPr lang="en-IN" sz="2000" dirty="0">
                <a:effectLst/>
                <a:latin typeface="Times New Roman" panose="02020603050405020304" pitchFamily="18" charset="0"/>
                <a:ea typeface="Calibri" panose="020F0502020204030204" pitchFamily="34" charset="0"/>
              </a:rPr>
              <a:t>Face detection is a computer programme that locates and measures human faces in random (digital) images or real time video streaming etc. It recognises facial traits but ignores everything else, including bodies, buildings, and trees. </a:t>
            </a:r>
          </a:p>
          <a:p>
            <a:r>
              <a:rPr lang="en-IN" sz="2000" dirty="0">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The computer vision community is currently engaged in research on human facial perception. In applications like video surveillance, human computer interface, face recognition, and picture database management, the first step is frequently to locate and detect human faces. </a:t>
            </a:r>
          </a:p>
          <a:p>
            <a:r>
              <a:rPr lang="en-IN" sz="2000" dirty="0">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It is necessary to find and monitor human faces in order to do face recognition and/or facial expressions analysis, despite the fact that this is frequently considered to be the case. The </a:t>
            </a:r>
            <a:r>
              <a:rPr lang="en-IN" sz="2000" dirty="0" err="1">
                <a:effectLst/>
                <a:latin typeface="Times New Roman" panose="02020603050405020304" pitchFamily="18" charset="0"/>
                <a:ea typeface="Calibri" panose="020F0502020204030204" pitchFamily="34" charset="0"/>
              </a:rPr>
              <a:t>Haar</a:t>
            </a:r>
            <a:r>
              <a:rPr lang="en-IN" sz="2000" dirty="0">
                <a:effectLst/>
                <a:latin typeface="Times New Roman" panose="02020603050405020304" pitchFamily="18" charset="0"/>
                <a:ea typeface="Calibri" panose="020F0502020204030204" pitchFamily="34" charset="0"/>
              </a:rPr>
              <a:t>-Classifier for Face detection and tracking based on the </a:t>
            </a:r>
            <a:r>
              <a:rPr lang="en-IN" sz="2000" dirty="0" err="1">
                <a:effectLst/>
                <a:latin typeface="Times New Roman" panose="02020603050405020304" pitchFamily="18" charset="0"/>
                <a:ea typeface="Calibri" panose="020F0502020204030204" pitchFamily="34" charset="0"/>
              </a:rPr>
              <a:t>HaarFeatures</a:t>
            </a:r>
            <a:r>
              <a:rPr lang="en-IN" sz="2000" dirty="0">
                <a:effectLst/>
                <a:latin typeface="Times New Roman" panose="02020603050405020304" pitchFamily="18" charset="0"/>
                <a:ea typeface="Calibri" panose="020F0502020204030204" pitchFamily="34" charset="0"/>
              </a:rPr>
              <a:t> will be implemented in this study.</a:t>
            </a:r>
            <a:endParaRPr lang="en-US" sz="2000" dirty="0"/>
          </a:p>
          <a:p>
            <a:pPr marL="0" indent="0">
              <a:buNone/>
            </a:pPr>
            <a:r>
              <a:rPr lang="en-US" sz="2000" b="0" i="0" dirty="0">
                <a:solidFill>
                  <a:schemeClr val="tx1"/>
                </a:solidFill>
                <a:effectLst/>
                <a:latin typeface="Times New Roman" panose="02020603050405020304" pitchFamily="18" charset="0"/>
                <a:cs typeface="Times New Roman" panose="02020603050405020304" pitchFamily="18" charset="0"/>
              </a:rPr>
              <a:t>.</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4977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1F761C-B151-222C-3BD6-32497EC302E4}"/>
              </a:ext>
            </a:extLst>
          </p:cNvPr>
          <p:cNvSpPr>
            <a:spLocks noGrp="1"/>
          </p:cNvSpPr>
          <p:nvPr>
            <p:ph type="title"/>
          </p:nvPr>
        </p:nvSpPr>
        <p:spPr/>
        <p:txBody>
          <a:bodyPr/>
          <a:lstStyle/>
          <a:p>
            <a:r>
              <a:rPr lang="en-IN" dirty="0"/>
              <a:t>About Software Tool</a:t>
            </a:r>
          </a:p>
        </p:txBody>
      </p:sp>
      <p:sp>
        <p:nvSpPr>
          <p:cNvPr id="3" name="Content Placeholder 2">
            <a:extLst>
              <a:ext uri="{FF2B5EF4-FFF2-40B4-BE49-F238E27FC236}">
                <a16:creationId xmlns:a16="http://schemas.microsoft.com/office/drawing/2014/main" xmlns="" id="{74C65664-3287-58CE-7B2E-A88C109AEAF6}"/>
              </a:ext>
            </a:extLst>
          </p:cNvPr>
          <p:cNvSpPr>
            <a:spLocks noGrp="1"/>
          </p:cNvSpPr>
          <p:nvPr>
            <p:ph idx="1"/>
          </p:nvPr>
        </p:nvSpPr>
        <p:spPr/>
        <p:txBody>
          <a:bodyPr>
            <a:normAutofit lnSpcReduction="10000"/>
          </a:bodyPr>
          <a:lstStyle/>
          <a:p>
            <a:r>
              <a:rPr lang="en-US" sz="2000" dirty="0">
                <a:solidFill>
                  <a:schemeClr val="tx1"/>
                </a:solidFill>
                <a:latin typeface="Times New Roman" panose="02020603050405020304" pitchFamily="18" charset="0"/>
                <a:cs typeface="Times New Roman" panose="02020603050405020304" pitchFamily="18" charset="0"/>
              </a:rPr>
              <a:t>Computer Vision is the software tool used for face detection.</a:t>
            </a:r>
          </a:p>
          <a:p>
            <a:r>
              <a:rPr lang="en-US" sz="2000" b="0" i="0" dirty="0">
                <a:solidFill>
                  <a:schemeClr val="tx1"/>
                </a:solidFill>
                <a:effectLst/>
                <a:latin typeface="Times New Roman" panose="02020603050405020304" pitchFamily="18" charset="0"/>
                <a:cs typeface="Times New Roman" panose="02020603050405020304" pitchFamily="18" charset="0"/>
              </a:rPr>
              <a:t>Computer vision is </a:t>
            </a:r>
            <a:r>
              <a:rPr lang="en-US" sz="2000" i="0" dirty="0">
                <a:solidFill>
                  <a:schemeClr val="tx1"/>
                </a:solidFill>
                <a:effectLst/>
                <a:latin typeface="Times New Roman" panose="02020603050405020304" pitchFamily="18" charset="0"/>
                <a:cs typeface="Times New Roman" panose="02020603050405020304" pitchFamily="18" charset="0"/>
              </a:rPr>
              <a:t>a field of artificial intelligence (AI) that enables computers and systems to derive meaningful information from digital images, videos and other visual inputs.</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b="0" i="0" dirty="0">
                <a:solidFill>
                  <a:schemeClr val="tx1"/>
                </a:solidFill>
                <a:effectLst/>
                <a:latin typeface="Times New Roman" panose="02020603050405020304" pitchFamily="18" charset="0"/>
                <a:cs typeface="Times New Roman" panose="02020603050405020304" pitchFamily="18" charset="0"/>
              </a:rPr>
              <a:t>It involves the use of algorithms and mathematical models to interpret and analyze digital images and videos, to see and understand the visual world like humans do.</a:t>
            </a:r>
          </a:p>
          <a:p>
            <a:r>
              <a:rPr lang="en-US" sz="2000" dirty="0">
                <a:solidFill>
                  <a:schemeClr val="tx1"/>
                </a:solidFill>
                <a:latin typeface="Times New Roman" panose="02020603050405020304" pitchFamily="18" charset="0"/>
                <a:cs typeface="Times New Roman" panose="02020603050405020304" pitchFamily="18" charset="0"/>
              </a:rPr>
              <a:t>The exciting and fast developing topic of computer vision has the ability to completely change our daily lives, including healthcare, transportation, entertainment, and education.</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1359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1F761C-B151-222C-3BD6-32497EC302E4}"/>
              </a:ext>
            </a:extLst>
          </p:cNvPr>
          <p:cNvSpPr>
            <a:spLocks noGrp="1"/>
          </p:cNvSpPr>
          <p:nvPr>
            <p:ph type="title"/>
          </p:nvPr>
        </p:nvSpPr>
        <p:spPr/>
        <p:txBody>
          <a:bodyPr/>
          <a:lstStyle/>
          <a:p>
            <a:r>
              <a:rPr lang="en-IN" dirty="0"/>
              <a:t>About Software Tool</a:t>
            </a:r>
          </a:p>
        </p:txBody>
      </p:sp>
      <p:sp>
        <p:nvSpPr>
          <p:cNvPr id="3" name="Content Placeholder 2">
            <a:extLst>
              <a:ext uri="{FF2B5EF4-FFF2-40B4-BE49-F238E27FC236}">
                <a16:creationId xmlns:a16="http://schemas.microsoft.com/office/drawing/2014/main" xmlns="" id="{74C65664-3287-58CE-7B2E-A88C109AEAF6}"/>
              </a:ext>
            </a:extLst>
          </p:cNvPr>
          <p:cNvSpPr>
            <a:spLocks noGrp="1"/>
          </p:cNvSpPr>
          <p:nvPr>
            <p:ph idx="1"/>
          </p:nvPr>
        </p:nvSpPr>
        <p:spPr>
          <a:xfrm>
            <a:off x="1449594" y="2633980"/>
            <a:ext cx="8825659" cy="4030980"/>
          </a:xfrm>
        </p:spPr>
        <p:txBody>
          <a:bodyPr>
            <a:noAutofit/>
          </a:bodyPr>
          <a:lstStyle/>
          <a:p>
            <a:r>
              <a:rPr lang="en-US" dirty="0">
                <a:latin typeface="Times New Roman" panose="02020603050405020304" pitchFamily="18" charset="0"/>
                <a:cs typeface="Times New Roman" panose="02020603050405020304" pitchFamily="18" charset="0"/>
              </a:rPr>
              <a:t>OPENCV: Developed by Intel, OpenCV (Open Source Computer Vision Library) is a library of programming functions primarily focused on real-time computer vision. It is cross-platform, the library. It largely focuses on in-the-moment image processing . Since the library was initially created in C, OpenCV is adaptable to a variety of systems, including digital signal processors. To promote adoption by a larger audience, wrappers for languages like C#, Python, Ruby, and Java (using Java CV) have been created. From version 2.0, OpenCV has a new C++ interface in addition to its classic C interface. With the help of automatic data allocation and deallocation, this new interface aims to decrease the number of lines of code required to build vision functionality as well as common programming issues like memory leaks that can happen when using OpenCV in C. Now, the majority of OpenCV's new features and algorithms are created via the C++ interface. However, it is far more challenging to create wrappers for C++ code than it is for C code, hence several of the more recent OpenCV 2.0 features are typically absent from the wrappers for other languages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2107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5DCA6-0076-815A-55DB-C7FF5EEC4AF3}"/>
              </a:ext>
            </a:extLst>
          </p:cNvPr>
          <p:cNvSpPr>
            <a:spLocks noGrp="1"/>
          </p:cNvSpPr>
          <p:nvPr>
            <p:ph type="title"/>
          </p:nvPr>
        </p:nvSpPr>
        <p:spPr/>
        <p:txBody>
          <a:bodyPr/>
          <a:lstStyle/>
          <a:p>
            <a:r>
              <a:rPr lang="en-IN" dirty="0"/>
              <a:t>Usage of Software Tool</a:t>
            </a:r>
          </a:p>
        </p:txBody>
      </p:sp>
      <p:sp>
        <p:nvSpPr>
          <p:cNvPr id="3" name="Content Placeholder 2">
            <a:extLst>
              <a:ext uri="{FF2B5EF4-FFF2-40B4-BE49-F238E27FC236}">
                <a16:creationId xmlns:a16="http://schemas.microsoft.com/office/drawing/2014/main" xmlns="" id="{2A909BDB-1E54-F4F9-D139-0B8BD82D2A46}"/>
              </a:ext>
            </a:extLst>
          </p:cNvPr>
          <p:cNvSpPr>
            <a:spLocks noGrp="1"/>
          </p:cNvSpPr>
          <p:nvPr>
            <p:ph idx="1"/>
          </p:nvPr>
        </p:nvSpPr>
        <p:spPr>
          <a:xfrm>
            <a:off x="1154954" y="2275526"/>
            <a:ext cx="8825659" cy="4389969"/>
          </a:xfrm>
        </p:spPr>
        <p:txBody>
          <a:bodyPr>
            <a:noAutofit/>
          </a:bodyPr>
          <a:lstStyle/>
          <a:p>
            <a:r>
              <a:rPr lang="en-US" sz="2000" b="0" i="0" dirty="0">
                <a:solidFill>
                  <a:schemeClr val="tx1"/>
                </a:solidFill>
                <a:effectLst/>
                <a:latin typeface="Times New Roman" panose="02020603050405020304" pitchFamily="18" charset="0"/>
                <a:cs typeface="Times New Roman" panose="02020603050405020304" pitchFamily="18" charset="0"/>
              </a:rPr>
              <a:t>Computer vision is </a:t>
            </a:r>
            <a:r>
              <a:rPr lang="en-US" sz="2000" i="0" dirty="0">
                <a:solidFill>
                  <a:schemeClr val="tx1"/>
                </a:solidFill>
                <a:effectLst/>
                <a:latin typeface="Times New Roman" panose="02020603050405020304" pitchFamily="18" charset="0"/>
                <a:cs typeface="Times New Roman" panose="02020603050405020304" pitchFamily="18" charset="0"/>
              </a:rPr>
              <a:t>used to detect and classify objects (e.g., road signs or traffic lights).</a:t>
            </a:r>
          </a:p>
          <a:p>
            <a:r>
              <a:rPr lang="en-US" sz="2000" b="0" i="0" dirty="0">
                <a:solidFill>
                  <a:schemeClr val="tx1"/>
                </a:solidFill>
                <a:effectLst/>
                <a:latin typeface="Times New Roman" panose="02020603050405020304" pitchFamily="18" charset="0"/>
                <a:cs typeface="Times New Roman" panose="02020603050405020304" pitchFamily="18" charset="0"/>
              </a:rPr>
              <a:t>Computer vision tools are widely used in a variety of applications in various industries. Here are some examples of how computer vision tools are used:</a:t>
            </a:r>
          </a:p>
          <a:p>
            <a:pPr marL="457200" indent="-457200">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Object recognition and tracking: Computer vision tools are used to detect and track objects in real-time video services.</a:t>
            </a:r>
          </a:p>
          <a:p>
            <a:pPr marL="457200" indent="-457200">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Facial recognition: Computer vision tools can identify and recognize faces in images and videos.</a:t>
            </a:r>
          </a:p>
          <a:p>
            <a:pPr marL="457200" indent="-457200">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Robotics: Computer vision tools are used to enable robots to perceive and interact with their environment.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b="0" i="0" dirty="0">
                <a:solidFill>
                  <a:schemeClr val="tx1"/>
                </a:solidFill>
                <a:effectLst/>
                <a:latin typeface="Times New Roman" panose="02020603050405020304" pitchFamily="18" charset="0"/>
                <a:cs typeface="Times New Roman" panose="02020603050405020304" pitchFamily="18" charset="0"/>
              </a:rPr>
              <a:t>Computer vision tools have many other applications in various industries, and their usage is rapidly growing as technology advances. </a:t>
            </a:r>
          </a:p>
        </p:txBody>
      </p:sp>
    </p:spTree>
    <p:extLst>
      <p:ext uri="{BB962C8B-B14F-4D97-AF65-F5344CB8AC3E}">
        <p14:creationId xmlns:p14="http://schemas.microsoft.com/office/powerpoint/2010/main" xmlns="" val="185634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9CF15-D820-36B0-0F7C-FA4171F65D47}"/>
              </a:ext>
            </a:extLst>
          </p:cNvPr>
          <p:cNvSpPr>
            <a:spLocks noGrp="1"/>
          </p:cNvSpPr>
          <p:nvPr>
            <p:ph type="title"/>
          </p:nvPr>
        </p:nvSpPr>
        <p:spPr/>
        <p:txBody>
          <a:bodyPr/>
          <a:lstStyle/>
          <a:p>
            <a:r>
              <a:rPr lang="en-IN" dirty="0"/>
              <a:t>Reported Literature</a:t>
            </a:r>
          </a:p>
        </p:txBody>
      </p:sp>
      <p:graphicFrame>
        <p:nvGraphicFramePr>
          <p:cNvPr id="6" name="Table 6">
            <a:extLst>
              <a:ext uri="{FF2B5EF4-FFF2-40B4-BE49-F238E27FC236}">
                <a16:creationId xmlns:a16="http://schemas.microsoft.com/office/drawing/2014/main" xmlns="" id="{116D1A5B-57B6-F0CB-6AA2-11031642F25A}"/>
              </a:ext>
            </a:extLst>
          </p:cNvPr>
          <p:cNvGraphicFramePr>
            <a:graphicFrameLocks noGrp="1"/>
          </p:cNvGraphicFramePr>
          <p:nvPr>
            <p:ph idx="1"/>
            <p:extLst>
              <p:ext uri="{D42A27DB-BD31-4B8C-83A1-F6EECF244321}">
                <p14:modId xmlns:p14="http://schemas.microsoft.com/office/powerpoint/2010/main" xmlns="" val="3689933009"/>
              </p:ext>
            </p:extLst>
          </p:nvPr>
        </p:nvGraphicFramePr>
        <p:xfrm>
          <a:off x="375920" y="2407920"/>
          <a:ext cx="11399521" cy="4431249"/>
        </p:xfrm>
        <a:graphic>
          <a:graphicData uri="http://schemas.openxmlformats.org/drawingml/2006/table">
            <a:tbl>
              <a:tblPr firstRow="1" bandRow="1">
                <a:tableStyleId>{5C22544A-7EE6-4342-B048-85BDC9FD1C3A}</a:tableStyleId>
              </a:tblPr>
              <a:tblGrid>
                <a:gridCol w="1857091">
                  <a:extLst>
                    <a:ext uri="{9D8B030D-6E8A-4147-A177-3AD203B41FA5}">
                      <a16:colId xmlns:a16="http://schemas.microsoft.com/office/drawing/2014/main" xmlns="" val="1505577261"/>
                    </a:ext>
                  </a:extLst>
                </a:gridCol>
                <a:gridCol w="1908486">
                  <a:extLst>
                    <a:ext uri="{9D8B030D-6E8A-4147-A177-3AD203B41FA5}">
                      <a16:colId xmlns:a16="http://schemas.microsoft.com/office/drawing/2014/main" xmlns="" val="3068872346"/>
                    </a:ext>
                  </a:extLst>
                </a:gridCol>
                <a:gridCol w="1908486">
                  <a:extLst>
                    <a:ext uri="{9D8B030D-6E8A-4147-A177-3AD203B41FA5}">
                      <a16:colId xmlns:a16="http://schemas.microsoft.com/office/drawing/2014/main" xmlns="" val="2222770541"/>
                    </a:ext>
                  </a:extLst>
                </a:gridCol>
                <a:gridCol w="1908486">
                  <a:extLst>
                    <a:ext uri="{9D8B030D-6E8A-4147-A177-3AD203B41FA5}">
                      <a16:colId xmlns:a16="http://schemas.microsoft.com/office/drawing/2014/main" xmlns="" val="4118997884"/>
                    </a:ext>
                  </a:extLst>
                </a:gridCol>
                <a:gridCol w="1908486">
                  <a:extLst>
                    <a:ext uri="{9D8B030D-6E8A-4147-A177-3AD203B41FA5}">
                      <a16:colId xmlns:a16="http://schemas.microsoft.com/office/drawing/2014/main" xmlns="" val="3813893550"/>
                    </a:ext>
                  </a:extLst>
                </a:gridCol>
                <a:gridCol w="1908486">
                  <a:extLst>
                    <a:ext uri="{9D8B030D-6E8A-4147-A177-3AD203B41FA5}">
                      <a16:colId xmlns:a16="http://schemas.microsoft.com/office/drawing/2014/main" xmlns="" val="4178377390"/>
                    </a:ext>
                  </a:extLst>
                </a:gridCol>
              </a:tblGrid>
              <a:tr h="684107">
                <a:tc>
                  <a:txBody>
                    <a:bodyPr/>
                    <a:lstStyle/>
                    <a:p>
                      <a:r>
                        <a:rPr lang="en-IN" dirty="0"/>
                        <a:t>Paper title</a:t>
                      </a:r>
                    </a:p>
                  </a:txBody>
                  <a:tcPr/>
                </a:tc>
                <a:tc>
                  <a:txBody>
                    <a:bodyPr/>
                    <a:lstStyle/>
                    <a:p>
                      <a:r>
                        <a:rPr lang="en-IN" dirty="0"/>
                        <a:t>Author</a:t>
                      </a:r>
                    </a:p>
                  </a:txBody>
                  <a:tcPr/>
                </a:tc>
                <a:tc>
                  <a:txBody>
                    <a:bodyPr/>
                    <a:lstStyle/>
                    <a:p>
                      <a:r>
                        <a:rPr lang="en-IN" dirty="0"/>
                        <a:t>Methodology</a:t>
                      </a:r>
                    </a:p>
                  </a:txBody>
                  <a:tcPr/>
                </a:tc>
                <a:tc>
                  <a:txBody>
                    <a:bodyPr/>
                    <a:lstStyle/>
                    <a:p>
                      <a:r>
                        <a:rPr lang="en-IN" dirty="0"/>
                        <a:t>Journal </a:t>
                      </a:r>
                    </a:p>
                  </a:txBody>
                  <a:tcPr/>
                </a:tc>
                <a:tc>
                  <a:txBody>
                    <a:bodyPr/>
                    <a:lstStyle/>
                    <a:p>
                      <a:r>
                        <a:rPr lang="en-IN" dirty="0"/>
                        <a:t>Year of publication</a:t>
                      </a:r>
                    </a:p>
                  </a:txBody>
                  <a:tcPr/>
                </a:tc>
                <a:tc>
                  <a:txBody>
                    <a:bodyPr/>
                    <a:lstStyle/>
                    <a:p>
                      <a:r>
                        <a:rPr lang="en-IN" dirty="0"/>
                        <a:t>Demerits</a:t>
                      </a:r>
                    </a:p>
                  </a:txBody>
                  <a:tcPr/>
                </a:tc>
                <a:extLst>
                  <a:ext uri="{0D108BD9-81ED-4DB2-BD59-A6C34878D82A}">
                    <a16:rowId xmlns:a16="http://schemas.microsoft.com/office/drawing/2014/main" xmlns="" val="3050513542"/>
                  </a:ext>
                </a:extLst>
              </a:tr>
              <a:tr h="684107">
                <a:tc>
                  <a:txBody>
                    <a:bodyPr/>
                    <a:lstStyle/>
                    <a:p>
                      <a:pPr>
                        <a:lnSpc>
                          <a:spcPct val="107000"/>
                        </a:lnSpc>
                        <a:spcBef>
                          <a:spcPts val="2400"/>
                        </a:spcBef>
                        <a:spcAft>
                          <a:spcPts val="2400"/>
                        </a:spcAft>
                      </a:pPr>
                      <a:r>
                        <a:rPr lang="en-IN" sz="1100" dirty="0">
                          <a:effectLst/>
                        </a:rPr>
                        <a:t>"Real-time face detection using OpenCV"</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Bradski, 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Viola-Jones algorithm with Haar-like features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ACM Workshop on Computer Vision, pp. 137-154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2008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Requires high computation power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extLst>
                  <a:ext uri="{0D108BD9-81ED-4DB2-BD59-A6C34878D82A}">
                    <a16:rowId xmlns:a16="http://schemas.microsoft.com/office/drawing/2014/main" xmlns="" val="295400687"/>
                  </a:ext>
                </a:extLst>
              </a:tr>
              <a:tr h="684107">
                <a:tc>
                  <a:txBody>
                    <a:bodyPr/>
                    <a:lstStyle/>
                    <a:p>
                      <a:pPr>
                        <a:lnSpc>
                          <a:spcPct val="107000"/>
                        </a:lnSpc>
                        <a:spcBef>
                          <a:spcPts val="2400"/>
                        </a:spcBef>
                        <a:spcAft>
                          <a:spcPts val="2400"/>
                        </a:spcAft>
                      </a:pPr>
                      <a:r>
                        <a:rPr lang="en-IN" sz="1100" dirty="0">
                          <a:effectLst/>
                        </a:rPr>
                        <a:t>"Robust Real-Time Face Detection"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a:effectLst/>
                        </a:rPr>
                        <a:t>Yang, M.H. et 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Boosted Cascade of Simple Features (BCSF)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IEEE Conference on Computer Vision and Pattern Recognition (CVPR), pp. 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2007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a:effectLst/>
                        </a:rPr>
                        <a:t>High false positive rate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extLst>
                  <a:ext uri="{0D108BD9-81ED-4DB2-BD59-A6C34878D82A}">
                    <a16:rowId xmlns:a16="http://schemas.microsoft.com/office/drawing/2014/main" xmlns="" val="821956259"/>
                  </a:ext>
                </a:extLst>
              </a:tr>
              <a:tr h="684107">
                <a:tc>
                  <a:txBody>
                    <a:bodyPr/>
                    <a:lstStyle/>
                    <a:p>
                      <a:pPr>
                        <a:lnSpc>
                          <a:spcPct val="107000"/>
                        </a:lnSpc>
                        <a:spcBef>
                          <a:spcPts val="2400"/>
                        </a:spcBef>
                        <a:spcAft>
                          <a:spcPts val="2400"/>
                        </a:spcAft>
                      </a:pPr>
                      <a:r>
                        <a:rPr lang="en-IN" sz="1100" dirty="0">
                          <a:effectLst/>
                        </a:rPr>
                        <a:t>"Facial Detection and Tracking using OpenCV"</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err="1">
                          <a:effectLst/>
                        </a:rPr>
                        <a:t>Bradski</a:t>
                      </a:r>
                      <a:r>
                        <a:rPr lang="en-IN" sz="1100" dirty="0">
                          <a:effectLst/>
                        </a:rPr>
                        <a:t>, 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a:effectLst/>
                        </a:rPr>
                        <a:t>Cascade Classifier with </a:t>
                      </a:r>
                      <a:r>
                        <a:rPr lang="en-IN" sz="1100" dirty="0" err="1">
                          <a:effectLst/>
                        </a:rPr>
                        <a:t>Haar</a:t>
                      </a:r>
                      <a:r>
                        <a:rPr lang="en-IN" sz="1100" dirty="0">
                          <a:effectLst/>
                        </a:rPr>
                        <a:t>-like features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err="1">
                          <a:effectLst/>
                        </a:rPr>
                        <a:t>Dr.</a:t>
                      </a:r>
                      <a:r>
                        <a:rPr lang="en-IN" sz="1100" dirty="0">
                          <a:effectLst/>
                        </a:rPr>
                        <a:t> Dobb's Journal, pp. 44-50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a:effectLst/>
                        </a:rPr>
                        <a:t>2008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a:effectLst/>
                        </a:rPr>
                        <a:t>Limited detection 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extLst>
                  <a:ext uri="{0D108BD9-81ED-4DB2-BD59-A6C34878D82A}">
                    <a16:rowId xmlns:a16="http://schemas.microsoft.com/office/drawing/2014/main" xmlns="" val="2149302656"/>
                  </a:ext>
                </a:extLst>
              </a:tr>
              <a:tr h="684107">
                <a:tc>
                  <a:txBody>
                    <a:bodyPr/>
                    <a:lstStyle/>
                    <a:p>
                      <a:pPr>
                        <a:lnSpc>
                          <a:spcPct val="107000"/>
                        </a:lnSpc>
                        <a:spcBef>
                          <a:spcPts val="2400"/>
                        </a:spcBef>
                        <a:spcAft>
                          <a:spcPts val="2400"/>
                        </a:spcAft>
                      </a:pPr>
                      <a:r>
                        <a:rPr lang="en-IN" sz="1100">
                          <a:effectLst/>
                        </a:rPr>
                        <a:t>"Efficient Face Detection Method for Mobile Applications"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a:effectLst/>
                        </a:rPr>
                        <a:t>Le, T.H. et 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Faster R-CNN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International Conference on Advanced Technologies for Communications (ATC), pp. 85-90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2017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a:effectLst/>
                        </a:rPr>
                        <a:t>Slow detection speed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extLst>
                  <a:ext uri="{0D108BD9-81ED-4DB2-BD59-A6C34878D82A}">
                    <a16:rowId xmlns:a16="http://schemas.microsoft.com/office/drawing/2014/main" xmlns="" val="3677429659"/>
                  </a:ext>
                </a:extLst>
              </a:tr>
              <a:tr h="684107">
                <a:tc>
                  <a:txBody>
                    <a:bodyPr/>
                    <a:lstStyle/>
                    <a:p>
                      <a:pPr>
                        <a:lnSpc>
                          <a:spcPct val="107000"/>
                        </a:lnSpc>
                        <a:spcBef>
                          <a:spcPts val="2400"/>
                        </a:spcBef>
                        <a:spcAft>
                          <a:spcPts val="2400"/>
                        </a:spcAft>
                      </a:pPr>
                      <a:r>
                        <a:rPr lang="en-IN" sz="1100">
                          <a:effectLst/>
                        </a:rPr>
                        <a:t>"A Comparison of Face Detection Algorithms"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a:effectLst/>
                        </a:rPr>
                        <a:t>Ramoser, H. et 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a:effectLst/>
                        </a:rPr>
                        <a:t>Viola-Jones algorithm with </a:t>
                      </a:r>
                      <a:r>
                        <a:rPr lang="en-IN" sz="1100" dirty="0" err="1">
                          <a:effectLst/>
                        </a:rPr>
                        <a:t>Haar</a:t>
                      </a:r>
                      <a:r>
                        <a:rPr lang="en-IN" sz="1100" dirty="0">
                          <a:effectLst/>
                        </a:rPr>
                        <a:t>-like features, </a:t>
                      </a:r>
                      <a:r>
                        <a:rPr lang="en-IN" sz="1100" dirty="0" err="1">
                          <a:effectLst/>
                        </a:rPr>
                        <a:t>Adaboost</a:t>
                      </a:r>
                      <a:r>
                        <a:rPr lang="en-IN" sz="1100" dirty="0">
                          <a:effectLst/>
                        </a:rPr>
                        <a:t>, SVM, and HOG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a:effectLst/>
                        </a:rPr>
                        <a:t>IEEE International Conference on Computer Vision Theory and Applications (VISAPP), pp. 173-181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a:effectLst/>
                        </a:rPr>
                        <a:t>2015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tc>
                  <a:txBody>
                    <a:bodyPr/>
                    <a:lstStyle/>
                    <a:p>
                      <a:pPr>
                        <a:lnSpc>
                          <a:spcPct val="107000"/>
                        </a:lnSpc>
                        <a:spcBef>
                          <a:spcPts val="2400"/>
                        </a:spcBef>
                        <a:spcAft>
                          <a:spcPts val="2400"/>
                        </a:spcAft>
                      </a:pPr>
                      <a:r>
                        <a:rPr lang="en-IN" sz="1100" dirty="0">
                          <a:effectLst/>
                        </a:rPr>
                        <a:t>Limited performance in complex scenarios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815" marR="7815" marT="7815" marB="7815" anchor="b"/>
                </a:tc>
                <a:extLst>
                  <a:ext uri="{0D108BD9-81ED-4DB2-BD59-A6C34878D82A}">
                    <a16:rowId xmlns:a16="http://schemas.microsoft.com/office/drawing/2014/main" xmlns="" val="2907901465"/>
                  </a:ext>
                </a:extLst>
              </a:tr>
            </a:tbl>
          </a:graphicData>
        </a:graphic>
      </p:graphicFrame>
    </p:spTree>
    <p:extLst>
      <p:ext uri="{BB962C8B-B14F-4D97-AF65-F5344CB8AC3E}">
        <p14:creationId xmlns:p14="http://schemas.microsoft.com/office/powerpoint/2010/main" xmlns="" val="316518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F9D29-74FB-544B-7D37-EEB3550D7A97}"/>
              </a:ext>
            </a:extLst>
          </p:cNvPr>
          <p:cNvSpPr>
            <a:spLocks noGrp="1"/>
          </p:cNvSpPr>
          <p:nvPr>
            <p:ph type="title"/>
          </p:nvPr>
        </p:nvSpPr>
        <p:spPr/>
        <p:txBody>
          <a:bodyPr/>
          <a:lstStyle/>
          <a:p>
            <a:r>
              <a:rPr lang="en-IN" dirty="0"/>
              <a:t>Objective of project</a:t>
            </a:r>
          </a:p>
        </p:txBody>
      </p:sp>
      <p:sp>
        <p:nvSpPr>
          <p:cNvPr id="3" name="Content Placeholder 2">
            <a:extLst>
              <a:ext uri="{FF2B5EF4-FFF2-40B4-BE49-F238E27FC236}">
                <a16:creationId xmlns:a16="http://schemas.microsoft.com/office/drawing/2014/main" xmlns="" id="{44744D5D-0A86-B125-5B8D-4144609EB971}"/>
              </a:ext>
            </a:extLst>
          </p:cNvPr>
          <p:cNvSpPr>
            <a:spLocks noGrp="1"/>
          </p:cNvSpPr>
          <p:nvPr>
            <p:ph idx="1"/>
          </p:nvPr>
        </p:nvSpPr>
        <p:spPr>
          <a:xfrm>
            <a:off x="1226074" y="2562860"/>
            <a:ext cx="10106944" cy="2156922"/>
          </a:xfrm>
        </p:spPr>
        <p:txBody>
          <a:bodyPr>
            <a:normAutofit/>
          </a:bodyPr>
          <a:lstStyle/>
          <a:p>
            <a:pPr marL="5715" marR="74295" indent="-6350" algn="just">
              <a:lnSpc>
                <a:spcPct val="110000"/>
              </a:lnSpc>
              <a:spcAft>
                <a:spcPts val="15"/>
              </a:spcAft>
            </a:pPr>
            <a:r>
              <a:rPr lang="en-IN" sz="1800"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The objectives for a face detection project can vary depending on the specific application and requirements, but some common objectives could include:   </a:t>
            </a:r>
          </a:p>
          <a:p>
            <a:pPr marL="342900" marR="74295" lvl="0" indent="-342900" algn="l" fontAlgn="base">
              <a:lnSpc>
                <a:spcPct val="111000"/>
              </a:lnSpc>
              <a:spcAft>
                <a:spcPts val="25"/>
              </a:spcAft>
              <a:buClr>
                <a:srgbClr val="000000"/>
              </a:buClr>
              <a:buSzPts val="1200"/>
              <a:buFont typeface="+mj-lt"/>
              <a:buAutoNum type="arabicPeriod"/>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face detection is to locate human faces within an image or a video frame.  </a:t>
            </a:r>
          </a:p>
          <a:p>
            <a:pPr marL="342900" marR="74295" lvl="0" indent="-342900" algn="l" fontAlgn="base">
              <a:lnSpc>
                <a:spcPct val="111000"/>
              </a:lnSpc>
              <a:spcAft>
                <a:spcPts val="25"/>
              </a:spcAft>
              <a:buClr>
                <a:srgbClr val="000000"/>
              </a:buClr>
              <a:buSzPts val="1200"/>
              <a:buFont typeface="+mj-lt"/>
              <a:buAutoNum type="arabicPeriod"/>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 face detection the camera only detects the presence of human face and ignores the rest of the objects. </a:t>
            </a:r>
          </a:p>
          <a:p>
            <a:pPr algn="just">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5AA77B3-F4A2-7B96-B582-52C35F7B2F9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85194" y="4313815"/>
            <a:ext cx="4219575" cy="2257425"/>
          </a:xfrm>
          <a:prstGeom prst="rect">
            <a:avLst/>
          </a:prstGeom>
        </p:spPr>
      </p:pic>
    </p:spTree>
    <p:extLst>
      <p:ext uri="{BB962C8B-B14F-4D97-AF65-F5344CB8AC3E}">
        <p14:creationId xmlns:p14="http://schemas.microsoft.com/office/powerpoint/2010/main" xmlns="" val="237056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
          <p:cNvSpPr txBox="1">
            <a:spLocks noGrp="1"/>
          </p:cNvSpPr>
          <p:nvPr>
            <p:ph type="title"/>
          </p:nvPr>
        </p:nvSpPr>
        <p:spPr>
          <a:xfrm>
            <a:off x="1154954" y="973668"/>
            <a:ext cx="8761500" cy="707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Timeline of Work Proposal</a:t>
            </a:r>
            <a:endParaRPr/>
          </a:p>
        </p:txBody>
      </p:sp>
      <p:graphicFrame>
        <p:nvGraphicFramePr>
          <p:cNvPr id="1036" name="Google Shape;1036;p1"/>
          <p:cNvGraphicFramePr/>
          <p:nvPr/>
        </p:nvGraphicFramePr>
        <p:xfrm>
          <a:off x="1476517" y="1911141"/>
          <a:ext cx="8824925" cy="4116865"/>
        </p:xfrm>
        <a:graphic>
          <a:graphicData uri="http://schemas.openxmlformats.org/drawingml/2006/table">
            <a:tbl>
              <a:tblPr firstRow="1" bandRow="1">
                <a:noFill/>
                <a:tableStyleId>{0612D68B-F0DF-4E1D-B29E-0B16E6F021C2}</a:tableStyleId>
              </a:tblPr>
              <a:tblGrid>
                <a:gridCol w="2049525">
                  <a:extLst>
                    <a:ext uri="{9D8B030D-6E8A-4147-A177-3AD203B41FA5}">
                      <a16:colId xmlns:a16="http://schemas.microsoft.com/office/drawing/2014/main" xmlns="" val="20000"/>
                    </a:ext>
                  </a:extLst>
                </a:gridCol>
                <a:gridCol w="6775400">
                  <a:extLst>
                    <a:ext uri="{9D8B030D-6E8A-4147-A177-3AD203B41FA5}">
                      <a16:colId xmlns:a16="http://schemas.microsoft.com/office/drawing/2014/main" xmlns="" val="20001"/>
                    </a:ext>
                  </a:extLst>
                </a:gridCol>
              </a:tblGrid>
              <a:tr h="503350">
                <a:tc>
                  <a:txBody>
                    <a:bodyPr/>
                    <a:lstStyle/>
                    <a:p>
                      <a:pPr marL="0" marR="0" lvl="0" indent="0" algn="l" rtl="0">
                        <a:lnSpc>
                          <a:spcPct val="100000"/>
                        </a:lnSpc>
                        <a:spcBef>
                          <a:spcPts val="0"/>
                        </a:spcBef>
                        <a:spcAft>
                          <a:spcPts val="0"/>
                        </a:spcAft>
                        <a:buNone/>
                        <a:defRPr sz="1400" u="none" strike="noStrike" cap="none"/>
                      </a:pPr>
                      <a:r>
                        <a:rPr lang="en-IN" sz="1800"/>
                        <a:t> </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70186D"/>
                    </a:solidFill>
                  </a:tcPr>
                </a:tc>
                <a:tc>
                  <a:txBody>
                    <a:bodyPr/>
                    <a:lstStyle/>
                    <a:p>
                      <a:pPr marL="0" marR="0" lvl="0" indent="0" algn="ctr"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Intended outcome</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70186D"/>
                    </a:solidFill>
                  </a:tcPr>
                </a:tc>
                <a:extLst>
                  <a:ext uri="{0D108BD9-81ED-4DB2-BD59-A6C34878D82A}">
                    <a16:rowId xmlns:a16="http://schemas.microsoft.com/office/drawing/2014/main" xmlns="" val="10000"/>
                  </a:ext>
                </a:extLst>
              </a:tr>
              <a:tr h="628525">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Week 1</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Learnt about Analyzing and Classifying Images with the Computer Vision Service</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1"/>
                  </a:ext>
                </a:extLst>
              </a:tr>
              <a:tr h="475850">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Week 2</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Learnt about Detect objects in images with the Custom Vision service</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2"/>
                  </a:ext>
                </a:extLst>
              </a:tr>
              <a:tr h="435350">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Week 3</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Learnt about Analyze Faces, Text, and Receipts with Azure Al</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3"/>
                  </a:ext>
                </a:extLst>
              </a:tr>
              <a:tr h="700575">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Week 4</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Chosen a project based on computer vision tool and learnt about how the project works.</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4"/>
                  </a:ext>
                </a:extLst>
              </a:tr>
              <a:tr h="472200">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Week 5</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Done with executing the code for the project.</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5"/>
                  </a:ext>
                </a:extLst>
              </a:tr>
              <a:tr h="889450">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Week 6</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defRPr sz="1400" u="none" strike="noStrike" cap="none"/>
                      </a:pPr>
                      <a:r>
                        <a:rPr lang="en-IN" sz="1800">
                          <a:latin typeface="Times New Roman"/>
                          <a:ea typeface="Times New Roman"/>
                          <a:cs typeface="Times New Roman"/>
                          <a:sym typeface="Times New Roman"/>
                        </a:rPr>
                        <a:t>Done with ppt and report for review</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6"/>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7</TotalTime>
  <Words>1467</Words>
  <Application>Microsoft Office PowerPoint</Application>
  <PresentationFormat>Custom</PresentationFormat>
  <Paragraphs>146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FACE DETECTION USING OPEN CV </vt:lpstr>
      <vt:lpstr>Table of Contents</vt:lpstr>
      <vt:lpstr>Introduction</vt:lpstr>
      <vt:lpstr>About Software Tool</vt:lpstr>
      <vt:lpstr>About Software Tool</vt:lpstr>
      <vt:lpstr>Usage of Software Tool</vt:lpstr>
      <vt:lpstr>Reported Literature</vt:lpstr>
      <vt:lpstr>Objective of project</vt:lpstr>
      <vt:lpstr>Timeline of Work Proposal</vt:lpstr>
      <vt:lpstr>Used Algorithm</vt:lpstr>
      <vt:lpstr>Working</vt:lpstr>
      <vt:lpstr>Working</vt:lpstr>
      <vt:lpstr>Working</vt:lpstr>
      <vt:lpstr>Working</vt:lpstr>
      <vt:lpstr>Results and Discussion</vt:lpstr>
      <vt:lpstr>Results and Discussion</vt:lpstr>
      <vt:lpstr>Results and Discussion</vt:lpstr>
      <vt:lpstr>Summary</vt:lpstr>
      <vt:lpstr>References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USING OPEN CV</dc:title>
  <dc:creator>A1</dc:creator>
  <cp:lastModifiedBy>A1</cp:lastModifiedBy>
  <cp:revision>2</cp:revision>
  <dcterms:modified xsi:type="dcterms:W3CDTF">2024-02-23T06:25:00Z</dcterms:modified>
</cp:coreProperties>
</file>