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6"/>
  </p:notesMasterIdLst>
  <p:sldIdLst>
    <p:sldId id="494" r:id="rId2"/>
    <p:sldId id="766" r:id="rId3"/>
    <p:sldId id="767" r:id="rId4"/>
    <p:sldId id="768" r:id="rId5"/>
    <p:sldId id="769" r:id="rId6"/>
    <p:sldId id="770" r:id="rId7"/>
    <p:sldId id="771" r:id="rId8"/>
    <p:sldId id="772" r:id="rId9"/>
    <p:sldId id="773" r:id="rId10"/>
    <p:sldId id="774" r:id="rId11"/>
    <p:sldId id="775" r:id="rId12"/>
    <p:sldId id="776" r:id="rId13"/>
    <p:sldId id="777" r:id="rId14"/>
    <p:sldId id="778" r:id="rId15"/>
    <p:sldId id="779" r:id="rId16"/>
    <p:sldId id="780" r:id="rId17"/>
    <p:sldId id="781" r:id="rId18"/>
    <p:sldId id="782" r:id="rId19"/>
    <p:sldId id="783" r:id="rId20"/>
    <p:sldId id="784" r:id="rId21"/>
    <p:sldId id="785" r:id="rId22"/>
    <p:sldId id="786" r:id="rId23"/>
    <p:sldId id="787" r:id="rId24"/>
    <p:sldId id="788" r:id="rId25"/>
    <p:sldId id="789" r:id="rId26"/>
    <p:sldId id="790" r:id="rId27"/>
    <p:sldId id="791" r:id="rId28"/>
    <p:sldId id="792" r:id="rId29"/>
    <p:sldId id="793" r:id="rId30"/>
    <p:sldId id="794" r:id="rId31"/>
    <p:sldId id="795" r:id="rId32"/>
    <p:sldId id="796" r:id="rId33"/>
    <p:sldId id="797" r:id="rId34"/>
    <p:sldId id="798" r:id="rId35"/>
    <p:sldId id="799" r:id="rId36"/>
    <p:sldId id="800" r:id="rId37"/>
    <p:sldId id="801" r:id="rId38"/>
    <p:sldId id="802" r:id="rId39"/>
    <p:sldId id="803" r:id="rId40"/>
    <p:sldId id="804" r:id="rId41"/>
    <p:sldId id="805" r:id="rId42"/>
    <p:sldId id="806" r:id="rId43"/>
    <p:sldId id="807" r:id="rId44"/>
    <p:sldId id="808" r:id="rId45"/>
    <p:sldId id="809" r:id="rId46"/>
    <p:sldId id="810" r:id="rId47"/>
    <p:sldId id="811" r:id="rId48"/>
    <p:sldId id="812" r:id="rId49"/>
    <p:sldId id="813" r:id="rId50"/>
    <p:sldId id="814" r:id="rId51"/>
    <p:sldId id="815" r:id="rId52"/>
    <p:sldId id="816" r:id="rId53"/>
    <p:sldId id="817" r:id="rId54"/>
    <p:sldId id="287" r:id="rId5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B314D99-CE97-4E23-A61C-E2A92D2B4EEA}">
          <p14:sldIdLst>
            <p14:sldId id="494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E6E6E6"/>
    <a:srgbClr val="FB9708"/>
    <a:srgbClr val="064BB2"/>
    <a:srgbClr val="FFCB54"/>
    <a:srgbClr val="2B6EE1"/>
    <a:srgbClr val="FFBF2B"/>
    <a:srgbClr val="7624CC"/>
    <a:srgbClr val="CC8824"/>
    <a:srgbClr val="216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82157" autoAdjust="0"/>
  </p:normalViewPr>
  <p:slideViewPr>
    <p:cSldViewPr snapToGrid="0">
      <p:cViewPr varScale="1">
        <p:scale>
          <a:sx n="102" d="100"/>
          <a:sy n="102" d="100"/>
        </p:scale>
        <p:origin x="1584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3753C6D-1DDE-4F18-9BF4-C9DF0A10EA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9D7F71-5283-40EA-93C1-C85B8211BFC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E2074C5-5737-44CF-9643-1D3E05C59E96}" type="datetimeFigureOut">
              <a:rPr lang="zh-CN" altLang="en-US"/>
              <a:pPr>
                <a:defRPr/>
              </a:pPr>
              <a:t>2020/12/10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2526B2B0-CA23-4EEE-9BBD-68B9AA42E1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71A97D5-DAD9-4843-9056-C5515CD7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98D2B5-1B40-4A7C-B136-3A04F90149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919A7E-50BE-4C2E-BDD1-6F87281C8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2CDD577E-5C75-4AE2-A156-EEDF2B835D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562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150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32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5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03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872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2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015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861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441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009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403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831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092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9024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592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742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8111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201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902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3123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047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4420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9326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5014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6889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593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6966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3880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0687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610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57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892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1974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357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157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7678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479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5227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4165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5879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7288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748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852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6684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572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5187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417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459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382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146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52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8E2273A-D958-483B-AE4D-D6C7BC518B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68501"/>
            <a:ext cx="9142810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714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pic>
        <p:nvPicPr>
          <p:cNvPr id="4" name="图片 3" descr="AW视觉符号.jpg">
            <a:extLst>
              <a:ext uri="{FF2B5EF4-FFF2-40B4-BE49-F238E27FC236}">
                <a16:creationId xmlns:a16="http://schemas.microsoft.com/office/drawing/2014/main" id="{A0FCB16C-DD90-4106-AB92-E87A1E595B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1796" y="2246812"/>
            <a:ext cx="3522764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706149"/>
            <a:ext cx="4683967" cy="692150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日期占位符 29">
            <a:extLst>
              <a:ext uri="{FF2B5EF4-FFF2-40B4-BE49-F238E27FC236}">
                <a16:creationId xmlns:a16="http://schemas.microsoft.com/office/drawing/2014/main" id="{8A1A4E5F-8141-4E67-9DED-2776F19E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3659189"/>
            <a:ext cx="1503759" cy="365125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2020/12/10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224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E52A9359-C846-4DEE-9179-3691852EBA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453313" y="6392864"/>
            <a:ext cx="4286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7334110F-554E-42C8-A9ED-D5B538DE0F4F}" type="slidenum">
              <a:rPr lang="en-US" altLang="zh-CN" sz="750" smtClean="0"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29325D67-8F99-45FA-88F9-C17E67C53AD2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7881938" y="6508750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B66D383C-BF49-47B7-83CD-EE8C6F39A5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789635" y="6508750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8777108D-79B8-4CEB-9807-C76BD0D93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548" y="915988"/>
            <a:ext cx="7197328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14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F2DA0A92-18AF-4B26-8C02-C791F11BF5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81875" y="915988"/>
            <a:ext cx="1491854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14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754669"/>
            <a:ext cx="8330701" cy="4369231"/>
          </a:xfrm>
        </p:spPr>
        <p:txBody>
          <a:bodyPr>
            <a:noAutofit/>
          </a:bodyPr>
          <a:lstStyle>
            <a:lvl1pPr marL="272117" indent="-272117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n"/>
              <a:defRPr sz="1500" b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350" b="0">
                <a:latin typeface="微软雅黑" pitchFamily="34" charset="-122"/>
                <a:ea typeface="微软雅黑" pitchFamily="34" charset="-122"/>
              </a:defRPr>
            </a:lvl2pPr>
            <a:lvl3pPr>
              <a:defRPr sz="1429" b="0">
                <a:latin typeface="微软雅黑" pitchFamily="34" charset="-122"/>
                <a:ea typeface="微软雅黑" pitchFamily="34" charset="-122"/>
              </a:defRPr>
            </a:lvl3pPr>
            <a:lvl4pPr>
              <a:defRPr sz="1429" b="0">
                <a:latin typeface="微软雅黑" pitchFamily="34" charset="-122"/>
                <a:ea typeface="微软雅黑" pitchFamily="34" charset="-122"/>
              </a:defRPr>
            </a:lvl4pPr>
            <a:lvl5pPr>
              <a:defRPr sz="1429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359079"/>
            <a:ext cx="8229601" cy="528176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1138981"/>
            <a:ext cx="83307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813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:a16="http://schemas.microsoft.com/office/drawing/2014/main" id="{CE67F10F-4E1F-4E56-AE32-CA90C6166EE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453313" y="6392864"/>
            <a:ext cx="428625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D9467767-FB9E-4EB1-BDF9-14E43F14637C}" type="slidenum">
              <a:rPr lang="en-US" altLang="zh-CN" sz="750" smtClean="0"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直接连接符 19">
            <a:extLst>
              <a:ext uri="{FF2B5EF4-FFF2-40B4-BE49-F238E27FC236}">
                <a16:creationId xmlns:a16="http://schemas.microsoft.com/office/drawing/2014/main" id="{7682C204-EEB2-479A-A356-5DEEC7AE267E}"/>
              </a:ext>
            </a:extLst>
          </p:cNvPr>
          <p:cNvCxnSpPr>
            <a:stCxn id="6" idx="3"/>
          </p:cNvCxnSpPr>
          <p:nvPr userDrawn="1"/>
        </p:nvCxnSpPr>
        <p:spPr>
          <a:xfrm>
            <a:off x="7881938" y="6508750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14">
            <a:extLst>
              <a:ext uri="{FF2B5EF4-FFF2-40B4-BE49-F238E27FC236}">
                <a16:creationId xmlns:a16="http://schemas.microsoft.com/office/drawing/2014/main" id="{A814623B-3366-44AB-B600-6B4AAA260DB3}"/>
              </a:ext>
            </a:extLst>
          </p:cNvPr>
          <p:cNvCxnSpPr/>
          <p:nvPr userDrawn="1"/>
        </p:nvCxnSpPr>
        <p:spPr>
          <a:xfrm flipV="1">
            <a:off x="2789635" y="6508750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3">
            <a:extLst>
              <a:ext uri="{FF2B5EF4-FFF2-40B4-BE49-F238E27FC236}">
                <a16:creationId xmlns:a16="http://schemas.microsoft.com/office/drawing/2014/main" id="{EAB06A54-672E-49E5-8290-1A21464D64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548" y="915988"/>
            <a:ext cx="7197328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13"/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156EBC3-F703-4F52-B6EC-93D73AA728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81875" y="915988"/>
            <a:ext cx="1491854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13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359079"/>
            <a:ext cx="8229601" cy="528176"/>
          </a:xfrm>
        </p:spPr>
        <p:txBody>
          <a:bodyPr/>
          <a:lstStyle>
            <a:lvl1pPr algn="l"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81385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F1802-DC2D-4CE1-96FA-479009914B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19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C838FFA0-3DF1-439E-93A7-17519A8427C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91691" y="195263"/>
            <a:ext cx="82296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61F4FDFB-923A-48B7-9C72-919FB14AE2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16706" y="1187451"/>
            <a:ext cx="82296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5945C32-2A86-4899-BE8C-4B829FFF4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3E6E398-29B0-4247-B1B4-5456FEF80EDE}" type="datetimeFigureOut">
              <a:rPr lang="zh-CN" altLang="en-US"/>
              <a:pPr>
                <a:defRPr/>
              </a:pPr>
              <a:t>2020/12/10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9A701CF6-D6CA-45DB-8DE6-4758CAF26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1282D1A1-2FAF-4B96-8F31-585382A8A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30340A2-F8D0-43A0-A5CE-AB69B114C7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9" r:id="rId2"/>
    <p:sldLayoutId id="2147484021" r:id="rId3"/>
    <p:sldLayoutId id="2147484023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875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1875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1875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1875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1875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362822" algn="l" rtl="0" eaLnBrk="0" fontAlgn="base" hangingPunct="0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725645" algn="l" rtl="0" eaLnBrk="0" fontAlgn="base" hangingPunct="0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088468" algn="l" rtl="0" eaLnBrk="0" fontAlgn="base" hangingPunct="0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451290" algn="l" rtl="0" eaLnBrk="0" fontAlgn="base" hangingPunct="0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1575">
          <a:solidFill>
            <a:schemeClr val="tx1"/>
          </a:solidFill>
          <a:latin typeface="+mn-lt"/>
          <a:ea typeface="+mn-ea"/>
          <a:cs typeface="宋体" charset="0"/>
        </a:defRPr>
      </a:lvl1pPr>
      <a:lvl2pPr marL="589360" indent="-22621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75">
          <a:solidFill>
            <a:schemeClr val="tx1"/>
          </a:solidFill>
          <a:latin typeface="+mn-lt"/>
          <a:ea typeface="+mn-ea"/>
        </a:defRPr>
      </a:lvl5pPr>
      <a:lvl6pPr marL="1995524" indent="-18141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6pPr>
      <a:lvl7pPr marL="2358347" indent="-18141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7pPr>
      <a:lvl8pPr marL="2721169" indent="-18141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8pPr>
      <a:lvl9pPr marL="3083991" indent="-18141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822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645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468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290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113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5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757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580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4">
            <a:extLst>
              <a:ext uri="{FF2B5EF4-FFF2-40B4-BE49-F238E27FC236}">
                <a16:creationId xmlns:a16="http://schemas.microsoft.com/office/drawing/2014/main" id="{A33AB1D5-A3D8-4BD0-82FE-EEAC5F1C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455" y="2793623"/>
            <a:ext cx="4115788" cy="519113"/>
          </a:xfrm>
        </p:spPr>
        <p:txBody>
          <a:bodyPr/>
          <a:lstStyle/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Times New Roman" panose="02020603050405020304" pitchFamily="18" charset="0"/>
              </a:rPr>
              <a:t>章    矩阵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D20620-53BD-4232-97F7-F28FCBC8FE5E}"/>
              </a:ext>
            </a:extLst>
          </p:cNvPr>
          <p:cNvSpPr txBox="1"/>
          <p:nvPr/>
        </p:nvSpPr>
        <p:spPr>
          <a:xfrm>
            <a:off x="3759445" y="4653140"/>
            <a:ext cx="5297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南京师范大学  计算机与电子信息学院</a:t>
            </a:r>
            <a:r>
              <a:rPr lang="en-US" altLang="zh-CN" b="1" dirty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ctr"/>
            <a:r>
              <a:rPr lang="zh-CN" altLang="en-US" b="1" dirty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人工智能学院 </a:t>
            </a:r>
            <a:endParaRPr lang="en-US" altLang="zh-CN" b="1" dirty="0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100" b="1" dirty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启体" panose="03000509000000000000" pitchFamily="65" charset="-122"/>
                <a:ea typeface="迷你简启体" panose="03000509000000000000" pitchFamily="65" charset="-122"/>
              </a:rPr>
              <a:t>陈    波</a:t>
            </a:r>
            <a:r>
              <a:rPr lang="zh-CN" altLang="en-US" b="1" dirty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教授   博士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D22660-47F6-4A31-B8FA-D5FF1C654659}"/>
              </a:ext>
            </a:extLst>
          </p:cNvPr>
          <p:cNvSpPr txBox="1"/>
          <p:nvPr/>
        </p:nvSpPr>
        <p:spPr>
          <a:xfrm>
            <a:off x="600420" y="1134737"/>
            <a:ext cx="1685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对称阵</a:t>
            </a: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CE93C105-5D45-4EAE-B86B-853CBBCBB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5735638"/>
            <a:ext cx="74834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>
              <a:defRPr/>
            </a:pPr>
            <a:r>
              <a:rPr lang="zh-CN" altLang="en-US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a) </a:t>
            </a:r>
            <a:r>
              <a:rPr lang="zh-CN" altLang="en-US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下三角矩阵            (</a:t>
            </a:r>
            <a:r>
              <a:rPr lang="en-US" altLang="zh-CN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b) </a:t>
            </a:r>
            <a:r>
              <a:rPr lang="zh-CN" altLang="en-US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存储说明              (</a:t>
            </a:r>
            <a:r>
              <a:rPr lang="en-US" altLang="zh-CN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c) </a:t>
            </a:r>
            <a:r>
              <a:rPr lang="zh-CN" altLang="en-US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计算方法</a:t>
            </a:r>
          </a:p>
        </p:txBody>
      </p:sp>
      <p:sp>
        <p:nvSpPr>
          <p:cNvPr id="24" name="Text Box 60">
            <a:extLst>
              <a:ext uri="{FF2B5EF4-FFF2-40B4-BE49-F238E27FC236}">
                <a16:creationId xmlns:a16="http://schemas.microsoft.com/office/drawing/2014/main" id="{F7C4D63B-A9AB-4529-A914-DC9BEBA2F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38" y="2660650"/>
            <a:ext cx="2663825" cy="216058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36000" tIns="10800" rIns="0" bIns="10800"/>
          <a:lstStyle/>
          <a:p>
            <a:pPr algn="just">
              <a:lnSpc>
                <a:spcPct val="120000"/>
              </a:lnSpc>
              <a:defRPr/>
            </a:pPr>
            <a:r>
              <a:rPr lang="en-US" altLang="zh-CN" b="1" i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zh-CN" altLang="en-US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在一维数组中的序号</a:t>
            </a:r>
          </a:p>
          <a:p>
            <a:pPr algn="just">
              <a:lnSpc>
                <a:spcPct val="120000"/>
              </a:lnSpc>
              <a:defRPr/>
            </a:pPr>
            <a:r>
              <a:rPr lang="zh-CN" altLang="en-US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=阴影部分的面积</a:t>
            </a:r>
          </a:p>
          <a:p>
            <a:pPr algn="just">
              <a:lnSpc>
                <a:spcPct val="120000"/>
              </a:lnSpc>
              <a:defRPr/>
            </a:pPr>
            <a:r>
              <a:rPr lang="zh-CN" altLang="en-US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zh-CN" altLang="en-US" b="1" i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×(</a:t>
            </a:r>
            <a:r>
              <a:rPr lang="en-US" altLang="zh-CN" b="1" i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+1)/2+ </a:t>
            </a:r>
            <a:r>
              <a:rPr lang="en-US" altLang="zh-CN" b="1" i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zh-CN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∵</a:t>
            </a:r>
            <a:r>
              <a:rPr lang="zh-CN" altLang="en-US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一维数组下标从0开始</a:t>
            </a:r>
          </a:p>
          <a:p>
            <a:pPr algn="just">
              <a:lnSpc>
                <a:spcPct val="120000"/>
              </a:lnSpc>
              <a:defRPr/>
            </a:pPr>
            <a:r>
              <a:rPr lang="zh-CN" altLang="en-US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∴</a:t>
            </a:r>
            <a:r>
              <a:rPr lang="en-US" altLang="zh-CN" b="1" i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zh-CN" altLang="en-US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在一维数组中的下标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zh-CN" b="1" i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b="1" i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</a:t>
            </a:r>
            <a:r>
              <a:rPr lang="en-US" altLang="zh-CN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×(</a:t>
            </a:r>
            <a:r>
              <a:rPr lang="en-US" altLang="zh-CN" b="1" i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+1)/2+ </a:t>
            </a:r>
            <a:r>
              <a:rPr lang="en-US" altLang="zh-CN" b="1" i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lang="en-US" altLang="zh-CN" b="1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en-US" altLang="zh-CN" b="1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Text Box 9">
            <a:extLst>
              <a:ext uri="{FF2B5EF4-FFF2-40B4-BE49-F238E27FC236}">
                <a16:creationId xmlns:a16="http://schemas.microsoft.com/office/drawing/2014/main" id="{E4134602-0557-4DFE-BACA-7DB03585C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301875"/>
            <a:ext cx="4318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2060"/>
                </a:solidFill>
                <a:latin typeface="Times New Roman" panose="02020603050405020304" pitchFamily="18" charset="0"/>
              </a:rPr>
              <a:t>  0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b="1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2060"/>
                </a:solidFill>
                <a:latin typeface="Times New Roman" panose="02020603050405020304" pitchFamily="18" charset="0"/>
              </a:rPr>
              <a:t> …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b="1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b="1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i="1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 i="1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>
                <a:solidFill>
                  <a:srgbClr val="002060"/>
                </a:solidFill>
                <a:latin typeface="Times New Roman" panose="02020603050405020304" pitchFamily="18" charset="0"/>
              </a:rPr>
              <a:t>  i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>
                <a:solidFill>
                  <a:srgbClr val="00206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>
                <a:solidFill>
                  <a:srgbClr val="002060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2000" b="1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6" name="Text Box 11">
            <a:extLst>
              <a:ext uri="{FF2B5EF4-FFF2-40B4-BE49-F238E27FC236}">
                <a16:creationId xmlns:a16="http://schemas.microsoft.com/office/drawing/2014/main" id="{428F3849-3626-4213-952D-89D8E7B43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1820863"/>
            <a:ext cx="23907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2060"/>
                </a:solidFill>
                <a:latin typeface="Times New Roman" panose="02020603050405020304" pitchFamily="18" charset="0"/>
              </a:rPr>
              <a:t>0  …   </a:t>
            </a:r>
            <a:r>
              <a:rPr lang="en-US" altLang="zh-CN" sz="2000" b="1" i="1">
                <a:solidFill>
                  <a:srgbClr val="002060"/>
                </a:solidFill>
                <a:latin typeface="Times New Roman" panose="02020603050405020304" pitchFamily="18" charset="0"/>
              </a:rPr>
              <a:t>j    </a:t>
            </a:r>
            <a:r>
              <a:rPr lang="en-US" altLang="zh-CN" sz="2000" b="1">
                <a:solidFill>
                  <a:srgbClr val="002060"/>
                </a:solidFill>
                <a:latin typeface="Times New Roman" panose="02020603050405020304" pitchFamily="18" charset="0"/>
              </a:rPr>
              <a:t>…           </a:t>
            </a:r>
            <a:r>
              <a:rPr lang="en-US" altLang="zh-CN" sz="2000" b="1" i="1">
                <a:solidFill>
                  <a:srgbClr val="00206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>
                <a:solidFill>
                  <a:srgbClr val="002060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2000" b="1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" name="Text Box 12">
            <a:extLst>
              <a:ext uri="{FF2B5EF4-FFF2-40B4-BE49-F238E27FC236}">
                <a16:creationId xmlns:a16="http://schemas.microsoft.com/office/drawing/2014/main" id="{932A5623-E71D-4192-AA95-B492AB4DE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2265363"/>
            <a:ext cx="2514600" cy="292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2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12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12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1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               </a:t>
            </a:r>
          </a:p>
        </p:txBody>
      </p:sp>
      <p:grpSp>
        <p:nvGrpSpPr>
          <p:cNvPr id="28" name="Group 13">
            <a:extLst>
              <a:ext uri="{FF2B5EF4-FFF2-40B4-BE49-F238E27FC236}">
                <a16:creationId xmlns:a16="http://schemas.microsoft.com/office/drawing/2014/main" id="{9BF98772-5A91-420E-95D0-28BC1A7D865A}"/>
              </a:ext>
            </a:extLst>
          </p:cNvPr>
          <p:cNvGrpSpPr>
            <a:grpSpLocks/>
          </p:cNvGrpSpPr>
          <p:nvPr/>
        </p:nvGrpSpPr>
        <p:grpSpPr bwMode="auto">
          <a:xfrm>
            <a:off x="646113" y="2674938"/>
            <a:ext cx="2497137" cy="2065337"/>
            <a:chOff x="1724" y="11133"/>
            <a:chExt cx="3150" cy="1545"/>
          </a:xfrm>
        </p:grpSpPr>
        <p:sp>
          <p:nvSpPr>
            <p:cNvPr id="29" name="Line 14">
              <a:extLst>
                <a:ext uri="{FF2B5EF4-FFF2-40B4-BE49-F238E27FC236}">
                  <a16:creationId xmlns:a16="http://schemas.microsoft.com/office/drawing/2014/main" id="{5878A3AA-886D-433F-8FFF-9D9253642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11133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30" name="Line 15">
              <a:extLst>
                <a:ext uri="{FF2B5EF4-FFF2-40B4-BE49-F238E27FC236}">
                  <a16:creationId xmlns:a16="http://schemas.microsoft.com/office/drawing/2014/main" id="{07F290CE-3E70-442D-AAF8-34C7FD047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11430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BBBEC6C0-0B99-415A-91AB-6F816AC78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11742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32" name="Line 17">
              <a:extLst>
                <a:ext uri="{FF2B5EF4-FFF2-40B4-BE49-F238E27FC236}">
                  <a16:creationId xmlns:a16="http://schemas.microsoft.com/office/drawing/2014/main" id="{C0E1812D-CA1D-4D74-8563-5D78D2437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12054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33" name="Line 18">
              <a:extLst>
                <a:ext uri="{FF2B5EF4-FFF2-40B4-BE49-F238E27FC236}">
                  <a16:creationId xmlns:a16="http://schemas.microsoft.com/office/drawing/2014/main" id="{1AEA83FC-34BC-460C-8925-A78A1E202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12366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34" name="Line 19">
              <a:extLst>
                <a:ext uri="{FF2B5EF4-FFF2-40B4-BE49-F238E27FC236}">
                  <a16:creationId xmlns:a16="http://schemas.microsoft.com/office/drawing/2014/main" id="{F5615D4E-0416-44F0-9C2D-4646A8A83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12678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</p:grpSp>
      <p:sp>
        <p:nvSpPr>
          <p:cNvPr id="35" name="Line 20">
            <a:extLst>
              <a:ext uri="{FF2B5EF4-FFF2-40B4-BE49-F238E27FC236}">
                <a16:creationId xmlns:a16="http://schemas.microsoft.com/office/drawing/2014/main" id="{08F30E97-219F-4C8A-A116-6336BFC89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7313" y="2278063"/>
            <a:ext cx="0" cy="2879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36" name="Line 21">
            <a:extLst>
              <a:ext uri="{FF2B5EF4-FFF2-40B4-BE49-F238E27FC236}">
                <a16:creationId xmlns:a16="http://schemas.microsoft.com/office/drawing/2014/main" id="{2668955A-D423-41D8-BF95-B36600F41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0100" y="2278063"/>
            <a:ext cx="0" cy="2879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37" name="Line 22">
            <a:extLst>
              <a:ext uri="{FF2B5EF4-FFF2-40B4-BE49-F238E27FC236}">
                <a16:creationId xmlns:a16="http://schemas.microsoft.com/office/drawing/2014/main" id="{20B28F95-B371-46E0-B2B3-E15BDEC9B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850" y="2278063"/>
            <a:ext cx="0" cy="2879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38" name="Line 23">
            <a:extLst>
              <a:ext uri="{FF2B5EF4-FFF2-40B4-BE49-F238E27FC236}">
                <a16:creationId xmlns:a16="http://schemas.microsoft.com/office/drawing/2014/main" id="{25A68619-9E95-458B-9A75-4A9A58657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7763" y="2278063"/>
            <a:ext cx="0" cy="2879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39" name="Line 24">
            <a:extLst>
              <a:ext uri="{FF2B5EF4-FFF2-40B4-BE49-F238E27FC236}">
                <a16:creationId xmlns:a16="http://schemas.microsoft.com/office/drawing/2014/main" id="{8219D84F-98C8-4D08-8E32-96D8E7285F7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3775" y="2278063"/>
            <a:ext cx="0" cy="2879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0" name="Line 25">
            <a:extLst>
              <a:ext uri="{FF2B5EF4-FFF2-40B4-BE49-F238E27FC236}">
                <a16:creationId xmlns:a16="http://schemas.microsoft.com/office/drawing/2014/main" id="{9323038C-EED8-4397-879D-50AFD4E89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5425" y="2278063"/>
            <a:ext cx="0" cy="2879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1" name="Rectangle 31">
            <a:extLst>
              <a:ext uri="{FF2B5EF4-FFF2-40B4-BE49-F238E27FC236}">
                <a16:creationId xmlns:a16="http://schemas.microsoft.com/office/drawing/2014/main" id="{473383B0-15E5-4263-A568-8A3D8FA1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314575"/>
            <a:ext cx="287337" cy="2873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2" name="Group 85">
            <a:extLst>
              <a:ext uri="{FF2B5EF4-FFF2-40B4-BE49-F238E27FC236}">
                <a16:creationId xmlns:a16="http://schemas.microsoft.com/office/drawing/2014/main" id="{D6DAC2C2-795C-480D-A876-74707C0320B2}"/>
              </a:ext>
            </a:extLst>
          </p:cNvPr>
          <p:cNvGrpSpPr>
            <a:grpSpLocks/>
          </p:cNvGrpSpPr>
          <p:nvPr/>
        </p:nvGrpSpPr>
        <p:grpSpPr bwMode="auto">
          <a:xfrm>
            <a:off x="682625" y="2725738"/>
            <a:ext cx="635000" cy="287337"/>
            <a:chOff x="430" y="1717"/>
            <a:chExt cx="400" cy="181"/>
          </a:xfrm>
        </p:grpSpPr>
        <p:sp>
          <p:nvSpPr>
            <p:cNvPr id="43" name="Rectangle 32">
              <a:extLst>
                <a:ext uri="{FF2B5EF4-FFF2-40B4-BE49-F238E27FC236}">
                  <a16:creationId xmlns:a16="http://schemas.microsoft.com/office/drawing/2014/main" id="{F125BC7B-CE4D-4BCA-AA50-270812BF5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1717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44" name="Rectangle 33">
              <a:extLst>
                <a:ext uri="{FF2B5EF4-FFF2-40B4-BE49-F238E27FC236}">
                  <a16:creationId xmlns:a16="http://schemas.microsoft.com/office/drawing/2014/main" id="{5E8E08EE-3800-42F6-BDAA-8FF9B91CC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" y="1717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</p:grpSp>
      <p:grpSp>
        <p:nvGrpSpPr>
          <p:cNvPr id="45" name="Group 86">
            <a:extLst>
              <a:ext uri="{FF2B5EF4-FFF2-40B4-BE49-F238E27FC236}">
                <a16:creationId xmlns:a16="http://schemas.microsoft.com/office/drawing/2014/main" id="{47C9AB25-D9C9-4E9D-8197-57273E927246}"/>
              </a:ext>
            </a:extLst>
          </p:cNvPr>
          <p:cNvGrpSpPr>
            <a:grpSpLocks/>
          </p:cNvGrpSpPr>
          <p:nvPr/>
        </p:nvGrpSpPr>
        <p:grpSpPr bwMode="auto">
          <a:xfrm>
            <a:off x="682625" y="3146425"/>
            <a:ext cx="998538" cy="287338"/>
            <a:chOff x="430" y="1982"/>
            <a:chExt cx="629" cy="181"/>
          </a:xfrm>
        </p:grpSpPr>
        <p:sp>
          <p:nvSpPr>
            <p:cNvPr id="46" name="Rectangle 34">
              <a:extLst>
                <a:ext uri="{FF2B5EF4-FFF2-40B4-BE49-F238E27FC236}">
                  <a16:creationId xmlns:a16="http://schemas.microsoft.com/office/drawing/2014/main" id="{23E21D69-A37C-48A8-AD60-3CA533519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" y="1982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47" name="Rectangle 35">
              <a:extLst>
                <a:ext uri="{FF2B5EF4-FFF2-40B4-BE49-F238E27FC236}">
                  <a16:creationId xmlns:a16="http://schemas.microsoft.com/office/drawing/2014/main" id="{66F5715F-15C1-4D16-9520-4C4AE5660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" y="1982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48" name="Rectangle 36">
              <a:extLst>
                <a:ext uri="{FF2B5EF4-FFF2-40B4-BE49-F238E27FC236}">
                  <a16:creationId xmlns:a16="http://schemas.microsoft.com/office/drawing/2014/main" id="{F0F617E7-2E63-4769-ABE1-913F01082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1982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</p:grpSp>
      <p:grpSp>
        <p:nvGrpSpPr>
          <p:cNvPr id="49" name="Group 89">
            <a:extLst>
              <a:ext uri="{FF2B5EF4-FFF2-40B4-BE49-F238E27FC236}">
                <a16:creationId xmlns:a16="http://schemas.microsoft.com/office/drawing/2014/main" id="{B735F18B-7A72-4444-B3CA-4434DFB99D4F}"/>
              </a:ext>
            </a:extLst>
          </p:cNvPr>
          <p:cNvGrpSpPr>
            <a:grpSpLocks/>
          </p:cNvGrpSpPr>
          <p:nvPr/>
        </p:nvGrpSpPr>
        <p:grpSpPr bwMode="auto">
          <a:xfrm>
            <a:off x="682625" y="4398963"/>
            <a:ext cx="635000" cy="287337"/>
            <a:chOff x="430" y="2771"/>
            <a:chExt cx="400" cy="181"/>
          </a:xfrm>
        </p:grpSpPr>
        <p:sp>
          <p:nvSpPr>
            <p:cNvPr id="50" name="Rectangle 30">
              <a:extLst>
                <a:ext uri="{FF2B5EF4-FFF2-40B4-BE49-F238E27FC236}">
                  <a16:creationId xmlns:a16="http://schemas.microsoft.com/office/drawing/2014/main" id="{5284D8EB-38E1-4D7B-BD7B-41E260177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2771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51" name="Rectangle 44">
              <a:extLst>
                <a:ext uri="{FF2B5EF4-FFF2-40B4-BE49-F238E27FC236}">
                  <a16:creationId xmlns:a16="http://schemas.microsoft.com/office/drawing/2014/main" id="{A82B808E-A152-4EA9-BAC3-A95ABE7D6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" y="2771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</p:grpSp>
      <p:grpSp>
        <p:nvGrpSpPr>
          <p:cNvPr id="52" name="Group 87">
            <a:extLst>
              <a:ext uri="{FF2B5EF4-FFF2-40B4-BE49-F238E27FC236}">
                <a16:creationId xmlns:a16="http://schemas.microsoft.com/office/drawing/2014/main" id="{CA9717B3-9D3A-4D68-8BA7-98883C02D4FB}"/>
              </a:ext>
            </a:extLst>
          </p:cNvPr>
          <p:cNvGrpSpPr>
            <a:grpSpLocks/>
          </p:cNvGrpSpPr>
          <p:nvPr/>
        </p:nvGrpSpPr>
        <p:grpSpPr bwMode="auto">
          <a:xfrm>
            <a:off x="682625" y="3567113"/>
            <a:ext cx="1343025" cy="295275"/>
            <a:chOff x="430" y="2247"/>
            <a:chExt cx="846" cy="186"/>
          </a:xfrm>
        </p:grpSpPr>
        <p:sp>
          <p:nvSpPr>
            <p:cNvPr id="53" name="Rectangle 37">
              <a:extLst>
                <a:ext uri="{FF2B5EF4-FFF2-40B4-BE49-F238E27FC236}">
                  <a16:creationId xmlns:a16="http://schemas.microsoft.com/office/drawing/2014/main" id="{CE998058-30B5-4293-AAB8-1BD60EDC6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2247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54" name="Rectangle 38">
              <a:extLst>
                <a:ext uri="{FF2B5EF4-FFF2-40B4-BE49-F238E27FC236}">
                  <a16:creationId xmlns:a16="http://schemas.microsoft.com/office/drawing/2014/main" id="{BE46E258-744E-4882-B0F5-9BA42E49B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" y="2247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55" name="Rectangle 40">
              <a:extLst>
                <a:ext uri="{FF2B5EF4-FFF2-40B4-BE49-F238E27FC236}">
                  <a16:creationId xmlns:a16="http://schemas.microsoft.com/office/drawing/2014/main" id="{C034AA80-3E24-46C4-90C9-7A4E81D4A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" y="2247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56" name="Rectangle 63">
              <a:extLst>
                <a:ext uri="{FF2B5EF4-FFF2-40B4-BE49-F238E27FC236}">
                  <a16:creationId xmlns:a16="http://schemas.microsoft.com/office/drawing/2014/main" id="{0E88E36C-891F-4F77-B706-66829C6C7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252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7" name="Group 88">
            <a:extLst>
              <a:ext uri="{FF2B5EF4-FFF2-40B4-BE49-F238E27FC236}">
                <a16:creationId xmlns:a16="http://schemas.microsoft.com/office/drawing/2014/main" id="{A99BA478-6994-4578-B032-14E730D4873F}"/>
              </a:ext>
            </a:extLst>
          </p:cNvPr>
          <p:cNvGrpSpPr>
            <a:grpSpLocks/>
          </p:cNvGrpSpPr>
          <p:nvPr/>
        </p:nvGrpSpPr>
        <p:grpSpPr bwMode="auto">
          <a:xfrm>
            <a:off x="682625" y="3983038"/>
            <a:ext cx="1693863" cy="287337"/>
            <a:chOff x="430" y="2509"/>
            <a:chExt cx="1067" cy="181"/>
          </a:xfrm>
        </p:grpSpPr>
        <p:sp>
          <p:nvSpPr>
            <p:cNvPr id="58" name="Rectangle 39">
              <a:extLst>
                <a:ext uri="{FF2B5EF4-FFF2-40B4-BE49-F238E27FC236}">
                  <a16:creationId xmlns:a16="http://schemas.microsoft.com/office/drawing/2014/main" id="{03A814F6-42C1-48EC-B31F-652BA9E2A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" y="2509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59" name="Rectangle 41">
              <a:extLst>
                <a:ext uri="{FF2B5EF4-FFF2-40B4-BE49-F238E27FC236}">
                  <a16:creationId xmlns:a16="http://schemas.microsoft.com/office/drawing/2014/main" id="{EA4CC649-739F-40FA-9E29-03AEAE724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" y="2509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60" name="Rectangle 42">
              <a:extLst>
                <a:ext uri="{FF2B5EF4-FFF2-40B4-BE49-F238E27FC236}">
                  <a16:creationId xmlns:a16="http://schemas.microsoft.com/office/drawing/2014/main" id="{9BDA65C4-A8C0-4B9F-B163-A7405B6D7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" y="2509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61" name="Rectangle 43">
              <a:extLst>
                <a:ext uri="{FF2B5EF4-FFF2-40B4-BE49-F238E27FC236}">
                  <a16:creationId xmlns:a16="http://schemas.microsoft.com/office/drawing/2014/main" id="{F671C5D0-ADF4-423A-BCE8-50C6D320A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2509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BEB8E4E7-2AD8-4170-A328-B71A2AE9E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" y="2509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</p:grpSp>
      <p:sp>
        <p:nvSpPr>
          <p:cNvPr id="63" name="Rectangle 75">
            <a:extLst>
              <a:ext uri="{FF2B5EF4-FFF2-40B4-BE49-F238E27FC236}">
                <a16:creationId xmlns:a16="http://schemas.microsoft.com/office/drawing/2014/main" id="{C735FE09-701A-4046-B7A6-A445E27C0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50" y="4395788"/>
            <a:ext cx="287338" cy="2873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6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solidFill>
                  <a:srgbClr val="00206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ij</a:t>
            </a:r>
            <a:endParaRPr lang="en-US" altLang="zh-CN" sz="2400" b="1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4" name="Group 91">
            <a:extLst>
              <a:ext uri="{FF2B5EF4-FFF2-40B4-BE49-F238E27FC236}">
                <a16:creationId xmlns:a16="http://schemas.microsoft.com/office/drawing/2014/main" id="{14E559D0-8E2A-49EC-8C98-4DF301103710}"/>
              </a:ext>
            </a:extLst>
          </p:cNvPr>
          <p:cNvGrpSpPr>
            <a:grpSpLocks/>
          </p:cNvGrpSpPr>
          <p:nvPr/>
        </p:nvGrpSpPr>
        <p:grpSpPr bwMode="auto">
          <a:xfrm>
            <a:off x="4975225" y="2044700"/>
            <a:ext cx="1439863" cy="2173288"/>
            <a:chOff x="3134" y="1288"/>
            <a:chExt cx="907" cy="1369"/>
          </a:xfrm>
        </p:grpSpPr>
        <p:sp>
          <p:nvSpPr>
            <p:cNvPr id="65" name="Text Box 26">
              <a:extLst>
                <a:ext uri="{FF2B5EF4-FFF2-40B4-BE49-F238E27FC236}">
                  <a16:creationId xmlns:a16="http://schemas.microsoft.com/office/drawing/2014/main" id="{88828EA9-63C4-4234-8A06-8FB6AA25A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" y="1288"/>
              <a:ext cx="9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每行元素个数</a:t>
              </a:r>
            </a:p>
          </p:txBody>
        </p:sp>
        <p:sp>
          <p:nvSpPr>
            <p:cNvPr id="66" name="Text Box 27">
              <a:extLst>
                <a:ext uri="{FF2B5EF4-FFF2-40B4-BE49-F238E27FC236}">
                  <a16:creationId xmlns:a16="http://schemas.microsoft.com/office/drawing/2014/main" id="{7D3184B5-811F-4E43-9867-7379D10EA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2" y="1576"/>
              <a:ext cx="154" cy="1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  <a:spcBef>
                  <a:spcPct val="1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2060"/>
                  </a:solidFill>
                  <a:latin typeface="Times New Roman" panose="02020603050405020304" pitchFamily="18" charset="0"/>
                </a:rPr>
                <a:t>1</a:t>
              </a:r>
            </a:p>
            <a:p>
              <a:pPr algn="just">
                <a:lnSpc>
                  <a:spcPct val="96000"/>
                </a:lnSpc>
                <a:spcBef>
                  <a:spcPct val="1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2060"/>
                  </a:solidFill>
                  <a:latin typeface="Times New Roman" panose="02020603050405020304" pitchFamily="18" charset="0"/>
                </a:rPr>
                <a:t>2</a:t>
              </a:r>
            </a:p>
            <a:p>
              <a:pPr algn="just">
                <a:lnSpc>
                  <a:spcPct val="96000"/>
                </a:lnSpc>
                <a:spcBef>
                  <a:spcPct val="1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2060"/>
                  </a:solidFill>
                  <a:latin typeface="Times New Roman" panose="02020603050405020304" pitchFamily="18" charset="0"/>
                </a:rPr>
                <a:t>…</a:t>
              </a:r>
            </a:p>
            <a:p>
              <a:pPr algn="just">
                <a:lnSpc>
                  <a:spcPct val="96000"/>
                </a:lnSpc>
                <a:spcBef>
                  <a:spcPct val="1000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  <a:p>
              <a:pPr algn="just">
                <a:lnSpc>
                  <a:spcPct val="96000"/>
                </a:lnSpc>
                <a:spcBef>
                  <a:spcPct val="1000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67" name="Group 94">
            <a:extLst>
              <a:ext uri="{FF2B5EF4-FFF2-40B4-BE49-F238E27FC236}">
                <a16:creationId xmlns:a16="http://schemas.microsoft.com/office/drawing/2014/main" id="{DFEE775D-4CB8-4AF7-9FE4-274C9E588A62}"/>
              </a:ext>
            </a:extLst>
          </p:cNvPr>
          <p:cNvGrpSpPr>
            <a:grpSpLocks/>
          </p:cNvGrpSpPr>
          <p:nvPr/>
        </p:nvGrpSpPr>
        <p:grpSpPr bwMode="auto">
          <a:xfrm>
            <a:off x="3294063" y="2552700"/>
            <a:ext cx="2365375" cy="2638425"/>
            <a:chOff x="2093" y="1608"/>
            <a:chExt cx="1490" cy="1662"/>
          </a:xfrm>
        </p:grpSpPr>
        <p:sp>
          <p:nvSpPr>
            <p:cNvPr id="68" name="AutoShape 28">
              <a:extLst>
                <a:ext uri="{FF2B5EF4-FFF2-40B4-BE49-F238E27FC236}">
                  <a16:creationId xmlns:a16="http://schemas.microsoft.com/office/drawing/2014/main" id="{433A2532-1614-45D5-A193-A494C45D4786}"/>
                </a:ext>
              </a:extLst>
            </p:cNvPr>
            <p:cNvSpPr>
              <a:spLocks/>
            </p:cNvSpPr>
            <p:nvPr/>
          </p:nvSpPr>
          <p:spPr bwMode="auto">
            <a:xfrm rot="-5373145">
              <a:off x="2831" y="2605"/>
              <a:ext cx="110" cy="549"/>
            </a:xfrm>
            <a:prstGeom prst="leftBrace">
              <a:avLst>
                <a:gd name="adj1" fmla="val 41591"/>
                <a:gd name="adj2" fmla="val 4894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69" name="Text Box 29">
              <a:extLst>
                <a:ext uri="{FF2B5EF4-FFF2-40B4-BE49-F238E27FC236}">
                  <a16:creationId xmlns:a16="http://schemas.microsoft.com/office/drawing/2014/main" id="{7C92853A-BDFF-4749-B0AC-6B057806A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" y="3009"/>
              <a:ext cx="120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1800" b="1" i="1" baseline="-25000">
                  <a:solidFill>
                    <a:srgbClr val="002060"/>
                  </a:solidFill>
                  <a:latin typeface="Times New Roman" panose="02020603050405020304" pitchFamily="18" charset="0"/>
                </a:rPr>
                <a:t>ij</a:t>
              </a:r>
              <a:r>
                <a:rPr lang="zh-CN" altLang="en-US" sz="18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在本行中的序号</a:t>
              </a:r>
            </a:p>
          </p:txBody>
        </p:sp>
        <p:sp>
          <p:nvSpPr>
            <p:cNvPr id="70" name="Rectangle 45">
              <a:extLst>
                <a:ext uri="{FF2B5EF4-FFF2-40B4-BE49-F238E27FC236}">
                  <a16:creationId xmlns:a16="http://schemas.microsoft.com/office/drawing/2014/main" id="{11B6EE55-6E08-4DB6-9CC6-D102C75B8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" y="1608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71" name="Rectangle 46">
              <a:extLst>
                <a:ext uri="{FF2B5EF4-FFF2-40B4-BE49-F238E27FC236}">
                  <a16:creationId xmlns:a16="http://schemas.microsoft.com/office/drawing/2014/main" id="{5F86897B-74CC-446D-A66D-95F8F06CD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" y="1810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72" name="Rectangle 47">
              <a:extLst>
                <a:ext uri="{FF2B5EF4-FFF2-40B4-BE49-F238E27FC236}">
                  <a16:creationId xmlns:a16="http://schemas.microsoft.com/office/drawing/2014/main" id="{F5D99CE9-586E-4AB1-873B-8D1292A52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1810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73" name="Rectangle 48">
              <a:extLst>
                <a:ext uri="{FF2B5EF4-FFF2-40B4-BE49-F238E27FC236}">
                  <a16:creationId xmlns:a16="http://schemas.microsoft.com/office/drawing/2014/main" id="{026A50B6-70C6-4921-9C20-ECADE3D4B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2012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74" name="Rectangle 49">
              <a:extLst>
                <a:ext uri="{FF2B5EF4-FFF2-40B4-BE49-F238E27FC236}">
                  <a16:creationId xmlns:a16="http://schemas.microsoft.com/office/drawing/2014/main" id="{9765667A-E25D-4BA9-8BDE-65115B595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2012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75" name="Rectangle 50">
              <a:extLst>
                <a:ext uri="{FF2B5EF4-FFF2-40B4-BE49-F238E27FC236}">
                  <a16:creationId xmlns:a16="http://schemas.microsoft.com/office/drawing/2014/main" id="{FCCC2DE8-FBD6-47DF-878B-7BC5A9887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" y="2012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76" name="Rectangle 51">
              <a:extLst>
                <a:ext uri="{FF2B5EF4-FFF2-40B4-BE49-F238E27FC236}">
                  <a16:creationId xmlns:a16="http://schemas.microsoft.com/office/drawing/2014/main" id="{7E7C6F7C-7DA4-4DBC-980A-A14AFF7D7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" y="2214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77" name="Rectangle 52">
              <a:extLst>
                <a:ext uri="{FF2B5EF4-FFF2-40B4-BE49-F238E27FC236}">
                  <a16:creationId xmlns:a16="http://schemas.microsoft.com/office/drawing/2014/main" id="{E7D88DD6-95C3-40DD-9081-6C8960265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2214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78" name="Rectangle 53">
              <a:extLst>
                <a:ext uri="{FF2B5EF4-FFF2-40B4-BE49-F238E27FC236}">
                  <a16:creationId xmlns:a16="http://schemas.microsoft.com/office/drawing/2014/main" id="{DE6ED4F2-ECDC-46BC-B692-6B413BA04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2416"/>
              <a:ext cx="140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79" name="Rectangle 54">
              <a:extLst>
                <a:ext uri="{FF2B5EF4-FFF2-40B4-BE49-F238E27FC236}">
                  <a16:creationId xmlns:a16="http://schemas.microsoft.com/office/drawing/2014/main" id="{AB650DE0-84DF-41EA-8A60-AA590EA16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" y="2214"/>
              <a:ext cx="140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80" name="Rectangle 55">
              <a:extLst>
                <a:ext uri="{FF2B5EF4-FFF2-40B4-BE49-F238E27FC236}">
                  <a16:creationId xmlns:a16="http://schemas.microsoft.com/office/drawing/2014/main" id="{00D39AC4-8BDC-4DD7-9DBD-A7C76E7BE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" y="2416"/>
              <a:ext cx="140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81" name="Rectangle 56">
              <a:extLst>
                <a:ext uri="{FF2B5EF4-FFF2-40B4-BE49-F238E27FC236}">
                  <a16:creationId xmlns:a16="http://schemas.microsoft.com/office/drawing/2014/main" id="{F5899742-9455-4C52-B0ED-EBEB8BC64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7" y="2416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82" name="Rectangle 57">
              <a:extLst>
                <a:ext uri="{FF2B5EF4-FFF2-40B4-BE49-F238E27FC236}">
                  <a16:creationId xmlns:a16="http://schemas.microsoft.com/office/drawing/2014/main" id="{3D1A6EE1-84E6-454E-973F-4502285D2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2416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83" name="Rectangle 58">
              <a:extLst>
                <a:ext uri="{FF2B5EF4-FFF2-40B4-BE49-F238E27FC236}">
                  <a16:creationId xmlns:a16="http://schemas.microsoft.com/office/drawing/2014/main" id="{723D9178-1A70-4AEC-8245-D0630318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2656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84" name="Rectangle 59">
              <a:extLst>
                <a:ext uri="{FF2B5EF4-FFF2-40B4-BE49-F238E27FC236}">
                  <a16:creationId xmlns:a16="http://schemas.microsoft.com/office/drawing/2014/main" id="{23D213D1-4F28-4298-AB5C-5ED00E816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7" y="2656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85" name="Rectangle 64">
              <a:extLst>
                <a:ext uri="{FF2B5EF4-FFF2-40B4-BE49-F238E27FC236}">
                  <a16:creationId xmlns:a16="http://schemas.microsoft.com/office/drawing/2014/main" id="{FBF97069-E5C9-4C8E-A6B1-BE820BDF5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2201"/>
              <a:ext cx="140" cy="1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86" name="Rectangle 65">
              <a:extLst>
                <a:ext uri="{FF2B5EF4-FFF2-40B4-BE49-F238E27FC236}">
                  <a16:creationId xmlns:a16="http://schemas.microsoft.com/office/drawing/2014/main" id="{A8B6554D-EE15-479F-AD88-3D4880D80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2416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87" name="Rectangle 76">
              <a:extLst>
                <a:ext uri="{FF2B5EF4-FFF2-40B4-BE49-F238E27FC236}">
                  <a16:creationId xmlns:a16="http://schemas.microsoft.com/office/drawing/2014/main" id="{BE479E60-B068-4B11-95DE-01BFC6498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" y="2654"/>
              <a:ext cx="140" cy="1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64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i="1" baseline="-25000">
                  <a:solidFill>
                    <a:srgbClr val="002060"/>
                  </a:solidFill>
                  <a:latin typeface="Times New Roman" panose="02020603050405020304" pitchFamily="18" charset="0"/>
                </a:rPr>
                <a:t>ij</a:t>
              </a:r>
              <a:endParaRPr lang="en-US" altLang="zh-CN" sz="2000" b="1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" name="Text Box 77">
              <a:extLst>
                <a:ext uri="{FF2B5EF4-FFF2-40B4-BE49-F238E27FC236}">
                  <a16:creationId xmlns:a16="http://schemas.microsoft.com/office/drawing/2014/main" id="{A25EC8BE-0C1E-48F8-BD68-8C325B88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3" y="1611"/>
              <a:ext cx="500" cy="1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  <a:spcBef>
                  <a:spcPct val="1000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第</a:t>
              </a:r>
              <a:r>
                <a:rPr lang="zh-CN" altLang="en-US" sz="20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0</a:t>
              </a:r>
              <a:r>
                <a:rPr lang="zh-CN" altLang="en-US" sz="18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行</a:t>
              </a:r>
              <a:endParaRPr lang="zh-CN" altLang="en-US" sz="2000" b="1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  <a:p>
              <a:pPr algn="just">
                <a:lnSpc>
                  <a:spcPct val="96000"/>
                </a:lnSpc>
                <a:spcBef>
                  <a:spcPct val="1000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第1行</a:t>
              </a:r>
              <a:endParaRPr lang="zh-CN" altLang="en-US" sz="2000" b="1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  <a:p>
              <a:pPr algn="just">
                <a:lnSpc>
                  <a:spcPct val="96000"/>
                </a:lnSpc>
                <a:spcBef>
                  <a:spcPct val="10000"/>
                </a:spcBef>
                <a:buClrTx/>
                <a:buSzTx/>
                <a:buFontTx/>
                <a:buNone/>
              </a:pPr>
              <a:endParaRPr lang="zh-CN" altLang="en-US" sz="2000" b="1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  <a:p>
              <a:pPr algn="just">
                <a:lnSpc>
                  <a:spcPct val="96000"/>
                </a:lnSpc>
                <a:spcBef>
                  <a:spcPct val="1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sz="1800" b="1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  <a:p>
              <a:pPr algn="just">
                <a:lnSpc>
                  <a:spcPct val="96000"/>
                </a:lnSpc>
                <a:spcBef>
                  <a:spcPct val="1000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第</a:t>
              </a:r>
              <a:r>
                <a:rPr lang="en-US" altLang="zh-CN" sz="2000" b="1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0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-1</a:t>
              </a:r>
              <a:r>
                <a:rPr lang="zh-CN" altLang="en-US" sz="18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行</a:t>
              </a:r>
              <a:endParaRPr lang="zh-CN" altLang="en-US" sz="2000" b="1" i="1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787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1" grpId="0" animBg="1"/>
      <p:bldP spid="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D22660-47F6-4A31-B8FA-D5FF1C654659}"/>
              </a:ext>
            </a:extLst>
          </p:cNvPr>
          <p:cNvSpPr txBox="1"/>
          <p:nvPr/>
        </p:nvSpPr>
        <p:spPr>
          <a:xfrm>
            <a:off x="600420" y="1134737"/>
            <a:ext cx="1685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对称阵</a:t>
            </a:r>
          </a:p>
        </p:txBody>
      </p:sp>
      <p:sp>
        <p:nvSpPr>
          <p:cNvPr id="89" name="Text Box 8">
            <a:extLst>
              <a:ext uri="{FF2B5EF4-FFF2-40B4-BE49-F238E27FC236}">
                <a16:creationId xmlns:a16="http://schemas.microsoft.com/office/drawing/2014/main" id="{D3B79930-B8A0-4B16-BFB9-E75743BAF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61" y="3664413"/>
            <a:ext cx="8393113" cy="201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对于下三角中的元素</a:t>
            </a:r>
            <a:r>
              <a:rPr lang="en-US" altLang="zh-CN" sz="2400" b="1" i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30000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en-US" altLang="zh-CN" sz="2400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i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≥</a:t>
            </a:r>
            <a:r>
              <a:rPr lang="en-US" altLang="zh-CN" sz="2400" b="1" i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，在数组</a:t>
            </a:r>
            <a:r>
              <a:rPr lang="en-US" altLang="zh-CN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</a:t>
            </a: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中的下标</a:t>
            </a:r>
            <a:r>
              <a:rPr lang="en-US" altLang="zh-CN" sz="2400" b="1" i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 i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i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的关系为：</a:t>
            </a:r>
            <a:r>
              <a:rPr lang="en-US" altLang="zh-CN" sz="2400" b="1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×(</a:t>
            </a: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＋1)/2＋</a:t>
            </a: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上三角中的元素</a:t>
            </a:r>
            <a:r>
              <a:rPr lang="en-US" altLang="zh-CN" sz="2400" b="1" i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30000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en-US" altLang="zh-CN" sz="2400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i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＜</a:t>
            </a:r>
            <a:r>
              <a:rPr lang="en-US" altLang="zh-CN" sz="2400" b="1" i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</a:t>
            </a: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因为</a:t>
            </a:r>
            <a:r>
              <a:rPr lang="en-US" altLang="zh-CN" sz="2400" b="1" i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30000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en-US" altLang="zh-CN" sz="2400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30000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ji</a:t>
            </a:r>
            <a:r>
              <a:rPr lang="en-US" altLang="zh-CN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则访问和它对应的元素</a:t>
            </a:r>
            <a:r>
              <a:rPr lang="en-US" altLang="zh-CN" sz="2400" b="1" i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30000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ji</a:t>
            </a: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即可，即：</a:t>
            </a:r>
            <a:r>
              <a:rPr lang="en-US" altLang="zh-CN" sz="2400" b="1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×(</a:t>
            </a: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＋1)/2＋</a:t>
            </a: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。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0" name="Group 42">
            <a:extLst>
              <a:ext uri="{FF2B5EF4-FFF2-40B4-BE49-F238E27FC236}">
                <a16:creationId xmlns:a16="http://schemas.microsoft.com/office/drawing/2014/main" id="{D521BC73-0432-4184-A688-EF3B324ED53C}"/>
              </a:ext>
            </a:extLst>
          </p:cNvPr>
          <p:cNvGrpSpPr>
            <a:grpSpLocks/>
          </p:cNvGrpSpPr>
          <p:nvPr/>
        </p:nvGrpSpPr>
        <p:grpSpPr bwMode="auto">
          <a:xfrm>
            <a:off x="206375" y="1854200"/>
            <a:ext cx="8686800" cy="1497013"/>
            <a:chOff x="130" y="1168"/>
            <a:chExt cx="5472" cy="943"/>
          </a:xfrm>
          <a:noFill/>
        </p:grpSpPr>
        <p:sp>
          <p:nvSpPr>
            <p:cNvPr id="91" name="Text Box 12">
              <a:extLst>
                <a:ext uri="{FF2B5EF4-FFF2-40B4-BE49-F238E27FC236}">
                  <a16:creationId xmlns:a16="http://schemas.microsoft.com/office/drawing/2014/main" id="{6EF13528-7B17-4D03-8228-5525FA63C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" y="1840"/>
              <a:ext cx="479" cy="1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第1行</a:t>
              </a:r>
            </a:p>
          </p:txBody>
        </p:sp>
        <p:sp>
          <p:nvSpPr>
            <p:cNvPr id="92" name="Text Box 13">
              <a:extLst>
                <a:ext uri="{FF2B5EF4-FFF2-40B4-BE49-F238E27FC236}">
                  <a16:creationId xmlns:a16="http://schemas.microsoft.com/office/drawing/2014/main" id="{32ED5B8A-0397-4317-B113-7152D89E1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6" y="1836"/>
              <a:ext cx="593" cy="2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第</a:t>
              </a:r>
              <a:r>
                <a:rPr lang="en-US" altLang="zh-CN" sz="18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n-1</a:t>
              </a:r>
              <a:r>
                <a:rPr lang="zh-CN" altLang="en-US" sz="18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行</a:t>
              </a:r>
            </a:p>
          </p:txBody>
        </p:sp>
        <p:sp>
          <p:nvSpPr>
            <p:cNvPr id="93" name="Text Box 14">
              <a:extLst>
                <a:ext uri="{FF2B5EF4-FFF2-40B4-BE49-F238E27FC236}">
                  <a16:creationId xmlns:a16="http://schemas.microsoft.com/office/drawing/2014/main" id="{288E19D8-1DBB-4228-91BA-87FDDFE4C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" y="1850"/>
              <a:ext cx="371" cy="2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第0行</a:t>
              </a:r>
            </a:p>
          </p:txBody>
        </p:sp>
        <p:sp>
          <p:nvSpPr>
            <p:cNvPr id="94" name="AutoShape 15">
              <a:extLst>
                <a:ext uri="{FF2B5EF4-FFF2-40B4-BE49-F238E27FC236}">
                  <a16:creationId xmlns:a16="http://schemas.microsoft.com/office/drawing/2014/main" id="{83322531-F3D6-4911-9C42-D3665EE2A254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848" y="1399"/>
              <a:ext cx="86" cy="722"/>
            </a:xfrm>
            <a:prstGeom prst="leftBrace">
              <a:avLst>
                <a:gd name="adj1" fmla="val 69961"/>
                <a:gd name="adj2" fmla="val 49995"/>
              </a:avLst>
            </a:prstGeom>
            <a:grp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95" name="AutoShape 16">
              <a:extLst>
                <a:ext uri="{FF2B5EF4-FFF2-40B4-BE49-F238E27FC236}">
                  <a16:creationId xmlns:a16="http://schemas.microsoft.com/office/drawing/2014/main" id="{5B145C79-88BA-41E2-9CBB-1068F4E2BFF4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665" y="997"/>
              <a:ext cx="112" cy="1544"/>
            </a:xfrm>
            <a:prstGeom prst="leftBrace">
              <a:avLst>
                <a:gd name="adj1" fmla="val 114881"/>
                <a:gd name="adj2" fmla="val 50000"/>
              </a:avLst>
            </a:prstGeom>
            <a:grp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96" name="AutoShape 17">
              <a:extLst>
                <a:ext uri="{FF2B5EF4-FFF2-40B4-BE49-F238E27FC236}">
                  <a16:creationId xmlns:a16="http://schemas.microsoft.com/office/drawing/2014/main" id="{A838CA80-AE3B-4F56-ABD4-7915608F3C9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65" y="1578"/>
              <a:ext cx="112" cy="382"/>
            </a:xfrm>
            <a:prstGeom prst="leftBrace">
              <a:avLst>
                <a:gd name="adj1" fmla="val 28423"/>
                <a:gd name="adj2" fmla="val 50000"/>
              </a:avLst>
            </a:prstGeom>
            <a:grp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97" name="Text Box 19">
              <a:extLst>
                <a:ext uri="{FF2B5EF4-FFF2-40B4-BE49-F238E27FC236}">
                  <a16:creationId xmlns:a16="http://schemas.microsoft.com/office/drawing/2014/main" id="{E0C8B3D4-3A82-4AA0-8B4F-09F2D9DCF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" y="1433"/>
              <a:ext cx="382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i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00</a:t>
              </a:r>
              <a:endPara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" name="Text Box 20">
              <a:extLst>
                <a:ext uri="{FF2B5EF4-FFF2-40B4-BE49-F238E27FC236}">
                  <a16:creationId xmlns:a16="http://schemas.microsoft.com/office/drawing/2014/main" id="{92B41428-542B-49F8-A16D-00BCF7B54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" y="1433"/>
              <a:ext cx="381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baseline="-25000">
                  <a:solidFill>
                    <a:srgbClr val="002060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2000" b="1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9" name="Text Box 21">
              <a:extLst>
                <a:ext uri="{FF2B5EF4-FFF2-40B4-BE49-F238E27FC236}">
                  <a16:creationId xmlns:a16="http://schemas.microsoft.com/office/drawing/2014/main" id="{B5F9240B-B7AC-4DA7-BCE3-62FC3DA5D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" y="1433"/>
              <a:ext cx="382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baseline="-25000">
                  <a:solidFill>
                    <a:srgbClr val="002060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000" b="1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" name="Text Box 22">
              <a:extLst>
                <a:ext uri="{FF2B5EF4-FFF2-40B4-BE49-F238E27FC236}">
                  <a16:creationId xmlns:a16="http://schemas.microsoft.com/office/drawing/2014/main" id="{F9DA6150-4082-4333-979C-6C088101F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5" y="1433"/>
              <a:ext cx="382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baseline="-25000">
                  <a:solidFill>
                    <a:srgbClr val="002060"/>
                  </a:solidFill>
                  <a:latin typeface="Times New Roman" panose="02020603050405020304" pitchFamily="18" charset="0"/>
                </a:rPr>
                <a:t>20</a:t>
              </a:r>
              <a:endParaRPr lang="en-US" altLang="zh-CN" sz="2000" b="1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" name="Text Box 23">
              <a:extLst>
                <a:ext uri="{FF2B5EF4-FFF2-40B4-BE49-F238E27FC236}">
                  <a16:creationId xmlns:a16="http://schemas.microsoft.com/office/drawing/2014/main" id="{364F3160-2F10-4443-A055-CFCB20218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7" y="1433"/>
              <a:ext cx="381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baseline="-25000">
                  <a:solidFill>
                    <a:srgbClr val="002060"/>
                  </a:solidFill>
                  <a:latin typeface="Times New Roman" panose="02020603050405020304" pitchFamily="18" charset="0"/>
                </a:rPr>
                <a:t>21</a:t>
              </a:r>
              <a:endParaRPr lang="en-US" altLang="zh-CN" sz="2000" b="1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" name="Text Box 24">
              <a:extLst>
                <a:ext uri="{FF2B5EF4-FFF2-40B4-BE49-F238E27FC236}">
                  <a16:creationId xmlns:a16="http://schemas.microsoft.com/office/drawing/2014/main" id="{5B94CEA2-F965-436B-8E58-2BE49D860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6" y="1433"/>
              <a:ext cx="360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baseline="-25000">
                  <a:solidFill>
                    <a:srgbClr val="002060"/>
                  </a:solidFill>
                  <a:latin typeface="Times New Roman" panose="02020603050405020304" pitchFamily="18" charset="0"/>
                </a:rPr>
                <a:t>22</a:t>
              </a:r>
              <a:endParaRPr lang="en-US" altLang="zh-CN" sz="2000" b="1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" name="Text Box 25">
              <a:extLst>
                <a:ext uri="{FF2B5EF4-FFF2-40B4-BE49-F238E27FC236}">
                  <a16:creationId xmlns:a16="http://schemas.microsoft.com/office/drawing/2014/main" id="{A128CF45-2AA2-4745-A990-931392D41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3" y="1433"/>
              <a:ext cx="382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2000" b="1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i="1" baseline="-25000">
                  <a:solidFill>
                    <a:srgbClr val="002060"/>
                  </a:solidFill>
                  <a:latin typeface="Times New Roman" panose="02020603050405020304" pitchFamily="18" charset="0"/>
                </a:rPr>
                <a:t>ij</a:t>
              </a:r>
              <a:endParaRPr lang="en-US" altLang="zh-CN" sz="2000" b="1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" name="Text Box 26">
              <a:extLst>
                <a:ext uri="{FF2B5EF4-FFF2-40B4-BE49-F238E27FC236}">
                  <a16:creationId xmlns:a16="http://schemas.microsoft.com/office/drawing/2014/main" id="{333F6FD4-E91F-4350-BE45-F2FC0617A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4" y="1433"/>
              <a:ext cx="588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 …</a:t>
              </a:r>
              <a:endParaRPr lang="zh-CN" altLang="en-US" sz="2000" b="1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b="1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" name="Text Box 27">
              <a:extLst>
                <a:ext uri="{FF2B5EF4-FFF2-40B4-BE49-F238E27FC236}">
                  <a16:creationId xmlns:a16="http://schemas.microsoft.com/office/drawing/2014/main" id="{5A58171C-2F62-4AB2-AF1F-8315EDBD2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2" y="1433"/>
              <a:ext cx="381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i="1" baseline="-25000">
                  <a:solidFill>
                    <a:srgbClr val="002060"/>
                  </a:solidFill>
                  <a:latin typeface="Times New Roman" panose="02020603050405020304" pitchFamily="18" charset="0"/>
                </a:rPr>
                <a:t> n</a:t>
              </a:r>
              <a:r>
                <a:rPr lang="en-US" altLang="zh-CN" sz="2000" b="1" baseline="-25000">
                  <a:solidFill>
                    <a:srgbClr val="002060"/>
                  </a:solidFill>
                  <a:latin typeface="Times New Roman" panose="02020603050405020304" pitchFamily="18" charset="0"/>
                </a:rPr>
                <a:t>-10</a:t>
              </a:r>
              <a:endParaRPr lang="en-US" altLang="zh-CN" sz="2000" b="1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" name="Text Box 28">
              <a:extLst>
                <a:ext uri="{FF2B5EF4-FFF2-40B4-BE49-F238E27FC236}">
                  <a16:creationId xmlns:a16="http://schemas.microsoft.com/office/drawing/2014/main" id="{469FB01F-AF29-4495-B444-E4F3B1E82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" y="1433"/>
              <a:ext cx="382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i="1" baseline="-25000">
                  <a:solidFill>
                    <a:srgbClr val="002060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000" b="1" baseline="-25000">
                  <a:solidFill>
                    <a:srgbClr val="002060"/>
                  </a:solidFill>
                  <a:latin typeface="Times New Roman" panose="02020603050405020304" pitchFamily="18" charset="0"/>
                </a:rPr>
                <a:t>-11</a:t>
              </a:r>
              <a:endParaRPr lang="en-US" altLang="zh-CN" sz="2000" b="1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" name="Text Box 29">
              <a:extLst>
                <a:ext uri="{FF2B5EF4-FFF2-40B4-BE49-F238E27FC236}">
                  <a16:creationId xmlns:a16="http://schemas.microsoft.com/office/drawing/2014/main" id="{95D7E719-EFA3-454F-ADE2-32037205F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9" y="1433"/>
              <a:ext cx="402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 …</a:t>
              </a:r>
              <a:endParaRPr lang="zh-CN" altLang="en-US" sz="2000" b="1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" name="Text Box 30">
              <a:extLst>
                <a:ext uri="{FF2B5EF4-FFF2-40B4-BE49-F238E27FC236}">
                  <a16:creationId xmlns:a16="http://schemas.microsoft.com/office/drawing/2014/main" id="{D5B3D688-A1DE-4FEC-9B3B-1C16834B0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1" y="1433"/>
              <a:ext cx="423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1440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i="1" baseline="-25000">
                  <a:solidFill>
                    <a:srgbClr val="002060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000" b="1" baseline="-25000">
                  <a:solidFill>
                    <a:srgbClr val="002060"/>
                  </a:solidFill>
                  <a:latin typeface="Times New Roman" panose="02020603050405020304" pitchFamily="18" charset="0"/>
                </a:rPr>
                <a:t>-1</a:t>
              </a:r>
              <a:r>
                <a:rPr lang="en-US" altLang="zh-CN" sz="2000" b="1" i="1" baseline="-25000">
                  <a:solidFill>
                    <a:srgbClr val="002060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000" b="1" baseline="-25000">
                  <a:solidFill>
                    <a:srgbClr val="002060"/>
                  </a:solidFill>
                  <a:latin typeface="Times New Roman" panose="02020603050405020304" pitchFamily="18" charset="0"/>
                </a:rPr>
                <a:t>-1</a:t>
              </a:r>
              <a:endParaRPr lang="en-US" altLang="zh-CN" sz="2000" b="1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9" name="Text Box 31">
              <a:extLst>
                <a:ext uri="{FF2B5EF4-FFF2-40B4-BE49-F238E27FC236}">
                  <a16:creationId xmlns:a16="http://schemas.microsoft.com/office/drawing/2014/main" id="{1281CAA1-EF1C-4360-BA8D-DC3265360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8" y="1433"/>
              <a:ext cx="577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    …</a:t>
              </a:r>
              <a:endParaRPr lang="zh-CN" altLang="en-US" sz="2000" b="1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b="1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0" name="AutoShape 32">
              <a:extLst>
                <a:ext uri="{FF2B5EF4-FFF2-40B4-BE49-F238E27FC236}">
                  <a16:creationId xmlns:a16="http://schemas.microsoft.com/office/drawing/2014/main" id="{C24C7C0E-C6DC-4978-80B2-08A2ABE6F6B2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773" y="1223"/>
              <a:ext cx="112" cy="1091"/>
            </a:xfrm>
            <a:prstGeom prst="leftBrace">
              <a:avLst>
                <a:gd name="adj1" fmla="val 81176"/>
                <a:gd name="adj2" fmla="val 49995"/>
              </a:avLst>
            </a:prstGeom>
            <a:grp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111" name="Text Box 33">
              <a:extLst>
                <a:ext uri="{FF2B5EF4-FFF2-40B4-BE49-F238E27FC236}">
                  <a16:creationId xmlns:a16="http://schemas.microsoft.com/office/drawing/2014/main" id="{EC23F658-C242-4F15-BCF3-29CFF788C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4" y="1840"/>
              <a:ext cx="416" cy="1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第2行</a:t>
              </a:r>
            </a:p>
          </p:txBody>
        </p:sp>
        <p:sp>
          <p:nvSpPr>
            <p:cNvPr id="112" name="Text Box 34">
              <a:extLst>
                <a:ext uri="{FF2B5EF4-FFF2-40B4-BE49-F238E27FC236}">
                  <a16:creationId xmlns:a16="http://schemas.microsoft.com/office/drawing/2014/main" id="{8A38ACD9-2AAC-44D3-B86C-18143B1DA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" y="1168"/>
              <a:ext cx="5286" cy="2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zh-CN" altLang="en-US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0       1          2          3       4         5                      </a:t>
              </a:r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k</a:t>
              </a:r>
              <a:r>
                <a:rPr lang="en-US" altLang="zh-CN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                                         n(n+1)/2-1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4490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D22660-47F6-4A31-B8FA-D5FF1C654659}"/>
              </a:ext>
            </a:extLst>
          </p:cNvPr>
          <p:cNvSpPr txBox="1"/>
          <p:nvPr/>
        </p:nvSpPr>
        <p:spPr>
          <a:xfrm>
            <a:off x="600420" y="1134737"/>
            <a:ext cx="1685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三角阵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224399D6-8D3E-4A8F-B137-D698849E7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1870075"/>
            <a:ext cx="2765425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3     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　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　 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　  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6 　2　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　 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　  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4     8　1　 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7　 4　6 　0　 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8　 2　9 　5 　7</a:t>
            </a:r>
          </a:p>
        </p:txBody>
      </p:sp>
      <p:sp>
        <p:nvSpPr>
          <p:cNvPr id="29" name="AutoShape 28">
            <a:extLst>
              <a:ext uri="{FF2B5EF4-FFF2-40B4-BE49-F238E27FC236}">
                <a16:creationId xmlns:a16="http://schemas.microsoft.com/office/drawing/2014/main" id="{724F9DA6-7137-416B-AD8E-D6172ADB6CD0}"/>
              </a:ext>
            </a:extLst>
          </p:cNvPr>
          <p:cNvSpPr>
            <a:spLocks/>
          </p:cNvSpPr>
          <p:nvPr/>
        </p:nvSpPr>
        <p:spPr bwMode="auto">
          <a:xfrm>
            <a:off x="838200" y="1866900"/>
            <a:ext cx="76200" cy="2174875"/>
          </a:xfrm>
          <a:prstGeom prst="leftBracket">
            <a:avLst>
              <a:gd name="adj" fmla="val 237847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81CBE99E-ED85-4690-B49E-1CE177341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388" y="4225925"/>
            <a:ext cx="288766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>
              <a:defRPr/>
            </a:pPr>
            <a:r>
              <a:rPr lang="zh-CN" altLang="en-US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a)　</a:t>
            </a:r>
            <a:r>
              <a:rPr lang="zh-CN" altLang="en-US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下三角矩阵</a:t>
            </a:r>
            <a:endParaRPr lang="zh-CN" altLang="en-US" sz="2800" b="1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7D1DA68F-6382-4386-A2E8-62AE66768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1828800"/>
            <a:ext cx="276542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3    4　 8　 1     0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　2 　9　 4　 6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　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　１    5     7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　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　 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　</a:t>
            </a:r>
            <a:r>
              <a:rPr lang="en-US" altLang="zh-CN" sz="2800" b="1">
                <a:latin typeface="Times New Roman" panose="02020603050405020304" pitchFamily="18" charset="0"/>
              </a:rPr>
              <a:t> 0 　8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　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　 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　 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     7</a:t>
            </a:r>
          </a:p>
        </p:txBody>
      </p:sp>
      <p:sp>
        <p:nvSpPr>
          <p:cNvPr id="32" name="AutoShape 31">
            <a:extLst>
              <a:ext uri="{FF2B5EF4-FFF2-40B4-BE49-F238E27FC236}">
                <a16:creationId xmlns:a16="http://schemas.microsoft.com/office/drawing/2014/main" id="{39054093-02A3-4081-9801-98DE74FA1283}"/>
              </a:ext>
            </a:extLst>
          </p:cNvPr>
          <p:cNvSpPr>
            <a:spLocks/>
          </p:cNvSpPr>
          <p:nvPr/>
        </p:nvSpPr>
        <p:spPr bwMode="auto">
          <a:xfrm>
            <a:off x="5397500" y="1866900"/>
            <a:ext cx="76200" cy="2132013"/>
          </a:xfrm>
          <a:prstGeom prst="leftBracket">
            <a:avLst>
              <a:gd name="adj" fmla="val 233160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35117E16-9B3C-46D5-BE38-9585C15A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206875"/>
            <a:ext cx="2887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>
              <a:defRPr/>
            </a:pPr>
            <a:r>
              <a:rPr lang="zh-CN" altLang="en-US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b)　</a:t>
            </a:r>
            <a:r>
              <a:rPr lang="zh-CN" altLang="en-US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上三角矩阵</a:t>
            </a:r>
            <a:endParaRPr lang="zh-CN" altLang="en-US" sz="2800" b="1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AutoShape 34">
            <a:extLst>
              <a:ext uri="{FF2B5EF4-FFF2-40B4-BE49-F238E27FC236}">
                <a16:creationId xmlns:a16="http://schemas.microsoft.com/office/drawing/2014/main" id="{6E39A831-E368-46F8-BBFF-1055DD381438}"/>
              </a:ext>
            </a:extLst>
          </p:cNvPr>
          <p:cNvSpPr>
            <a:spLocks/>
          </p:cNvSpPr>
          <p:nvPr/>
        </p:nvSpPr>
        <p:spPr bwMode="auto">
          <a:xfrm rot="10800000">
            <a:off x="3733800" y="1846263"/>
            <a:ext cx="77788" cy="2173287"/>
          </a:xfrm>
          <a:prstGeom prst="leftBracket">
            <a:avLst>
              <a:gd name="adj" fmla="val 232822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5" name="AutoShape 35">
            <a:extLst>
              <a:ext uri="{FF2B5EF4-FFF2-40B4-BE49-F238E27FC236}">
                <a16:creationId xmlns:a16="http://schemas.microsoft.com/office/drawing/2014/main" id="{34EC6F5B-41E8-48AC-8E0E-C392E3CE09E4}"/>
              </a:ext>
            </a:extLst>
          </p:cNvPr>
          <p:cNvSpPr>
            <a:spLocks/>
          </p:cNvSpPr>
          <p:nvPr/>
        </p:nvSpPr>
        <p:spPr bwMode="auto">
          <a:xfrm rot="10800000">
            <a:off x="8262938" y="1927225"/>
            <a:ext cx="77787" cy="2132013"/>
          </a:xfrm>
          <a:prstGeom prst="leftBracket">
            <a:avLst>
              <a:gd name="adj" fmla="val 228403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36" name="Group 42">
            <a:extLst>
              <a:ext uri="{FF2B5EF4-FFF2-40B4-BE49-F238E27FC236}">
                <a16:creationId xmlns:a16="http://schemas.microsoft.com/office/drawing/2014/main" id="{05E01F26-FF26-4BCD-AB2D-D04E6D0EC428}"/>
              </a:ext>
            </a:extLst>
          </p:cNvPr>
          <p:cNvGrpSpPr>
            <a:grpSpLocks/>
          </p:cNvGrpSpPr>
          <p:nvPr/>
        </p:nvGrpSpPr>
        <p:grpSpPr bwMode="auto">
          <a:xfrm>
            <a:off x="1346200" y="1989138"/>
            <a:ext cx="2417763" cy="1709737"/>
            <a:chOff x="817" y="1263"/>
            <a:chExt cx="1377" cy="1153"/>
          </a:xfrm>
        </p:grpSpPr>
        <p:sp>
          <p:nvSpPr>
            <p:cNvPr id="37" name="Line 36">
              <a:extLst>
                <a:ext uri="{FF2B5EF4-FFF2-40B4-BE49-F238E27FC236}">
                  <a16:creationId xmlns:a16="http://schemas.microsoft.com/office/drawing/2014/main" id="{FFABEA8F-A75E-4E7D-A898-4482CABB8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" y="1277"/>
              <a:ext cx="1366" cy="11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>
              <a:extLst>
                <a:ext uri="{FF2B5EF4-FFF2-40B4-BE49-F238E27FC236}">
                  <a16:creationId xmlns:a16="http://schemas.microsoft.com/office/drawing/2014/main" id="{259183C9-8E0C-4946-B11A-867B99564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" y="1263"/>
              <a:ext cx="13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E1C652F-7140-4A0D-9992-E7AA80D87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" y="1263"/>
              <a:ext cx="1" cy="1153"/>
            </a:xfrm>
            <a:custGeom>
              <a:avLst/>
              <a:gdLst>
                <a:gd name="T0" fmla="*/ 0 w 1"/>
                <a:gd name="T1" fmla="*/ 0 h 1245"/>
                <a:gd name="T2" fmla="*/ 0 w 1"/>
                <a:gd name="T3" fmla="*/ 848 h 12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245">
                  <a:moveTo>
                    <a:pt x="0" y="0"/>
                  </a:moveTo>
                  <a:lnTo>
                    <a:pt x="0" y="124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" name="Group 43">
            <a:extLst>
              <a:ext uri="{FF2B5EF4-FFF2-40B4-BE49-F238E27FC236}">
                <a16:creationId xmlns:a16="http://schemas.microsoft.com/office/drawing/2014/main" id="{B11998D5-7F9B-4ECC-B174-8B0A4CE24F65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190750"/>
            <a:ext cx="2249488" cy="1778000"/>
            <a:chOff x="3478" y="1392"/>
            <a:chExt cx="1403" cy="1132"/>
          </a:xfrm>
        </p:grpSpPr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74E53053-E427-476F-86E9-C9A5CB442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392"/>
              <a:ext cx="1377" cy="1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B5FF48FC-7C2B-42A4-A8AD-54B08BD8C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" y="1399"/>
              <a:ext cx="1" cy="1125"/>
            </a:xfrm>
            <a:custGeom>
              <a:avLst/>
              <a:gdLst>
                <a:gd name="T0" fmla="*/ 0 w 1"/>
                <a:gd name="T1" fmla="*/ 0 h 1245"/>
                <a:gd name="T2" fmla="*/ 0 w 1"/>
                <a:gd name="T3" fmla="*/ 750 h 12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245">
                  <a:moveTo>
                    <a:pt x="0" y="0"/>
                  </a:moveTo>
                  <a:lnTo>
                    <a:pt x="0" y="1245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1">
              <a:extLst>
                <a:ext uri="{FF2B5EF4-FFF2-40B4-BE49-F238E27FC236}">
                  <a16:creationId xmlns:a16="http://schemas.microsoft.com/office/drawing/2014/main" id="{A2707815-9203-4DCA-A823-8466DA31AE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0" y="2524"/>
              <a:ext cx="13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Text Box 52">
            <a:extLst>
              <a:ext uri="{FF2B5EF4-FFF2-40B4-BE49-F238E27FC236}">
                <a16:creationId xmlns:a16="http://schemas.microsoft.com/office/drawing/2014/main" id="{997F8DEC-C38E-46E5-83B7-A0DB60A40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850" y="4876800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如何压缩存储？</a:t>
            </a:r>
          </a:p>
        </p:txBody>
      </p:sp>
      <p:graphicFrame>
        <p:nvGraphicFramePr>
          <p:cNvPr id="45" name="Object 53">
            <a:extLst>
              <a:ext uri="{FF2B5EF4-FFF2-40B4-BE49-F238E27FC236}">
                <a16:creationId xmlns:a16="http://schemas.microsoft.com/office/drawing/2014/main" id="{883CCB73-70BB-4366-96F9-0FD2551F3F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6613" y="4876800"/>
          <a:ext cx="4953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8" name="Clip" r:id="rId4" imgW="861365" imgH="844906" progId="MS_ClipArt_Gallery.5">
                  <p:embed/>
                </p:oleObj>
              </mc:Choice>
              <mc:Fallback>
                <p:oleObj name="Clip" r:id="rId4" imgW="861365" imgH="844906" progId="MS_ClipArt_Gallery.5">
                  <p:embed/>
                  <p:pic>
                    <p:nvPicPr>
                      <p:cNvPr id="14389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4876800"/>
                        <a:ext cx="4953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54">
            <a:extLst>
              <a:ext uri="{FF2B5EF4-FFF2-40B4-BE49-F238E27FC236}">
                <a16:creationId xmlns:a16="http://schemas.microsoft.com/office/drawing/2014/main" id="{9D3BA2B7-C74C-4A2F-90B0-4459387D6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0" y="5507038"/>
            <a:ext cx="662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只存储上三角（或下三角）部分的元素。</a:t>
            </a:r>
            <a:endParaRPr lang="zh-CN" altLang="en-US" sz="280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1209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D22660-47F6-4A31-B8FA-D5FF1C654659}"/>
              </a:ext>
            </a:extLst>
          </p:cNvPr>
          <p:cNvSpPr txBox="1"/>
          <p:nvPr/>
        </p:nvSpPr>
        <p:spPr>
          <a:xfrm>
            <a:off x="600420" y="1134737"/>
            <a:ext cx="1685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三角阵</a:t>
            </a:r>
          </a:p>
        </p:txBody>
      </p:sp>
      <p:sp>
        <p:nvSpPr>
          <p:cNvPr id="23" name="Text Box 1066">
            <a:extLst>
              <a:ext uri="{FF2B5EF4-FFF2-40B4-BE49-F238E27FC236}">
                <a16:creationId xmlns:a16="http://schemas.microsoft.com/office/drawing/2014/main" id="{1FD68D00-08F7-41BA-BB28-F0C9D3E06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4480532"/>
            <a:ext cx="866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矩阵中任一元素</a:t>
            </a:r>
            <a:r>
              <a:rPr lang="en-US" altLang="zh-CN" sz="2800" b="1" i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300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zh-CN" altLang="en-US" sz="28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在数组中的下标</a:t>
            </a:r>
            <a:r>
              <a:rPr lang="en-US" altLang="zh-CN" sz="2800" b="1" i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8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800" b="1" i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i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en-US" sz="28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的对应关系：</a:t>
            </a:r>
            <a:endParaRPr lang="en-US" altLang="zh-CN" sz="2800" b="1" i="1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4" name="Group 1067">
            <a:extLst>
              <a:ext uri="{FF2B5EF4-FFF2-40B4-BE49-F238E27FC236}">
                <a16:creationId xmlns:a16="http://schemas.microsoft.com/office/drawing/2014/main" id="{6FA8C800-1C17-4350-8D75-EF29C048E21E}"/>
              </a:ext>
            </a:extLst>
          </p:cNvPr>
          <p:cNvGrpSpPr>
            <a:grpSpLocks/>
          </p:cNvGrpSpPr>
          <p:nvPr/>
        </p:nvGrpSpPr>
        <p:grpSpPr bwMode="auto">
          <a:xfrm>
            <a:off x="1689101" y="5272694"/>
            <a:ext cx="5353050" cy="1160463"/>
            <a:chOff x="840" y="1536"/>
            <a:chExt cx="3372" cy="731"/>
          </a:xfrm>
        </p:grpSpPr>
        <p:grpSp>
          <p:nvGrpSpPr>
            <p:cNvPr id="25" name="Group 1068">
              <a:extLst>
                <a:ext uri="{FF2B5EF4-FFF2-40B4-BE49-F238E27FC236}">
                  <a16:creationId xmlns:a16="http://schemas.microsoft.com/office/drawing/2014/main" id="{6797B476-699D-45FC-92EA-F300B752A8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1536"/>
              <a:ext cx="2916" cy="731"/>
              <a:chOff x="720" y="1563"/>
              <a:chExt cx="2916" cy="731"/>
            </a:xfrm>
          </p:grpSpPr>
          <p:sp>
            <p:nvSpPr>
              <p:cNvPr id="27" name="AutoShape 1069">
                <a:extLst>
                  <a:ext uri="{FF2B5EF4-FFF2-40B4-BE49-F238E27FC236}">
                    <a16:creationId xmlns:a16="http://schemas.microsoft.com/office/drawing/2014/main" id="{28FCF592-A060-4071-9849-4E1B8D3DD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1584"/>
                <a:ext cx="192" cy="672"/>
              </a:xfrm>
              <a:prstGeom prst="leftBrace">
                <a:avLst>
                  <a:gd name="adj1" fmla="val 291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rgbClr val="002060"/>
                  </a:solidFill>
                </a:endParaRPr>
              </a:p>
            </p:txBody>
          </p:sp>
          <p:sp>
            <p:nvSpPr>
              <p:cNvPr id="47" name="Text Box 1070">
                <a:extLst>
                  <a:ext uri="{FF2B5EF4-FFF2-40B4-BE49-F238E27FC236}">
                    <a16:creationId xmlns:a16="http://schemas.microsoft.com/office/drawing/2014/main" id="{0BA83700-B170-4568-8767-7D802ADA4C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2" y="1563"/>
                <a:ext cx="2784" cy="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800" b="1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×</a:t>
                </a:r>
                <a:r>
                  <a:rPr lang="en-US" altLang="zh-CN" sz="2800" b="1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(</a:t>
                </a:r>
                <a:r>
                  <a:rPr lang="en-US" altLang="zh-CN" sz="2800" b="1" i="1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800" b="1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＋1</a:t>
                </a:r>
                <a:r>
                  <a:rPr lang="en-US" altLang="zh-CN" sz="2800" b="1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)</a:t>
                </a:r>
                <a:r>
                  <a:rPr lang="en-US" altLang="zh-CN" sz="2800" b="1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/2＋</a:t>
                </a:r>
                <a:r>
                  <a:rPr lang="en-US" altLang="zh-CN" sz="2800" b="1" i="1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j   </a:t>
                </a:r>
                <a:r>
                  <a:rPr lang="en-US" altLang="zh-CN" sz="2800" b="1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   </a:t>
                </a:r>
                <a:r>
                  <a:rPr lang="zh-CN" altLang="en-US" sz="2800" b="1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当</a:t>
                </a:r>
                <a:r>
                  <a:rPr lang="en-US" altLang="zh-CN" sz="2800" b="1" i="1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800" b="1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≥</a:t>
                </a:r>
                <a:r>
                  <a:rPr lang="en-US" altLang="zh-CN" sz="2800" b="1" i="1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  <a:p>
                <a:pPr algn="just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800" b="1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×</a:t>
                </a:r>
                <a:r>
                  <a:rPr lang="en-US" altLang="zh-CN" sz="2800" b="1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(</a:t>
                </a:r>
                <a:r>
                  <a:rPr lang="en-US" altLang="zh-CN" sz="2800" b="1" i="1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800" b="1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＋1</a:t>
                </a:r>
                <a:r>
                  <a:rPr lang="en-US" altLang="zh-CN" sz="2800" b="1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)</a:t>
                </a:r>
                <a:r>
                  <a:rPr lang="en-US" altLang="zh-CN" sz="2800" b="1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/2         </a:t>
                </a:r>
                <a:r>
                  <a:rPr lang="zh-CN" altLang="en-US" sz="2800" b="1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当</a:t>
                </a:r>
                <a:r>
                  <a:rPr lang="en-US" altLang="zh-CN" sz="2800" b="1" i="1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800" b="1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＜</a:t>
                </a:r>
                <a:r>
                  <a:rPr lang="en-US" altLang="zh-CN" sz="2800" b="1" i="1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j</a:t>
                </a:r>
                <a:endParaRPr lang="zh-CN" altLang="en-US" sz="2400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6" name="Text Box 1071">
              <a:extLst>
                <a:ext uri="{FF2B5EF4-FFF2-40B4-BE49-F238E27FC236}">
                  <a16:creationId xmlns:a16="http://schemas.microsoft.com/office/drawing/2014/main" id="{788699FA-AACF-451B-8396-7C3BB2B07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" y="1728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k=</a:t>
              </a:r>
              <a:endParaRPr lang="zh-CN" altLang="en-US" sz="240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8" name="Group 1084">
            <a:extLst>
              <a:ext uri="{FF2B5EF4-FFF2-40B4-BE49-F238E27FC236}">
                <a16:creationId xmlns:a16="http://schemas.microsoft.com/office/drawing/2014/main" id="{9225B319-BE36-4C29-A63C-60D1DDACE68B}"/>
              </a:ext>
            </a:extLst>
          </p:cNvPr>
          <p:cNvGrpSpPr>
            <a:grpSpLocks/>
          </p:cNvGrpSpPr>
          <p:nvPr/>
        </p:nvGrpSpPr>
        <p:grpSpPr bwMode="auto">
          <a:xfrm>
            <a:off x="169863" y="2764444"/>
            <a:ext cx="8963025" cy="1506538"/>
            <a:chOff x="114" y="1872"/>
            <a:chExt cx="5646" cy="949"/>
          </a:xfrm>
          <a:noFill/>
        </p:grpSpPr>
        <p:sp>
          <p:nvSpPr>
            <p:cNvPr id="49" name="Text Box 1026">
              <a:extLst>
                <a:ext uri="{FF2B5EF4-FFF2-40B4-BE49-F238E27FC236}">
                  <a16:creationId xmlns:a16="http://schemas.microsoft.com/office/drawing/2014/main" id="{60B6CCE3-F59D-4388-A577-0DA7F3472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872"/>
              <a:ext cx="5424" cy="2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0            1            2            3            4            5                       </a:t>
              </a:r>
              <a:r>
                <a:rPr lang="zh-CN" altLang="en-US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k</a:t>
              </a: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                          n(n+1)/2</a:t>
              </a:r>
            </a:p>
          </p:txBody>
        </p:sp>
        <p:sp>
          <p:nvSpPr>
            <p:cNvPr id="50" name="Text Box 1032">
              <a:extLst>
                <a:ext uri="{FF2B5EF4-FFF2-40B4-BE49-F238E27FC236}">
                  <a16:creationId xmlns:a16="http://schemas.microsoft.com/office/drawing/2014/main" id="{FE03037C-CFC1-4D2B-BDF6-C1CE413E2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" y="2547"/>
              <a:ext cx="479" cy="2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第1行</a:t>
              </a:r>
            </a:p>
          </p:txBody>
        </p:sp>
        <p:sp>
          <p:nvSpPr>
            <p:cNvPr id="51" name="Text Box 1034">
              <a:extLst>
                <a:ext uri="{FF2B5EF4-FFF2-40B4-BE49-F238E27FC236}">
                  <a16:creationId xmlns:a16="http://schemas.microsoft.com/office/drawing/2014/main" id="{4E1C292E-DE3E-46C8-B1BA-9AC3AA11D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" y="2549"/>
              <a:ext cx="371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第0行</a:t>
              </a:r>
            </a:p>
          </p:txBody>
        </p:sp>
        <p:sp>
          <p:nvSpPr>
            <p:cNvPr id="52" name="AutoShape 1035">
              <a:extLst>
                <a:ext uri="{FF2B5EF4-FFF2-40B4-BE49-F238E27FC236}">
                  <a16:creationId xmlns:a16="http://schemas.microsoft.com/office/drawing/2014/main" id="{98FADDE1-6873-4A09-88AD-437AE91A3515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065" y="1984"/>
              <a:ext cx="117" cy="970"/>
            </a:xfrm>
            <a:prstGeom prst="leftBrace">
              <a:avLst>
                <a:gd name="adj1" fmla="val 69088"/>
                <a:gd name="adj2" fmla="val 49995"/>
              </a:avLst>
            </a:prstGeom>
            <a:grp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3" name="AutoShape 1037">
              <a:extLst>
                <a:ext uri="{FF2B5EF4-FFF2-40B4-BE49-F238E27FC236}">
                  <a16:creationId xmlns:a16="http://schemas.microsoft.com/office/drawing/2014/main" id="{8E22BE06-C634-4966-8A87-6C95C9FB6ADC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93" y="2241"/>
              <a:ext cx="135" cy="446"/>
            </a:xfrm>
            <a:prstGeom prst="leftBrace">
              <a:avLst>
                <a:gd name="adj1" fmla="val 27531"/>
                <a:gd name="adj2" fmla="val 50000"/>
              </a:avLst>
            </a:prstGeom>
            <a:grp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4" name="Text Box 1038">
              <a:extLst>
                <a:ext uri="{FF2B5EF4-FFF2-40B4-BE49-F238E27FC236}">
                  <a16:creationId xmlns:a16="http://schemas.microsoft.com/office/drawing/2014/main" id="{3DFAB467-0E85-4D22-8EA2-B3B8613EE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" y="2122"/>
              <a:ext cx="499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zh-CN" altLang="en-US" sz="24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en-US" altLang="zh-CN" sz="24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00</a:t>
              </a:r>
              <a:endPara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5" name="Text Box 1039">
              <a:extLst>
                <a:ext uri="{FF2B5EF4-FFF2-40B4-BE49-F238E27FC236}">
                  <a16:creationId xmlns:a16="http://schemas.microsoft.com/office/drawing/2014/main" id="{F7564FC6-9B0D-48E1-8035-512C1FA57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" y="2122"/>
              <a:ext cx="499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zh-CN" altLang="en-US" sz="24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en-US" altLang="zh-CN" sz="24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10</a:t>
              </a:r>
              <a:endPara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6" name="Text Box 1040">
              <a:extLst>
                <a:ext uri="{FF2B5EF4-FFF2-40B4-BE49-F238E27FC236}">
                  <a16:creationId xmlns:a16="http://schemas.microsoft.com/office/drawing/2014/main" id="{3BA40D94-2F25-4EE9-8F4C-1F050716B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7" y="2122"/>
              <a:ext cx="499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zh-CN" altLang="en-US" sz="24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en-US" altLang="zh-CN" sz="24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11</a:t>
              </a:r>
              <a:endPara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" name="Text Box 1041">
              <a:extLst>
                <a:ext uri="{FF2B5EF4-FFF2-40B4-BE49-F238E27FC236}">
                  <a16:creationId xmlns:a16="http://schemas.microsoft.com/office/drawing/2014/main" id="{53017BC0-EF99-4876-974B-9C023091C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" y="2122"/>
              <a:ext cx="499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zh-CN" altLang="en-US" sz="24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en-US" altLang="zh-CN" sz="24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20</a:t>
              </a:r>
              <a:endPara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8" name="Text Box 1042">
              <a:extLst>
                <a:ext uri="{FF2B5EF4-FFF2-40B4-BE49-F238E27FC236}">
                  <a16:creationId xmlns:a16="http://schemas.microsoft.com/office/drawing/2014/main" id="{CBE2DBF1-78B0-48D1-B5B1-2E7128C1C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" y="2122"/>
              <a:ext cx="499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zh-CN" altLang="en-US" sz="24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en-US" altLang="zh-CN" sz="24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21</a:t>
              </a:r>
              <a:endPara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9" name="Text Box 1044">
              <a:extLst>
                <a:ext uri="{FF2B5EF4-FFF2-40B4-BE49-F238E27FC236}">
                  <a16:creationId xmlns:a16="http://schemas.microsoft.com/office/drawing/2014/main" id="{3F270596-919A-4311-8D21-E52838674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122"/>
              <a:ext cx="499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zh-CN" altLang="en-US" sz="24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en-US" altLang="zh-CN" sz="24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ij</a:t>
              </a:r>
              <a:endPara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0" name="Text Box 1045">
              <a:extLst>
                <a:ext uri="{FF2B5EF4-FFF2-40B4-BE49-F238E27FC236}">
                  <a16:creationId xmlns:a16="http://schemas.microsoft.com/office/drawing/2014/main" id="{31BEFBC6-A596-42C6-815A-E3E3C7D5E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7" y="2122"/>
              <a:ext cx="499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zh-CN" altLang="en-US" sz="24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 …</a:t>
              </a:r>
              <a:endParaRPr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1" name="Text Box 1049">
              <a:extLst>
                <a:ext uri="{FF2B5EF4-FFF2-40B4-BE49-F238E27FC236}">
                  <a16:creationId xmlns:a16="http://schemas.microsoft.com/office/drawing/2014/main" id="{39CBFD49-4DD7-48F8-90BF-D72E773D8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4" y="2122"/>
              <a:ext cx="499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14400" tIns="0" rIns="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en-US" altLang="zh-CN" sz="24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n</a:t>
              </a:r>
              <a:r>
                <a:rPr lang="en-US" altLang="zh-CN" sz="2400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-1</a:t>
              </a:r>
              <a:r>
                <a:rPr lang="en-US" altLang="zh-CN" sz="24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n</a:t>
              </a:r>
              <a:r>
                <a:rPr lang="en-US" altLang="zh-CN" sz="2400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-1</a:t>
              </a:r>
              <a:endPara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2" name="Text Box 1050">
              <a:extLst>
                <a:ext uri="{FF2B5EF4-FFF2-40B4-BE49-F238E27FC236}">
                  <a16:creationId xmlns:a16="http://schemas.microsoft.com/office/drawing/2014/main" id="{5F644261-F59C-4715-95E2-32BA25F71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6" y="2122"/>
              <a:ext cx="499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zh-CN" altLang="en-US" sz="24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 …</a:t>
              </a:r>
              <a:endParaRPr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  <a:p>
              <a:pPr algn="just">
                <a:defRPr/>
              </a:pPr>
              <a:endParaRPr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3" name="AutoShape 1051">
              <a:extLst>
                <a:ext uri="{FF2B5EF4-FFF2-40B4-BE49-F238E27FC236}">
                  <a16:creationId xmlns:a16="http://schemas.microsoft.com/office/drawing/2014/main" id="{F7F0CCE9-88E4-49EF-97CC-D005730B5FFC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313" y="1740"/>
              <a:ext cx="116" cy="1448"/>
            </a:xfrm>
            <a:prstGeom prst="leftBrace">
              <a:avLst>
                <a:gd name="adj1" fmla="val 104023"/>
                <a:gd name="adj2" fmla="val 49995"/>
              </a:avLst>
            </a:prstGeom>
            <a:grp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4" name="Text Box 1052">
              <a:extLst>
                <a:ext uri="{FF2B5EF4-FFF2-40B4-BE49-F238E27FC236}">
                  <a16:creationId xmlns:a16="http://schemas.microsoft.com/office/drawing/2014/main" id="{B98914E8-D0D1-471C-8B14-68303D56C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3" y="2547"/>
              <a:ext cx="416" cy="2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第2行</a:t>
              </a:r>
            </a:p>
          </p:txBody>
        </p:sp>
        <p:sp>
          <p:nvSpPr>
            <p:cNvPr id="65" name="Text Box 1053">
              <a:extLst>
                <a:ext uri="{FF2B5EF4-FFF2-40B4-BE49-F238E27FC236}">
                  <a16:creationId xmlns:a16="http://schemas.microsoft.com/office/drawing/2014/main" id="{04DA1DAA-FFC8-4D2B-963D-BC98C6256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7" y="2122"/>
              <a:ext cx="499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24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  </a:t>
              </a: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6" name="Text Box 1073">
              <a:extLst>
                <a:ext uri="{FF2B5EF4-FFF2-40B4-BE49-F238E27FC236}">
                  <a16:creationId xmlns:a16="http://schemas.microsoft.com/office/drawing/2014/main" id="{616EF2B4-F27A-4FDB-9E7F-562C8C23F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2" y="2122"/>
              <a:ext cx="499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96000"/>
                </a:lnSpc>
                <a:defRPr/>
              </a:pPr>
              <a:r>
                <a:rPr lang="zh-CN" altLang="en-US" sz="24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en-US" altLang="zh-CN" sz="24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 b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22</a:t>
              </a:r>
              <a:endPara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67" name="Group 1083">
            <a:extLst>
              <a:ext uri="{FF2B5EF4-FFF2-40B4-BE49-F238E27FC236}">
                <a16:creationId xmlns:a16="http://schemas.microsoft.com/office/drawing/2014/main" id="{07123B7F-3C0E-4148-BE98-920B963EA7AB}"/>
              </a:ext>
            </a:extLst>
          </p:cNvPr>
          <p:cNvGrpSpPr>
            <a:grpSpLocks/>
          </p:cNvGrpSpPr>
          <p:nvPr/>
        </p:nvGrpSpPr>
        <p:grpSpPr bwMode="auto">
          <a:xfrm>
            <a:off x="252413" y="1657957"/>
            <a:ext cx="6519863" cy="1155700"/>
            <a:chOff x="130" y="974"/>
            <a:chExt cx="4107" cy="728"/>
          </a:xfrm>
        </p:grpSpPr>
        <p:sp>
          <p:nvSpPr>
            <p:cNvPr id="68" name="Text Box 1079">
              <a:extLst>
                <a:ext uri="{FF2B5EF4-FFF2-40B4-BE49-F238E27FC236}">
                  <a16:creationId xmlns:a16="http://schemas.microsoft.com/office/drawing/2014/main" id="{0942358A-9FF3-4E4C-A9E3-A47238C0A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" y="1178"/>
              <a:ext cx="6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存储</a:t>
              </a:r>
            </a:p>
          </p:txBody>
        </p:sp>
        <p:sp>
          <p:nvSpPr>
            <p:cNvPr id="69" name="AutoShape 1080">
              <a:extLst>
                <a:ext uri="{FF2B5EF4-FFF2-40B4-BE49-F238E27FC236}">
                  <a16:creationId xmlns:a16="http://schemas.microsoft.com/office/drawing/2014/main" id="{4CCC404F-FEE6-4CDA-9ACD-8798F60ED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" y="1221"/>
              <a:ext cx="327" cy="264"/>
            </a:xfrm>
            <a:prstGeom prst="leftBrace">
              <a:avLst>
                <a:gd name="adj1" fmla="val 2122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33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Text Box 1081">
              <a:extLst>
                <a:ext uri="{FF2B5EF4-FFF2-40B4-BE49-F238E27FC236}">
                  <a16:creationId xmlns:a16="http://schemas.microsoft.com/office/drawing/2014/main" id="{2B8C9DA4-E921-4763-8F37-F3DC7CA0D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" y="974"/>
              <a:ext cx="19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1" hangingPunct="1"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下三角元素</a:t>
              </a:r>
            </a:p>
          </p:txBody>
        </p:sp>
        <p:sp>
          <p:nvSpPr>
            <p:cNvPr id="71" name="Rectangle 1082">
              <a:extLst>
                <a:ext uri="{FF2B5EF4-FFF2-40B4-BE49-F238E27FC236}">
                  <a16:creationId xmlns:a16="http://schemas.microsoft.com/office/drawing/2014/main" id="{720F8AD8-547F-4B16-A00E-3B75D6956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" y="1372"/>
              <a:ext cx="33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对角线上方的常数</a:t>
              </a:r>
              <a:r>
                <a:rPr lang="en-US" altLang="zh-CN" sz="2800" b="1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800" b="1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只存一个</a:t>
              </a:r>
              <a:endParaRPr lang="zh-CN" altLang="en-US"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459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D22660-47F6-4A31-B8FA-D5FF1C654659}"/>
              </a:ext>
            </a:extLst>
          </p:cNvPr>
          <p:cNvSpPr txBox="1"/>
          <p:nvPr/>
        </p:nvSpPr>
        <p:spPr>
          <a:xfrm>
            <a:off x="600420" y="1134737"/>
            <a:ext cx="1685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三角阵</a:t>
            </a:r>
          </a:p>
        </p:txBody>
      </p:sp>
      <p:sp>
        <p:nvSpPr>
          <p:cNvPr id="34" name="Text Box 15">
            <a:extLst>
              <a:ext uri="{FF2B5EF4-FFF2-40B4-BE49-F238E27FC236}">
                <a16:creationId xmlns:a16="http://schemas.microsoft.com/office/drawing/2014/main" id="{33D5A683-449A-4D0C-B117-8991E0E45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3205163"/>
            <a:ext cx="8740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矩阵中任一元素</a:t>
            </a:r>
            <a:r>
              <a:rPr lang="en-US" altLang="zh-CN" sz="2800" b="1" i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300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zh-CN" altLang="en-US" sz="28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在数组中的下标</a:t>
            </a:r>
            <a:r>
              <a:rPr lang="en-US" altLang="zh-CN" sz="2800" b="1" i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8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800" b="1" i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i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en-US" sz="28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的对应关系： </a:t>
            </a:r>
          </a:p>
        </p:txBody>
      </p:sp>
      <p:grpSp>
        <p:nvGrpSpPr>
          <p:cNvPr id="35" name="Group 27">
            <a:extLst>
              <a:ext uri="{FF2B5EF4-FFF2-40B4-BE49-F238E27FC236}">
                <a16:creationId xmlns:a16="http://schemas.microsoft.com/office/drawing/2014/main" id="{FCEC471B-EF68-4EA8-8477-E3F3642C3ED3}"/>
              </a:ext>
            </a:extLst>
          </p:cNvPr>
          <p:cNvGrpSpPr>
            <a:grpSpLocks/>
          </p:cNvGrpSpPr>
          <p:nvPr/>
        </p:nvGrpSpPr>
        <p:grpSpPr bwMode="auto">
          <a:xfrm>
            <a:off x="1400175" y="4078288"/>
            <a:ext cx="6886575" cy="1160462"/>
            <a:chOff x="1134" y="2976"/>
            <a:chExt cx="4338" cy="731"/>
          </a:xfrm>
        </p:grpSpPr>
        <p:grpSp>
          <p:nvGrpSpPr>
            <p:cNvPr id="36" name="Group 26">
              <a:extLst>
                <a:ext uri="{FF2B5EF4-FFF2-40B4-BE49-F238E27FC236}">
                  <a16:creationId xmlns:a16="http://schemas.microsoft.com/office/drawing/2014/main" id="{CA24CD4F-8204-422D-BFF4-C0F7DF289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4" y="2976"/>
              <a:ext cx="4008" cy="731"/>
              <a:chOff x="1464" y="2976"/>
              <a:chExt cx="4008" cy="731"/>
            </a:xfrm>
          </p:grpSpPr>
          <p:sp>
            <p:nvSpPr>
              <p:cNvPr id="38" name="AutoShape 18">
                <a:extLst>
                  <a:ext uri="{FF2B5EF4-FFF2-40B4-BE49-F238E27FC236}">
                    <a16:creationId xmlns:a16="http://schemas.microsoft.com/office/drawing/2014/main" id="{69F570FD-A9F6-4ABC-B81C-8772ADE78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4" y="2997"/>
                <a:ext cx="192" cy="672"/>
              </a:xfrm>
              <a:prstGeom prst="leftBrace">
                <a:avLst>
                  <a:gd name="adj1" fmla="val 291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rgbClr val="002060"/>
                  </a:solidFill>
                </a:endParaRPr>
              </a:p>
            </p:txBody>
          </p:sp>
          <p:sp>
            <p:nvSpPr>
              <p:cNvPr id="39" name="Text Box 19">
                <a:extLst>
                  <a:ext uri="{FF2B5EF4-FFF2-40B4-BE49-F238E27FC236}">
                    <a16:creationId xmlns:a16="http://schemas.microsoft.com/office/drawing/2014/main" id="{C678C1A5-BFFF-481B-8273-38AF82DDD2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6" y="2976"/>
                <a:ext cx="3876" cy="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 i="1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i</a:t>
                </a:r>
                <a:r>
                  <a:rPr lang="en-US" altLang="zh-CN" sz="2800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×</a:t>
                </a:r>
                <a:r>
                  <a:rPr lang="en-US" altLang="zh-CN" sz="2800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(</a:t>
                </a:r>
                <a:r>
                  <a:rPr lang="en-US" altLang="zh-CN" sz="2800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  <a:r>
                  <a:rPr lang="en-US" altLang="zh-CN" sz="2800" b="1" i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</a:t>
                </a:r>
                <a:r>
                  <a:rPr lang="en-US" altLang="zh-CN" sz="2800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－</a:t>
                </a:r>
                <a:r>
                  <a:rPr lang="en-US" altLang="zh-CN" sz="2800" b="1" i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i</a:t>
                </a:r>
                <a:r>
                  <a:rPr lang="en-US" altLang="zh-CN" sz="2800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＋1</a:t>
                </a:r>
                <a:r>
                  <a:rPr lang="en-US" altLang="zh-CN" sz="2800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)</a:t>
                </a:r>
                <a:r>
                  <a:rPr lang="en-US" altLang="zh-CN" sz="2800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/2＋</a:t>
                </a:r>
                <a:r>
                  <a:rPr lang="en-US" altLang="zh-CN" sz="2800" b="1" i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j</a:t>
                </a:r>
                <a:r>
                  <a:rPr lang="en-US" altLang="zh-CN" sz="2800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－</a:t>
                </a:r>
                <a:r>
                  <a:rPr lang="en-US" altLang="zh-CN" sz="2800" b="1" i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i    </a:t>
                </a:r>
                <a:r>
                  <a:rPr lang="en-US" altLang="zh-CN" sz="2800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  </a:t>
                </a:r>
                <a:r>
                  <a:rPr lang="zh-CN" altLang="en-US" sz="2800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当</a:t>
                </a:r>
                <a:r>
                  <a:rPr lang="en-US" altLang="zh-CN" sz="2800" b="1" i="1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i</a:t>
                </a:r>
                <a:r>
                  <a:rPr lang="en-US" altLang="zh-CN" sz="2800" b="1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≤</a:t>
                </a:r>
                <a:r>
                  <a:rPr lang="en-US" altLang="zh-CN" sz="2800" b="1" i="1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j</a:t>
                </a:r>
                <a:endParaRPr lang="en-US" altLang="zh-CN" sz="28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pPr algn="just"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 i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</a:t>
                </a:r>
                <a:r>
                  <a:rPr lang="en-US" altLang="zh-CN" sz="2800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×</a:t>
                </a:r>
                <a:r>
                  <a:rPr lang="en-US" altLang="zh-CN" sz="2800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(</a:t>
                </a:r>
                <a:r>
                  <a:rPr lang="en-US" altLang="zh-CN" sz="2800" b="1" i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</a:t>
                </a:r>
                <a:r>
                  <a:rPr lang="en-US" altLang="zh-CN" sz="2800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＋1</a:t>
                </a:r>
                <a:r>
                  <a:rPr lang="en-US" altLang="zh-CN" sz="2800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)</a:t>
                </a:r>
                <a:r>
                  <a:rPr lang="en-US" altLang="zh-CN" sz="2800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/2                       </a:t>
                </a:r>
                <a:r>
                  <a:rPr lang="zh-CN" altLang="en-US" sz="2800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当</a:t>
                </a:r>
                <a:r>
                  <a:rPr lang="en-US" altLang="zh-CN" sz="2800" b="1" i="1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i</a:t>
                </a:r>
                <a:r>
                  <a:rPr lang="en-US" altLang="zh-CN" sz="2800" b="1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＞</a:t>
                </a:r>
                <a:r>
                  <a:rPr lang="en-US" altLang="zh-CN" sz="2800" b="1" i="1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j</a:t>
                </a:r>
                <a:endParaRPr lang="en-US" altLang="zh-CN" sz="2800" b="1" i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81937915-16CA-43D3-918F-5762AA7E4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4" y="3168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k=</a:t>
              </a:r>
              <a:endParaRPr lang="zh-CN" altLang="en-US" sz="24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40" name="Group 30">
            <a:extLst>
              <a:ext uri="{FF2B5EF4-FFF2-40B4-BE49-F238E27FC236}">
                <a16:creationId xmlns:a16="http://schemas.microsoft.com/office/drawing/2014/main" id="{C716A14A-809B-497D-8FD7-7DC82652058F}"/>
              </a:ext>
            </a:extLst>
          </p:cNvPr>
          <p:cNvGrpSpPr>
            <a:grpSpLocks/>
          </p:cNvGrpSpPr>
          <p:nvPr/>
        </p:nvGrpSpPr>
        <p:grpSpPr bwMode="auto">
          <a:xfrm>
            <a:off x="420688" y="1906588"/>
            <a:ext cx="6519862" cy="1155700"/>
            <a:chOff x="130" y="974"/>
            <a:chExt cx="4107" cy="728"/>
          </a:xfrm>
        </p:grpSpPr>
        <p:sp>
          <p:nvSpPr>
            <p:cNvPr id="41" name="Text Box 31">
              <a:extLst>
                <a:ext uri="{FF2B5EF4-FFF2-40B4-BE49-F238E27FC236}">
                  <a16:creationId xmlns:a16="http://schemas.microsoft.com/office/drawing/2014/main" id="{4DDDF335-5C09-4C36-AFEF-3039BFAEB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" y="1178"/>
              <a:ext cx="6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存储</a:t>
              </a:r>
            </a:p>
          </p:txBody>
        </p:sp>
        <p:sp>
          <p:nvSpPr>
            <p:cNvPr id="42" name="AutoShape 32">
              <a:extLst>
                <a:ext uri="{FF2B5EF4-FFF2-40B4-BE49-F238E27FC236}">
                  <a16:creationId xmlns:a16="http://schemas.microsoft.com/office/drawing/2014/main" id="{9015B813-8EBC-4F20-9F6D-BC233DA3C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" y="1221"/>
              <a:ext cx="327" cy="264"/>
            </a:xfrm>
            <a:prstGeom prst="leftBrace">
              <a:avLst>
                <a:gd name="adj1" fmla="val 2122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33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Text Box 33">
              <a:extLst>
                <a:ext uri="{FF2B5EF4-FFF2-40B4-BE49-F238E27FC236}">
                  <a16:creationId xmlns:a16="http://schemas.microsoft.com/office/drawing/2014/main" id="{A2203E1C-F4C9-44D2-8E67-133E11FF1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" y="974"/>
              <a:ext cx="19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1" hangingPunct="1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上三角元素</a:t>
              </a:r>
            </a:p>
          </p:txBody>
        </p:sp>
        <p:sp>
          <p:nvSpPr>
            <p:cNvPr id="44" name="Rectangle 34">
              <a:extLst>
                <a:ext uri="{FF2B5EF4-FFF2-40B4-BE49-F238E27FC236}">
                  <a16:creationId xmlns:a16="http://schemas.microsoft.com/office/drawing/2014/main" id="{F79713FA-0CFC-42F6-9B61-0CEBA426C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" y="1372"/>
              <a:ext cx="33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对角线上方的常数</a:t>
              </a:r>
              <a:r>
                <a:rPr lang="en-US" altLang="zh-CN" sz="2800" b="1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800" b="1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只存一个</a:t>
              </a:r>
              <a:endParaRPr lang="zh-CN" altLang="en-US"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671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真题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830677C-0C9B-4D3C-A5E2-3376B9E274CD}"/>
              </a:ext>
            </a:extLst>
          </p:cNvPr>
          <p:cNvSpPr txBox="1">
            <a:spLocks noChangeArrowheads="1"/>
          </p:cNvSpPr>
          <p:nvPr/>
        </p:nvSpPr>
        <p:spPr>
          <a:xfrm>
            <a:off x="316706" y="1187451"/>
            <a:ext cx="8229600" cy="1008063"/>
          </a:xfrm>
          <a:prstGeom prst="rect">
            <a:avLst/>
          </a:prstGeom>
        </p:spPr>
        <p:txBody>
          <a:bodyPr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400" b="1" ker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假设以一维数组作为</a:t>
            </a:r>
            <a:r>
              <a:rPr lang="en-US" altLang="zh-CN" sz="2400" b="1" ker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ker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阶对称矩阵</a:t>
            </a:r>
            <a:r>
              <a:rPr lang="en-US" altLang="zh-CN" sz="2400" b="1" ker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ker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的存储空间，以行序为主序存储</a:t>
            </a:r>
            <a:r>
              <a:rPr lang="en-US" altLang="zh-CN" sz="2400" b="1" ker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ker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的下三角，则元素</a:t>
            </a:r>
            <a:r>
              <a:rPr lang="en-US" altLang="zh-CN" sz="2400" b="1" ker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A[5][6]</a:t>
            </a:r>
            <a:r>
              <a:rPr lang="zh-CN" altLang="en-US" sz="2400" b="1" ker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的值存储在</a:t>
            </a:r>
            <a:r>
              <a:rPr lang="en-US" altLang="zh-CN" sz="2400" b="1" ker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S[___]</a:t>
            </a:r>
            <a:r>
              <a:rPr lang="zh-CN" altLang="en-US" sz="2400" b="1" ker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</a:p>
          <a:p>
            <a:pPr eaLnBrk="1" hangingPunct="1">
              <a:defRPr/>
            </a:pPr>
            <a:endParaRPr lang="zh-CN" altLang="en-US" sz="2400" b="1" kern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2400" b="1" ker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26 </a:t>
            </a:r>
            <a:endParaRPr lang="en-US" altLang="zh-CN" sz="2400" b="1" kern="0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0230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D22660-47F6-4A31-B8FA-D5FF1C654659}"/>
              </a:ext>
            </a:extLst>
          </p:cNvPr>
          <p:cNvSpPr txBox="1"/>
          <p:nvPr/>
        </p:nvSpPr>
        <p:spPr>
          <a:xfrm>
            <a:off x="600420" y="1134737"/>
            <a:ext cx="1685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对角矩阵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08CBA2B0-49BD-4B2E-8FBF-C850172AB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016" y="1750113"/>
            <a:ext cx="8367713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所有非零元素都集中在以主对角线为中心的带状区域中，除了主对角线和它的上下方若干条对角线的元素外，所有其他元素都为零。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D59364B2-900A-4AEE-9847-9B7628EB9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3154" y="2974076"/>
            <a:ext cx="3152775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00  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01    </a:t>
            </a:r>
            <a:r>
              <a:rPr lang="en-US" altLang="zh-CN" sz="2800" b="1">
                <a:latin typeface="Times New Roman" panose="02020603050405020304" pitchFamily="18" charset="0"/>
              </a:rPr>
              <a:t>0　  0　  0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10  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11 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12    </a:t>
            </a:r>
            <a:r>
              <a:rPr lang="en-US" altLang="zh-CN" sz="2800" b="1">
                <a:latin typeface="Times New Roman" panose="02020603050405020304" pitchFamily="18" charset="0"/>
              </a:rPr>
              <a:t>  0　  0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0    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21  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22</a:t>
            </a:r>
            <a:r>
              <a:rPr lang="en-US" altLang="zh-CN" sz="2800" b="1">
                <a:latin typeface="Times New Roman" panose="02020603050405020304" pitchFamily="18" charset="0"/>
              </a:rPr>
              <a:t>　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23</a:t>
            </a:r>
            <a:r>
              <a:rPr lang="en-US" altLang="zh-CN" sz="2800" b="1">
                <a:latin typeface="Times New Roman" panose="02020603050405020304" pitchFamily="18" charset="0"/>
              </a:rPr>
              <a:t>   0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0     0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   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32</a:t>
            </a:r>
            <a:r>
              <a:rPr lang="en-US" altLang="zh-CN" sz="2800" b="1">
                <a:latin typeface="Times New Roman" panose="02020603050405020304" pitchFamily="18" charset="0"/>
              </a:rPr>
              <a:t>　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33</a:t>
            </a:r>
            <a:r>
              <a:rPr lang="en-US" altLang="zh-CN" sz="2800" b="1">
                <a:latin typeface="Times New Roman" panose="02020603050405020304" pitchFamily="18" charset="0"/>
              </a:rPr>
              <a:t>  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34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0　 0　  0　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43</a:t>
            </a:r>
            <a:r>
              <a:rPr lang="en-US" altLang="zh-CN" sz="2800" b="1">
                <a:latin typeface="Times New Roman" panose="02020603050405020304" pitchFamily="18" charset="0"/>
              </a:rPr>
              <a:t>  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44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7" name="AutoShape 13">
            <a:extLst>
              <a:ext uri="{FF2B5EF4-FFF2-40B4-BE49-F238E27FC236}">
                <a16:creationId xmlns:a16="http://schemas.microsoft.com/office/drawing/2014/main" id="{D5F894FC-4E6C-4D29-846C-EA506D55846F}"/>
              </a:ext>
            </a:extLst>
          </p:cNvPr>
          <p:cNvSpPr>
            <a:spLocks/>
          </p:cNvSpPr>
          <p:nvPr/>
        </p:nvSpPr>
        <p:spPr bwMode="auto">
          <a:xfrm>
            <a:off x="2997391" y="3194738"/>
            <a:ext cx="139700" cy="2801938"/>
          </a:xfrm>
          <a:prstGeom prst="leftBracket">
            <a:avLst>
              <a:gd name="adj" fmla="val 167140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8" name="AutoShape 14">
            <a:extLst>
              <a:ext uri="{FF2B5EF4-FFF2-40B4-BE49-F238E27FC236}">
                <a16:creationId xmlns:a16="http://schemas.microsoft.com/office/drawing/2014/main" id="{2CE0BA47-EE3A-4146-8FA0-506175414036}"/>
              </a:ext>
            </a:extLst>
          </p:cNvPr>
          <p:cNvSpPr>
            <a:spLocks/>
          </p:cNvSpPr>
          <p:nvPr/>
        </p:nvSpPr>
        <p:spPr bwMode="auto">
          <a:xfrm>
            <a:off x="6548629" y="3172513"/>
            <a:ext cx="133350" cy="2844800"/>
          </a:xfrm>
          <a:prstGeom prst="rightBracket">
            <a:avLst>
              <a:gd name="adj" fmla="val 177778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8F2420A2-9961-4117-820B-F43891F66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841" y="4112313"/>
            <a:ext cx="64928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=</a:t>
            </a:r>
          </a:p>
        </p:txBody>
      </p:sp>
      <p:grpSp>
        <p:nvGrpSpPr>
          <p:cNvPr id="20" name="Group 67">
            <a:extLst>
              <a:ext uri="{FF2B5EF4-FFF2-40B4-BE49-F238E27FC236}">
                <a16:creationId xmlns:a16="http://schemas.microsoft.com/office/drawing/2014/main" id="{F0F723B6-2C9C-437C-B3C3-3E98CBF7187D}"/>
              </a:ext>
            </a:extLst>
          </p:cNvPr>
          <p:cNvGrpSpPr>
            <a:grpSpLocks/>
          </p:cNvGrpSpPr>
          <p:nvPr/>
        </p:nvGrpSpPr>
        <p:grpSpPr bwMode="auto">
          <a:xfrm>
            <a:off x="3692716" y="3243951"/>
            <a:ext cx="3062288" cy="2322512"/>
            <a:chOff x="2398" y="2048"/>
            <a:chExt cx="1794" cy="1309"/>
          </a:xfrm>
        </p:grpSpPr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169CB7B0-975C-4C10-AD54-B47E46B364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" y="2048"/>
              <a:ext cx="1435" cy="130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D1E677A0-CAE8-40A7-A56D-2B31C4C39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1" y="2048"/>
              <a:ext cx="1451" cy="1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FEE965FA-A176-4B16-834B-BDBD3231E2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8" y="2053"/>
              <a:ext cx="36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A5EFF99B-3A54-4BA9-8981-8610E5C340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8" y="3357"/>
              <a:ext cx="31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Group 65">
            <a:extLst>
              <a:ext uri="{FF2B5EF4-FFF2-40B4-BE49-F238E27FC236}">
                <a16:creationId xmlns:a16="http://schemas.microsoft.com/office/drawing/2014/main" id="{A71AC323-4148-45AD-ABD9-3843933CA368}"/>
              </a:ext>
            </a:extLst>
          </p:cNvPr>
          <p:cNvGrpSpPr>
            <a:grpSpLocks/>
          </p:cNvGrpSpPr>
          <p:nvPr/>
        </p:nvGrpSpPr>
        <p:grpSpPr bwMode="auto">
          <a:xfrm>
            <a:off x="3300604" y="3567801"/>
            <a:ext cx="2476500" cy="2838450"/>
            <a:chOff x="2112" y="2309"/>
            <a:chExt cx="1560" cy="1730"/>
          </a:xfrm>
        </p:grpSpPr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0FB1CFC1-5A38-4A62-A8AF-D88CEEDF2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5" y="2327"/>
              <a:ext cx="1544" cy="137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9C5B06F2-B1F9-4F95-B194-A632B45D8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3" y="2681"/>
              <a:ext cx="1559" cy="135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C08AF672-F5F0-4C8F-B31A-DC6D1C4A4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309"/>
              <a:ext cx="0" cy="3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B8C79697-5535-46BE-994C-F6A41C563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9" y="3720"/>
              <a:ext cx="3" cy="30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" name="Group 66">
            <a:extLst>
              <a:ext uri="{FF2B5EF4-FFF2-40B4-BE49-F238E27FC236}">
                <a16:creationId xmlns:a16="http://schemas.microsoft.com/office/drawing/2014/main" id="{CD49573F-3F4A-4C9C-A1E6-ECC6CA11B88C}"/>
              </a:ext>
            </a:extLst>
          </p:cNvPr>
          <p:cNvGrpSpPr>
            <a:grpSpLocks/>
          </p:cNvGrpSpPr>
          <p:nvPr/>
        </p:nvGrpSpPr>
        <p:grpSpPr bwMode="auto">
          <a:xfrm>
            <a:off x="3240279" y="3094726"/>
            <a:ext cx="3395662" cy="3313112"/>
            <a:chOff x="2094" y="1925"/>
            <a:chExt cx="2043" cy="1924"/>
          </a:xfrm>
        </p:grpSpPr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24F06724-4D38-4398-99FF-7FA046ACB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1943"/>
              <a:ext cx="1904" cy="169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2CC55E43-272B-4037-8121-66987A66A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4" y="2119"/>
              <a:ext cx="1935" cy="173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E6430629-2A5F-4DFD-8A38-15898364E7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4" y="1925"/>
              <a:ext cx="112" cy="19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2">
              <a:extLst>
                <a:ext uri="{FF2B5EF4-FFF2-40B4-BE49-F238E27FC236}">
                  <a16:creationId xmlns:a16="http://schemas.microsoft.com/office/drawing/2014/main" id="{FD8019CB-5EFC-48E9-9B9B-7A82E119C7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6" y="3653"/>
              <a:ext cx="111" cy="1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4976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D22660-47F6-4A31-B8FA-D5FF1C654659}"/>
              </a:ext>
            </a:extLst>
          </p:cNvPr>
          <p:cNvSpPr txBox="1"/>
          <p:nvPr/>
        </p:nvSpPr>
        <p:spPr>
          <a:xfrm>
            <a:off x="600420" y="1134737"/>
            <a:ext cx="1685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对角矩阵</a:t>
            </a:r>
          </a:p>
        </p:txBody>
      </p:sp>
      <p:grpSp>
        <p:nvGrpSpPr>
          <p:cNvPr id="34" name="Group 61">
            <a:extLst>
              <a:ext uri="{FF2B5EF4-FFF2-40B4-BE49-F238E27FC236}">
                <a16:creationId xmlns:a16="http://schemas.microsoft.com/office/drawing/2014/main" id="{D0FB2096-4F7F-4DD5-8969-840F269D6A0C}"/>
              </a:ext>
            </a:extLst>
          </p:cNvPr>
          <p:cNvGrpSpPr>
            <a:grpSpLocks/>
          </p:cNvGrpSpPr>
          <p:nvPr/>
        </p:nvGrpSpPr>
        <p:grpSpPr bwMode="auto">
          <a:xfrm>
            <a:off x="360362" y="2067593"/>
            <a:ext cx="3851275" cy="2655888"/>
            <a:chOff x="193" y="1500"/>
            <a:chExt cx="2426" cy="1673"/>
          </a:xfrm>
        </p:grpSpPr>
        <p:sp>
          <p:nvSpPr>
            <p:cNvPr id="35" name="Text Box 5">
              <a:extLst>
                <a:ext uri="{FF2B5EF4-FFF2-40B4-BE49-F238E27FC236}">
                  <a16:creationId xmlns:a16="http://schemas.microsoft.com/office/drawing/2014/main" id="{4FFE42B0-723B-4EA8-A934-E84DB1FA19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7" y="2851"/>
              <a:ext cx="1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6" name="Text Box 6">
              <a:extLst>
                <a:ext uri="{FF2B5EF4-FFF2-40B4-BE49-F238E27FC236}">
                  <a16:creationId xmlns:a16="http://schemas.microsoft.com/office/drawing/2014/main" id="{C298833A-14A3-494D-8A0F-E863C6AB6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1500"/>
              <a:ext cx="1676" cy="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00  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01    </a:t>
              </a:r>
              <a:r>
                <a:rPr lang="en-US" altLang="zh-CN" sz="2400" b="1">
                  <a:latin typeface="Times New Roman" panose="02020603050405020304" pitchFamily="18" charset="0"/>
                </a:rPr>
                <a:t>0　 </a:t>
              </a:r>
              <a:r>
                <a:rPr lang="en-US" altLang="zh-CN" b="1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</a:rPr>
                <a:t>0　  0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10  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11 </a:t>
              </a:r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12    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0　  0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0    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21  </a:t>
              </a:r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22</a:t>
              </a:r>
              <a:r>
                <a:rPr lang="en-US" altLang="zh-CN" sz="2400" b="1">
                  <a:latin typeface="Times New Roman" panose="02020603050405020304" pitchFamily="18" charset="0"/>
                </a:rPr>
                <a:t>　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23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</a:t>
              </a:r>
              <a:r>
                <a:rPr lang="en-US" altLang="zh-CN" b="1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</a:rPr>
                <a:t>0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0     0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32</a:t>
              </a:r>
              <a:r>
                <a:rPr lang="en-US" altLang="zh-CN" sz="2400" b="1">
                  <a:latin typeface="Times New Roman" panose="02020603050405020304" pitchFamily="18" charset="0"/>
                </a:rPr>
                <a:t>　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33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34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0　 0　  0　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43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44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7" name="AutoShape 7">
              <a:extLst>
                <a:ext uri="{FF2B5EF4-FFF2-40B4-BE49-F238E27FC236}">
                  <a16:creationId xmlns:a16="http://schemas.microsoft.com/office/drawing/2014/main" id="{64477E75-E35C-41A1-B2C7-7364942E5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" y="1587"/>
              <a:ext cx="74" cy="1102"/>
            </a:xfrm>
            <a:prstGeom prst="leftBracket">
              <a:avLst>
                <a:gd name="adj" fmla="val 12409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8" name="AutoShape 8">
              <a:extLst>
                <a:ext uri="{FF2B5EF4-FFF2-40B4-BE49-F238E27FC236}">
                  <a16:creationId xmlns:a16="http://schemas.microsoft.com/office/drawing/2014/main" id="{C7E73955-BC68-4DEE-9375-9AE29CD3C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3" y="1578"/>
              <a:ext cx="71" cy="1119"/>
            </a:xfrm>
            <a:prstGeom prst="rightBracket">
              <a:avLst>
                <a:gd name="adj" fmla="val 13133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9" name="Text Box 9">
              <a:extLst>
                <a:ext uri="{FF2B5EF4-FFF2-40B4-BE49-F238E27FC236}">
                  <a16:creationId xmlns:a16="http://schemas.microsoft.com/office/drawing/2014/main" id="{92565C67-93E4-473B-96C7-DA0AA6C94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" y="2049"/>
              <a:ext cx="34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=</a:t>
              </a:r>
            </a:p>
          </p:txBody>
        </p:sp>
        <p:grpSp>
          <p:nvGrpSpPr>
            <p:cNvPr id="40" name="Group 56">
              <a:extLst>
                <a:ext uri="{FF2B5EF4-FFF2-40B4-BE49-F238E27FC236}">
                  <a16:creationId xmlns:a16="http://schemas.microsoft.com/office/drawing/2014/main" id="{CFDB92E3-6EEF-4A15-A2FF-663FE3DEBF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5" y="1627"/>
              <a:ext cx="1684" cy="962"/>
              <a:chOff x="995" y="1763"/>
              <a:chExt cx="1515" cy="817"/>
            </a:xfrm>
          </p:grpSpPr>
          <p:sp>
            <p:nvSpPr>
              <p:cNvPr id="52" name="Line 14">
                <a:extLst>
                  <a:ext uri="{FF2B5EF4-FFF2-40B4-BE49-F238E27FC236}">
                    <a16:creationId xmlns:a16="http://schemas.microsoft.com/office/drawing/2014/main" id="{6FF40AB6-11A3-4082-8562-FDED99CE16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8" y="1763"/>
                <a:ext cx="1212" cy="815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15">
                <a:extLst>
                  <a:ext uri="{FF2B5EF4-FFF2-40B4-BE49-F238E27FC236}">
                    <a16:creationId xmlns:a16="http://schemas.microsoft.com/office/drawing/2014/main" id="{C1B8FFD2-B7CB-4147-8F18-2DC088AD1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1763"/>
                <a:ext cx="1225" cy="80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16">
                <a:extLst>
                  <a:ext uri="{FF2B5EF4-FFF2-40B4-BE49-F238E27FC236}">
                    <a16:creationId xmlns:a16="http://schemas.microsoft.com/office/drawing/2014/main" id="{CA246C2B-8F6E-495D-B58A-073DC0EEF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5" y="1766"/>
                <a:ext cx="326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17">
                <a:extLst>
                  <a:ext uri="{FF2B5EF4-FFF2-40B4-BE49-F238E27FC236}">
                    <a16:creationId xmlns:a16="http://schemas.microsoft.com/office/drawing/2014/main" id="{149E008C-AAB4-40C1-A281-701D91CE92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28" y="2580"/>
                <a:ext cx="267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" name="Group 55">
              <a:extLst>
                <a:ext uri="{FF2B5EF4-FFF2-40B4-BE49-F238E27FC236}">
                  <a16:creationId xmlns:a16="http://schemas.microsoft.com/office/drawing/2014/main" id="{98C3866E-3558-474D-BFEE-03E39C2C8E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3" y="1751"/>
              <a:ext cx="1377" cy="1241"/>
              <a:chOff x="762" y="1884"/>
              <a:chExt cx="1317" cy="1080"/>
            </a:xfrm>
          </p:grpSpPr>
          <p:sp>
            <p:nvSpPr>
              <p:cNvPr id="48" name="Line 20">
                <a:extLst>
                  <a:ext uri="{FF2B5EF4-FFF2-40B4-BE49-F238E27FC236}">
                    <a16:creationId xmlns:a16="http://schemas.microsoft.com/office/drawing/2014/main" id="{7DA40F0B-EB85-4B44-8362-D3267C3EB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" y="1895"/>
                <a:ext cx="1304" cy="859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21">
                <a:extLst>
                  <a:ext uri="{FF2B5EF4-FFF2-40B4-BE49-F238E27FC236}">
                    <a16:creationId xmlns:a16="http://schemas.microsoft.com/office/drawing/2014/main" id="{288E744F-587B-4B4A-970E-A673C2241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3" y="2116"/>
                <a:ext cx="1316" cy="8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22">
                <a:extLst>
                  <a:ext uri="{FF2B5EF4-FFF2-40B4-BE49-F238E27FC236}">
                    <a16:creationId xmlns:a16="http://schemas.microsoft.com/office/drawing/2014/main" id="{C98CB954-7A5C-438C-8BAD-AFD3A6AAA5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2" y="1884"/>
                <a:ext cx="0" cy="23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23">
                <a:extLst>
                  <a:ext uri="{FF2B5EF4-FFF2-40B4-BE49-F238E27FC236}">
                    <a16:creationId xmlns:a16="http://schemas.microsoft.com/office/drawing/2014/main" id="{752CE8AB-4AC8-40BA-B415-E010DF972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7" y="2765"/>
                <a:ext cx="2" cy="18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" name="Group 54">
              <a:extLst>
                <a:ext uri="{FF2B5EF4-FFF2-40B4-BE49-F238E27FC236}">
                  <a16:creationId xmlns:a16="http://schemas.microsoft.com/office/drawing/2014/main" id="{2CFAE51E-0E09-4C18-9ABC-D981817AAA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8" y="1582"/>
              <a:ext cx="1819" cy="1349"/>
              <a:chOff x="739" y="1686"/>
              <a:chExt cx="1724" cy="1201"/>
            </a:xfrm>
          </p:grpSpPr>
          <p:sp>
            <p:nvSpPr>
              <p:cNvPr id="43" name="Line 18">
                <a:extLst>
                  <a:ext uri="{FF2B5EF4-FFF2-40B4-BE49-F238E27FC236}">
                    <a16:creationId xmlns:a16="http://schemas.microsoft.com/office/drawing/2014/main" id="{CC8F2C3A-23BD-419A-A828-15402787B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3" y="1697"/>
                <a:ext cx="1608" cy="1057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19">
                <a:extLst>
                  <a:ext uri="{FF2B5EF4-FFF2-40B4-BE49-F238E27FC236}">
                    <a16:creationId xmlns:a16="http://schemas.microsoft.com/office/drawing/2014/main" id="{BD7812FD-89D8-4DCB-9908-E120BC315D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9" y="1807"/>
                <a:ext cx="1633" cy="108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24">
                <a:extLst>
                  <a:ext uri="{FF2B5EF4-FFF2-40B4-BE49-F238E27FC236}">
                    <a16:creationId xmlns:a16="http://schemas.microsoft.com/office/drawing/2014/main" id="{89AF9854-E1EE-4DB0-83C5-64DC20F65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9" y="1686"/>
                <a:ext cx="94" cy="12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25">
                <a:extLst>
                  <a:ext uri="{FF2B5EF4-FFF2-40B4-BE49-F238E27FC236}">
                    <a16:creationId xmlns:a16="http://schemas.microsoft.com/office/drawing/2014/main" id="{F318954A-01BD-4826-970B-C32707F3D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70" y="2765"/>
                <a:ext cx="93" cy="12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6" name="AutoShape 26">
            <a:extLst>
              <a:ext uri="{FF2B5EF4-FFF2-40B4-BE49-F238E27FC236}">
                <a16:creationId xmlns:a16="http://schemas.microsoft.com/office/drawing/2014/main" id="{D6780FC2-381E-446B-9A09-EF55029A0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812" y="2429543"/>
            <a:ext cx="1384300" cy="1128713"/>
          </a:xfrm>
          <a:prstGeom prst="rightArrow">
            <a:avLst>
              <a:gd name="adj1" fmla="val 50000"/>
              <a:gd name="adj2" fmla="val 30661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 lIns="54000" tIns="72000" rIns="5400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将带状区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域立起来</a:t>
            </a:r>
          </a:p>
        </p:txBody>
      </p:sp>
      <p:grpSp>
        <p:nvGrpSpPr>
          <p:cNvPr id="57" name="Group 60">
            <a:extLst>
              <a:ext uri="{FF2B5EF4-FFF2-40B4-BE49-F238E27FC236}">
                <a16:creationId xmlns:a16="http://schemas.microsoft.com/office/drawing/2014/main" id="{AAF51D2E-C450-4C9B-89CE-354F13269DDB}"/>
              </a:ext>
            </a:extLst>
          </p:cNvPr>
          <p:cNvGrpSpPr>
            <a:grpSpLocks/>
          </p:cNvGrpSpPr>
          <p:nvPr/>
        </p:nvGrpSpPr>
        <p:grpSpPr bwMode="auto">
          <a:xfrm>
            <a:off x="5807074" y="2002506"/>
            <a:ext cx="2701925" cy="2209800"/>
            <a:chOff x="3624" y="1459"/>
            <a:chExt cx="1702" cy="1392"/>
          </a:xfrm>
        </p:grpSpPr>
        <p:sp>
          <p:nvSpPr>
            <p:cNvPr id="58" name="Text Box 10">
              <a:extLst>
                <a:ext uri="{FF2B5EF4-FFF2-40B4-BE49-F238E27FC236}">
                  <a16:creationId xmlns:a16="http://schemas.microsoft.com/office/drawing/2014/main" id="{7CA707DB-3F96-4D64-AFB0-F3B664ACF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1459"/>
              <a:ext cx="1118" cy="1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0     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00</a:t>
              </a:r>
              <a:r>
                <a:rPr lang="en-US" altLang="zh-CN" b="1">
                  <a:latin typeface="Times New Roman" panose="02020603050405020304" pitchFamily="18" charset="0"/>
                </a:rPr>
                <a:t>　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01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10    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11   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12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21  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22</a:t>
              </a:r>
              <a:r>
                <a:rPr lang="en-US" altLang="zh-CN" sz="2400" b="1">
                  <a:latin typeface="Times New Roman" panose="02020603050405020304" pitchFamily="18" charset="0"/>
                </a:rPr>
                <a:t>　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23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32    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33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34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43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44      </a:t>
              </a:r>
              <a:r>
                <a:rPr lang="en-US" altLang="zh-CN" sz="2400" b="1">
                  <a:latin typeface="Times New Roman" panose="02020603050405020304" pitchFamily="18" charset="0"/>
                </a:rPr>
                <a:t> 0</a:t>
              </a:r>
            </a:p>
          </p:txBody>
        </p:sp>
        <p:sp>
          <p:nvSpPr>
            <p:cNvPr id="59" name="AutoShape 11">
              <a:extLst>
                <a:ext uri="{FF2B5EF4-FFF2-40B4-BE49-F238E27FC236}">
                  <a16:creationId xmlns:a16="http://schemas.microsoft.com/office/drawing/2014/main" id="{AF894EFD-B983-4570-B8F0-4BBC9C698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477"/>
              <a:ext cx="89" cy="1322"/>
            </a:xfrm>
            <a:prstGeom prst="leftBracket">
              <a:avLst>
                <a:gd name="adj" fmla="val 123783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0" name="AutoShape 12">
              <a:extLst>
                <a:ext uri="{FF2B5EF4-FFF2-40B4-BE49-F238E27FC236}">
                  <a16:creationId xmlns:a16="http://schemas.microsoft.com/office/drawing/2014/main" id="{5E077E6E-6A23-40A1-842A-C673B6921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2" y="1483"/>
              <a:ext cx="94" cy="1368"/>
            </a:xfrm>
            <a:prstGeom prst="rightBracket">
              <a:avLst>
                <a:gd name="adj" fmla="val 12127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1" name="Text Box 13">
              <a:extLst>
                <a:ext uri="{FF2B5EF4-FFF2-40B4-BE49-F238E27FC236}">
                  <a16:creationId xmlns:a16="http://schemas.microsoft.com/office/drawing/2014/main" id="{047327FB-0BB4-493A-89E8-8A8B12D61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4" y="1994"/>
              <a:ext cx="334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B</a:t>
              </a:r>
              <a:r>
                <a:rPr lang="en-US" altLang="zh-CN" sz="2800" b="1">
                  <a:latin typeface="Times New Roman" panose="02020603050405020304" pitchFamily="18" charset="0"/>
                </a:rPr>
                <a:t>=</a:t>
              </a:r>
            </a:p>
          </p:txBody>
        </p:sp>
        <p:grpSp>
          <p:nvGrpSpPr>
            <p:cNvPr id="62" name="Group 27">
              <a:extLst>
                <a:ext uri="{FF2B5EF4-FFF2-40B4-BE49-F238E27FC236}">
                  <a16:creationId xmlns:a16="http://schemas.microsoft.com/office/drawing/2014/main" id="{9FD3DEE9-6FC4-405E-BF8D-906E81D90D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7" y="1736"/>
              <a:ext cx="292" cy="1029"/>
              <a:chOff x="4138" y="2437"/>
              <a:chExt cx="292" cy="971"/>
            </a:xfrm>
          </p:grpSpPr>
          <p:grpSp>
            <p:nvGrpSpPr>
              <p:cNvPr id="73" name="Group 28">
                <a:extLst>
                  <a:ext uri="{FF2B5EF4-FFF2-40B4-BE49-F238E27FC236}">
                    <a16:creationId xmlns:a16="http://schemas.microsoft.com/office/drawing/2014/main" id="{3333B058-5529-41A6-B1D9-76D6AE3099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8" y="2449"/>
                <a:ext cx="292" cy="959"/>
                <a:chOff x="4138" y="2449"/>
                <a:chExt cx="292" cy="847"/>
              </a:xfrm>
            </p:grpSpPr>
            <p:sp>
              <p:nvSpPr>
                <p:cNvPr id="76" name="Line 29">
                  <a:extLst>
                    <a:ext uri="{FF2B5EF4-FFF2-40B4-BE49-F238E27FC236}">
                      <a16:creationId xmlns:a16="http://schemas.microsoft.com/office/drawing/2014/main" id="{ED2AE3E6-EC0F-4CD2-8BA6-8C3F9EBDBB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38" y="2449"/>
                  <a:ext cx="0" cy="847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Line 30">
                  <a:extLst>
                    <a:ext uri="{FF2B5EF4-FFF2-40B4-BE49-F238E27FC236}">
                      <a16:creationId xmlns:a16="http://schemas.microsoft.com/office/drawing/2014/main" id="{CDFB5AC7-4249-4F16-A9BE-85EB63C56A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50" y="3296"/>
                  <a:ext cx="280" cy="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4" name="Line 31">
                <a:extLst>
                  <a:ext uri="{FF2B5EF4-FFF2-40B4-BE49-F238E27FC236}">
                    <a16:creationId xmlns:a16="http://schemas.microsoft.com/office/drawing/2014/main" id="{0CCAB9A3-5C32-44B7-8CB8-F2635BA3FD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9" y="2437"/>
                <a:ext cx="279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Line 32">
                <a:extLst>
                  <a:ext uri="{FF2B5EF4-FFF2-40B4-BE49-F238E27FC236}">
                    <a16:creationId xmlns:a16="http://schemas.microsoft.com/office/drawing/2014/main" id="{C6B886FC-4421-4A23-AA80-2165907A0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6" y="2437"/>
                <a:ext cx="2" cy="97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3" name="Group 33">
              <a:extLst>
                <a:ext uri="{FF2B5EF4-FFF2-40B4-BE49-F238E27FC236}">
                  <a16:creationId xmlns:a16="http://schemas.microsoft.com/office/drawing/2014/main" id="{53710CA5-A2C8-46DB-B60B-1201F5C8F8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2" y="1555"/>
              <a:ext cx="258" cy="1209"/>
              <a:chOff x="4480" y="2195"/>
              <a:chExt cx="280" cy="1101"/>
            </a:xfrm>
          </p:grpSpPr>
          <p:sp>
            <p:nvSpPr>
              <p:cNvPr id="69" name="Line 34">
                <a:extLst>
                  <a:ext uri="{FF2B5EF4-FFF2-40B4-BE49-F238E27FC236}">
                    <a16:creationId xmlns:a16="http://schemas.microsoft.com/office/drawing/2014/main" id="{56F7DAC9-702C-42E1-8CF6-52BAB48A5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0" y="2206"/>
                <a:ext cx="0" cy="109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35">
                <a:extLst>
                  <a:ext uri="{FF2B5EF4-FFF2-40B4-BE49-F238E27FC236}">
                    <a16:creationId xmlns:a16="http://schemas.microsoft.com/office/drawing/2014/main" id="{A545FFC4-D78F-4A4D-8C90-40C4E8EF5B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1" y="2206"/>
                <a:ext cx="0" cy="109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Line 36">
                <a:extLst>
                  <a:ext uri="{FF2B5EF4-FFF2-40B4-BE49-F238E27FC236}">
                    <a16:creationId xmlns:a16="http://schemas.microsoft.com/office/drawing/2014/main" id="{FF02E06E-8D97-4D00-B751-BA50D45A3C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1" y="2195"/>
                <a:ext cx="279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37">
                <a:extLst>
                  <a:ext uri="{FF2B5EF4-FFF2-40B4-BE49-F238E27FC236}">
                    <a16:creationId xmlns:a16="http://schemas.microsoft.com/office/drawing/2014/main" id="{86C73545-BF4B-4D8E-B35B-2B86FE850F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0" y="3296"/>
                <a:ext cx="280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4" name="Group 38">
              <a:extLst>
                <a:ext uri="{FF2B5EF4-FFF2-40B4-BE49-F238E27FC236}">
                  <a16:creationId xmlns:a16="http://schemas.microsoft.com/office/drawing/2014/main" id="{A8F9A584-5383-4A8A-AE0D-CF6B5FA4F6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38" y="1564"/>
              <a:ext cx="240" cy="960"/>
              <a:chOff x="4840" y="2228"/>
              <a:chExt cx="291" cy="859"/>
            </a:xfrm>
          </p:grpSpPr>
          <p:sp>
            <p:nvSpPr>
              <p:cNvPr id="65" name="Line 39">
                <a:extLst>
                  <a:ext uri="{FF2B5EF4-FFF2-40B4-BE49-F238E27FC236}">
                    <a16:creationId xmlns:a16="http://schemas.microsoft.com/office/drawing/2014/main" id="{6F04D835-2B1D-4EB0-BAE3-AD8CF0E77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0" y="2239"/>
                <a:ext cx="0" cy="8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40">
                <a:extLst>
                  <a:ext uri="{FF2B5EF4-FFF2-40B4-BE49-F238E27FC236}">
                    <a16:creationId xmlns:a16="http://schemas.microsoft.com/office/drawing/2014/main" id="{DD94561E-2149-4CE3-906D-5290F97A37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0" y="2228"/>
                <a:ext cx="280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41">
                <a:extLst>
                  <a:ext uri="{FF2B5EF4-FFF2-40B4-BE49-F238E27FC236}">
                    <a16:creationId xmlns:a16="http://schemas.microsoft.com/office/drawing/2014/main" id="{CBA505B9-4366-46DC-8DD3-1C802EEC4E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0" y="2228"/>
                <a:ext cx="0" cy="8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42">
                <a:extLst>
                  <a:ext uri="{FF2B5EF4-FFF2-40B4-BE49-F238E27FC236}">
                    <a16:creationId xmlns:a16="http://schemas.microsoft.com/office/drawing/2014/main" id="{8803980E-D7B8-4531-8EFD-8E8F68A07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2" y="3087"/>
                <a:ext cx="279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8" name="Group 59">
            <a:extLst>
              <a:ext uri="{FF2B5EF4-FFF2-40B4-BE49-F238E27FC236}">
                <a16:creationId xmlns:a16="http://schemas.microsoft.com/office/drawing/2014/main" id="{1B29114E-85CF-4734-AC5F-8F994A4C3B57}"/>
              </a:ext>
            </a:extLst>
          </p:cNvPr>
          <p:cNvGrpSpPr>
            <a:grpSpLocks/>
          </p:cNvGrpSpPr>
          <p:nvPr/>
        </p:nvGrpSpPr>
        <p:grpSpPr bwMode="auto">
          <a:xfrm>
            <a:off x="454024" y="4798093"/>
            <a:ext cx="6892925" cy="1143000"/>
            <a:chOff x="270" y="3412"/>
            <a:chExt cx="4342" cy="720"/>
          </a:xfrm>
        </p:grpSpPr>
        <p:sp>
          <p:nvSpPr>
            <p:cNvPr id="79" name="Text Box 46">
              <a:extLst>
                <a:ext uri="{FF2B5EF4-FFF2-40B4-BE49-F238E27FC236}">
                  <a16:creationId xmlns:a16="http://schemas.microsoft.com/office/drawing/2014/main" id="{9EFA35E2-2E66-499D-A3F0-3472A1451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3748"/>
              <a:ext cx="93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+1</a:t>
              </a:r>
              <a:endParaRPr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Text Box 47">
              <a:extLst>
                <a:ext uri="{FF2B5EF4-FFF2-40B4-BE49-F238E27FC236}">
                  <a16:creationId xmlns:a16="http://schemas.microsoft.com/office/drawing/2014/main" id="{B7B01AFB-EA89-4F7F-9F2A-EB1C790BC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8" y="3412"/>
              <a:ext cx="59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AutoShape 48">
              <a:extLst>
                <a:ext uri="{FF2B5EF4-FFF2-40B4-BE49-F238E27FC236}">
                  <a16:creationId xmlns:a16="http://schemas.microsoft.com/office/drawing/2014/main" id="{7213258E-E0A0-49AD-A7B0-A0DE50599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3545"/>
              <a:ext cx="113" cy="378"/>
            </a:xfrm>
            <a:prstGeom prst="leftBrace">
              <a:avLst>
                <a:gd name="adj1" fmla="val 27876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Text Box 50">
              <a:extLst>
                <a:ext uri="{FF2B5EF4-FFF2-40B4-BE49-F238E27FC236}">
                  <a16:creationId xmlns:a16="http://schemas.microsoft.com/office/drawing/2014/main" id="{B79B9CCA-5F44-438E-A96B-3E15408F1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" y="3573"/>
              <a:ext cx="3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映射到二维数组</a:t>
              </a:r>
              <a:r>
                <a:rPr lang="en-US" altLang="zh-CN" sz="2800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800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中，映射关系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2048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D22660-47F6-4A31-B8FA-D5FF1C654659}"/>
              </a:ext>
            </a:extLst>
          </p:cNvPr>
          <p:cNvSpPr txBox="1"/>
          <p:nvPr/>
        </p:nvSpPr>
        <p:spPr>
          <a:xfrm>
            <a:off x="600420" y="1134737"/>
            <a:ext cx="1685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对角矩阵</a:t>
            </a:r>
          </a:p>
        </p:txBody>
      </p:sp>
      <p:sp>
        <p:nvSpPr>
          <p:cNvPr id="83" name="AutoShape 70">
            <a:extLst>
              <a:ext uri="{FF2B5EF4-FFF2-40B4-BE49-F238E27FC236}">
                <a16:creationId xmlns:a16="http://schemas.microsoft.com/office/drawing/2014/main" id="{A9E61D38-285A-4F86-8F81-C959C7F1B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120" y="4315432"/>
            <a:ext cx="1146175" cy="636587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 lIns="72000" tIns="1800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3366"/>
                </a:solidFill>
                <a:latin typeface="Times New Roman" panose="02020603050405020304" pitchFamily="18" charset="0"/>
              </a:rPr>
              <a:t>按行</a:t>
            </a:r>
          </a:p>
          <a:p>
            <a:pPr algn="just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3366"/>
                </a:solidFill>
                <a:latin typeface="Times New Roman" panose="02020603050405020304" pitchFamily="18" charset="0"/>
              </a:rPr>
              <a:t>存储</a:t>
            </a:r>
          </a:p>
        </p:txBody>
      </p:sp>
      <p:sp>
        <p:nvSpPr>
          <p:cNvPr id="84" name="Text Box 71">
            <a:extLst>
              <a:ext uri="{FF2B5EF4-FFF2-40B4-BE49-F238E27FC236}">
                <a16:creationId xmlns:a16="http://schemas.microsoft.com/office/drawing/2014/main" id="{1C5223E3-813E-4BED-9192-C0426C9AF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20" y="1935769"/>
            <a:ext cx="3733800" cy="2362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>
              <a:defRPr/>
            </a:pPr>
            <a:r>
              <a:rPr lang="zh-CN" altLang="en-US" sz="20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元素</a:t>
            </a:r>
            <a:r>
              <a:rPr lang="en-US" altLang="zh-CN" sz="2400" b="1" i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250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zh-CN" altLang="en-US" sz="20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在一维数组中的序号</a:t>
            </a:r>
          </a:p>
          <a:p>
            <a:pPr algn="just">
              <a:defRPr/>
            </a:pPr>
            <a:r>
              <a:rPr lang="zh-CN" altLang="en-US" sz="20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=2 + 3(</a:t>
            </a:r>
            <a:r>
              <a:rPr lang="en-US" altLang="zh-CN" sz="2000" b="1" i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－1)+(</a:t>
            </a:r>
            <a:r>
              <a:rPr lang="en-US" altLang="zh-CN" sz="2000" b="1" i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j</a:t>
            </a:r>
            <a:r>
              <a:rPr lang="en-US" altLang="zh-CN" sz="20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－</a:t>
            </a:r>
            <a:r>
              <a:rPr lang="en-US" altLang="zh-CN" sz="2000" b="1" i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en-US" altLang="zh-CN" sz="20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+ 2)</a:t>
            </a:r>
          </a:p>
          <a:p>
            <a:pPr algn="just">
              <a:defRPr/>
            </a:pPr>
            <a:r>
              <a:rPr lang="en-US" altLang="zh-CN" sz="20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=2</a:t>
            </a:r>
            <a:r>
              <a:rPr lang="en-US" altLang="zh-CN" sz="2000" b="1" i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i+ j</a:t>
            </a:r>
            <a:r>
              <a:rPr lang="en-US" altLang="zh-CN" sz="20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</a:p>
          <a:p>
            <a:pPr algn="just">
              <a:lnSpc>
                <a:spcPct val="104000"/>
              </a:lnSpc>
              <a:defRPr/>
            </a:pPr>
            <a:r>
              <a:rPr lang="en-US" altLang="zh-CN" sz="20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</a:p>
          <a:p>
            <a:pPr algn="just">
              <a:lnSpc>
                <a:spcPct val="104000"/>
              </a:lnSpc>
              <a:defRPr/>
            </a:pPr>
            <a:r>
              <a:rPr lang="en-US" altLang="zh-CN" sz="20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∵</a:t>
            </a:r>
            <a:r>
              <a:rPr lang="zh-CN" altLang="en-US" sz="20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一维数组下标从0开始</a:t>
            </a:r>
          </a:p>
          <a:p>
            <a:pPr algn="just">
              <a:lnSpc>
                <a:spcPct val="104000"/>
              </a:lnSpc>
              <a:defRPr/>
            </a:pPr>
            <a:r>
              <a:rPr lang="zh-CN" altLang="en-US" sz="20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∴元素</a:t>
            </a:r>
            <a:r>
              <a:rPr lang="en-US" altLang="zh-CN" sz="2400" b="1" i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250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zh-CN" altLang="en-US" sz="20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在一维数组中的下标</a:t>
            </a:r>
          </a:p>
          <a:p>
            <a:pPr algn="just">
              <a:lnSpc>
                <a:spcPct val="104000"/>
              </a:lnSpc>
              <a:defRPr/>
            </a:pPr>
            <a:r>
              <a:rPr lang="zh-CN" altLang="en-US" sz="20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=2</a:t>
            </a:r>
            <a:r>
              <a:rPr lang="en-US" altLang="zh-CN" sz="2000" b="1" i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i+ j</a:t>
            </a:r>
            <a:endParaRPr lang="en-US" altLang="zh-CN" sz="2000" b="1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5" name="Text Box 72">
            <a:extLst>
              <a:ext uri="{FF2B5EF4-FFF2-40B4-BE49-F238E27FC236}">
                <a16:creationId xmlns:a16="http://schemas.microsoft.com/office/drawing/2014/main" id="{76805CD8-FFD7-4448-826C-CED9456E6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420" y="4478944"/>
            <a:ext cx="22955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33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>
                <a:solidFill>
                  <a:srgbClr val="0033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b) </a:t>
            </a:r>
            <a:r>
              <a:rPr lang="zh-CN" altLang="en-US" sz="2000" b="1">
                <a:solidFill>
                  <a:srgbClr val="0033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寻址的计算方法</a:t>
            </a:r>
            <a:endParaRPr lang="zh-CN" altLang="en-US" sz="2400" b="1">
              <a:solidFill>
                <a:srgbClr val="00336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6" name="Group 114">
            <a:extLst>
              <a:ext uri="{FF2B5EF4-FFF2-40B4-BE49-F238E27FC236}">
                <a16:creationId xmlns:a16="http://schemas.microsoft.com/office/drawing/2014/main" id="{8F8EE5F8-E61D-40EC-B74E-FDC0388CB532}"/>
              </a:ext>
            </a:extLst>
          </p:cNvPr>
          <p:cNvGrpSpPr>
            <a:grpSpLocks/>
          </p:cNvGrpSpPr>
          <p:nvPr/>
        </p:nvGrpSpPr>
        <p:grpSpPr bwMode="auto">
          <a:xfrm>
            <a:off x="600420" y="5075844"/>
            <a:ext cx="7737475" cy="1371600"/>
            <a:chOff x="432" y="3292"/>
            <a:chExt cx="4874" cy="864"/>
          </a:xfrm>
        </p:grpSpPr>
        <p:sp>
          <p:nvSpPr>
            <p:cNvPr id="87" name="Text Box 50">
              <a:extLst>
                <a:ext uri="{FF2B5EF4-FFF2-40B4-BE49-F238E27FC236}">
                  <a16:creationId xmlns:a16="http://schemas.microsoft.com/office/drawing/2014/main" id="{D33A1CDF-2F62-4DCB-90EC-861CDC22B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2" y="4012"/>
              <a:ext cx="182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c) </a:t>
              </a: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压缩到一维数组中</a:t>
              </a:r>
            </a:p>
          </p:txBody>
        </p:sp>
        <p:sp>
          <p:nvSpPr>
            <p:cNvPr id="88" name="Text Box 74">
              <a:extLst>
                <a:ext uri="{FF2B5EF4-FFF2-40B4-BE49-F238E27FC236}">
                  <a16:creationId xmlns:a16="http://schemas.microsoft.com/office/drawing/2014/main" id="{B8B9FCC2-136B-4984-8771-7592829AC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539"/>
              <a:ext cx="4865" cy="34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</a:extLst>
          </p:spPr>
          <p:txBody>
            <a:bodyPr lIns="54000" tIns="10800" rIns="54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00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  a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01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  a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10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  a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11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  a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12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  a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21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  a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22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  a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23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  a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32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  a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33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  a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34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  a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43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  a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44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9" name="Line 75">
              <a:extLst>
                <a:ext uri="{FF2B5EF4-FFF2-40B4-BE49-F238E27FC236}">
                  <a16:creationId xmlns:a16="http://schemas.microsoft.com/office/drawing/2014/main" id="{34187C15-F2B5-4BA6-B315-8A439CF01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8" y="3539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76">
              <a:extLst>
                <a:ext uri="{FF2B5EF4-FFF2-40B4-BE49-F238E27FC236}">
                  <a16:creationId xmlns:a16="http://schemas.microsoft.com/office/drawing/2014/main" id="{FA07D233-3313-4071-A7DB-72CFE3F57B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0" y="3539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77">
              <a:extLst>
                <a:ext uri="{FF2B5EF4-FFF2-40B4-BE49-F238E27FC236}">
                  <a16:creationId xmlns:a16="http://schemas.microsoft.com/office/drawing/2014/main" id="{75B93EB6-29B9-4CE5-831D-C391F17D0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3" y="3541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78">
              <a:extLst>
                <a:ext uri="{FF2B5EF4-FFF2-40B4-BE49-F238E27FC236}">
                  <a16:creationId xmlns:a16="http://schemas.microsoft.com/office/drawing/2014/main" id="{2B5D92EE-2A3B-4D9C-9E88-3AC0AE519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5" y="3539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79">
              <a:extLst>
                <a:ext uri="{FF2B5EF4-FFF2-40B4-BE49-F238E27FC236}">
                  <a16:creationId xmlns:a16="http://schemas.microsoft.com/office/drawing/2014/main" id="{09003028-6A9A-42D9-84EC-C8F862D76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4" y="3539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80">
              <a:extLst>
                <a:ext uri="{FF2B5EF4-FFF2-40B4-BE49-F238E27FC236}">
                  <a16:creationId xmlns:a16="http://schemas.microsoft.com/office/drawing/2014/main" id="{72293953-A649-4279-BFDB-7C73467F8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6" y="3539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81">
              <a:extLst>
                <a:ext uri="{FF2B5EF4-FFF2-40B4-BE49-F238E27FC236}">
                  <a16:creationId xmlns:a16="http://schemas.microsoft.com/office/drawing/2014/main" id="{64004FE8-3D95-4635-B686-83DC16FCD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5" y="3540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82">
              <a:extLst>
                <a:ext uri="{FF2B5EF4-FFF2-40B4-BE49-F238E27FC236}">
                  <a16:creationId xmlns:a16="http://schemas.microsoft.com/office/drawing/2014/main" id="{5BCF24DA-BB0B-442A-94C3-C19F5973D0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0" y="3539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83">
              <a:extLst>
                <a:ext uri="{FF2B5EF4-FFF2-40B4-BE49-F238E27FC236}">
                  <a16:creationId xmlns:a16="http://schemas.microsoft.com/office/drawing/2014/main" id="{D3034872-F3A4-4102-9DEC-FE36F70EB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8" y="3539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84">
              <a:extLst>
                <a:ext uri="{FF2B5EF4-FFF2-40B4-BE49-F238E27FC236}">
                  <a16:creationId xmlns:a16="http://schemas.microsoft.com/office/drawing/2014/main" id="{DDEFFED2-C106-4AE7-8FDC-204A573CE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0" y="3539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85">
              <a:extLst>
                <a:ext uri="{FF2B5EF4-FFF2-40B4-BE49-F238E27FC236}">
                  <a16:creationId xmlns:a16="http://schemas.microsoft.com/office/drawing/2014/main" id="{631E33D7-9073-4B6C-ABE7-3F8C6C151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" y="3539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86">
              <a:extLst>
                <a:ext uri="{FF2B5EF4-FFF2-40B4-BE49-F238E27FC236}">
                  <a16:creationId xmlns:a16="http://schemas.microsoft.com/office/drawing/2014/main" id="{DFD7E16E-8DB7-427E-9354-BEF2E3C4A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0" y="3539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Text Box 87">
              <a:extLst>
                <a:ext uri="{FF2B5EF4-FFF2-40B4-BE49-F238E27FC236}">
                  <a16:creationId xmlns:a16="http://schemas.microsoft.com/office/drawing/2014/main" id="{F90CEB7E-3292-42A3-BC3B-00A4A6FE5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" y="3292"/>
              <a:ext cx="47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0" rIns="5400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0      1      2      3     4      5      6      7      8      9    10    11   12</a:t>
              </a:r>
            </a:p>
          </p:txBody>
        </p:sp>
      </p:grpSp>
      <p:grpSp>
        <p:nvGrpSpPr>
          <p:cNvPr id="102" name="Group 113">
            <a:extLst>
              <a:ext uri="{FF2B5EF4-FFF2-40B4-BE49-F238E27FC236}">
                <a16:creationId xmlns:a16="http://schemas.microsoft.com/office/drawing/2014/main" id="{02D3D173-4E32-4170-A6CE-A925DF4B054D}"/>
              </a:ext>
            </a:extLst>
          </p:cNvPr>
          <p:cNvGrpSpPr>
            <a:grpSpLocks/>
          </p:cNvGrpSpPr>
          <p:nvPr/>
        </p:nvGrpSpPr>
        <p:grpSpPr bwMode="auto">
          <a:xfrm>
            <a:off x="819495" y="1657957"/>
            <a:ext cx="3124200" cy="2563812"/>
            <a:chOff x="570" y="1139"/>
            <a:chExt cx="1968" cy="1615"/>
          </a:xfrm>
        </p:grpSpPr>
        <p:sp>
          <p:nvSpPr>
            <p:cNvPr id="103" name="Text Box 51">
              <a:extLst>
                <a:ext uri="{FF2B5EF4-FFF2-40B4-BE49-F238E27FC236}">
                  <a16:creationId xmlns:a16="http://schemas.microsoft.com/office/drawing/2014/main" id="{09F4EFDD-281F-4844-B075-3076BFD89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" y="2576"/>
              <a:ext cx="1446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b="1">
                  <a:solidFill>
                    <a:srgbClr val="0033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a) </a:t>
              </a: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三对角矩阵</a:t>
              </a:r>
              <a:endParaRPr lang="zh-CN" altLang="en-US" sz="2400" b="1">
                <a:solidFill>
                  <a:srgbClr val="0033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Text Box 52">
              <a:extLst>
                <a:ext uri="{FF2B5EF4-FFF2-40B4-BE49-F238E27FC236}">
                  <a16:creationId xmlns:a16="http://schemas.microsoft.com/office/drawing/2014/main" id="{03CE6EC6-C352-4E19-B068-DEC45352E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3" y="1187"/>
              <a:ext cx="1347" cy="1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33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　        </a:t>
              </a:r>
              <a:r>
                <a:rPr lang="zh-CN" altLang="en-US" sz="1800" b="1">
                  <a:solidFill>
                    <a:srgbClr val="0033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　</a:t>
              </a:r>
              <a:r>
                <a:rPr lang="zh-CN" altLang="en-US" sz="2400" b="1">
                  <a:solidFill>
                    <a:srgbClr val="0033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800" b="1">
                  <a:solidFill>
                    <a:srgbClr val="0033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　 0</a:t>
              </a:r>
            </a:p>
            <a:p>
              <a:pPr algn="just"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lang="zh-CN" altLang="en-US" sz="1800" b="1" baseline="-25000">
                  <a:solidFill>
                    <a:srgbClr val="0033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  <a:r>
                <a:rPr lang="zh-CN" altLang="en-US" sz="1800" b="1">
                  <a:solidFill>
                    <a:srgbClr val="0033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</a:t>
              </a:r>
              <a:r>
                <a:rPr lang="zh-CN" altLang="en-US" sz="1600" b="1">
                  <a:solidFill>
                    <a:srgbClr val="0033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800" b="1">
                  <a:solidFill>
                    <a:srgbClr val="0033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200" b="1">
                  <a:solidFill>
                    <a:srgbClr val="0033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</a:t>
              </a:r>
              <a:r>
                <a:rPr lang="zh-CN" altLang="en-US" sz="1800" b="1">
                  <a:solidFill>
                    <a:srgbClr val="0033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　 0</a:t>
              </a:r>
            </a:p>
            <a:p>
              <a:pPr algn="just"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0033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                         </a:t>
              </a: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1800" b="1">
                  <a:solidFill>
                    <a:srgbClr val="0033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  <a:p>
              <a:pPr algn="just"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0033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0   0</a:t>
              </a:r>
              <a:r>
                <a:rPr lang="zh-CN" altLang="en-US" sz="1800" b="1" baseline="-25000">
                  <a:solidFill>
                    <a:srgbClr val="0033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800" b="1">
                  <a:solidFill>
                    <a:srgbClr val="0033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</a:p>
            <a:p>
              <a:pPr algn="just"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　 0　 0</a:t>
              </a:r>
              <a:r>
                <a:rPr lang="zh-CN" altLang="en-US" sz="1800" b="1">
                  <a:solidFill>
                    <a:srgbClr val="0033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　 </a:t>
              </a:r>
            </a:p>
          </p:txBody>
        </p:sp>
        <p:sp>
          <p:nvSpPr>
            <p:cNvPr id="105" name="AutoShape 53">
              <a:extLst>
                <a:ext uri="{FF2B5EF4-FFF2-40B4-BE49-F238E27FC236}">
                  <a16:creationId xmlns:a16="http://schemas.microsoft.com/office/drawing/2014/main" id="{7DE25F74-95AC-4D44-B496-C51015096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1260"/>
              <a:ext cx="54" cy="1076"/>
            </a:xfrm>
            <a:prstGeom prst="leftBracket">
              <a:avLst>
                <a:gd name="adj" fmla="val 16604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33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AutoShape 54">
              <a:extLst>
                <a:ext uri="{FF2B5EF4-FFF2-40B4-BE49-F238E27FC236}">
                  <a16:creationId xmlns:a16="http://schemas.microsoft.com/office/drawing/2014/main" id="{F18E0796-5A8D-40E2-A603-424938987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" y="1253"/>
              <a:ext cx="110" cy="1131"/>
            </a:xfrm>
            <a:prstGeom prst="rightBracket">
              <a:avLst>
                <a:gd name="adj" fmla="val 8568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33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Text Box 55">
              <a:extLst>
                <a:ext uri="{FF2B5EF4-FFF2-40B4-BE49-F238E27FC236}">
                  <a16:creationId xmlns:a16="http://schemas.microsoft.com/office/drawing/2014/main" id="{20F3D427-20F4-4D8D-ADCC-D627D091F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" y="1564"/>
              <a:ext cx="34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33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>
                  <a:solidFill>
                    <a:srgbClr val="0033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</a:p>
          </p:txBody>
        </p:sp>
        <p:grpSp>
          <p:nvGrpSpPr>
            <p:cNvPr id="108" name="Group 109">
              <a:extLst>
                <a:ext uri="{FF2B5EF4-FFF2-40B4-BE49-F238E27FC236}">
                  <a16:creationId xmlns:a16="http://schemas.microsoft.com/office/drawing/2014/main" id="{942D374A-04FB-4744-AE28-FBEAB490C0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6" y="1139"/>
              <a:ext cx="526" cy="249"/>
              <a:chOff x="1157" y="1139"/>
              <a:chExt cx="526" cy="249"/>
            </a:xfrm>
          </p:grpSpPr>
          <p:sp>
            <p:nvSpPr>
              <p:cNvPr id="124" name="Text Box 57">
                <a:extLst>
                  <a:ext uri="{FF2B5EF4-FFF2-40B4-BE49-F238E27FC236}">
                    <a16:creationId xmlns:a16="http://schemas.microsoft.com/office/drawing/2014/main" id="{3AC6DE58-0D19-4E65-8E09-7C3E252C0F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7" y="1139"/>
                <a:ext cx="526" cy="249"/>
              </a:xfrm>
              <a:prstGeom prst="rect">
                <a:avLst/>
              </a:prstGeom>
              <a:noFill/>
              <a:ln w="2540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</a:extLst>
            </p:spPr>
            <p:txBody>
              <a:bodyPr lIns="18000" tIns="0" rIns="1800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>
                    <a:solidFill>
                      <a:srgbClr val="0033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baseline="-25000">
                    <a:solidFill>
                      <a:srgbClr val="0033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00 </a:t>
                </a:r>
                <a:r>
                  <a:rPr lang="en-US" altLang="zh-CN" sz="2400" b="1" i="1">
                    <a:solidFill>
                      <a:srgbClr val="0033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baseline="-25000">
                    <a:solidFill>
                      <a:srgbClr val="0033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01</a:t>
                </a:r>
                <a:endParaRPr lang="en-US" altLang="zh-CN" sz="2400" b="1">
                  <a:solidFill>
                    <a:srgbClr val="0033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Line 58">
                <a:extLst>
                  <a:ext uri="{FF2B5EF4-FFF2-40B4-BE49-F238E27FC236}">
                    <a16:creationId xmlns:a16="http://schemas.microsoft.com/office/drawing/2014/main" id="{00E0A150-9ADB-4A8C-B272-EA0164F4A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7" y="1148"/>
                <a:ext cx="1" cy="23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9" name="Group 98">
              <a:extLst>
                <a:ext uri="{FF2B5EF4-FFF2-40B4-BE49-F238E27FC236}">
                  <a16:creationId xmlns:a16="http://schemas.microsoft.com/office/drawing/2014/main" id="{426A84E4-267B-4502-9853-576561E540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7" y="1406"/>
              <a:ext cx="777" cy="253"/>
              <a:chOff x="1167" y="1424"/>
              <a:chExt cx="777" cy="253"/>
            </a:xfrm>
          </p:grpSpPr>
          <p:sp>
            <p:nvSpPr>
              <p:cNvPr id="121" name="Text Box 61">
                <a:extLst>
                  <a:ext uri="{FF2B5EF4-FFF2-40B4-BE49-F238E27FC236}">
                    <a16:creationId xmlns:a16="http://schemas.microsoft.com/office/drawing/2014/main" id="{CD57820D-47A8-4977-9C89-AD98733224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7" y="1424"/>
                <a:ext cx="777" cy="249"/>
              </a:xfrm>
              <a:prstGeom prst="rect">
                <a:avLst/>
              </a:prstGeom>
              <a:noFill/>
              <a:ln w="2540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</a:extLst>
            </p:spPr>
            <p:txBody>
              <a:bodyPr lIns="18000" tIns="0" rIns="1800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buClrTx/>
                  <a:buSzTx/>
                  <a:buFontTx/>
                  <a:buNone/>
                </a:pPr>
                <a:r>
                  <a:rPr lang="en-US" altLang="zh-CN" sz="2400" b="1" i="1">
                    <a:solidFill>
                      <a:srgbClr val="0033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baseline="-25000">
                    <a:solidFill>
                      <a:srgbClr val="0033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 </a:t>
                </a:r>
                <a:r>
                  <a:rPr lang="en-US" altLang="zh-CN" sz="2400" b="1" i="1">
                    <a:solidFill>
                      <a:srgbClr val="0033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baseline="-25000">
                    <a:solidFill>
                      <a:srgbClr val="0033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11</a:t>
                </a:r>
                <a:r>
                  <a:rPr lang="en-US" altLang="zh-CN" sz="12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i="1">
                    <a:solidFill>
                      <a:srgbClr val="0033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baseline="-25000">
                    <a:solidFill>
                      <a:srgbClr val="0033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12</a:t>
                </a:r>
                <a:endParaRPr lang="en-US" altLang="zh-CN" sz="2400" b="1">
                  <a:solidFill>
                    <a:srgbClr val="0033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Line 62">
                <a:extLst>
                  <a:ext uri="{FF2B5EF4-FFF2-40B4-BE49-F238E27FC236}">
                    <a16:creationId xmlns:a16="http://schemas.microsoft.com/office/drawing/2014/main" id="{94797C00-8586-4250-A3FB-481EAB2A98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9" y="1428"/>
                <a:ext cx="0" cy="249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63">
                <a:extLst>
                  <a:ext uri="{FF2B5EF4-FFF2-40B4-BE49-F238E27FC236}">
                    <a16:creationId xmlns:a16="http://schemas.microsoft.com/office/drawing/2014/main" id="{4089ABE7-0FC1-42CB-8E1A-27E72472C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2" y="1428"/>
                <a:ext cx="0" cy="249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0" name="Group 100">
              <a:extLst>
                <a:ext uri="{FF2B5EF4-FFF2-40B4-BE49-F238E27FC236}">
                  <a16:creationId xmlns:a16="http://schemas.microsoft.com/office/drawing/2014/main" id="{DA7829D5-C18B-421A-A05A-63B4FC63CB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9" y="1673"/>
              <a:ext cx="777" cy="253"/>
              <a:chOff x="1410" y="1691"/>
              <a:chExt cx="777" cy="253"/>
            </a:xfrm>
          </p:grpSpPr>
          <p:sp>
            <p:nvSpPr>
              <p:cNvPr id="118" name="Text Box 64">
                <a:extLst>
                  <a:ext uri="{FF2B5EF4-FFF2-40B4-BE49-F238E27FC236}">
                    <a16:creationId xmlns:a16="http://schemas.microsoft.com/office/drawing/2014/main" id="{FBC08543-6D5E-424B-AC98-8507E39F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0" y="1691"/>
                <a:ext cx="777" cy="249"/>
              </a:xfrm>
              <a:prstGeom prst="rect">
                <a:avLst/>
              </a:prstGeom>
              <a:noFill/>
              <a:ln w="2540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</a:extLst>
            </p:spPr>
            <p:txBody>
              <a:bodyPr lIns="18000" tIns="0" rIns="1800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buClrTx/>
                  <a:buSzTx/>
                  <a:buFontTx/>
                  <a:buNone/>
                </a:pPr>
                <a:r>
                  <a:rPr lang="en-US" altLang="zh-CN" sz="2400" b="1" i="1">
                    <a:solidFill>
                      <a:srgbClr val="0033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baseline="-25000">
                    <a:solidFill>
                      <a:srgbClr val="0033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21 </a:t>
                </a:r>
                <a:r>
                  <a:rPr lang="en-US" altLang="zh-CN" sz="2400" b="1" i="1">
                    <a:solidFill>
                      <a:srgbClr val="0033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baseline="-25000">
                    <a:solidFill>
                      <a:srgbClr val="0033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22</a:t>
                </a:r>
                <a:r>
                  <a:rPr lang="en-US" altLang="zh-CN" sz="2400" baseline="-25000">
                    <a:solidFill>
                      <a:srgbClr val="0033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i="1">
                    <a:solidFill>
                      <a:srgbClr val="0033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baseline="-25000">
                    <a:solidFill>
                      <a:srgbClr val="0033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23</a:t>
                </a:r>
                <a:endParaRPr lang="en-US" altLang="zh-CN" sz="2400" b="1">
                  <a:solidFill>
                    <a:srgbClr val="0033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Line 65">
                <a:extLst>
                  <a:ext uri="{FF2B5EF4-FFF2-40B4-BE49-F238E27FC236}">
                    <a16:creationId xmlns:a16="http://schemas.microsoft.com/office/drawing/2014/main" id="{89C65847-B383-4C69-B699-6D7611462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695"/>
                <a:ext cx="0" cy="249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Line 66">
                <a:extLst>
                  <a:ext uri="{FF2B5EF4-FFF2-40B4-BE49-F238E27FC236}">
                    <a16:creationId xmlns:a16="http://schemas.microsoft.com/office/drawing/2014/main" id="{6DF029C7-AF95-466F-B705-C09E1BAE0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3" y="1695"/>
                <a:ext cx="0" cy="249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1" name="Group 101">
              <a:extLst>
                <a:ext uri="{FF2B5EF4-FFF2-40B4-BE49-F238E27FC236}">
                  <a16:creationId xmlns:a16="http://schemas.microsoft.com/office/drawing/2014/main" id="{31F96E23-506E-4FB9-9714-2474839401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4" y="1938"/>
              <a:ext cx="777" cy="253"/>
              <a:chOff x="1410" y="1691"/>
              <a:chExt cx="777" cy="253"/>
            </a:xfrm>
          </p:grpSpPr>
          <p:sp>
            <p:nvSpPr>
              <p:cNvPr id="115" name="Text Box 102">
                <a:extLst>
                  <a:ext uri="{FF2B5EF4-FFF2-40B4-BE49-F238E27FC236}">
                    <a16:creationId xmlns:a16="http://schemas.microsoft.com/office/drawing/2014/main" id="{8A74FDD2-F944-4915-B75D-119C2A7F7C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0" y="1691"/>
                <a:ext cx="777" cy="249"/>
              </a:xfrm>
              <a:prstGeom prst="rect">
                <a:avLst/>
              </a:prstGeom>
              <a:noFill/>
              <a:ln w="2540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</a:extLst>
            </p:spPr>
            <p:txBody>
              <a:bodyPr lIns="18000" tIns="0" rIns="1800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buClrTx/>
                  <a:buSzTx/>
                  <a:buFontTx/>
                  <a:buNone/>
                </a:pPr>
                <a:r>
                  <a:rPr lang="en-US" altLang="zh-CN" sz="2400" b="1" i="1">
                    <a:solidFill>
                      <a:srgbClr val="0033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baseline="-25000">
                    <a:solidFill>
                      <a:srgbClr val="0033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32 </a:t>
                </a:r>
                <a:r>
                  <a:rPr lang="en-US" altLang="zh-CN" sz="2400" b="1" i="1">
                    <a:solidFill>
                      <a:srgbClr val="0033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baseline="-25000">
                    <a:solidFill>
                      <a:srgbClr val="0033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33</a:t>
                </a:r>
                <a:r>
                  <a:rPr lang="en-US" altLang="zh-CN" sz="2400" baseline="-25000">
                    <a:solidFill>
                      <a:srgbClr val="0033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i="1">
                    <a:solidFill>
                      <a:srgbClr val="0033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baseline="-25000">
                    <a:solidFill>
                      <a:srgbClr val="0033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34</a:t>
                </a:r>
                <a:endParaRPr lang="en-US" altLang="zh-CN" sz="2400" b="1">
                  <a:solidFill>
                    <a:srgbClr val="0033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Line 103">
                <a:extLst>
                  <a:ext uri="{FF2B5EF4-FFF2-40B4-BE49-F238E27FC236}">
                    <a16:creationId xmlns:a16="http://schemas.microsoft.com/office/drawing/2014/main" id="{CE24370D-0652-4C6A-9261-40FE605836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695"/>
                <a:ext cx="0" cy="249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Line 104">
                <a:extLst>
                  <a:ext uri="{FF2B5EF4-FFF2-40B4-BE49-F238E27FC236}">
                    <a16:creationId xmlns:a16="http://schemas.microsoft.com/office/drawing/2014/main" id="{96F07DCF-B770-45D1-AB23-A77894F62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3" y="1695"/>
                <a:ext cx="0" cy="249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2" name="Group 110">
              <a:extLst>
                <a:ext uri="{FF2B5EF4-FFF2-40B4-BE49-F238E27FC236}">
                  <a16:creationId xmlns:a16="http://schemas.microsoft.com/office/drawing/2014/main" id="{B9ADDC32-16C1-4103-9859-0ADA5B3BA1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3" y="2199"/>
              <a:ext cx="526" cy="249"/>
              <a:chOff x="1157" y="1139"/>
              <a:chExt cx="526" cy="249"/>
            </a:xfrm>
          </p:grpSpPr>
          <p:sp>
            <p:nvSpPr>
              <p:cNvPr id="113" name="Text Box 111">
                <a:extLst>
                  <a:ext uri="{FF2B5EF4-FFF2-40B4-BE49-F238E27FC236}">
                    <a16:creationId xmlns:a16="http://schemas.microsoft.com/office/drawing/2014/main" id="{B5ED145C-A29F-4C95-837A-3DE5D9EA8F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7" y="1139"/>
                <a:ext cx="526" cy="249"/>
              </a:xfrm>
              <a:prstGeom prst="rect">
                <a:avLst/>
              </a:prstGeom>
              <a:noFill/>
              <a:ln w="2540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</a:extLst>
            </p:spPr>
            <p:txBody>
              <a:bodyPr lIns="18000" tIns="0" rIns="1800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>
                    <a:solidFill>
                      <a:srgbClr val="0033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baseline="-25000">
                    <a:solidFill>
                      <a:srgbClr val="0033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43 </a:t>
                </a:r>
                <a:r>
                  <a:rPr lang="en-US" altLang="zh-CN" sz="2400" b="1" i="1">
                    <a:solidFill>
                      <a:srgbClr val="0033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baseline="-25000">
                    <a:solidFill>
                      <a:srgbClr val="0033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44</a:t>
                </a:r>
                <a:endParaRPr lang="en-US" altLang="zh-CN" sz="2400" b="1">
                  <a:solidFill>
                    <a:srgbClr val="0033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Line 112">
                <a:extLst>
                  <a:ext uri="{FF2B5EF4-FFF2-40B4-BE49-F238E27FC236}">
                    <a16:creationId xmlns:a16="http://schemas.microsoft.com/office/drawing/2014/main" id="{0BE9D483-2153-4A14-BB6A-0B248501F7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7" y="1148"/>
                <a:ext cx="1" cy="23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0676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D22660-47F6-4A31-B8FA-D5FF1C654659}"/>
              </a:ext>
            </a:extLst>
          </p:cNvPr>
          <p:cNvSpPr txBox="1"/>
          <p:nvPr/>
        </p:nvSpPr>
        <p:spPr>
          <a:xfrm>
            <a:off x="600420" y="1134737"/>
            <a:ext cx="1685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稀疏矩阵</a:t>
            </a:r>
          </a:p>
        </p:txBody>
      </p:sp>
      <p:grpSp>
        <p:nvGrpSpPr>
          <p:cNvPr id="47" name="Group 34">
            <a:extLst>
              <a:ext uri="{FF2B5EF4-FFF2-40B4-BE49-F238E27FC236}">
                <a16:creationId xmlns:a16="http://schemas.microsoft.com/office/drawing/2014/main" id="{4DC2515E-85B1-4326-B6FE-ED69BAB3783C}"/>
              </a:ext>
            </a:extLst>
          </p:cNvPr>
          <p:cNvGrpSpPr>
            <a:grpSpLocks/>
          </p:cNvGrpSpPr>
          <p:nvPr/>
        </p:nvGrpSpPr>
        <p:grpSpPr bwMode="auto">
          <a:xfrm>
            <a:off x="1771650" y="1911350"/>
            <a:ext cx="4221163" cy="2422525"/>
            <a:chOff x="1116" y="1204"/>
            <a:chExt cx="2659" cy="1526"/>
          </a:xfrm>
        </p:grpSpPr>
        <p:sp>
          <p:nvSpPr>
            <p:cNvPr id="48" name="Text Box 23">
              <a:extLst>
                <a:ext uri="{FF2B5EF4-FFF2-40B4-BE49-F238E27FC236}">
                  <a16:creationId xmlns:a16="http://schemas.microsoft.com/office/drawing/2014/main" id="{9D8F1640-64B8-4556-96B5-666CFC357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0" y="1204"/>
              <a:ext cx="2115" cy="1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defRPr/>
              </a:pPr>
              <a:r>
                <a:rPr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15   0    0  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0    0    0</a:t>
              </a:r>
            </a:p>
            <a:p>
              <a:pPr algn="just">
                <a:lnSpc>
                  <a:spcPct val="110000"/>
                </a:lnSpc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 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0   11  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0   0    0    0</a:t>
              </a:r>
            </a:p>
            <a:p>
              <a:pPr algn="just">
                <a:lnSpc>
                  <a:spcPct val="110000"/>
                </a:lnSpc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 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0    0    0   6    0    0</a:t>
              </a:r>
            </a:p>
            <a:p>
              <a:pPr algn="just">
                <a:lnSpc>
                  <a:spcPct val="110000"/>
                </a:lnSpc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 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0    0    0   0    0    0  </a:t>
              </a:r>
            </a:p>
            <a:p>
              <a:pPr algn="just">
                <a:lnSpc>
                  <a:spcPct val="110000"/>
                </a:lnSpc>
                <a:defRPr/>
              </a:pPr>
              <a:r>
                <a:rPr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 9  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0    0   0    0    0</a:t>
              </a:r>
            </a:p>
          </p:txBody>
        </p:sp>
        <p:sp>
          <p:nvSpPr>
            <p:cNvPr id="49" name="AutoShape 24">
              <a:extLst>
                <a:ext uri="{FF2B5EF4-FFF2-40B4-BE49-F238E27FC236}">
                  <a16:creationId xmlns:a16="http://schemas.microsoft.com/office/drawing/2014/main" id="{5091CFDD-198B-4B02-BEAE-EDE772FF6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" y="1213"/>
              <a:ext cx="106" cy="1487"/>
            </a:xfrm>
            <a:prstGeom prst="leftBracket">
              <a:avLst>
                <a:gd name="adj" fmla="val 116903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0" name="AutoShape 25">
              <a:extLst>
                <a:ext uri="{FF2B5EF4-FFF2-40B4-BE49-F238E27FC236}">
                  <a16:creationId xmlns:a16="http://schemas.microsoft.com/office/drawing/2014/main" id="{A0090355-FA7B-41B2-B71C-B23244C27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" y="1222"/>
              <a:ext cx="121" cy="1487"/>
            </a:xfrm>
            <a:prstGeom prst="rightBracket">
              <a:avLst>
                <a:gd name="adj" fmla="val 10241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1" name="Text Box 26">
              <a:extLst>
                <a:ext uri="{FF2B5EF4-FFF2-40B4-BE49-F238E27FC236}">
                  <a16:creationId xmlns:a16="http://schemas.microsoft.com/office/drawing/2014/main" id="{4F69BAD3-1AD9-49E2-B78F-9283F0FC6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" y="1821"/>
              <a:ext cx="34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>
                <a:defRPr/>
              </a:pPr>
              <a:r>
                <a:rPr lang="en-US" altLang="zh-CN" sz="28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=</a:t>
              </a:r>
            </a:p>
          </p:txBody>
        </p:sp>
      </p:grpSp>
      <p:grpSp>
        <p:nvGrpSpPr>
          <p:cNvPr id="52" name="Group 32">
            <a:extLst>
              <a:ext uri="{FF2B5EF4-FFF2-40B4-BE49-F238E27FC236}">
                <a16:creationId xmlns:a16="http://schemas.microsoft.com/office/drawing/2014/main" id="{07A47337-0136-4D54-9539-0732B29C322C}"/>
              </a:ext>
            </a:extLst>
          </p:cNvPr>
          <p:cNvGrpSpPr>
            <a:grpSpLocks/>
          </p:cNvGrpSpPr>
          <p:nvPr/>
        </p:nvGrpSpPr>
        <p:grpSpPr bwMode="auto">
          <a:xfrm>
            <a:off x="442913" y="4651375"/>
            <a:ext cx="4987925" cy="519113"/>
            <a:chOff x="1276" y="3113"/>
            <a:chExt cx="3142" cy="327"/>
          </a:xfrm>
        </p:grpSpPr>
        <p:sp>
          <p:nvSpPr>
            <p:cNvPr id="53" name="Text Box 28">
              <a:extLst>
                <a:ext uri="{FF2B5EF4-FFF2-40B4-BE49-F238E27FC236}">
                  <a16:creationId xmlns:a16="http://schemas.microsoft.com/office/drawing/2014/main" id="{E6D13DAA-EF14-4FF4-9941-D296C2545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3" y="3113"/>
              <a:ext cx="27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如何只存储非零元素？</a:t>
              </a:r>
            </a:p>
          </p:txBody>
        </p:sp>
        <p:graphicFrame>
          <p:nvGraphicFramePr>
            <p:cNvPr id="54" name="Object 29">
              <a:extLst>
                <a:ext uri="{FF2B5EF4-FFF2-40B4-BE49-F238E27FC236}">
                  <a16:creationId xmlns:a16="http://schemas.microsoft.com/office/drawing/2014/main" id="{D088B37D-0D53-43DF-A78D-776CDADEF8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76" y="3113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87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21511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6" y="3113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" name="Text Box 33">
            <a:extLst>
              <a:ext uri="{FF2B5EF4-FFF2-40B4-BE49-F238E27FC236}">
                <a16:creationId xmlns:a16="http://schemas.microsoft.com/office/drawing/2014/main" id="{CAA6AE7E-9001-4B5C-8618-37F7794A0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5430838"/>
            <a:ext cx="7869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注意：稀疏矩阵中的非零元素的分布没有规律。</a:t>
            </a:r>
          </a:p>
        </p:txBody>
      </p:sp>
    </p:spTree>
    <p:extLst>
      <p:ext uri="{BB962C8B-B14F-4D97-AF65-F5344CB8AC3E}">
        <p14:creationId xmlns:p14="http://schemas.microsoft.com/office/powerpoint/2010/main" val="551457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问题的提出：</a:t>
            </a:r>
            <a:endParaRPr lang="en-US" altLang="zh-CN" sz="2800" kern="12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918FA01-DD01-42DE-B653-9984E817610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243" y="1236974"/>
            <a:ext cx="8412352" cy="690978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个性化推荐系统中的用户评分表</a:t>
            </a:r>
          </a:p>
        </p:txBody>
      </p:sp>
      <p:pic>
        <p:nvPicPr>
          <p:cNvPr id="6" name="图片 1">
            <a:extLst>
              <a:ext uri="{FF2B5EF4-FFF2-40B4-BE49-F238E27FC236}">
                <a16:creationId xmlns:a16="http://schemas.microsoft.com/office/drawing/2014/main" id="{3557748C-21B5-4693-80E7-46B7ACACD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53" y="2168449"/>
            <a:ext cx="7746943" cy="2056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085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D22660-47F6-4A31-B8FA-D5FF1C654659}"/>
              </a:ext>
            </a:extLst>
          </p:cNvPr>
          <p:cNvSpPr txBox="1"/>
          <p:nvPr/>
        </p:nvSpPr>
        <p:spPr>
          <a:xfrm>
            <a:off x="600420" y="1134737"/>
            <a:ext cx="5976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稀疏矩阵的压缩存储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三元组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0FA3DD39-1136-4291-9F1E-262CB1623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482" y="3602803"/>
            <a:ext cx="7823200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template &lt;class T&gt;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8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Triple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8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{  </a:t>
            </a:r>
            <a:r>
              <a:rPr lang="zh-CN" altLang="en-US" sz="28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8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r, c;     //</a:t>
            </a:r>
            <a:r>
              <a:rPr lang="zh-CN" altLang="en-US" sz="28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行号，列号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8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T  </a:t>
            </a:r>
            <a:r>
              <a:rPr lang="en-US" altLang="zh-CN" sz="2800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elem</a:t>
            </a:r>
            <a:r>
              <a:rPr lang="en-US" altLang="zh-CN" sz="28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;              //</a:t>
            </a:r>
            <a:r>
              <a:rPr lang="zh-CN" altLang="en-US" sz="28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非零元素值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8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sz="2800" b="1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4F07CB5E-C8AF-456F-8723-0531AD859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20" y="1864490"/>
            <a:ext cx="7162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将稀疏矩阵中的每个非零元素表示为</a:t>
            </a:r>
            <a:r>
              <a:rPr lang="en-US" altLang="zh-CN" sz="28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eaLnBrk="1" hangingPunct="1">
              <a:defRPr/>
            </a:pPr>
            <a:r>
              <a:rPr lang="en-US" altLang="zh-CN" sz="28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行号，列号，非零元素值)</a:t>
            </a:r>
            <a:r>
              <a:rPr lang="en-US" altLang="zh-CN" sz="28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三元组</a:t>
            </a:r>
            <a:endParaRPr lang="en-US" altLang="zh-CN" sz="2800" b="1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7D4A2BE0-68B0-426F-BDE1-8667EAFF1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07" y="2994790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定义三元组：</a:t>
            </a:r>
          </a:p>
        </p:txBody>
      </p:sp>
    </p:spTree>
    <p:extLst>
      <p:ext uri="{BB962C8B-B14F-4D97-AF65-F5344CB8AC3E}">
        <p14:creationId xmlns:p14="http://schemas.microsoft.com/office/powerpoint/2010/main" val="1533615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D22660-47F6-4A31-B8FA-D5FF1C654659}"/>
              </a:ext>
            </a:extLst>
          </p:cNvPr>
          <p:cNvSpPr txBox="1"/>
          <p:nvPr/>
        </p:nvSpPr>
        <p:spPr>
          <a:xfrm>
            <a:off x="600420" y="1134737"/>
            <a:ext cx="5976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稀疏矩阵的压缩存储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三元组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1FCD63C-8492-45F9-AE5F-DFC893EB0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255" y="1732747"/>
            <a:ext cx="8366125" cy="87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三元组表</a:t>
            </a: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：将稀疏矩阵的非零元素对应的三元组所构成的集合，按行优先的顺序排列成一个线性表。</a:t>
            </a: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3F188AC4-FB18-4C1C-9284-F6DF787F7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717" y="5891997"/>
            <a:ext cx="83486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三元组表＝</a:t>
            </a:r>
            <a:r>
              <a:rPr lang="en-US" altLang="zh-CN" sz="28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 (0,0,15), (1,1,11), (2,3,6), (4,0,9) )</a:t>
            </a:r>
            <a:endParaRPr lang="zh-CN" altLang="en-US" sz="2800" b="1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id="{6520EBC3-260A-4956-886E-CA0E2544F9A2}"/>
              </a:ext>
            </a:extLst>
          </p:cNvPr>
          <p:cNvGrpSpPr>
            <a:grpSpLocks/>
          </p:cNvGrpSpPr>
          <p:nvPr/>
        </p:nvGrpSpPr>
        <p:grpSpPr bwMode="auto">
          <a:xfrm>
            <a:off x="1839817" y="2745572"/>
            <a:ext cx="4221163" cy="2422525"/>
            <a:chOff x="1116" y="1204"/>
            <a:chExt cx="2659" cy="1526"/>
          </a:xfrm>
        </p:grpSpPr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8EFE4D24-2ED1-4A80-AF50-0EF30376E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0" y="1204"/>
              <a:ext cx="2115" cy="1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15   0    0   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0    0    0</a:t>
              </a:r>
            </a:p>
            <a:p>
              <a:pPr algn="just">
                <a:lnSpc>
                  <a:spcPct val="110000"/>
                </a:lnSpc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 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0   11   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0   0    0    0</a:t>
              </a:r>
            </a:p>
            <a:p>
              <a:pPr algn="just">
                <a:lnSpc>
                  <a:spcPct val="110000"/>
                </a:lnSpc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 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0    0    0   6    0    0</a:t>
              </a:r>
            </a:p>
            <a:p>
              <a:pPr algn="just">
                <a:lnSpc>
                  <a:spcPct val="110000"/>
                </a:lnSpc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 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0    0    0   0    0    0  </a:t>
              </a:r>
            </a:p>
            <a:p>
              <a:pPr algn="just">
                <a:lnSpc>
                  <a:spcPct val="110000"/>
                </a:lnSpc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 9  </a:t>
              </a:r>
              <a:r>
                <a:rPr lang="zh-CN" alt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0    0   0    0    0</a:t>
              </a: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29C8D67-CE35-4B7C-B0A3-2D6537ACF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" y="1213"/>
              <a:ext cx="106" cy="1487"/>
            </a:xfrm>
            <a:prstGeom prst="leftBracket">
              <a:avLst>
                <a:gd name="adj" fmla="val 116903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B5FE8525-940A-4B4A-A942-404C201DD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" y="1222"/>
              <a:ext cx="121" cy="1487"/>
            </a:xfrm>
            <a:prstGeom prst="rightBracket">
              <a:avLst>
                <a:gd name="adj" fmla="val 10241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4E7161FA-3DFD-43D3-BE51-0A53916B7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" y="1821"/>
              <a:ext cx="34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=</a:t>
              </a:r>
            </a:p>
          </p:txBody>
        </p:sp>
      </p:grpSp>
      <p:grpSp>
        <p:nvGrpSpPr>
          <p:cNvPr id="17" name="Group 19">
            <a:extLst>
              <a:ext uri="{FF2B5EF4-FFF2-40B4-BE49-F238E27FC236}">
                <a16:creationId xmlns:a16="http://schemas.microsoft.com/office/drawing/2014/main" id="{2AD2B4CA-0A11-48E7-822C-6A0AF78C9EDB}"/>
              </a:ext>
            </a:extLst>
          </p:cNvPr>
          <p:cNvGrpSpPr>
            <a:grpSpLocks/>
          </p:cNvGrpSpPr>
          <p:nvPr/>
        </p:nvGrpSpPr>
        <p:grpSpPr bwMode="auto">
          <a:xfrm>
            <a:off x="696817" y="5320497"/>
            <a:ext cx="4987925" cy="519113"/>
            <a:chOff x="1276" y="3113"/>
            <a:chExt cx="3142" cy="327"/>
          </a:xfrm>
        </p:grpSpPr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600345F6-52AD-4C70-9CC0-1A9644E59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3" y="3113"/>
              <a:ext cx="27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如何存储三元组表？</a:t>
              </a:r>
            </a:p>
          </p:txBody>
        </p:sp>
        <p:graphicFrame>
          <p:nvGraphicFramePr>
            <p:cNvPr id="19" name="Object 21">
              <a:extLst>
                <a:ext uri="{FF2B5EF4-FFF2-40B4-BE49-F238E27FC236}">
                  <a16:creationId xmlns:a16="http://schemas.microsoft.com/office/drawing/2014/main" id="{0027B1FC-0681-49A8-B231-FD492B996C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76" y="3113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33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2356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6" y="3113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54568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D22660-47F6-4A31-B8FA-D5FF1C654659}"/>
              </a:ext>
            </a:extLst>
          </p:cNvPr>
          <p:cNvSpPr txBox="1"/>
          <p:nvPr/>
        </p:nvSpPr>
        <p:spPr>
          <a:xfrm>
            <a:off x="600420" y="1134737"/>
            <a:ext cx="5976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稀疏矩阵的压缩存储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三元组</a:t>
            </a:r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10987FE8-E347-495F-9B56-3C581D2E6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946275"/>
            <a:ext cx="508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采用顺序存储结构存储三元组表</a:t>
            </a:r>
          </a:p>
        </p:txBody>
      </p:sp>
      <p:grpSp>
        <p:nvGrpSpPr>
          <p:cNvPr id="6" name="Group 45">
            <a:extLst>
              <a:ext uri="{FF2B5EF4-FFF2-40B4-BE49-F238E27FC236}">
                <a16:creationId xmlns:a16="http://schemas.microsoft.com/office/drawing/2014/main" id="{59E27310-A272-4091-917A-A022C9893A1F}"/>
              </a:ext>
            </a:extLst>
          </p:cNvPr>
          <p:cNvGrpSpPr>
            <a:grpSpLocks/>
          </p:cNvGrpSpPr>
          <p:nvPr/>
        </p:nvGrpSpPr>
        <p:grpSpPr bwMode="auto">
          <a:xfrm>
            <a:off x="455613" y="2578100"/>
            <a:ext cx="3733800" cy="2828925"/>
            <a:chOff x="192" y="1536"/>
            <a:chExt cx="2352" cy="1782"/>
          </a:xfrm>
        </p:grpSpPr>
        <p:sp>
          <p:nvSpPr>
            <p:cNvPr id="7" name="Text Box 13">
              <a:extLst>
                <a:ext uri="{FF2B5EF4-FFF2-40B4-BE49-F238E27FC236}">
                  <a16:creationId xmlns:a16="http://schemas.microsoft.com/office/drawing/2014/main" id="{97BF481F-AB2B-4CE2-840C-5BD46392C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" y="1536"/>
              <a:ext cx="1913" cy="1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sz="2800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15   0    0  22   0  </a:t>
              </a:r>
              <a:r>
                <a:rPr lang="zh-CN" altLang="en-US" sz="2800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-</a:t>
              </a:r>
              <a:r>
                <a:rPr lang="zh-CN" altLang="en-US" sz="2800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15</a:t>
              </a:r>
            </a:p>
            <a:p>
              <a:pPr algn="just">
                <a:defRPr/>
              </a:pPr>
              <a:r>
                <a:rPr lang="zh-CN" altLang="en-US" sz="2400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 </a:t>
              </a:r>
              <a:r>
                <a:rPr lang="zh-CN" altLang="en-US" sz="2800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0   11   3    0    0    0</a:t>
              </a:r>
            </a:p>
            <a:p>
              <a:pPr algn="just">
                <a:defRPr/>
              </a:pPr>
              <a:r>
                <a:rPr lang="zh-CN" altLang="en-US" sz="2400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 </a:t>
              </a:r>
              <a:r>
                <a:rPr lang="zh-CN" altLang="en-US" sz="2800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0    0    0    6    0    0</a:t>
              </a:r>
            </a:p>
            <a:p>
              <a:pPr algn="just">
                <a:defRPr/>
              </a:pPr>
              <a:r>
                <a:rPr lang="zh-CN" altLang="en-US" sz="2400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 </a:t>
              </a:r>
              <a:r>
                <a:rPr lang="zh-CN" altLang="en-US" sz="2800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0    0    0    0    0    0  </a:t>
              </a:r>
            </a:p>
            <a:p>
              <a:pPr algn="just">
                <a:defRPr/>
              </a:pPr>
              <a:r>
                <a:rPr lang="zh-CN" altLang="en-US" sz="2800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91  </a:t>
              </a:r>
              <a:r>
                <a:rPr lang="zh-CN" altLang="en-US" sz="2400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 </a:t>
              </a:r>
              <a:r>
                <a:rPr lang="zh-CN" altLang="en-US" sz="2800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0    0    0    0    0</a:t>
              </a:r>
            </a:p>
            <a:p>
              <a:pPr algn="just">
                <a:defRPr/>
              </a:pPr>
              <a:endParaRPr lang="zh-CN" altLang="en-US" sz="2800" b="1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" name="AutoShape 14">
              <a:extLst>
                <a:ext uri="{FF2B5EF4-FFF2-40B4-BE49-F238E27FC236}">
                  <a16:creationId xmlns:a16="http://schemas.microsoft.com/office/drawing/2014/main" id="{4D016918-F9E5-4983-99D1-66C0342A0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" y="1545"/>
              <a:ext cx="88" cy="1439"/>
            </a:xfrm>
            <a:prstGeom prst="leftBracket">
              <a:avLst>
                <a:gd name="adj" fmla="val 13626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3366"/>
                </a:solidFill>
              </a:endParaRPr>
            </a:p>
          </p:txBody>
        </p:sp>
        <p:sp>
          <p:nvSpPr>
            <p:cNvPr id="9" name="AutoShape 15">
              <a:extLst>
                <a:ext uri="{FF2B5EF4-FFF2-40B4-BE49-F238E27FC236}">
                  <a16:creationId xmlns:a16="http://schemas.microsoft.com/office/drawing/2014/main" id="{BDE318ED-478B-4FC2-8DC7-BEC421E5A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" y="1554"/>
              <a:ext cx="109" cy="1439"/>
            </a:xfrm>
            <a:prstGeom prst="rightBracket">
              <a:avLst>
                <a:gd name="adj" fmla="val 11001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3366"/>
                </a:solidFill>
              </a:endParaRPr>
            </a:p>
          </p:txBody>
        </p:sp>
        <p:sp>
          <p:nvSpPr>
            <p:cNvPr id="10" name="Text Box 17">
              <a:extLst>
                <a:ext uri="{FF2B5EF4-FFF2-40B4-BE49-F238E27FC236}">
                  <a16:creationId xmlns:a16="http://schemas.microsoft.com/office/drawing/2014/main" id="{5241D0C3-B13F-46CF-B32D-80A5A21B1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208"/>
              <a:ext cx="31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>
                <a:defRPr/>
              </a:pPr>
              <a:r>
                <a:rPr lang="en-US" altLang="zh-CN" sz="2800" b="1" i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800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=</a:t>
              </a:r>
            </a:p>
          </p:txBody>
        </p:sp>
      </p:grpSp>
      <p:grpSp>
        <p:nvGrpSpPr>
          <p:cNvPr id="11" name="Group 58">
            <a:extLst>
              <a:ext uri="{FF2B5EF4-FFF2-40B4-BE49-F238E27FC236}">
                <a16:creationId xmlns:a16="http://schemas.microsoft.com/office/drawing/2014/main" id="{2E1C9B01-958F-49CC-B1AE-48CA15039C46}"/>
              </a:ext>
            </a:extLst>
          </p:cNvPr>
          <p:cNvGrpSpPr>
            <a:grpSpLocks/>
          </p:cNvGrpSpPr>
          <p:nvPr/>
        </p:nvGrpSpPr>
        <p:grpSpPr bwMode="auto">
          <a:xfrm>
            <a:off x="4651375" y="2489200"/>
            <a:ext cx="4073525" cy="946150"/>
            <a:chOff x="2655" y="1540"/>
            <a:chExt cx="2566" cy="596"/>
          </a:xfrm>
        </p:grpSpPr>
        <p:sp>
          <p:nvSpPr>
            <p:cNvPr id="12" name="Text Box 54">
              <a:extLst>
                <a:ext uri="{FF2B5EF4-FFF2-40B4-BE49-F238E27FC236}">
                  <a16:creationId xmlns:a16="http://schemas.microsoft.com/office/drawing/2014/main" id="{E79FEA40-03EE-428E-8063-F070A4CAA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5" y="1540"/>
              <a:ext cx="220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三元组顺序表是否</a:t>
              </a:r>
            </a:p>
            <a:p>
              <a:pPr eaLnBrk="1" hangingPunct="1">
                <a:defRPr/>
              </a:pPr>
              <a:r>
                <a:rPr lang="zh-CN" altLang="en-US" sz="2800" b="1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需要预留存储空间？</a:t>
              </a:r>
            </a:p>
          </p:txBody>
        </p:sp>
        <p:graphicFrame>
          <p:nvGraphicFramePr>
            <p:cNvPr id="13" name="Object 55">
              <a:extLst>
                <a:ext uri="{FF2B5EF4-FFF2-40B4-BE49-F238E27FC236}">
                  <a16:creationId xmlns:a16="http://schemas.microsoft.com/office/drawing/2014/main" id="{EFF0A083-0450-47A2-9402-0F2403B903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5" y="1704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7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24586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5" y="1704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 Box 57">
            <a:extLst>
              <a:ext uri="{FF2B5EF4-FFF2-40B4-BE49-F238E27FC236}">
                <a16:creationId xmlns:a16="http://schemas.microsoft.com/office/drawing/2014/main" id="{83CA2B26-CEFD-403B-9DB4-11F484F3E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8238" y="3852863"/>
            <a:ext cx="3336925" cy="52387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稀疏矩阵的修改操作</a:t>
            </a:r>
          </a:p>
        </p:txBody>
      </p:sp>
      <p:sp>
        <p:nvSpPr>
          <p:cNvPr id="15" name="AutoShape 59">
            <a:extLst>
              <a:ext uri="{FF2B5EF4-FFF2-40B4-BE49-F238E27FC236}">
                <a16:creationId xmlns:a16="http://schemas.microsoft.com/office/drawing/2014/main" id="{AF15504D-7A93-4091-9D6A-C19F457C3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4692650"/>
            <a:ext cx="366713" cy="428625"/>
          </a:xfrm>
          <a:prstGeom prst="downArrow">
            <a:avLst>
              <a:gd name="adj1" fmla="val 50000"/>
              <a:gd name="adj2" fmla="val 33712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3366"/>
              </a:solidFill>
            </a:endParaRPr>
          </a:p>
        </p:txBody>
      </p:sp>
      <p:sp>
        <p:nvSpPr>
          <p:cNvPr id="16" name="Text Box 60">
            <a:extLst>
              <a:ext uri="{FF2B5EF4-FFF2-40B4-BE49-F238E27FC236}">
                <a16:creationId xmlns:a16="http://schemas.microsoft.com/office/drawing/2014/main" id="{93A5883A-F7A7-4BAB-AA35-C06731757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0050" y="5448300"/>
            <a:ext cx="4933950" cy="52387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三元组顺序表的插入</a:t>
            </a:r>
            <a:r>
              <a:rPr lang="en-US" altLang="zh-CN" sz="28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删除操作</a:t>
            </a:r>
          </a:p>
        </p:txBody>
      </p:sp>
    </p:spTree>
    <p:extLst>
      <p:ext uri="{BB962C8B-B14F-4D97-AF65-F5344CB8AC3E}">
        <p14:creationId xmlns:p14="http://schemas.microsoft.com/office/powerpoint/2010/main" val="1993729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D22660-47F6-4A31-B8FA-D5FF1C654659}"/>
              </a:ext>
            </a:extLst>
          </p:cNvPr>
          <p:cNvSpPr txBox="1"/>
          <p:nvPr/>
        </p:nvSpPr>
        <p:spPr>
          <a:xfrm>
            <a:off x="600420" y="1134737"/>
            <a:ext cx="5976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稀疏矩阵的压缩存储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三元组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C2461438-D0CB-425E-9377-3BC5CFF29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73" y="1657957"/>
            <a:ext cx="508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采用顺序存储结构存储三元组表</a:t>
            </a:r>
          </a:p>
        </p:txBody>
      </p:sp>
      <p:sp>
        <p:nvSpPr>
          <p:cNvPr id="6" name="Text Box 13">
            <a:extLst>
              <a:ext uri="{FF2B5EF4-FFF2-40B4-BE49-F238E27FC236}">
                <a16:creationId xmlns:a16="http://schemas.microsoft.com/office/drawing/2014/main" id="{62547CFA-11BC-4669-A43B-68F7177A4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298" y="1672245"/>
            <a:ext cx="2328863" cy="35560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0         0       15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0         3       22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0         5     </a:t>
            </a:r>
            <a:r>
              <a:rPr lang="zh-CN" altLang="en-US" sz="2400" b="1">
                <a:latin typeface="宋体" panose="02010600030101010101" pitchFamily="2" charset="-122"/>
              </a:rPr>
              <a:t>-</a:t>
            </a:r>
            <a:r>
              <a:rPr lang="zh-CN" altLang="en-US" sz="2400" b="1">
                <a:latin typeface="Times New Roman" panose="02020603050405020304" pitchFamily="18" charset="0"/>
              </a:rPr>
              <a:t>15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1         1       11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1         2         3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2         3         6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4         0       91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</a:t>
            </a:r>
            <a:r>
              <a:rPr lang="zh-CN" altLang="en-US" sz="2400" b="1">
                <a:latin typeface="Times New Roman" panose="02020603050405020304" pitchFamily="18" charset="0"/>
              </a:rPr>
              <a:t>空       空      空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 b="1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闲       闲      闲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7" name="Line 14">
            <a:extLst>
              <a:ext uri="{FF2B5EF4-FFF2-40B4-BE49-F238E27FC236}">
                <a16:creationId xmlns:a16="http://schemas.microsoft.com/office/drawing/2014/main" id="{F74D1251-7A3F-4B0E-9CAE-2051A9F81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5823" y="2042132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460571CD-A6B4-46BB-ABD0-9E0DC631BA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2648" y="2413607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" name="Line 17">
            <a:extLst>
              <a:ext uri="{FF2B5EF4-FFF2-40B4-BE49-F238E27FC236}">
                <a16:creationId xmlns:a16="http://schemas.microsoft.com/office/drawing/2014/main" id="{47C7308C-8EC9-4917-A081-E0A7A4F7C2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5823" y="2778732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" name="Line 18">
            <a:extLst>
              <a:ext uri="{FF2B5EF4-FFF2-40B4-BE49-F238E27FC236}">
                <a16:creationId xmlns:a16="http://schemas.microsoft.com/office/drawing/2014/main" id="{0E9AE319-ACFA-4D07-86A8-F19FD38D1B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3123" y="3145445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" name="Line 19">
            <a:extLst>
              <a:ext uri="{FF2B5EF4-FFF2-40B4-BE49-F238E27FC236}">
                <a16:creationId xmlns:a16="http://schemas.microsoft.com/office/drawing/2014/main" id="{41CFFA7A-051E-4127-BC58-6428ABCCD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2011" y="3521682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63F572A9-8947-4E45-9C12-F4CD0E17A2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5823" y="3888395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" name="Text Box 21">
            <a:extLst>
              <a:ext uri="{FF2B5EF4-FFF2-40B4-BE49-F238E27FC236}">
                <a16:creationId xmlns:a16="http://schemas.microsoft.com/office/drawing/2014/main" id="{5E8DF4E5-683B-40AE-8ABE-F1EEBD9F7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111" y="1705582"/>
            <a:ext cx="338137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0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4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4" name="Line 22">
            <a:extLst>
              <a:ext uri="{FF2B5EF4-FFF2-40B4-BE49-F238E27FC236}">
                <a16:creationId xmlns:a16="http://schemas.microsoft.com/office/drawing/2014/main" id="{5D42704A-F814-45F5-B931-184836654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5823" y="4247170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" name="Text Box 25">
            <a:extLst>
              <a:ext uri="{FF2B5EF4-FFF2-40B4-BE49-F238E27FC236}">
                <a16:creationId xmlns:a16="http://schemas.microsoft.com/office/drawing/2014/main" id="{96E46CAA-FC8F-4B6F-956D-18B5E328E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6298" y="4928207"/>
            <a:ext cx="12525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MaxTerm</a:t>
            </a:r>
            <a:r>
              <a:rPr lang="en-US" altLang="zh-CN" sz="1800" b="1">
                <a:latin typeface="宋体" panose="02010600030101010101" pitchFamily="2" charset="-122"/>
              </a:rPr>
              <a:t>-</a:t>
            </a: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" name="Line 26">
            <a:extLst>
              <a:ext uri="{FF2B5EF4-FFF2-40B4-BE49-F238E27FC236}">
                <a16:creationId xmlns:a16="http://schemas.microsoft.com/office/drawing/2014/main" id="{2075F217-200D-453F-BACC-FE56F29C1D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1311" y="1689707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27">
            <a:extLst>
              <a:ext uri="{FF2B5EF4-FFF2-40B4-BE49-F238E27FC236}">
                <a16:creationId xmlns:a16="http://schemas.microsoft.com/office/drawing/2014/main" id="{2E2949A8-D366-4F81-B949-CA496F66D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6161" y="1694470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" name="Group 34">
            <a:extLst>
              <a:ext uri="{FF2B5EF4-FFF2-40B4-BE49-F238E27FC236}">
                <a16:creationId xmlns:a16="http://schemas.microsoft.com/office/drawing/2014/main" id="{7DE46849-5F67-4BDD-A1B4-3C8F5EFA61F4}"/>
              </a:ext>
            </a:extLst>
          </p:cNvPr>
          <p:cNvGrpSpPr>
            <a:grpSpLocks/>
          </p:cNvGrpSpPr>
          <p:nvPr/>
        </p:nvGrpSpPr>
        <p:grpSpPr bwMode="auto">
          <a:xfrm>
            <a:off x="356461" y="2261207"/>
            <a:ext cx="3733800" cy="2828925"/>
            <a:chOff x="192" y="1536"/>
            <a:chExt cx="2352" cy="1782"/>
          </a:xfrm>
        </p:grpSpPr>
        <p:sp>
          <p:nvSpPr>
            <p:cNvPr id="19" name="Text Box 35">
              <a:extLst>
                <a:ext uri="{FF2B5EF4-FFF2-40B4-BE49-F238E27FC236}">
                  <a16:creationId xmlns:a16="http://schemas.microsoft.com/office/drawing/2014/main" id="{E5817709-D4A2-48B0-B273-0BA3CF863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" y="1536"/>
              <a:ext cx="1913" cy="1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sz="2800" b="1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15   0    0  22   0  </a:t>
              </a:r>
              <a:r>
                <a:rPr lang="zh-CN" altLang="en-US" sz="2800" b="1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-</a:t>
              </a:r>
              <a:r>
                <a:rPr lang="zh-CN" altLang="en-US" sz="2800" b="1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15</a:t>
              </a:r>
            </a:p>
            <a:p>
              <a:pPr algn="just">
                <a:defRPr/>
              </a:pPr>
              <a:r>
                <a:rPr lang="zh-CN" altLang="en-US" sz="2400" b="1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 </a:t>
              </a:r>
              <a:r>
                <a:rPr lang="zh-CN" altLang="en-US" sz="2800" b="1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0   11   3    0    0    0</a:t>
              </a:r>
            </a:p>
            <a:p>
              <a:pPr algn="just">
                <a:defRPr/>
              </a:pPr>
              <a:r>
                <a:rPr lang="zh-CN" altLang="en-US" sz="2400" b="1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 </a:t>
              </a:r>
              <a:r>
                <a:rPr lang="zh-CN" altLang="en-US" sz="2800" b="1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0    0    0    6    0    0</a:t>
              </a:r>
            </a:p>
            <a:p>
              <a:pPr algn="just">
                <a:defRPr/>
              </a:pPr>
              <a:r>
                <a:rPr lang="zh-CN" altLang="en-US" sz="2400" b="1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 </a:t>
              </a:r>
              <a:r>
                <a:rPr lang="zh-CN" altLang="en-US" sz="2800" b="1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0    0    0    0    0    0  </a:t>
              </a:r>
            </a:p>
            <a:p>
              <a:pPr algn="just">
                <a:defRPr/>
              </a:pPr>
              <a:r>
                <a:rPr lang="zh-CN" altLang="en-US" sz="2800" b="1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91  </a:t>
              </a:r>
              <a:r>
                <a:rPr lang="zh-CN" altLang="en-US" sz="2400" b="1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 </a:t>
              </a:r>
              <a:r>
                <a:rPr lang="zh-CN" altLang="en-US" sz="2800" b="1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0    0    0    0    0</a:t>
              </a:r>
            </a:p>
            <a:p>
              <a:pPr algn="just">
                <a:defRPr/>
              </a:pPr>
              <a:endParaRPr lang="zh-CN" altLang="en-US" sz="2800" b="1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0" name="AutoShape 36">
              <a:extLst>
                <a:ext uri="{FF2B5EF4-FFF2-40B4-BE49-F238E27FC236}">
                  <a16:creationId xmlns:a16="http://schemas.microsoft.com/office/drawing/2014/main" id="{95CB9B88-BAD1-4B1D-9FFD-07259E138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" y="1545"/>
              <a:ext cx="88" cy="1439"/>
            </a:xfrm>
            <a:prstGeom prst="leftBracket">
              <a:avLst>
                <a:gd name="adj" fmla="val 13626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1" hangingPunct="1"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utoShape 37">
              <a:extLst>
                <a:ext uri="{FF2B5EF4-FFF2-40B4-BE49-F238E27FC236}">
                  <a16:creationId xmlns:a16="http://schemas.microsoft.com/office/drawing/2014/main" id="{450C0E29-2796-44E3-9899-9C537F736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" y="1554"/>
              <a:ext cx="109" cy="1439"/>
            </a:xfrm>
            <a:prstGeom prst="rightBracket">
              <a:avLst>
                <a:gd name="adj" fmla="val 11001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1" hangingPunct="1"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 Box 38">
              <a:extLst>
                <a:ext uri="{FF2B5EF4-FFF2-40B4-BE49-F238E27FC236}">
                  <a16:creationId xmlns:a16="http://schemas.microsoft.com/office/drawing/2014/main" id="{3755B4E7-D7FD-4783-8222-B1B783D83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208"/>
              <a:ext cx="31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>
                <a:defRPr/>
              </a:pPr>
              <a:r>
                <a:rPr lang="en-US" altLang="zh-CN" sz="2800" b="1" i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800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=</a:t>
              </a:r>
            </a:p>
          </p:txBody>
        </p:sp>
      </p:grpSp>
      <p:sp>
        <p:nvSpPr>
          <p:cNvPr id="23" name="Rectangle 40">
            <a:extLst>
              <a:ext uri="{FF2B5EF4-FFF2-40B4-BE49-F238E27FC236}">
                <a16:creationId xmlns:a16="http://schemas.microsoft.com/office/drawing/2014/main" id="{578126B6-A5B4-4E1D-A71C-1BE1AE7AB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2486" y="5231420"/>
            <a:ext cx="2328862" cy="4048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7（非零元个数）</a:t>
            </a:r>
          </a:p>
        </p:txBody>
      </p:sp>
      <p:grpSp>
        <p:nvGrpSpPr>
          <p:cNvPr id="24" name="Group 44">
            <a:extLst>
              <a:ext uri="{FF2B5EF4-FFF2-40B4-BE49-F238E27FC236}">
                <a16:creationId xmlns:a16="http://schemas.microsoft.com/office/drawing/2014/main" id="{8BE1C05E-CFA3-4EF4-983E-68B82F0E7317}"/>
              </a:ext>
            </a:extLst>
          </p:cNvPr>
          <p:cNvGrpSpPr>
            <a:grpSpLocks/>
          </p:cNvGrpSpPr>
          <p:nvPr/>
        </p:nvGrpSpPr>
        <p:grpSpPr bwMode="auto">
          <a:xfrm>
            <a:off x="256448" y="5161570"/>
            <a:ext cx="5003800" cy="519112"/>
            <a:chOff x="425" y="3232"/>
            <a:chExt cx="3152" cy="327"/>
          </a:xfrm>
        </p:grpSpPr>
        <p:sp>
          <p:nvSpPr>
            <p:cNvPr id="25" name="Text Box 42">
              <a:extLst>
                <a:ext uri="{FF2B5EF4-FFF2-40B4-BE49-F238E27FC236}">
                  <a16:creationId xmlns:a16="http://schemas.microsoft.com/office/drawing/2014/main" id="{2D62C871-2596-4D22-A944-A9AE8B310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" y="3232"/>
              <a:ext cx="2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是否对应惟一的稀疏矩阵？</a:t>
              </a:r>
            </a:p>
          </p:txBody>
        </p:sp>
        <p:graphicFrame>
          <p:nvGraphicFramePr>
            <p:cNvPr id="26" name="Object 43">
              <a:extLst>
                <a:ext uri="{FF2B5EF4-FFF2-40B4-BE49-F238E27FC236}">
                  <a16:creationId xmlns:a16="http://schemas.microsoft.com/office/drawing/2014/main" id="{850825D9-6828-4AFF-81AD-DFEE274456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5" y="3250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81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25626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" y="3250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47">
            <a:extLst>
              <a:ext uri="{FF2B5EF4-FFF2-40B4-BE49-F238E27FC236}">
                <a16:creationId xmlns:a16="http://schemas.microsoft.com/office/drawing/2014/main" id="{70AD8037-DD04-4982-B6AB-F74E8A00513A}"/>
              </a:ext>
            </a:extLst>
          </p:cNvPr>
          <p:cNvGrpSpPr>
            <a:grpSpLocks/>
          </p:cNvGrpSpPr>
          <p:nvPr/>
        </p:nvGrpSpPr>
        <p:grpSpPr bwMode="auto">
          <a:xfrm>
            <a:off x="6658836" y="5628295"/>
            <a:ext cx="2335212" cy="769937"/>
            <a:chOff x="4266" y="3835"/>
            <a:chExt cx="1471" cy="485"/>
          </a:xfrm>
        </p:grpSpPr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BD8609FF-ECA9-43D1-AD5E-D5528E40A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9" name="Rectangle 39">
              <a:extLst>
                <a:ext uri="{FF2B5EF4-FFF2-40B4-BE49-F238E27FC236}">
                  <a16:creationId xmlns:a16="http://schemas.microsoft.com/office/drawing/2014/main" id="{BDF2B0CB-33D8-4D27-865B-D4DCDEB98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5（矩阵的行数）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6（矩阵的列数）</a:t>
              </a:r>
            </a:p>
          </p:txBody>
        </p:sp>
        <p:sp>
          <p:nvSpPr>
            <p:cNvPr id="30" name="Line 46">
              <a:extLst>
                <a:ext uri="{FF2B5EF4-FFF2-40B4-BE49-F238E27FC236}">
                  <a16:creationId xmlns:a16="http://schemas.microsoft.com/office/drawing/2014/main" id="{B7C28E60-08BA-4281-A747-E7F488026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7878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D22660-47F6-4A31-B8FA-D5FF1C654659}"/>
              </a:ext>
            </a:extLst>
          </p:cNvPr>
          <p:cNvSpPr txBox="1"/>
          <p:nvPr/>
        </p:nvSpPr>
        <p:spPr>
          <a:xfrm>
            <a:off x="600420" y="1134737"/>
            <a:ext cx="5976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稀疏矩阵的压缩存储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三元组</a:t>
            </a:r>
          </a:p>
        </p:txBody>
      </p:sp>
      <p:sp>
        <p:nvSpPr>
          <p:cNvPr id="4" name="Text Box 40">
            <a:extLst>
              <a:ext uri="{FF2B5EF4-FFF2-40B4-BE49-F238E27FC236}">
                <a16:creationId xmlns:a16="http://schemas.microsoft.com/office/drawing/2014/main" id="{A500BF89-9409-4941-909A-735898088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56" y="1786263"/>
            <a:ext cx="84582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基于三元组顺序表结构的稀疏矩阵类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template&lt;class T&gt;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SparseMatrix</a:t>
            </a:r>
            <a:endParaRPr lang="en-US" altLang="zh-CN" b="1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vector&lt;  Triple&lt;T&gt;  &gt; </a:t>
            </a:r>
            <a:r>
              <a:rPr lang="en-US" altLang="zh-CN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triList</a:t>
            </a:r>
            <a:r>
              <a:rPr lang="en-US" altLang="zh-CN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;	//</a:t>
            </a:r>
            <a:r>
              <a:rPr lang="zh-CN" altLang="en-US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存储矩阵中非零元素的三元组表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rows, cols, </a:t>
            </a:r>
            <a:r>
              <a:rPr lang="en-US" altLang="zh-CN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;  	//</a:t>
            </a:r>
            <a:r>
              <a:rPr lang="zh-CN" altLang="en-US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矩阵的行数、列数和非零元素个数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SparseMatrix</a:t>
            </a:r>
            <a:r>
              <a:rPr lang="en-US" altLang="zh-CN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();  //</a:t>
            </a:r>
            <a:r>
              <a:rPr lang="zh-CN" altLang="en-US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无参构造函数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SparseMatrix</a:t>
            </a:r>
            <a:r>
              <a:rPr lang="en-US" altLang="zh-CN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(Triple&lt;T&gt; *</a:t>
            </a:r>
            <a:r>
              <a:rPr lang="en-US" altLang="zh-CN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tlist</a:t>
            </a:r>
            <a:r>
              <a:rPr lang="en-US" altLang="zh-CN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r>
              <a:rPr lang="en-US" altLang="zh-CN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r>
              <a:rPr lang="en-US" altLang="zh-CN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n);  //</a:t>
            </a:r>
            <a:r>
              <a:rPr lang="zh-CN" altLang="en-US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void trans(</a:t>
            </a:r>
            <a:r>
              <a:rPr lang="en-US" altLang="zh-CN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SparseMatrix</a:t>
            </a:r>
            <a:r>
              <a:rPr lang="en-US" altLang="zh-CN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&amp; B);  		  	//</a:t>
            </a:r>
            <a:r>
              <a:rPr lang="zh-CN" altLang="en-US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矩阵转置运算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SparseMatrix</a:t>
            </a:r>
            <a:r>
              <a:rPr lang="en-US" altLang="zh-CN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&amp; plus(</a:t>
            </a:r>
            <a:r>
              <a:rPr lang="en-US" altLang="zh-CN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SparseMatrix</a:t>
            </a:r>
            <a:r>
              <a:rPr lang="en-US" altLang="zh-CN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&amp; B);   	//</a:t>
            </a:r>
            <a:r>
              <a:rPr lang="zh-CN" altLang="en-US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矩阵加法运算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SparseMatrix</a:t>
            </a:r>
            <a:r>
              <a:rPr lang="en-US" altLang="zh-CN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mult</a:t>
            </a:r>
            <a:r>
              <a:rPr lang="en-US" altLang="zh-CN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SparseMatrix</a:t>
            </a:r>
            <a:r>
              <a:rPr lang="en-US" altLang="zh-CN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&amp; B); 	//</a:t>
            </a:r>
            <a:r>
              <a:rPr lang="zh-CN" altLang="en-US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矩阵乘法运算</a:t>
            </a:r>
            <a:endParaRPr lang="zh-CN" altLang="en-US" b="1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void print();  //</a:t>
            </a:r>
            <a:r>
              <a:rPr lang="zh-CN" altLang="en-US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打印矩阵信息	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r>
              <a:rPr lang="en-US" altLang="zh-CN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3669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D22660-47F6-4A31-B8FA-D5FF1C654659}"/>
              </a:ext>
            </a:extLst>
          </p:cNvPr>
          <p:cNvSpPr txBox="1"/>
          <p:nvPr/>
        </p:nvSpPr>
        <p:spPr>
          <a:xfrm>
            <a:off x="600420" y="1134737"/>
            <a:ext cx="5976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三元组顺序表操作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转置操作</a:t>
            </a:r>
          </a:p>
        </p:txBody>
      </p:sp>
      <p:sp>
        <p:nvSpPr>
          <p:cNvPr id="4" name="Text Box 15">
            <a:extLst>
              <a:ext uri="{FF2B5EF4-FFF2-40B4-BE49-F238E27FC236}">
                <a16:creationId xmlns:a16="http://schemas.microsoft.com/office/drawing/2014/main" id="{E8709BF6-A22A-41B3-B8AC-FB8AA13C7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201612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例：</a:t>
            </a:r>
          </a:p>
        </p:txBody>
      </p:sp>
      <p:grpSp>
        <p:nvGrpSpPr>
          <p:cNvPr id="6" name="Group 71">
            <a:extLst>
              <a:ext uri="{FF2B5EF4-FFF2-40B4-BE49-F238E27FC236}">
                <a16:creationId xmlns:a16="http://schemas.microsoft.com/office/drawing/2014/main" id="{E2084971-01A0-44A9-B409-AC4E5E33D080}"/>
              </a:ext>
            </a:extLst>
          </p:cNvPr>
          <p:cNvGrpSpPr>
            <a:grpSpLocks/>
          </p:cNvGrpSpPr>
          <p:nvPr/>
        </p:nvGrpSpPr>
        <p:grpSpPr bwMode="auto">
          <a:xfrm>
            <a:off x="4598988" y="2505075"/>
            <a:ext cx="4010025" cy="2598738"/>
            <a:chOff x="3016" y="1468"/>
            <a:chExt cx="2526" cy="1637"/>
          </a:xfrm>
        </p:grpSpPr>
        <p:sp>
          <p:nvSpPr>
            <p:cNvPr id="7" name="Text Box 30">
              <a:extLst>
                <a:ext uri="{FF2B5EF4-FFF2-40B4-BE49-F238E27FC236}">
                  <a16:creationId xmlns:a16="http://schemas.microsoft.com/office/drawing/2014/main" id="{FDB4F839-39C8-4CF1-9672-14D5F70C4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" y="1468"/>
              <a:ext cx="2048" cy="1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  15    0     0     0    91  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   0    11    0     0     0  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   0     3     0     0　 0  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  22    0     6     0 　0    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   0     0     0     0　 0  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002060"/>
                  </a:solidFill>
                  <a:latin typeface="宋体" panose="02010600030101010101" pitchFamily="2" charset="-122"/>
                </a:rPr>
                <a:t>-</a:t>
              </a:r>
              <a:r>
                <a: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15    0     0　 0     0  </a:t>
              </a:r>
            </a:p>
          </p:txBody>
        </p:sp>
        <p:sp>
          <p:nvSpPr>
            <p:cNvPr id="8" name="AutoShape 31">
              <a:extLst>
                <a:ext uri="{FF2B5EF4-FFF2-40B4-BE49-F238E27FC236}">
                  <a16:creationId xmlns:a16="http://schemas.microsoft.com/office/drawing/2014/main" id="{A9294AC5-A468-41C5-9368-6D4D83A04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5" y="1503"/>
              <a:ext cx="86" cy="1599"/>
            </a:xfrm>
            <a:prstGeom prst="leftBracket">
              <a:avLst>
                <a:gd name="adj" fmla="val 15494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9" name="AutoShape 32">
              <a:extLst>
                <a:ext uri="{FF2B5EF4-FFF2-40B4-BE49-F238E27FC236}">
                  <a16:creationId xmlns:a16="http://schemas.microsoft.com/office/drawing/2014/main" id="{EE4BC96D-4DB8-4692-AAFB-4367EBA4A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2" y="1480"/>
              <a:ext cx="77" cy="1625"/>
            </a:xfrm>
            <a:prstGeom prst="rightBracket">
              <a:avLst>
                <a:gd name="adj" fmla="val 175866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10" name="Text Box 33">
              <a:extLst>
                <a:ext uri="{FF2B5EF4-FFF2-40B4-BE49-F238E27FC236}">
                  <a16:creationId xmlns:a16="http://schemas.microsoft.com/office/drawing/2014/main" id="{84E84703-998F-4B41-95A9-C42428D18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2121"/>
              <a:ext cx="384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</p:grpSp>
      <p:grpSp>
        <p:nvGrpSpPr>
          <p:cNvPr id="11" name="Group 70">
            <a:extLst>
              <a:ext uri="{FF2B5EF4-FFF2-40B4-BE49-F238E27FC236}">
                <a16:creationId xmlns:a16="http://schemas.microsoft.com/office/drawing/2014/main" id="{6D9D1E1F-A02D-40D5-A181-13964CE160C8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2509838"/>
            <a:ext cx="3892550" cy="2828925"/>
            <a:chOff x="146" y="1536"/>
            <a:chExt cx="2452" cy="1782"/>
          </a:xfrm>
        </p:grpSpPr>
        <p:sp>
          <p:nvSpPr>
            <p:cNvPr id="12" name="Text Box 64">
              <a:extLst>
                <a:ext uri="{FF2B5EF4-FFF2-40B4-BE49-F238E27FC236}">
                  <a16:creationId xmlns:a16="http://schemas.microsoft.com/office/drawing/2014/main" id="{C0AD365C-7B4B-4C81-BB29-1B853027E9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" y="1536"/>
              <a:ext cx="2014" cy="1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15    0    0  22   0  </a:t>
              </a:r>
              <a:r>
                <a:rPr lang="zh-CN" altLang="en-US" sz="2800" b="1">
                  <a:solidFill>
                    <a:srgbClr val="002060"/>
                  </a:solidFill>
                  <a:latin typeface="宋体" panose="02010600030101010101" pitchFamily="2" charset="-122"/>
                </a:rPr>
                <a:t>-</a:t>
              </a:r>
              <a:r>
                <a: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15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0    11   3   0    0    0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0     0    0   6    0    0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0     0    0   0    0    0  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91   </a:t>
              </a:r>
              <a:r>
                <a:rPr lang="zh-CN" altLang="en-US" sz="24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0    0   0    0    0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AutoShape 65">
              <a:extLst>
                <a:ext uri="{FF2B5EF4-FFF2-40B4-BE49-F238E27FC236}">
                  <a16:creationId xmlns:a16="http://schemas.microsoft.com/office/drawing/2014/main" id="{CE7584DE-E860-43F0-B1FA-193712D0F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" y="1545"/>
              <a:ext cx="88" cy="1439"/>
            </a:xfrm>
            <a:prstGeom prst="leftBracket">
              <a:avLst>
                <a:gd name="adj" fmla="val 13626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14" name="AutoShape 66">
              <a:extLst>
                <a:ext uri="{FF2B5EF4-FFF2-40B4-BE49-F238E27FC236}">
                  <a16:creationId xmlns:a16="http://schemas.microsoft.com/office/drawing/2014/main" id="{594075CD-CD0C-4747-A5C0-CF9F31A34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9" y="1554"/>
              <a:ext cx="109" cy="1439"/>
            </a:xfrm>
            <a:prstGeom prst="rightBracket">
              <a:avLst>
                <a:gd name="adj" fmla="val 11001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15" name="Text Box 67">
              <a:extLst>
                <a:ext uri="{FF2B5EF4-FFF2-40B4-BE49-F238E27FC236}">
                  <a16:creationId xmlns:a16="http://schemas.microsoft.com/office/drawing/2014/main" id="{ED5CA12A-20B1-4C2D-9A63-17CA33BBC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" y="2071"/>
              <a:ext cx="31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569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D22660-47F6-4A31-B8FA-D5FF1C654659}"/>
              </a:ext>
            </a:extLst>
          </p:cNvPr>
          <p:cNvSpPr txBox="1"/>
          <p:nvPr/>
        </p:nvSpPr>
        <p:spPr>
          <a:xfrm>
            <a:off x="600420" y="1134737"/>
            <a:ext cx="5976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三元组顺序表操作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转置操作</a:t>
            </a:r>
          </a:p>
        </p:txBody>
      </p:sp>
      <p:sp>
        <p:nvSpPr>
          <p:cNvPr id="16" name="Text Box 58">
            <a:extLst>
              <a:ext uri="{FF2B5EF4-FFF2-40B4-BE49-F238E27FC236}">
                <a16:creationId xmlns:a16="http://schemas.microsoft.com/office/drawing/2014/main" id="{197E07BE-CA05-4515-B1E0-0E4A560BC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143859"/>
            <a:ext cx="2328863" cy="257174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0        0       15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0        3       22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0        5     </a:t>
            </a:r>
            <a:r>
              <a:rPr lang="zh-CN" altLang="en-US" sz="2400" b="1" dirty="0">
                <a:latin typeface="宋体" panose="02010600030101010101" pitchFamily="2" charset="-122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15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1        1       11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1        2         3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2        3         6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4        0       91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7" name="Line 59">
            <a:extLst>
              <a:ext uri="{FF2B5EF4-FFF2-40B4-BE49-F238E27FC236}">
                <a16:creationId xmlns:a16="http://schemas.microsoft.com/office/drawing/2014/main" id="{75D41E54-4207-4FAD-9FC6-DB7710E1F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2513746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8" name="Line 61">
            <a:extLst>
              <a:ext uri="{FF2B5EF4-FFF2-40B4-BE49-F238E27FC236}">
                <a16:creationId xmlns:a16="http://schemas.microsoft.com/office/drawing/2014/main" id="{24F577F7-F32D-4224-8B23-2F77EDC42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5600" y="2885221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9" name="Line 62">
            <a:extLst>
              <a:ext uri="{FF2B5EF4-FFF2-40B4-BE49-F238E27FC236}">
                <a16:creationId xmlns:a16="http://schemas.microsoft.com/office/drawing/2014/main" id="{B2BA63B3-F51F-4A1F-918E-5010C4DA5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3250346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0" name="Line 63">
            <a:extLst>
              <a:ext uri="{FF2B5EF4-FFF2-40B4-BE49-F238E27FC236}">
                <a16:creationId xmlns:a16="http://schemas.microsoft.com/office/drawing/2014/main" id="{8DCDD9BF-7F87-4840-AD45-AA9BEBF579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6075" y="3617059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1" name="Line 64">
            <a:extLst>
              <a:ext uri="{FF2B5EF4-FFF2-40B4-BE49-F238E27FC236}">
                <a16:creationId xmlns:a16="http://schemas.microsoft.com/office/drawing/2014/main" id="{F5DBA160-6AAE-4B6F-BD7C-6D2FDAC6B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963" y="3993296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2" name="Line 65">
            <a:extLst>
              <a:ext uri="{FF2B5EF4-FFF2-40B4-BE49-F238E27FC236}">
                <a16:creationId xmlns:a16="http://schemas.microsoft.com/office/drawing/2014/main" id="{34A9CBFA-99BF-4C11-8AEC-C53DC3582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4360009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3" name="Text Box 66">
            <a:extLst>
              <a:ext uri="{FF2B5EF4-FFF2-40B4-BE49-F238E27FC236}">
                <a16:creationId xmlns:a16="http://schemas.microsoft.com/office/drawing/2014/main" id="{ED4BD6E5-6DDD-4191-8473-091FB5C49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2177196"/>
            <a:ext cx="338137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0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4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4" name="Line 67">
            <a:extLst>
              <a:ext uri="{FF2B5EF4-FFF2-40B4-BE49-F238E27FC236}">
                <a16:creationId xmlns:a16="http://schemas.microsoft.com/office/drawing/2014/main" id="{56BCC55C-7116-41DD-AC5C-5A7FBF5BC8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4698004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5" name="Line 69">
            <a:extLst>
              <a:ext uri="{FF2B5EF4-FFF2-40B4-BE49-F238E27FC236}">
                <a16:creationId xmlns:a16="http://schemas.microsoft.com/office/drawing/2014/main" id="{E584741D-65DA-4B5E-9138-56C9BBA1B2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4" y="2161321"/>
            <a:ext cx="0" cy="2571749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70">
            <a:extLst>
              <a:ext uri="{FF2B5EF4-FFF2-40B4-BE49-F238E27FC236}">
                <a16:creationId xmlns:a16="http://schemas.microsoft.com/office/drawing/2014/main" id="{B8A2DE14-3EA2-4B16-AB97-BA47F5E6DD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4" y="2166084"/>
            <a:ext cx="11400" cy="2540001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71">
            <a:extLst>
              <a:ext uri="{FF2B5EF4-FFF2-40B4-BE49-F238E27FC236}">
                <a16:creationId xmlns:a16="http://schemas.microsoft.com/office/drawing/2014/main" id="{D85F0152-A533-49DD-A308-CCEA69C9F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900" y="5084770"/>
            <a:ext cx="2328863" cy="4048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5（矩阵的行数）</a:t>
            </a:r>
          </a:p>
        </p:txBody>
      </p:sp>
      <p:grpSp>
        <p:nvGrpSpPr>
          <p:cNvPr id="28" name="Group 72">
            <a:extLst>
              <a:ext uri="{FF2B5EF4-FFF2-40B4-BE49-F238E27FC236}">
                <a16:creationId xmlns:a16="http://schemas.microsoft.com/office/drawing/2014/main" id="{1FA8F731-A921-47AC-BD4D-34B79410CE71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5481645"/>
            <a:ext cx="2335213" cy="769937"/>
            <a:chOff x="4266" y="3835"/>
            <a:chExt cx="1471" cy="485"/>
          </a:xfrm>
          <a:noFill/>
        </p:grpSpPr>
        <p:sp>
          <p:nvSpPr>
            <p:cNvPr id="29" name="Line 73">
              <a:extLst>
                <a:ext uri="{FF2B5EF4-FFF2-40B4-BE49-F238E27FC236}">
                  <a16:creationId xmlns:a16="http://schemas.microsoft.com/office/drawing/2014/main" id="{5526DACE-E3AA-4DE2-A7FD-236ED4862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0" name="Rectangle 74">
              <a:extLst>
                <a:ext uri="{FF2B5EF4-FFF2-40B4-BE49-F238E27FC236}">
                  <a16:creationId xmlns:a16="http://schemas.microsoft.com/office/drawing/2014/main" id="{182F9CCC-902F-407F-9B0E-50156D263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6（矩阵的列数）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7（非零元个数）</a:t>
              </a:r>
            </a:p>
          </p:txBody>
        </p:sp>
        <p:sp>
          <p:nvSpPr>
            <p:cNvPr id="31" name="Line 75">
              <a:extLst>
                <a:ext uri="{FF2B5EF4-FFF2-40B4-BE49-F238E27FC236}">
                  <a16:creationId xmlns:a16="http://schemas.microsoft.com/office/drawing/2014/main" id="{5274F9D9-8800-4701-8B6E-01BD35348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Group 95">
            <a:extLst>
              <a:ext uri="{FF2B5EF4-FFF2-40B4-BE49-F238E27FC236}">
                <a16:creationId xmlns:a16="http://schemas.microsoft.com/office/drawing/2014/main" id="{C2756BE8-D3D4-4CD3-9E66-1FD83C5E7F11}"/>
              </a:ext>
            </a:extLst>
          </p:cNvPr>
          <p:cNvGrpSpPr>
            <a:grpSpLocks/>
          </p:cNvGrpSpPr>
          <p:nvPr/>
        </p:nvGrpSpPr>
        <p:grpSpPr bwMode="auto">
          <a:xfrm>
            <a:off x="5459412" y="2132013"/>
            <a:ext cx="2692400" cy="4146550"/>
            <a:chOff x="3439" y="1088"/>
            <a:chExt cx="1696" cy="2612"/>
          </a:xfrm>
          <a:noFill/>
        </p:grpSpPr>
        <p:sp>
          <p:nvSpPr>
            <p:cNvPr id="33" name="Text Box 77">
              <a:extLst>
                <a:ext uri="{FF2B5EF4-FFF2-40B4-BE49-F238E27FC236}">
                  <a16:creationId xmlns:a16="http://schemas.microsoft.com/office/drawing/2014/main" id="{A78BAB27-BA63-4548-B0B9-ABDB3ADAD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4" y="1088"/>
              <a:ext cx="1467" cy="162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   0        0       15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   0     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4       91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1        1       11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2        1        3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3        0       22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3        2        6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5        0     -15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4" name="Line 78">
              <a:extLst>
                <a:ext uri="{FF2B5EF4-FFF2-40B4-BE49-F238E27FC236}">
                  <a16:creationId xmlns:a16="http://schemas.microsoft.com/office/drawing/2014/main" id="{58C5C272-E492-49ED-9F75-C0D05D0779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0" y="1321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5" name="Line 80">
              <a:extLst>
                <a:ext uri="{FF2B5EF4-FFF2-40B4-BE49-F238E27FC236}">
                  <a16:creationId xmlns:a16="http://schemas.microsoft.com/office/drawing/2014/main" id="{B3A4BB86-1E01-47E5-BFF2-96E84677C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8" y="1555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6" name="Line 81">
              <a:extLst>
                <a:ext uri="{FF2B5EF4-FFF2-40B4-BE49-F238E27FC236}">
                  <a16:creationId xmlns:a16="http://schemas.microsoft.com/office/drawing/2014/main" id="{7874516B-EEDB-4986-AC02-B2E826126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0" y="17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7" name="Line 82">
              <a:extLst>
                <a:ext uri="{FF2B5EF4-FFF2-40B4-BE49-F238E27FC236}">
                  <a16:creationId xmlns:a16="http://schemas.microsoft.com/office/drawing/2014/main" id="{357C3766-2352-4FE9-8F16-BAAC2D753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2" y="2016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8" name="Line 83">
              <a:extLst>
                <a:ext uri="{FF2B5EF4-FFF2-40B4-BE49-F238E27FC236}">
                  <a16:creationId xmlns:a16="http://schemas.microsoft.com/office/drawing/2014/main" id="{E35FA1EE-0327-48D2-8200-9FEC8471A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5" y="2253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9" name="Line 84">
              <a:extLst>
                <a:ext uri="{FF2B5EF4-FFF2-40B4-BE49-F238E27FC236}">
                  <a16:creationId xmlns:a16="http://schemas.microsoft.com/office/drawing/2014/main" id="{DAE72305-3EAF-4D7E-B622-363F37A19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0" y="2484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0" name="Text Box 85">
              <a:extLst>
                <a:ext uri="{FF2B5EF4-FFF2-40B4-BE49-F238E27FC236}">
                  <a16:creationId xmlns:a16="http://schemas.microsoft.com/office/drawing/2014/main" id="{83C510FA-FA55-4420-9ADC-D9FD8AD5C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9" y="1109"/>
              <a:ext cx="213" cy="17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0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1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2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3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4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5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1" name="Line 86">
              <a:extLst>
                <a:ext uri="{FF2B5EF4-FFF2-40B4-BE49-F238E27FC236}">
                  <a16:creationId xmlns:a16="http://schemas.microsoft.com/office/drawing/2014/main" id="{33C77942-92CF-4443-9B1F-06DFF49D1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0" y="2710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2" name="Line 88">
              <a:extLst>
                <a:ext uri="{FF2B5EF4-FFF2-40B4-BE49-F238E27FC236}">
                  <a16:creationId xmlns:a16="http://schemas.microsoft.com/office/drawing/2014/main" id="{677C0173-0EA8-45D6-9EC3-E4F16DD43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1099"/>
              <a:ext cx="0" cy="160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89">
              <a:extLst>
                <a:ext uri="{FF2B5EF4-FFF2-40B4-BE49-F238E27FC236}">
                  <a16:creationId xmlns:a16="http://schemas.microsoft.com/office/drawing/2014/main" id="{23EFE7FE-89CA-4175-BF41-8F6A9A056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1" y="1102"/>
              <a:ext cx="0" cy="161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Rectangle 90">
              <a:extLst>
                <a:ext uri="{FF2B5EF4-FFF2-40B4-BE49-F238E27FC236}">
                  <a16:creationId xmlns:a16="http://schemas.microsoft.com/office/drawing/2014/main" id="{572994B5-410E-4A3A-A35C-D0029E0B2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2965"/>
              <a:ext cx="1467" cy="25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（矩阵的行数）</a:t>
              </a:r>
            </a:p>
          </p:txBody>
        </p:sp>
        <p:grpSp>
          <p:nvGrpSpPr>
            <p:cNvPr id="45" name="Group 91">
              <a:extLst>
                <a:ext uri="{FF2B5EF4-FFF2-40B4-BE49-F238E27FC236}">
                  <a16:creationId xmlns:a16="http://schemas.microsoft.com/office/drawing/2014/main" id="{861165F0-760A-4C0A-BF24-CA8D32725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4" y="3215"/>
              <a:ext cx="1471" cy="485"/>
              <a:chOff x="4266" y="3470"/>
              <a:chExt cx="1471" cy="485"/>
            </a:xfrm>
            <a:grpFill/>
          </p:grpSpPr>
          <p:sp>
            <p:nvSpPr>
              <p:cNvPr id="46" name="Rectangle 93">
                <a:extLst>
                  <a:ext uri="{FF2B5EF4-FFF2-40B4-BE49-F238E27FC236}">
                    <a16:creationId xmlns:a16="http://schemas.microsoft.com/office/drawing/2014/main" id="{4090EAE2-C778-4161-9FEB-D4EBAD077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6" y="3470"/>
                <a:ext cx="1467" cy="485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5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（矩阵的列数）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7（非零元个数）</a:t>
                </a:r>
              </a:p>
            </p:txBody>
          </p:sp>
          <p:sp>
            <p:nvSpPr>
              <p:cNvPr id="47" name="Line 94">
                <a:extLst>
                  <a:ext uri="{FF2B5EF4-FFF2-40B4-BE49-F238E27FC236}">
                    <a16:creationId xmlns:a16="http://schemas.microsoft.com/office/drawing/2014/main" id="{98707BC5-A6B4-4C1E-B9A9-018ED0740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0" y="3713"/>
                <a:ext cx="1467" cy="0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8" name="Text Box 15">
            <a:extLst>
              <a:ext uri="{FF2B5EF4-FFF2-40B4-BE49-F238E27FC236}">
                <a16:creationId xmlns:a16="http://schemas.microsoft.com/office/drawing/2014/main" id="{D08E025A-47B3-4B66-868C-835818EF5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1831975"/>
            <a:ext cx="22320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r        c      elem</a:t>
            </a:r>
          </a:p>
        </p:txBody>
      </p:sp>
      <p:sp>
        <p:nvSpPr>
          <p:cNvPr id="49" name="Text Box 15">
            <a:extLst>
              <a:ext uri="{FF2B5EF4-FFF2-40B4-BE49-F238E27FC236}">
                <a16:creationId xmlns:a16="http://schemas.microsoft.com/office/drawing/2014/main" id="{5E0D5BC3-353E-49CA-9491-E54437E57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820009"/>
            <a:ext cx="22320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r        c      elem</a:t>
            </a:r>
          </a:p>
        </p:txBody>
      </p:sp>
    </p:spTree>
    <p:extLst>
      <p:ext uri="{BB962C8B-B14F-4D97-AF65-F5344CB8AC3E}">
        <p14:creationId xmlns:p14="http://schemas.microsoft.com/office/powerpoint/2010/main" val="3082108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D22660-47F6-4A31-B8FA-D5FF1C654659}"/>
              </a:ext>
            </a:extLst>
          </p:cNvPr>
          <p:cNvSpPr txBox="1"/>
          <p:nvPr/>
        </p:nvSpPr>
        <p:spPr>
          <a:xfrm>
            <a:off x="600420" y="1134737"/>
            <a:ext cx="5976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三元组顺序表操作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转置操作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0C46F781-CFA4-4ADB-85A8-95124B477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143859"/>
            <a:ext cx="2328863" cy="257174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0        0       15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0        3       22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0        5     </a:t>
            </a:r>
            <a:r>
              <a:rPr lang="zh-CN" altLang="en-US" sz="2400" b="1" dirty="0">
                <a:latin typeface="宋体" panose="02010600030101010101" pitchFamily="2" charset="-122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15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1        1       11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1        2         3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2        3         6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4        0       91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1" name="Line 59">
            <a:extLst>
              <a:ext uri="{FF2B5EF4-FFF2-40B4-BE49-F238E27FC236}">
                <a16:creationId xmlns:a16="http://schemas.microsoft.com/office/drawing/2014/main" id="{29314979-0AA9-468E-923E-7C3B7F00C8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2513746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2" name="Line 61">
            <a:extLst>
              <a:ext uri="{FF2B5EF4-FFF2-40B4-BE49-F238E27FC236}">
                <a16:creationId xmlns:a16="http://schemas.microsoft.com/office/drawing/2014/main" id="{4E7FAE31-65DA-4563-AABC-AF2DCD3A68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5600" y="2885221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3" name="Line 62">
            <a:extLst>
              <a:ext uri="{FF2B5EF4-FFF2-40B4-BE49-F238E27FC236}">
                <a16:creationId xmlns:a16="http://schemas.microsoft.com/office/drawing/2014/main" id="{92F79EEB-DE9F-4433-8AE8-8FE07B7F3E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3250346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4" name="Line 63">
            <a:extLst>
              <a:ext uri="{FF2B5EF4-FFF2-40B4-BE49-F238E27FC236}">
                <a16:creationId xmlns:a16="http://schemas.microsoft.com/office/drawing/2014/main" id="{ACDF20C3-C8B6-4B1A-8CF4-DA234C2A2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6075" y="3617059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5" name="Line 64">
            <a:extLst>
              <a:ext uri="{FF2B5EF4-FFF2-40B4-BE49-F238E27FC236}">
                <a16:creationId xmlns:a16="http://schemas.microsoft.com/office/drawing/2014/main" id="{0C13DFE9-2F2B-47B3-A3D7-C8D79EE09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963" y="3993296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6" name="Line 65">
            <a:extLst>
              <a:ext uri="{FF2B5EF4-FFF2-40B4-BE49-F238E27FC236}">
                <a16:creationId xmlns:a16="http://schemas.microsoft.com/office/drawing/2014/main" id="{B36921CE-EF89-4E61-9856-6EF1107B0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4360009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7" name="Text Box 66">
            <a:extLst>
              <a:ext uri="{FF2B5EF4-FFF2-40B4-BE49-F238E27FC236}">
                <a16:creationId xmlns:a16="http://schemas.microsoft.com/office/drawing/2014/main" id="{7347C5DC-88C8-4C05-9313-588349B3D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2177196"/>
            <a:ext cx="338137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0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4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8" name="Line 67">
            <a:extLst>
              <a:ext uri="{FF2B5EF4-FFF2-40B4-BE49-F238E27FC236}">
                <a16:creationId xmlns:a16="http://schemas.microsoft.com/office/drawing/2014/main" id="{A28D10D5-B2FF-4D35-826F-84A6F22CD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4698004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9" name="Line 69">
            <a:extLst>
              <a:ext uri="{FF2B5EF4-FFF2-40B4-BE49-F238E27FC236}">
                <a16:creationId xmlns:a16="http://schemas.microsoft.com/office/drawing/2014/main" id="{D1100B7B-1D79-4598-B4EF-05A818F60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4" y="2161321"/>
            <a:ext cx="0" cy="2571749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Line 70">
            <a:extLst>
              <a:ext uri="{FF2B5EF4-FFF2-40B4-BE49-F238E27FC236}">
                <a16:creationId xmlns:a16="http://schemas.microsoft.com/office/drawing/2014/main" id="{0A375956-7EC3-4DBA-8D15-D6AD3202C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4" y="2166084"/>
            <a:ext cx="11400" cy="2540001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Rectangle 71">
            <a:extLst>
              <a:ext uri="{FF2B5EF4-FFF2-40B4-BE49-F238E27FC236}">
                <a16:creationId xmlns:a16="http://schemas.microsoft.com/office/drawing/2014/main" id="{B8AE4DBF-C86E-4A4C-BDC9-91A6CE03D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900" y="5084770"/>
            <a:ext cx="2328863" cy="4048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5（矩阵的行数）</a:t>
            </a:r>
          </a:p>
        </p:txBody>
      </p:sp>
      <p:sp>
        <p:nvSpPr>
          <p:cNvPr id="63" name="Line 73">
            <a:extLst>
              <a:ext uri="{FF2B5EF4-FFF2-40B4-BE49-F238E27FC236}">
                <a16:creationId xmlns:a16="http://schemas.microsoft.com/office/drawing/2014/main" id="{6118FD31-1B51-4360-93D2-6E64B5AEC0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1950" y="5882594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4" name="Rectangle 74">
            <a:extLst>
              <a:ext uri="{FF2B5EF4-FFF2-40B4-BE49-F238E27FC236}">
                <a16:creationId xmlns:a16="http://schemas.microsoft.com/office/drawing/2014/main" id="{5FDAE04A-4307-427B-A736-D27A84704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900" y="5485719"/>
            <a:ext cx="2328863" cy="76993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6（矩阵的列数）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7（非零元个数）</a:t>
            </a:r>
          </a:p>
        </p:txBody>
      </p:sp>
      <p:sp>
        <p:nvSpPr>
          <p:cNvPr id="65" name="Line 75">
            <a:extLst>
              <a:ext uri="{FF2B5EF4-FFF2-40B4-BE49-F238E27FC236}">
                <a16:creationId xmlns:a16="http://schemas.microsoft.com/office/drawing/2014/main" id="{8A776314-BD33-4097-BD78-5DF097040F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5871481"/>
            <a:ext cx="2328863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66" name="Group 95">
            <a:extLst>
              <a:ext uri="{FF2B5EF4-FFF2-40B4-BE49-F238E27FC236}">
                <a16:creationId xmlns:a16="http://schemas.microsoft.com/office/drawing/2014/main" id="{E6537AA3-DAAF-4413-B679-62EE7954F36D}"/>
              </a:ext>
            </a:extLst>
          </p:cNvPr>
          <p:cNvGrpSpPr>
            <a:grpSpLocks/>
          </p:cNvGrpSpPr>
          <p:nvPr/>
        </p:nvGrpSpPr>
        <p:grpSpPr bwMode="auto">
          <a:xfrm>
            <a:off x="5459412" y="2132013"/>
            <a:ext cx="2692400" cy="4146550"/>
            <a:chOff x="3439" y="1088"/>
            <a:chExt cx="1696" cy="2612"/>
          </a:xfrm>
          <a:noFill/>
        </p:grpSpPr>
        <p:sp>
          <p:nvSpPr>
            <p:cNvPr id="67" name="Text Box 77">
              <a:extLst>
                <a:ext uri="{FF2B5EF4-FFF2-40B4-BE49-F238E27FC236}">
                  <a16:creationId xmlns:a16="http://schemas.microsoft.com/office/drawing/2014/main" id="{42933E82-4371-4BC3-9D0F-D952B8040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4" y="1088"/>
              <a:ext cx="1467" cy="162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   0        0       15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   0     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4       91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1        1       11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2        1        3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3        0       22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3        2        6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5        0     -15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" name="Line 78">
              <a:extLst>
                <a:ext uri="{FF2B5EF4-FFF2-40B4-BE49-F238E27FC236}">
                  <a16:creationId xmlns:a16="http://schemas.microsoft.com/office/drawing/2014/main" id="{4AEA3D53-2C3C-439C-B6C2-E2CABF4C1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0" y="1321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9" name="Line 80">
              <a:extLst>
                <a:ext uri="{FF2B5EF4-FFF2-40B4-BE49-F238E27FC236}">
                  <a16:creationId xmlns:a16="http://schemas.microsoft.com/office/drawing/2014/main" id="{AFAF26A0-ED3D-4EB4-8B4A-EA8959D5F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8" y="1555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0" name="Line 81">
              <a:extLst>
                <a:ext uri="{FF2B5EF4-FFF2-40B4-BE49-F238E27FC236}">
                  <a16:creationId xmlns:a16="http://schemas.microsoft.com/office/drawing/2014/main" id="{A1AD147D-0C65-4614-B16B-0602C25E8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0" y="17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1" name="Line 82">
              <a:extLst>
                <a:ext uri="{FF2B5EF4-FFF2-40B4-BE49-F238E27FC236}">
                  <a16:creationId xmlns:a16="http://schemas.microsoft.com/office/drawing/2014/main" id="{B811C11F-E54C-4C94-8632-4DCE2EEF9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2" y="2016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2" name="Line 83">
              <a:extLst>
                <a:ext uri="{FF2B5EF4-FFF2-40B4-BE49-F238E27FC236}">
                  <a16:creationId xmlns:a16="http://schemas.microsoft.com/office/drawing/2014/main" id="{CC12820D-8588-426F-A46C-155BB5150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5" y="2253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3" name="Line 84">
              <a:extLst>
                <a:ext uri="{FF2B5EF4-FFF2-40B4-BE49-F238E27FC236}">
                  <a16:creationId xmlns:a16="http://schemas.microsoft.com/office/drawing/2014/main" id="{2EE4B692-F5A0-4600-BCF7-AD65AA7BD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0" y="2484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4" name="Text Box 85">
              <a:extLst>
                <a:ext uri="{FF2B5EF4-FFF2-40B4-BE49-F238E27FC236}">
                  <a16:creationId xmlns:a16="http://schemas.microsoft.com/office/drawing/2014/main" id="{ABD4ABDB-0DF5-4305-8FDE-79FEAB871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9" y="1109"/>
              <a:ext cx="213" cy="17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0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1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2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3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4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5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5" name="Line 86">
              <a:extLst>
                <a:ext uri="{FF2B5EF4-FFF2-40B4-BE49-F238E27FC236}">
                  <a16:creationId xmlns:a16="http://schemas.microsoft.com/office/drawing/2014/main" id="{6CA60013-E7FD-4FB2-973A-BFC2DBDDC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0" y="2710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6" name="Line 88">
              <a:extLst>
                <a:ext uri="{FF2B5EF4-FFF2-40B4-BE49-F238E27FC236}">
                  <a16:creationId xmlns:a16="http://schemas.microsoft.com/office/drawing/2014/main" id="{3D9F58AD-CE19-4252-B378-0DDFDA3A6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1099"/>
              <a:ext cx="0" cy="160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89">
              <a:extLst>
                <a:ext uri="{FF2B5EF4-FFF2-40B4-BE49-F238E27FC236}">
                  <a16:creationId xmlns:a16="http://schemas.microsoft.com/office/drawing/2014/main" id="{9EC2A3D9-F41C-44D3-B87F-8DBF8F27C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1" y="1102"/>
              <a:ext cx="0" cy="161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90">
              <a:extLst>
                <a:ext uri="{FF2B5EF4-FFF2-40B4-BE49-F238E27FC236}">
                  <a16:creationId xmlns:a16="http://schemas.microsoft.com/office/drawing/2014/main" id="{505B7FF2-C5C0-4C16-ABBB-790B48B27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2965"/>
              <a:ext cx="1467" cy="25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（矩阵的行数）</a:t>
              </a:r>
            </a:p>
          </p:txBody>
        </p:sp>
        <p:grpSp>
          <p:nvGrpSpPr>
            <p:cNvPr id="79" name="Group 91">
              <a:extLst>
                <a:ext uri="{FF2B5EF4-FFF2-40B4-BE49-F238E27FC236}">
                  <a16:creationId xmlns:a16="http://schemas.microsoft.com/office/drawing/2014/main" id="{320470A8-C41C-4C1C-BB49-ECA1E50867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4" y="3215"/>
              <a:ext cx="1471" cy="485"/>
              <a:chOff x="4266" y="3470"/>
              <a:chExt cx="1471" cy="485"/>
            </a:xfrm>
            <a:grpFill/>
          </p:grpSpPr>
          <p:sp>
            <p:nvSpPr>
              <p:cNvPr id="80" name="Rectangle 93">
                <a:extLst>
                  <a:ext uri="{FF2B5EF4-FFF2-40B4-BE49-F238E27FC236}">
                    <a16:creationId xmlns:a16="http://schemas.microsoft.com/office/drawing/2014/main" id="{7D44D9BB-3C52-4675-89F9-5225931FB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6" y="3470"/>
                <a:ext cx="1467" cy="485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5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（矩阵的列数）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7（非零元个数）</a:t>
                </a:r>
              </a:p>
            </p:txBody>
          </p:sp>
          <p:sp>
            <p:nvSpPr>
              <p:cNvPr id="81" name="Line 94">
                <a:extLst>
                  <a:ext uri="{FF2B5EF4-FFF2-40B4-BE49-F238E27FC236}">
                    <a16:creationId xmlns:a16="http://schemas.microsoft.com/office/drawing/2014/main" id="{9E02253C-A8ED-4BEC-82C9-0EF66CE090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0" y="3713"/>
                <a:ext cx="1467" cy="0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82" name="Text Box 15">
            <a:extLst>
              <a:ext uri="{FF2B5EF4-FFF2-40B4-BE49-F238E27FC236}">
                <a16:creationId xmlns:a16="http://schemas.microsoft.com/office/drawing/2014/main" id="{120631EE-EC0B-4B9A-A682-37F72FD33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1831975"/>
            <a:ext cx="22320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r        c      elem</a:t>
            </a:r>
          </a:p>
        </p:txBody>
      </p:sp>
      <p:sp>
        <p:nvSpPr>
          <p:cNvPr id="83" name="Text Box 15">
            <a:extLst>
              <a:ext uri="{FF2B5EF4-FFF2-40B4-BE49-F238E27FC236}">
                <a16:creationId xmlns:a16="http://schemas.microsoft.com/office/drawing/2014/main" id="{9EB941F0-A6EE-455A-85B8-1D94B6461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820009"/>
            <a:ext cx="22320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r        c      elem</a:t>
            </a:r>
          </a:p>
        </p:txBody>
      </p:sp>
    </p:spTree>
    <p:extLst>
      <p:ext uri="{BB962C8B-B14F-4D97-AF65-F5344CB8AC3E}">
        <p14:creationId xmlns:p14="http://schemas.microsoft.com/office/powerpoint/2010/main" val="3878850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D22660-47F6-4A31-B8FA-D5FF1C654659}"/>
              </a:ext>
            </a:extLst>
          </p:cNvPr>
          <p:cNvSpPr txBox="1"/>
          <p:nvPr/>
        </p:nvSpPr>
        <p:spPr>
          <a:xfrm>
            <a:off x="600420" y="1134737"/>
            <a:ext cx="5976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三元组顺序表操作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转置算法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1C93C-5171-46E4-8913-8EFFED7227D7}"/>
              </a:ext>
            </a:extLst>
          </p:cNvPr>
          <p:cNvSpPr txBox="1">
            <a:spLocks noChangeArrowheads="1"/>
          </p:cNvSpPr>
          <p:nvPr/>
        </p:nvSpPr>
        <p:spPr>
          <a:xfrm>
            <a:off x="600420" y="1841443"/>
            <a:ext cx="7881593" cy="4114800"/>
          </a:xfrm>
          <a:prstGeom prst="rect">
            <a:avLst/>
          </a:prstGeom>
        </p:spPr>
        <p:txBody>
          <a:bodyPr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defRPr/>
            </a:pPr>
            <a:r>
              <a:rPr lang="zh-CN" altLang="en-US" sz="2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基本思想：</a:t>
            </a:r>
            <a:r>
              <a:rPr lang="zh-CN" altLang="en-US" sz="28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的三元组顺序表中依次找第</a:t>
            </a:r>
            <a:r>
              <a:rPr lang="en-US" altLang="zh-CN" sz="28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列、第</a:t>
            </a:r>
            <a:r>
              <a:rPr lang="en-US" altLang="zh-CN" sz="28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列、</a:t>
            </a:r>
            <a:r>
              <a:rPr lang="en-US" altLang="zh-CN" sz="28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8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直到最后一列的三元组，并将找到的每个三元组的行、列交换后顺序存储到</a:t>
            </a:r>
            <a:r>
              <a:rPr lang="en-US" altLang="zh-CN" sz="28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的三元组顺序表中。 </a:t>
            </a:r>
          </a:p>
          <a:p>
            <a:pPr algn="just" eaLnBrk="1" hangingPunct="1">
              <a:defRPr/>
            </a:pPr>
            <a:endParaRPr lang="zh-CN" altLang="en-US" sz="2800" b="1" kern="0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8034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D22660-47F6-4A31-B8FA-D5FF1C654659}"/>
              </a:ext>
            </a:extLst>
          </p:cNvPr>
          <p:cNvSpPr txBox="1"/>
          <p:nvPr/>
        </p:nvSpPr>
        <p:spPr>
          <a:xfrm>
            <a:off x="600420" y="1134737"/>
            <a:ext cx="5976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三元组顺序表操作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转置算法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8C45B8BF-F6AF-411C-9F02-873EE6A3D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132013"/>
            <a:ext cx="2328863" cy="257492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0        0       15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0        3       22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0        5     </a:t>
            </a:r>
            <a:r>
              <a:rPr lang="zh-CN" altLang="en-US" sz="2400" b="1" dirty="0">
                <a:latin typeface="宋体" panose="02010600030101010101" pitchFamily="2" charset="-122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15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1        1       11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1        2         3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2        3         6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4        0       91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912D9A6F-24E5-437C-A24F-EC60C10E52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2501901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EFEDD41F-4514-4018-98F3-C0ED10713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5600" y="2873376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9B2AD338-E2DE-4303-8880-533734B54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3238501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1F13F9E1-A032-4BBE-B14E-68F0F00CA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6075" y="3605213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47108E38-76A4-43D8-AD18-91337B663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962" y="3981451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55AC5573-BEC2-4D9C-8C7B-0484C67507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4348163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AE60E862-0ED5-439C-AFED-E476660D1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2" y="2165351"/>
            <a:ext cx="338138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0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4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8FDD9B37-76EA-41FF-B708-5391FB4BDE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4706938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FC455814-5AED-4B9A-B174-A8E4C2FAE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2" y="2149476"/>
            <a:ext cx="0" cy="255746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CBB4EA1C-7956-4BB4-B78F-BDABFA3304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7525" y="2154238"/>
            <a:ext cx="1588" cy="25304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6D4295F6-90AF-41D7-A13A-E8AFF69A9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62" y="4937126"/>
            <a:ext cx="2328863" cy="40481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5（矩阵的行数）</a:t>
            </a:r>
          </a:p>
        </p:txBody>
      </p:sp>
      <p:sp>
        <p:nvSpPr>
          <p:cNvPr id="20" name="Text Box 24">
            <a:extLst>
              <a:ext uri="{FF2B5EF4-FFF2-40B4-BE49-F238E27FC236}">
                <a16:creationId xmlns:a16="http://schemas.microsoft.com/office/drawing/2014/main" id="{16F7BF62-FF87-43FE-A648-FE7303B2D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0" y="2132013"/>
            <a:ext cx="2328863" cy="257333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1" name="Line 25">
            <a:extLst>
              <a:ext uri="{FF2B5EF4-FFF2-40B4-BE49-F238E27FC236}">
                <a16:creationId xmlns:a16="http://schemas.microsoft.com/office/drawing/2014/main" id="{4FEF5505-C313-41DC-908E-E9B7CC5FE2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2501900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2" name="Line 27">
            <a:extLst>
              <a:ext uri="{FF2B5EF4-FFF2-40B4-BE49-F238E27FC236}">
                <a16:creationId xmlns:a16="http://schemas.microsoft.com/office/drawing/2014/main" id="{E570FA3E-66A6-4995-820E-E50EF6082C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2950" y="2873375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3" name="Line 28">
            <a:extLst>
              <a:ext uri="{FF2B5EF4-FFF2-40B4-BE49-F238E27FC236}">
                <a16:creationId xmlns:a16="http://schemas.microsoft.com/office/drawing/2014/main" id="{1EFE41D2-3505-4041-953B-7B29E9D74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3238500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4" name="Line 29">
            <a:extLst>
              <a:ext uri="{FF2B5EF4-FFF2-40B4-BE49-F238E27FC236}">
                <a16:creationId xmlns:a16="http://schemas.microsoft.com/office/drawing/2014/main" id="{DD3F302C-5ED4-40B2-BEF8-59CF42A341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3425" y="3605213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5" name="Line 30">
            <a:extLst>
              <a:ext uri="{FF2B5EF4-FFF2-40B4-BE49-F238E27FC236}">
                <a16:creationId xmlns:a16="http://schemas.microsoft.com/office/drawing/2014/main" id="{70F85D4E-5923-405E-9D89-D22A097568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2312" y="3981450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6" name="Line 31">
            <a:extLst>
              <a:ext uri="{FF2B5EF4-FFF2-40B4-BE49-F238E27FC236}">
                <a16:creationId xmlns:a16="http://schemas.microsoft.com/office/drawing/2014/main" id="{55D0021B-D16F-4C3B-8340-9530F795C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434816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id="{7FCB17BB-9270-43D9-98C9-43B7C9AE2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412" y="2165350"/>
            <a:ext cx="338138" cy="282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0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4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8" name="Line 33">
            <a:extLst>
              <a:ext uri="{FF2B5EF4-FFF2-40B4-BE49-F238E27FC236}">
                <a16:creationId xmlns:a16="http://schemas.microsoft.com/office/drawing/2014/main" id="{F18239F9-546B-4B8B-8DB1-3B3F7E454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4706938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9" name="Line 35">
            <a:extLst>
              <a:ext uri="{FF2B5EF4-FFF2-40B4-BE49-F238E27FC236}">
                <a16:creationId xmlns:a16="http://schemas.microsoft.com/office/drawing/2014/main" id="{BEABC6CE-1E23-4DCD-B4F7-32318EC78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1612" y="2149475"/>
            <a:ext cx="0" cy="257333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36">
            <a:extLst>
              <a:ext uri="{FF2B5EF4-FFF2-40B4-BE49-F238E27FC236}">
                <a16:creationId xmlns:a16="http://schemas.microsoft.com/office/drawing/2014/main" id="{B0683782-FC3E-410F-A455-D9499D9B2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6462" y="2154238"/>
            <a:ext cx="0" cy="255111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37">
            <a:extLst>
              <a:ext uri="{FF2B5EF4-FFF2-40B4-BE49-F238E27FC236}">
                <a16:creationId xmlns:a16="http://schemas.microsoft.com/office/drawing/2014/main" id="{3A6DC7C7-F943-4C91-A595-9D4876430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2787" y="4964113"/>
            <a:ext cx="2328863" cy="4048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</a:rPr>
              <a:t>（矩阵的行数）</a:t>
            </a:r>
          </a:p>
        </p:txBody>
      </p:sp>
      <p:sp>
        <p:nvSpPr>
          <p:cNvPr id="33" name="Text Box 15">
            <a:extLst>
              <a:ext uri="{FF2B5EF4-FFF2-40B4-BE49-F238E27FC236}">
                <a16:creationId xmlns:a16="http://schemas.microsoft.com/office/drawing/2014/main" id="{AE4CBE87-814B-40EE-8A46-F97FCDB84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1831975"/>
            <a:ext cx="2232025" cy="290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r        c      elem</a:t>
            </a:r>
          </a:p>
        </p:txBody>
      </p:sp>
      <p:sp>
        <p:nvSpPr>
          <p:cNvPr id="34" name="Text Box 15">
            <a:extLst>
              <a:ext uri="{FF2B5EF4-FFF2-40B4-BE49-F238E27FC236}">
                <a16:creationId xmlns:a16="http://schemas.microsoft.com/office/drawing/2014/main" id="{C93C87BC-E7E9-4D2A-87EE-B413A24BA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773238"/>
            <a:ext cx="2232025" cy="29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r        c      elem</a:t>
            </a:r>
          </a:p>
        </p:txBody>
      </p:sp>
      <p:grpSp>
        <p:nvGrpSpPr>
          <p:cNvPr id="35" name="Group 68">
            <a:extLst>
              <a:ext uri="{FF2B5EF4-FFF2-40B4-BE49-F238E27FC236}">
                <a16:creationId xmlns:a16="http://schemas.microsoft.com/office/drawing/2014/main" id="{58A70CBC-65AA-45BC-98B5-A7F6A609C0CF}"/>
              </a:ext>
            </a:extLst>
          </p:cNvPr>
          <p:cNvGrpSpPr>
            <a:grpSpLocks/>
          </p:cNvGrpSpPr>
          <p:nvPr/>
        </p:nvGrpSpPr>
        <p:grpSpPr bwMode="auto">
          <a:xfrm>
            <a:off x="1621182" y="5341939"/>
            <a:ext cx="2335213" cy="769937"/>
            <a:chOff x="4266" y="3835"/>
            <a:chExt cx="1471" cy="485"/>
          </a:xfrm>
          <a:noFill/>
        </p:grpSpPr>
        <p:sp>
          <p:nvSpPr>
            <p:cNvPr id="36" name="Line 69">
              <a:extLst>
                <a:ext uri="{FF2B5EF4-FFF2-40B4-BE49-F238E27FC236}">
                  <a16:creationId xmlns:a16="http://schemas.microsoft.com/office/drawing/2014/main" id="{1ECA141F-6FCA-4DE8-9DF7-F14F6DF23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7" name="Rectangle 70">
              <a:extLst>
                <a:ext uri="{FF2B5EF4-FFF2-40B4-BE49-F238E27FC236}">
                  <a16:creationId xmlns:a16="http://schemas.microsoft.com/office/drawing/2014/main" id="{ED09E73A-A1EC-4BDD-BE48-2503A01D9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6（矩阵的列数）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7（非零元个数）</a:t>
              </a:r>
            </a:p>
          </p:txBody>
        </p:sp>
        <p:sp>
          <p:nvSpPr>
            <p:cNvPr id="38" name="Line 71">
              <a:extLst>
                <a:ext uri="{FF2B5EF4-FFF2-40B4-BE49-F238E27FC236}">
                  <a16:creationId xmlns:a16="http://schemas.microsoft.com/office/drawing/2014/main" id="{B27292A9-9DB5-45FA-ABE1-F464FFCB6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Group 87">
            <a:extLst>
              <a:ext uri="{FF2B5EF4-FFF2-40B4-BE49-F238E27FC236}">
                <a16:creationId xmlns:a16="http://schemas.microsoft.com/office/drawing/2014/main" id="{07877B3E-E4F3-4490-9B73-C7359E7C62EA}"/>
              </a:ext>
            </a:extLst>
          </p:cNvPr>
          <p:cNvGrpSpPr>
            <a:grpSpLocks/>
          </p:cNvGrpSpPr>
          <p:nvPr/>
        </p:nvGrpSpPr>
        <p:grpSpPr bwMode="auto">
          <a:xfrm>
            <a:off x="5811837" y="5367338"/>
            <a:ext cx="2335213" cy="769937"/>
            <a:chOff x="4266" y="3835"/>
            <a:chExt cx="1471" cy="485"/>
          </a:xfrm>
          <a:noFill/>
        </p:grpSpPr>
        <p:sp>
          <p:nvSpPr>
            <p:cNvPr id="40" name="Line 88">
              <a:extLst>
                <a:ext uri="{FF2B5EF4-FFF2-40B4-BE49-F238E27FC236}">
                  <a16:creationId xmlns:a16="http://schemas.microsoft.com/office/drawing/2014/main" id="{272726F6-A7F9-46FA-8D11-2FFCD880E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1" name="Rectangle 89">
              <a:extLst>
                <a:ext uri="{FF2B5EF4-FFF2-40B4-BE49-F238E27FC236}">
                  <a16:creationId xmlns:a16="http://schemas.microsoft.com/office/drawing/2014/main" id="{FF274FD3-0368-4ABB-A128-25CBFB8E0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（矩阵的列数）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（非零元个数）</a:t>
              </a:r>
            </a:p>
          </p:txBody>
        </p:sp>
        <p:sp>
          <p:nvSpPr>
            <p:cNvPr id="42" name="Line 90">
              <a:extLst>
                <a:ext uri="{FF2B5EF4-FFF2-40B4-BE49-F238E27FC236}">
                  <a16:creationId xmlns:a16="http://schemas.microsoft.com/office/drawing/2014/main" id="{D1A1C8C0-9E5C-4768-AF77-9336E9EAA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6790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5.1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矩阵的基本概念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918FA01-DD01-42DE-B653-9984E817610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243" y="1236974"/>
            <a:ext cx="8412352" cy="690978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矩阵的基本操作</a:t>
            </a:r>
            <a:endParaRPr lang="en-US" altLang="zh-C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⑴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存取：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给定一组下标，读出对应的数组元素；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⑵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修改：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给定一组下标，存储或修改与其相对应的数组元素。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存取和修改操作本质上只对应一种操作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寻址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1A51A775-59C7-4039-A31C-F351F2BA52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046235"/>
              </p:ext>
            </p:extLst>
          </p:nvPr>
        </p:nvGraphicFramePr>
        <p:xfrm>
          <a:off x="635000" y="4468384"/>
          <a:ext cx="4953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6" name="Clip" r:id="rId4" imgW="861365" imgH="844906" progId="MS_ClipArt_Gallery.5">
                  <p:embed/>
                </p:oleObj>
              </mc:Choice>
              <mc:Fallback>
                <p:oleObj name="Clip" r:id="rId4" imgW="861365" imgH="844906" progId="MS_ClipArt_Gallery.5">
                  <p:embed/>
                  <p:pic>
                    <p:nvPicPr>
                      <p:cNvPr id="706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4468384"/>
                        <a:ext cx="4953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>
            <a:extLst>
              <a:ext uri="{FF2B5EF4-FFF2-40B4-BE49-F238E27FC236}">
                <a16:creationId xmlns:a16="http://schemas.microsoft.com/office/drawing/2014/main" id="{B343E109-76A7-45ED-91AE-DEB6DEFCE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583" y="4468384"/>
            <a:ext cx="6616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矩阵应该采用何种方式存储？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764BFCB3-D20F-4CCE-9085-FEAD224A4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583" y="5011700"/>
            <a:ext cx="6795074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20000"/>
              </a:spcBef>
              <a:buSzPct val="85000"/>
              <a:defRPr/>
            </a:pP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矩阵没有插入和删除操作，所以，不用预留空间，</a:t>
            </a:r>
            <a:endParaRPr lang="en-US" altLang="zh-CN" sz="2400" b="1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spcBef>
                <a:spcPct val="20000"/>
              </a:spcBef>
              <a:buSzPct val="85000"/>
              <a:defRPr/>
            </a:pP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适合采用顺序存储。</a:t>
            </a:r>
          </a:p>
        </p:txBody>
      </p:sp>
    </p:spTree>
    <p:extLst>
      <p:ext uri="{BB962C8B-B14F-4D97-AF65-F5344CB8AC3E}">
        <p14:creationId xmlns:p14="http://schemas.microsoft.com/office/powerpoint/2010/main" val="2709927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35" name="Text Box 54">
            <a:extLst>
              <a:ext uri="{FF2B5EF4-FFF2-40B4-BE49-F238E27FC236}">
                <a16:creationId xmlns:a16="http://schemas.microsoft.com/office/drawing/2014/main" id="{681D8A5B-8365-412A-92BF-41A15EEB7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116138"/>
            <a:ext cx="2328863" cy="25923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0        0       15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0        3       22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0        5     </a:t>
            </a:r>
            <a:r>
              <a:rPr lang="zh-CN" altLang="en-US" sz="2400" b="1" dirty="0">
                <a:latin typeface="宋体" panose="02010600030101010101" pitchFamily="2" charset="-122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15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1        1       11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1        2         3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2        3         6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4        0       91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6" name="Line 55">
            <a:extLst>
              <a:ext uri="{FF2B5EF4-FFF2-40B4-BE49-F238E27FC236}">
                <a16:creationId xmlns:a16="http://schemas.microsoft.com/office/drawing/2014/main" id="{6DE87C7F-D5A5-4494-9B45-CE244843E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2486025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7" name="Line 57">
            <a:extLst>
              <a:ext uri="{FF2B5EF4-FFF2-40B4-BE49-F238E27FC236}">
                <a16:creationId xmlns:a16="http://schemas.microsoft.com/office/drawing/2014/main" id="{9C37D614-9EAD-4BB1-B090-864EDCEAD4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5600" y="2857500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8" name="Line 58">
            <a:extLst>
              <a:ext uri="{FF2B5EF4-FFF2-40B4-BE49-F238E27FC236}">
                <a16:creationId xmlns:a16="http://schemas.microsoft.com/office/drawing/2014/main" id="{08365EAB-6B0F-47E2-8CC2-E3B697F7E0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3222625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9" name="Line 59">
            <a:extLst>
              <a:ext uri="{FF2B5EF4-FFF2-40B4-BE49-F238E27FC236}">
                <a16:creationId xmlns:a16="http://schemas.microsoft.com/office/drawing/2014/main" id="{31340A5E-A01E-4E3D-BBA6-8BD30F86F8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6075" y="3589338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0" name="Line 60">
            <a:extLst>
              <a:ext uri="{FF2B5EF4-FFF2-40B4-BE49-F238E27FC236}">
                <a16:creationId xmlns:a16="http://schemas.microsoft.com/office/drawing/2014/main" id="{80B8985C-7B86-4DE1-8B19-EDB259C5B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963" y="3965575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1" name="Line 61">
            <a:extLst>
              <a:ext uri="{FF2B5EF4-FFF2-40B4-BE49-F238E27FC236}">
                <a16:creationId xmlns:a16="http://schemas.microsoft.com/office/drawing/2014/main" id="{DB702B01-7A5F-4231-8E25-99832C8F7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4332288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2" name="Text Box 62">
            <a:extLst>
              <a:ext uri="{FF2B5EF4-FFF2-40B4-BE49-F238E27FC236}">
                <a16:creationId xmlns:a16="http://schemas.microsoft.com/office/drawing/2014/main" id="{BFA516D3-2615-4A25-8526-354A7CB12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2149475"/>
            <a:ext cx="338137" cy="2820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0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4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3" name="Line 63">
            <a:extLst>
              <a:ext uri="{FF2B5EF4-FFF2-40B4-BE49-F238E27FC236}">
                <a16:creationId xmlns:a16="http://schemas.microsoft.com/office/drawing/2014/main" id="{276E1FD5-993D-46B4-A7D4-3B1765B65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469106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4" name="Line 65">
            <a:extLst>
              <a:ext uri="{FF2B5EF4-FFF2-40B4-BE49-F238E27FC236}">
                <a16:creationId xmlns:a16="http://schemas.microsoft.com/office/drawing/2014/main" id="{548108E8-A7F1-4999-BD94-7D42D31E2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2133600"/>
            <a:ext cx="6351" cy="255746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66">
            <a:extLst>
              <a:ext uri="{FF2B5EF4-FFF2-40B4-BE49-F238E27FC236}">
                <a16:creationId xmlns:a16="http://schemas.microsoft.com/office/drawing/2014/main" id="{3221F879-2061-4438-BB2A-4B24FC4C2C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4" y="2138363"/>
            <a:ext cx="20638" cy="2532061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Rectangle 67">
            <a:extLst>
              <a:ext uri="{FF2B5EF4-FFF2-40B4-BE49-F238E27FC236}">
                <a16:creationId xmlns:a16="http://schemas.microsoft.com/office/drawing/2014/main" id="{51A8ABE1-1A96-4789-AD38-FBB9C5A67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00" y="4984318"/>
            <a:ext cx="2328863" cy="4048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5（矩阵的行数）</a:t>
            </a:r>
          </a:p>
        </p:txBody>
      </p:sp>
      <p:grpSp>
        <p:nvGrpSpPr>
          <p:cNvPr id="47" name="Group 68">
            <a:extLst>
              <a:ext uri="{FF2B5EF4-FFF2-40B4-BE49-F238E27FC236}">
                <a16:creationId xmlns:a16="http://schemas.microsoft.com/office/drawing/2014/main" id="{9FC8D677-BDE5-4FA2-9362-9BEF5A0A98BC}"/>
              </a:ext>
            </a:extLst>
          </p:cNvPr>
          <p:cNvGrpSpPr>
            <a:grpSpLocks/>
          </p:cNvGrpSpPr>
          <p:nvPr/>
        </p:nvGrpSpPr>
        <p:grpSpPr bwMode="auto">
          <a:xfrm>
            <a:off x="1631950" y="5381193"/>
            <a:ext cx="2335213" cy="769937"/>
            <a:chOff x="4266" y="3835"/>
            <a:chExt cx="1471" cy="485"/>
          </a:xfrm>
          <a:noFill/>
        </p:grpSpPr>
        <p:sp>
          <p:nvSpPr>
            <p:cNvPr id="48" name="Line 69">
              <a:extLst>
                <a:ext uri="{FF2B5EF4-FFF2-40B4-BE49-F238E27FC236}">
                  <a16:creationId xmlns:a16="http://schemas.microsoft.com/office/drawing/2014/main" id="{D403C8CC-0B3A-4CC1-831B-FACF3D15E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9" name="Rectangle 70">
              <a:extLst>
                <a:ext uri="{FF2B5EF4-FFF2-40B4-BE49-F238E27FC236}">
                  <a16:creationId xmlns:a16="http://schemas.microsoft.com/office/drawing/2014/main" id="{0C1E3322-5742-4B46-919B-9AFF85808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6（矩阵的列数）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7（非零元个数）</a:t>
              </a:r>
            </a:p>
          </p:txBody>
        </p:sp>
        <p:sp>
          <p:nvSpPr>
            <p:cNvPr id="50" name="Line 71">
              <a:extLst>
                <a:ext uri="{FF2B5EF4-FFF2-40B4-BE49-F238E27FC236}">
                  <a16:creationId xmlns:a16="http://schemas.microsoft.com/office/drawing/2014/main" id="{01807514-AC2F-405D-8E77-C90B2A36D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1" name="Text Box 73">
            <a:extLst>
              <a:ext uri="{FF2B5EF4-FFF2-40B4-BE49-F238E27FC236}">
                <a16:creationId xmlns:a16="http://schemas.microsoft.com/office/drawing/2014/main" id="{123EFB0D-BBD2-449C-B312-4335E324F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0" y="2132013"/>
            <a:ext cx="2328863" cy="25907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2" name="Line 76">
            <a:extLst>
              <a:ext uri="{FF2B5EF4-FFF2-40B4-BE49-F238E27FC236}">
                <a16:creationId xmlns:a16="http://schemas.microsoft.com/office/drawing/2014/main" id="{7970B306-E1AE-4F6C-BAFB-66CEB10365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2950" y="2873375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" name="Line 77">
            <a:extLst>
              <a:ext uri="{FF2B5EF4-FFF2-40B4-BE49-F238E27FC236}">
                <a16:creationId xmlns:a16="http://schemas.microsoft.com/office/drawing/2014/main" id="{AD9E1CF1-1DBD-45B3-9CF6-D5A22EE10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3238500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4" name="Line 78">
            <a:extLst>
              <a:ext uri="{FF2B5EF4-FFF2-40B4-BE49-F238E27FC236}">
                <a16:creationId xmlns:a16="http://schemas.microsoft.com/office/drawing/2014/main" id="{8155EC75-C54E-469F-B4B9-22C81A1BD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3425" y="3605213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5" name="Line 79">
            <a:extLst>
              <a:ext uri="{FF2B5EF4-FFF2-40B4-BE49-F238E27FC236}">
                <a16:creationId xmlns:a16="http://schemas.microsoft.com/office/drawing/2014/main" id="{EA9E0187-E6BF-40B7-85B6-F934F208A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2313" y="3981450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6" name="Line 80">
            <a:extLst>
              <a:ext uri="{FF2B5EF4-FFF2-40B4-BE49-F238E27FC236}">
                <a16:creationId xmlns:a16="http://schemas.microsoft.com/office/drawing/2014/main" id="{2DAF6097-CE46-48CA-9C6C-F6643862EA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434816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7" name="Text Box 81">
            <a:extLst>
              <a:ext uri="{FF2B5EF4-FFF2-40B4-BE49-F238E27FC236}">
                <a16:creationId xmlns:a16="http://schemas.microsoft.com/office/drawing/2014/main" id="{E3A4A536-D6C4-4FCB-9AC9-B9DEB701A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413" y="2165350"/>
            <a:ext cx="338137" cy="2820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0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4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8" name="Line 82">
            <a:extLst>
              <a:ext uri="{FF2B5EF4-FFF2-40B4-BE49-F238E27FC236}">
                <a16:creationId xmlns:a16="http://schemas.microsoft.com/office/drawing/2014/main" id="{121D9149-173D-4BBD-8A7B-E4BEE6503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4706938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9" name="Line 84">
            <a:extLst>
              <a:ext uri="{FF2B5EF4-FFF2-40B4-BE49-F238E27FC236}">
                <a16:creationId xmlns:a16="http://schemas.microsoft.com/office/drawing/2014/main" id="{186C5970-47F1-4324-9ECC-08B7F69A4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1614" y="2149475"/>
            <a:ext cx="0" cy="2590799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Line 85">
            <a:extLst>
              <a:ext uri="{FF2B5EF4-FFF2-40B4-BE49-F238E27FC236}">
                <a16:creationId xmlns:a16="http://schemas.microsoft.com/office/drawing/2014/main" id="{166FDED8-CFA8-4314-A279-21698D681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6463" y="2154239"/>
            <a:ext cx="12701" cy="254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Rectangle 86">
            <a:extLst>
              <a:ext uri="{FF2B5EF4-FFF2-40B4-BE49-F238E27FC236}">
                <a16:creationId xmlns:a16="http://schemas.microsoft.com/office/drawing/2014/main" id="{2C88701F-4333-4C52-A611-C570BFE68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487" y="4970463"/>
            <a:ext cx="2328863" cy="4048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</a:rPr>
              <a:t>（矩阵的行数）</a:t>
            </a:r>
          </a:p>
        </p:txBody>
      </p:sp>
      <p:grpSp>
        <p:nvGrpSpPr>
          <p:cNvPr id="62" name="Group 87">
            <a:extLst>
              <a:ext uri="{FF2B5EF4-FFF2-40B4-BE49-F238E27FC236}">
                <a16:creationId xmlns:a16="http://schemas.microsoft.com/office/drawing/2014/main" id="{495CC8A5-943A-4CA2-A3E4-E15681541453}"/>
              </a:ext>
            </a:extLst>
          </p:cNvPr>
          <p:cNvGrpSpPr>
            <a:grpSpLocks/>
          </p:cNvGrpSpPr>
          <p:nvPr/>
        </p:nvGrpSpPr>
        <p:grpSpPr bwMode="auto">
          <a:xfrm>
            <a:off x="5811837" y="5367338"/>
            <a:ext cx="2335213" cy="769937"/>
            <a:chOff x="4266" y="3835"/>
            <a:chExt cx="1471" cy="485"/>
          </a:xfrm>
          <a:noFill/>
        </p:grpSpPr>
        <p:sp>
          <p:nvSpPr>
            <p:cNvPr id="63" name="Line 88">
              <a:extLst>
                <a:ext uri="{FF2B5EF4-FFF2-40B4-BE49-F238E27FC236}">
                  <a16:creationId xmlns:a16="http://schemas.microsoft.com/office/drawing/2014/main" id="{28537B70-2F66-4735-AED1-D0744EC79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4" name="Rectangle 89">
              <a:extLst>
                <a:ext uri="{FF2B5EF4-FFF2-40B4-BE49-F238E27FC236}">
                  <a16:creationId xmlns:a16="http://schemas.microsoft.com/office/drawing/2014/main" id="{5FBCCFEC-60C5-40F4-81E6-CCE5B6E44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（矩阵的列数）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（非零元个数）</a:t>
              </a:r>
            </a:p>
          </p:txBody>
        </p:sp>
        <p:sp>
          <p:nvSpPr>
            <p:cNvPr id="65" name="Line 90">
              <a:extLst>
                <a:ext uri="{FF2B5EF4-FFF2-40B4-BE49-F238E27FC236}">
                  <a16:creationId xmlns:a16="http://schemas.microsoft.com/office/drawing/2014/main" id="{33BF2AC5-3936-4887-8304-B8A403E16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6" name="Line 92">
            <a:extLst>
              <a:ext uri="{FF2B5EF4-FFF2-40B4-BE49-F238E27FC236}">
                <a16:creationId xmlns:a16="http://schemas.microsoft.com/office/drawing/2014/main" id="{90D6044B-2476-41FC-B166-F2FDADA9EE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063" y="2336800"/>
            <a:ext cx="406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" name="Line 74">
            <a:extLst>
              <a:ext uri="{FF2B5EF4-FFF2-40B4-BE49-F238E27FC236}">
                <a16:creationId xmlns:a16="http://schemas.microsoft.com/office/drawing/2014/main" id="{0BB81221-BEC0-4EF4-A5F1-2CC2428EE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4538" y="250666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68" name="Group 104">
            <a:extLst>
              <a:ext uri="{FF2B5EF4-FFF2-40B4-BE49-F238E27FC236}">
                <a16:creationId xmlns:a16="http://schemas.microsoft.com/office/drawing/2014/main" id="{7C450641-5657-4286-A8F0-E71804D485A3}"/>
              </a:ext>
            </a:extLst>
          </p:cNvPr>
          <p:cNvGrpSpPr>
            <a:grpSpLocks/>
          </p:cNvGrpSpPr>
          <p:nvPr/>
        </p:nvGrpSpPr>
        <p:grpSpPr bwMode="auto">
          <a:xfrm>
            <a:off x="5811838" y="2133600"/>
            <a:ext cx="2328862" cy="377825"/>
            <a:chOff x="3826" y="1097"/>
            <a:chExt cx="1467" cy="249"/>
          </a:xfrm>
          <a:noFill/>
        </p:grpSpPr>
        <p:sp>
          <p:nvSpPr>
            <p:cNvPr id="69" name="Rectangle 93">
              <a:extLst>
                <a:ext uri="{FF2B5EF4-FFF2-40B4-BE49-F238E27FC236}">
                  <a16:creationId xmlns:a16="http://schemas.microsoft.com/office/drawing/2014/main" id="{5CD73F54-12CA-4C59-B249-163644290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1097"/>
              <a:ext cx="1467" cy="248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0       0       15</a:t>
              </a:r>
            </a:p>
          </p:txBody>
        </p:sp>
        <p:sp>
          <p:nvSpPr>
            <p:cNvPr id="70" name="Line 94">
              <a:extLst>
                <a:ext uri="{FF2B5EF4-FFF2-40B4-BE49-F238E27FC236}">
                  <a16:creationId xmlns:a16="http://schemas.microsoft.com/office/drawing/2014/main" id="{644DF17E-66F2-4C34-B52D-C545B04F0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1" name="Line 95">
              <a:extLst>
                <a:ext uri="{FF2B5EF4-FFF2-40B4-BE49-F238E27FC236}">
                  <a16:creationId xmlns:a16="http://schemas.microsoft.com/office/drawing/2014/main" id="{118DD366-3F03-479A-AF78-3123B8638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72" name="Line 97">
            <a:extLst>
              <a:ext uri="{FF2B5EF4-FFF2-40B4-BE49-F238E27FC236}">
                <a16:creationId xmlns:a16="http://schemas.microsoft.com/office/drawing/2014/main" id="{CCD1447D-5B8B-452B-83D4-810C452D73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3" y="4514850"/>
            <a:ext cx="406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73" name="Group 105">
            <a:extLst>
              <a:ext uri="{FF2B5EF4-FFF2-40B4-BE49-F238E27FC236}">
                <a16:creationId xmlns:a16="http://schemas.microsoft.com/office/drawing/2014/main" id="{B2A004EC-4B1A-4270-92E9-400DD8F9C3C2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2495550"/>
            <a:ext cx="2328863" cy="377825"/>
            <a:chOff x="4110" y="2129"/>
            <a:chExt cx="1467" cy="249"/>
          </a:xfrm>
          <a:noFill/>
        </p:grpSpPr>
        <p:sp>
          <p:nvSpPr>
            <p:cNvPr id="74" name="Line 99">
              <a:extLst>
                <a:ext uri="{FF2B5EF4-FFF2-40B4-BE49-F238E27FC236}">
                  <a16:creationId xmlns:a16="http://schemas.microsoft.com/office/drawing/2014/main" id="{5B719F1C-394B-4D6E-B0A1-B71B0100C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7" y="2363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5" name="Rectangle 100">
              <a:extLst>
                <a:ext uri="{FF2B5EF4-FFF2-40B4-BE49-F238E27FC236}">
                  <a16:creationId xmlns:a16="http://schemas.microsoft.com/office/drawing/2014/main" id="{248F945F-6FF4-43BB-90C5-B8C28B964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" y="2130"/>
              <a:ext cx="1467" cy="248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0       4       91</a:t>
              </a:r>
            </a:p>
          </p:txBody>
        </p:sp>
        <p:sp>
          <p:nvSpPr>
            <p:cNvPr id="76" name="Line 101">
              <a:extLst>
                <a:ext uri="{FF2B5EF4-FFF2-40B4-BE49-F238E27FC236}">
                  <a16:creationId xmlns:a16="http://schemas.microsoft.com/office/drawing/2014/main" id="{EEAEBC8B-EAD5-4538-A00F-77B61B7AF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8" y="2129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7" name="Line 102">
              <a:extLst>
                <a:ext uri="{FF2B5EF4-FFF2-40B4-BE49-F238E27FC236}">
                  <a16:creationId xmlns:a16="http://schemas.microsoft.com/office/drawing/2014/main" id="{A36B9C4A-784E-4E8C-A981-CC5821FEE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8" y="2138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78" name="Text Box 15">
            <a:extLst>
              <a:ext uri="{FF2B5EF4-FFF2-40B4-BE49-F238E27FC236}">
                <a16:creationId xmlns:a16="http://schemas.microsoft.com/office/drawing/2014/main" id="{116EDF38-76E5-46ED-859F-B1AA77DA9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1831975"/>
            <a:ext cx="2232025" cy="290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r        c      elem</a:t>
            </a:r>
          </a:p>
        </p:txBody>
      </p:sp>
      <p:sp>
        <p:nvSpPr>
          <p:cNvPr id="79" name="Text Box 15">
            <a:extLst>
              <a:ext uri="{FF2B5EF4-FFF2-40B4-BE49-F238E27FC236}">
                <a16:creationId xmlns:a16="http://schemas.microsoft.com/office/drawing/2014/main" id="{50A58FF9-8E09-4A1A-8A1D-21E205008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773238"/>
            <a:ext cx="2232025" cy="29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r        c      elem</a:t>
            </a:r>
          </a:p>
        </p:txBody>
      </p:sp>
      <p:sp>
        <p:nvSpPr>
          <p:cNvPr id="80" name="Text Box 91">
            <a:extLst>
              <a:ext uri="{FF2B5EF4-FFF2-40B4-BE49-F238E27FC236}">
                <a16:creationId xmlns:a16="http://schemas.microsoft.com/office/drawing/2014/main" id="{CF2C0D19-808C-4407-96E0-3C757C38A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70" y="1237456"/>
            <a:ext cx="701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在矩阵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中查找第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列非零元，顺序存储到矩阵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8161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80" name="Text Box 91">
            <a:extLst>
              <a:ext uri="{FF2B5EF4-FFF2-40B4-BE49-F238E27FC236}">
                <a16:creationId xmlns:a16="http://schemas.microsoft.com/office/drawing/2014/main" id="{CF2C0D19-808C-4407-96E0-3C757C38A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70" y="1237456"/>
            <a:ext cx="701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在矩阵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中查找第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列非零元，顺序存储到矩阵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81" name="Text Box 5">
            <a:extLst>
              <a:ext uri="{FF2B5EF4-FFF2-40B4-BE49-F238E27FC236}">
                <a16:creationId xmlns:a16="http://schemas.microsoft.com/office/drawing/2014/main" id="{DDBBFEA7-4891-4941-AAED-6A3FB6E44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116138"/>
            <a:ext cx="2328863" cy="257333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0        0       15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0        3       22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0        5     </a:t>
            </a:r>
            <a:r>
              <a:rPr lang="zh-CN" altLang="en-US" sz="2400" b="1" dirty="0">
                <a:latin typeface="宋体" panose="02010600030101010101" pitchFamily="2" charset="-122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15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1        1       11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1        2         3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2        3         6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4        0       91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82" name="Line 6">
            <a:extLst>
              <a:ext uri="{FF2B5EF4-FFF2-40B4-BE49-F238E27FC236}">
                <a16:creationId xmlns:a16="http://schemas.microsoft.com/office/drawing/2014/main" id="{BE6C02BF-6D07-46E1-A4AA-EA393B3B81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2486025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3" name="Line 8">
            <a:extLst>
              <a:ext uri="{FF2B5EF4-FFF2-40B4-BE49-F238E27FC236}">
                <a16:creationId xmlns:a16="http://schemas.microsoft.com/office/drawing/2014/main" id="{67D2B166-8EE6-4CD3-B806-893A7DEB5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5600" y="2857500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4" name="Line 9">
            <a:extLst>
              <a:ext uri="{FF2B5EF4-FFF2-40B4-BE49-F238E27FC236}">
                <a16:creationId xmlns:a16="http://schemas.microsoft.com/office/drawing/2014/main" id="{ED0D4815-3EA0-427D-A74B-6CA0AEF37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3222625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5" name="Line 10">
            <a:extLst>
              <a:ext uri="{FF2B5EF4-FFF2-40B4-BE49-F238E27FC236}">
                <a16:creationId xmlns:a16="http://schemas.microsoft.com/office/drawing/2014/main" id="{CD6595F6-4244-4959-8059-9EC5123689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6075" y="3589338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6" name="Line 11">
            <a:extLst>
              <a:ext uri="{FF2B5EF4-FFF2-40B4-BE49-F238E27FC236}">
                <a16:creationId xmlns:a16="http://schemas.microsoft.com/office/drawing/2014/main" id="{2F92C3E0-F63B-4884-ADCC-83B0A5079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963" y="3965575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7" name="Line 12">
            <a:extLst>
              <a:ext uri="{FF2B5EF4-FFF2-40B4-BE49-F238E27FC236}">
                <a16:creationId xmlns:a16="http://schemas.microsoft.com/office/drawing/2014/main" id="{1EC86B30-8999-4AAE-BFCB-46368DF81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4332288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8" name="Text Box 13">
            <a:extLst>
              <a:ext uri="{FF2B5EF4-FFF2-40B4-BE49-F238E27FC236}">
                <a16:creationId xmlns:a16="http://schemas.microsoft.com/office/drawing/2014/main" id="{4E215155-7F69-4854-A013-CB03644D7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2149475"/>
            <a:ext cx="338137" cy="2820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0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4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9" name="Line 14">
            <a:extLst>
              <a:ext uri="{FF2B5EF4-FFF2-40B4-BE49-F238E27FC236}">
                <a16:creationId xmlns:a16="http://schemas.microsoft.com/office/drawing/2014/main" id="{81F2BBC6-4B15-4806-BA8E-8D78F08859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469106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0" name="Line 16">
            <a:extLst>
              <a:ext uri="{FF2B5EF4-FFF2-40B4-BE49-F238E27FC236}">
                <a16:creationId xmlns:a16="http://schemas.microsoft.com/office/drawing/2014/main" id="{B15D6E21-F475-4231-99D3-6A1FD6C96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4" y="2133601"/>
            <a:ext cx="0" cy="2565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" name="Line 17">
            <a:extLst>
              <a:ext uri="{FF2B5EF4-FFF2-40B4-BE49-F238E27FC236}">
                <a16:creationId xmlns:a16="http://schemas.microsoft.com/office/drawing/2014/main" id="{C6BA5FE1-64E2-482C-99AF-D88F0F76B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2138364"/>
            <a:ext cx="1" cy="254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Rectangle 18">
            <a:extLst>
              <a:ext uri="{FF2B5EF4-FFF2-40B4-BE49-F238E27FC236}">
                <a16:creationId xmlns:a16="http://schemas.microsoft.com/office/drawing/2014/main" id="{F3A27103-967B-4C5E-99CA-BA8BC4909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7" y="4932652"/>
            <a:ext cx="2328863" cy="4048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5（矩阵的行数）</a:t>
            </a:r>
          </a:p>
        </p:txBody>
      </p:sp>
      <p:grpSp>
        <p:nvGrpSpPr>
          <p:cNvPr id="93" name="Group 19">
            <a:extLst>
              <a:ext uri="{FF2B5EF4-FFF2-40B4-BE49-F238E27FC236}">
                <a16:creationId xmlns:a16="http://schemas.microsoft.com/office/drawing/2014/main" id="{9B0CD40C-7372-4E3D-9DA9-6E16F4C91466}"/>
              </a:ext>
            </a:extLst>
          </p:cNvPr>
          <p:cNvGrpSpPr>
            <a:grpSpLocks/>
          </p:cNvGrpSpPr>
          <p:nvPr/>
        </p:nvGrpSpPr>
        <p:grpSpPr bwMode="auto">
          <a:xfrm>
            <a:off x="1614487" y="5329527"/>
            <a:ext cx="2335213" cy="769937"/>
            <a:chOff x="4266" y="3835"/>
            <a:chExt cx="1471" cy="485"/>
          </a:xfrm>
          <a:noFill/>
        </p:grpSpPr>
        <p:sp>
          <p:nvSpPr>
            <p:cNvPr id="94" name="Line 20">
              <a:extLst>
                <a:ext uri="{FF2B5EF4-FFF2-40B4-BE49-F238E27FC236}">
                  <a16:creationId xmlns:a16="http://schemas.microsoft.com/office/drawing/2014/main" id="{5F869BBA-16BE-4932-B144-B870D8D84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5" name="Rectangle 21">
              <a:extLst>
                <a:ext uri="{FF2B5EF4-FFF2-40B4-BE49-F238E27FC236}">
                  <a16:creationId xmlns:a16="http://schemas.microsoft.com/office/drawing/2014/main" id="{86AE11A8-208A-48EA-8D01-649223D3E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6（矩阵的列数）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7（非零元个数）</a:t>
              </a:r>
            </a:p>
          </p:txBody>
        </p:sp>
        <p:sp>
          <p:nvSpPr>
            <p:cNvPr id="96" name="Line 22">
              <a:extLst>
                <a:ext uri="{FF2B5EF4-FFF2-40B4-BE49-F238E27FC236}">
                  <a16:creationId xmlns:a16="http://schemas.microsoft.com/office/drawing/2014/main" id="{2768357F-3FEC-4637-A68A-EDF37F339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7" name="Text Box 23">
            <a:extLst>
              <a:ext uri="{FF2B5EF4-FFF2-40B4-BE49-F238E27FC236}">
                <a16:creationId xmlns:a16="http://schemas.microsoft.com/office/drawing/2014/main" id="{867C23C3-AEF9-4190-9B12-524C029B7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0" y="2132013"/>
            <a:ext cx="2328863" cy="25717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98" name="Line 25">
            <a:extLst>
              <a:ext uri="{FF2B5EF4-FFF2-40B4-BE49-F238E27FC236}">
                <a16:creationId xmlns:a16="http://schemas.microsoft.com/office/drawing/2014/main" id="{FC8586EA-A16E-4A72-B77C-FFEC3791D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2950" y="2873375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9" name="Line 26">
            <a:extLst>
              <a:ext uri="{FF2B5EF4-FFF2-40B4-BE49-F238E27FC236}">
                <a16:creationId xmlns:a16="http://schemas.microsoft.com/office/drawing/2014/main" id="{AA0C97FF-0D6A-46F8-AEA6-911CAAD19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3238500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0" name="Line 27">
            <a:extLst>
              <a:ext uri="{FF2B5EF4-FFF2-40B4-BE49-F238E27FC236}">
                <a16:creationId xmlns:a16="http://schemas.microsoft.com/office/drawing/2014/main" id="{FC0D62D2-9248-4F09-B20B-583C47AD0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3425" y="3605213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1" name="Line 28">
            <a:extLst>
              <a:ext uri="{FF2B5EF4-FFF2-40B4-BE49-F238E27FC236}">
                <a16:creationId xmlns:a16="http://schemas.microsoft.com/office/drawing/2014/main" id="{677A0067-413E-42D1-A3D5-088663E06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2313" y="3981450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2" name="Line 29">
            <a:extLst>
              <a:ext uri="{FF2B5EF4-FFF2-40B4-BE49-F238E27FC236}">
                <a16:creationId xmlns:a16="http://schemas.microsoft.com/office/drawing/2014/main" id="{BE1DD0DF-D988-40D0-869A-7A2ACCC5C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434816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3" name="Text Box 30">
            <a:extLst>
              <a:ext uri="{FF2B5EF4-FFF2-40B4-BE49-F238E27FC236}">
                <a16:creationId xmlns:a16="http://schemas.microsoft.com/office/drawing/2014/main" id="{F9FCE9DA-1BC6-462A-8429-D57756929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413" y="2165350"/>
            <a:ext cx="338137" cy="2820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0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4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4" name="Line 31">
            <a:extLst>
              <a:ext uri="{FF2B5EF4-FFF2-40B4-BE49-F238E27FC236}">
                <a16:creationId xmlns:a16="http://schemas.microsoft.com/office/drawing/2014/main" id="{CA189F52-5F06-4881-B447-766F49510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4706938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5" name="Line 33">
            <a:extLst>
              <a:ext uri="{FF2B5EF4-FFF2-40B4-BE49-F238E27FC236}">
                <a16:creationId xmlns:a16="http://schemas.microsoft.com/office/drawing/2014/main" id="{71CE855E-CB74-40CD-93D3-DCCB5FB15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1614" y="2149476"/>
            <a:ext cx="0" cy="25717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Line 34">
            <a:extLst>
              <a:ext uri="{FF2B5EF4-FFF2-40B4-BE49-F238E27FC236}">
                <a16:creationId xmlns:a16="http://schemas.microsoft.com/office/drawing/2014/main" id="{CDACD660-DF86-4EFE-9341-0A00E9E668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50218" y="2154238"/>
            <a:ext cx="6246" cy="253523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Rectangle 35">
            <a:extLst>
              <a:ext uri="{FF2B5EF4-FFF2-40B4-BE49-F238E27FC236}">
                <a16:creationId xmlns:a16="http://schemas.microsoft.com/office/drawing/2014/main" id="{1C3C835F-0270-4220-90CB-B7385F724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7" y="4918221"/>
            <a:ext cx="2328863" cy="4048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</a:rPr>
              <a:t>（矩阵的行数）</a:t>
            </a:r>
          </a:p>
        </p:txBody>
      </p:sp>
      <p:grpSp>
        <p:nvGrpSpPr>
          <p:cNvPr id="108" name="Group 36">
            <a:extLst>
              <a:ext uri="{FF2B5EF4-FFF2-40B4-BE49-F238E27FC236}">
                <a16:creationId xmlns:a16="http://schemas.microsoft.com/office/drawing/2014/main" id="{D9F1D7F8-AB6D-461C-9D4C-813058F634E2}"/>
              </a:ext>
            </a:extLst>
          </p:cNvPr>
          <p:cNvGrpSpPr>
            <a:grpSpLocks/>
          </p:cNvGrpSpPr>
          <p:nvPr/>
        </p:nvGrpSpPr>
        <p:grpSpPr bwMode="auto">
          <a:xfrm>
            <a:off x="5805487" y="5315096"/>
            <a:ext cx="2335213" cy="769937"/>
            <a:chOff x="4266" y="3835"/>
            <a:chExt cx="1471" cy="485"/>
          </a:xfrm>
          <a:noFill/>
        </p:grpSpPr>
        <p:sp>
          <p:nvSpPr>
            <p:cNvPr id="109" name="Line 37">
              <a:extLst>
                <a:ext uri="{FF2B5EF4-FFF2-40B4-BE49-F238E27FC236}">
                  <a16:creationId xmlns:a16="http://schemas.microsoft.com/office/drawing/2014/main" id="{D92EF142-22B3-4B10-8E50-46C9EF81E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0" name="Rectangle 38">
              <a:extLst>
                <a:ext uri="{FF2B5EF4-FFF2-40B4-BE49-F238E27FC236}">
                  <a16:creationId xmlns:a16="http://schemas.microsoft.com/office/drawing/2014/main" id="{5607D1BC-9506-48FE-850B-A4058A5D1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（矩阵的列数）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（非零元个数）</a:t>
              </a:r>
            </a:p>
          </p:txBody>
        </p:sp>
        <p:sp>
          <p:nvSpPr>
            <p:cNvPr id="111" name="Line 39">
              <a:extLst>
                <a:ext uri="{FF2B5EF4-FFF2-40B4-BE49-F238E27FC236}">
                  <a16:creationId xmlns:a16="http://schemas.microsoft.com/office/drawing/2014/main" id="{B5592897-659A-4514-8DE0-D3CDA591F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2" name="Line 42">
            <a:extLst>
              <a:ext uri="{FF2B5EF4-FFF2-40B4-BE49-F238E27FC236}">
                <a16:creationId xmlns:a16="http://schemas.microsoft.com/office/drawing/2014/main" id="{3EAB80A0-EF87-451F-ADD8-A4D75DF342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4538" y="250666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13" name="Group 43">
            <a:extLst>
              <a:ext uri="{FF2B5EF4-FFF2-40B4-BE49-F238E27FC236}">
                <a16:creationId xmlns:a16="http://schemas.microsoft.com/office/drawing/2014/main" id="{9CB9FC6B-18AF-4C0F-A6F5-4F3F89F17CD7}"/>
              </a:ext>
            </a:extLst>
          </p:cNvPr>
          <p:cNvGrpSpPr>
            <a:grpSpLocks/>
          </p:cNvGrpSpPr>
          <p:nvPr/>
        </p:nvGrpSpPr>
        <p:grpSpPr bwMode="auto">
          <a:xfrm>
            <a:off x="5811838" y="2133600"/>
            <a:ext cx="2328862" cy="377825"/>
            <a:chOff x="3826" y="1097"/>
            <a:chExt cx="1467" cy="249"/>
          </a:xfrm>
          <a:noFill/>
        </p:grpSpPr>
        <p:sp>
          <p:nvSpPr>
            <p:cNvPr id="114" name="Rectangle 44">
              <a:extLst>
                <a:ext uri="{FF2B5EF4-FFF2-40B4-BE49-F238E27FC236}">
                  <a16:creationId xmlns:a16="http://schemas.microsoft.com/office/drawing/2014/main" id="{71D6F0AA-C869-49B2-BB22-45B666D60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1097"/>
              <a:ext cx="1467" cy="248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0       0       15</a:t>
              </a:r>
            </a:p>
          </p:txBody>
        </p:sp>
        <p:sp>
          <p:nvSpPr>
            <p:cNvPr id="115" name="Line 45">
              <a:extLst>
                <a:ext uri="{FF2B5EF4-FFF2-40B4-BE49-F238E27FC236}">
                  <a16:creationId xmlns:a16="http://schemas.microsoft.com/office/drawing/2014/main" id="{DA020336-94CD-487C-8C8D-A1C7172AC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6" name="Line 46">
              <a:extLst>
                <a:ext uri="{FF2B5EF4-FFF2-40B4-BE49-F238E27FC236}">
                  <a16:creationId xmlns:a16="http://schemas.microsoft.com/office/drawing/2014/main" id="{FD45A4C0-661A-4218-A720-D72F3C58F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17" name="Line 47">
            <a:extLst>
              <a:ext uri="{FF2B5EF4-FFF2-40B4-BE49-F238E27FC236}">
                <a16:creationId xmlns:a16="http://schemas.microsoft.com/office/drawing/2014/main" id="{B62081CF-DE6C-40BA-B437-568C5A5F96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188" y="3440113"/>
            <a:ext cx="406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8" name="Group 54">
            <a:extLst>
              <a:ext uri="{FF2B5EF4-FFF2-40B4-BE49-F238E27FC236}">
                <a16:creationId xmlns:a16="http://schemas.microsoft.com/office/drawing/2014/main" id="{85B6ADA1-FD28-4365-9F5F-F85F6B99CAA8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2493963"/>
            <a:ext cx="2328863" cy="379412"/>
            <a:chOff x="3863" y="1882"/>
            <a:chExt cx="1467" cy="239"/>
          </a:xfrm>
          <a:noFill/>
        </p:grpSpPr>
        <p:sp>
          <p:nvSpPr>
            <p:cNvPr id="119" name="Rectangle 50">
              <a:extLst>
                <a:ext uri="{FF2B5EF4-FFF2-40B4-BE49-F238E27FC236}">
                  <a16:creationId xmlns:a16="http://schemas.microsoft.com/office/drawing/2014/main" id="{8675CE23-C47A-47FA-A9D0-CDE58C3F0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0       4       91</a:t>
              </a:r>
            </a:p>
          </p:txBody>
        </p:sp>
        <p:sp>
          <p:nvSpPr>
            <p:cNvPr id="120" name="Line 51">
              <a:extLst>
                <a:ext uri="{FF2B5EF4-FFF2-40B4-BE49-F238E27FC236}">
                  <a16:creationId xmlns:a16="http://schemas.microsoft.com/office/drawing/2014/main" id="{BC5E6DFC-1778-499A-B88D-1B90F3817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21" name="Line 52">
              <a:extLst>
                <a:ext uri="{FF2B5EF4-FFF2-40B4-BE49-F238E27FC236}">
                  <a16:creationId xmlns:a16="http://schemas.microsoft.com/office/drawing/2014/main" id="{775AD5CC-470D-4ECD-972A-6AA363504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22" name="Group 55">
            <a:extLst>
              <a:ext uri="{FF2B5EF4-FFF2-40B4-BE49-F238E27FC236}">
                <a16:creationId xmlns:a16="http://schemas.microsoft.com/office/drawing/2014/main" id="{E5258723-FD42-4C8C-95B8-5B0067E69EBB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2871788"/>
            <a:ext cx="2328863" cy="379412"/>
            <a:chOff x="3863" y="1882"/>
            <a:chExt cx="1467" cy="239"/>
          </a:xfrm>
          <a:noFill/>
        </p:grpSpPr>
        <p:sp>
          <p:nvSpPr>
            <p:cNvPr id="123" name="Rectangle 56">
              <a:extLst>
                <a:ext uri="{FF2B5EF4-FFF2-40B4-BE49-F238E27FC236}">
                  <a16:creationId xmlns:a16="http://schemas.microsoft.com/office/drawing/2014/main" id="{0D4C8A4E-DB7E-4F4F-9488-DC2AD4B7D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1       1       11</a:t>
              </a:r>
            </a:p>
          </p:txBody>
        </p:sp>
        <p:sp>
          <p:nvSpPr>
            <p:cNvPr id="124" name="Line 57">
              <a:extLst>
                <a:ext uri="{FF2B5EF4-FFF2-40B4-BE49-F238E27FC236}">
                  <a16:creationId xmlns:a16="http://schemas.microsoft.com/office/drawing/2014/main" id="{233AF92A-6F7E-4CB5-BBA4-172A27BBF7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25" name="Line 58">
              <a:extLst>
                <a:ext uri="{FF2B5EF4-FFF2-40B4-BE49-F238E27FC236}">
                  <a16:creationId xmlns:a16="http://schemas.microsoft.com/office/drawing/2014/main" id="{68BC971C-9354-49D1-BE83-3A1673A77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26" name="Text Box 15">
            <a:extLst>
              <a:ext uri="{FF2B5EF4-FFF2-40B4-BE49-F238E27FC236}">
                <a16:creationId xmlns:a16="http://schemas.microsoft.com/office/drawing/2014/main" id="{2305B3CC-C35B-4FCE-B9CB-E0142C987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1831975"/>
            <a:ext cx="2232025" cy="290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r        c      elem</a:t>
            </a:r>
          </a:p>
        </p:txBody>
      </p:sp>
      <p:sp>
        <p:nvSpPr>
          <p:cNvPr id="127" name="Text Box 15">
            <a:extLst>
              <a:ext uri="{FF2B5EF4-FFF2-40B4-BE49-F238E27FC236}">
                <a16:creationId xmlns:a16="http://schemas.microsoft.com/office/drawing/2014/main" id="{0A1FC70C-5E8F-4DA9-A674-3E634DB05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773238"/>
            <a:ext cx="2232025" cy="29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r        c      elem</a:t>
            </a:r>
          </a:p>
        </p:txBody>
      </p:sp>
    </p:spTree>
    <p:extLst>
      <p:ext uri="{BB962C8B-B14F-4D97-AF65-F5344CB8AC3E}">
        <p14:creationId xmlns:p14="http://schemas.microsoft.com/office/powerpoint/2010/main" val="2753972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80" name="Text Box 91">
            <a:extLst>
              <a:ext uri="{FF2B5EF4-FFF2-40B4-BE49-F238E27FC236}">
                <a16:creationId xmlns:a16="http://schemas.microsoft.com/office/drawing/2014/main" id="{CF2C0D19-808C-4407-96E0-3C757C38A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70" y="1237456"/>
            <a:ext cx="701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在矩阵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中查找第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列非零元，顺序存储到矩阵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51" name="Text Box 5">
            <a:extLst>
              <a:ext uri="{FF2B5EF4-FFF2-40B4-BE49-F238E27FC236}">
                <a16:creationId xmlns:a16="http://schemas.microsoft.com/office/drawing/2014/main" id="{37F15815-1598-42B0-AEB7-05B4B1658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116138"/>
            <a:ext cx="2328863" cy="258762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0        0       15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0        3       22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0        5     </a:t>
            </a:r>
            <a:r>
              <a:rPr lang="zh-CN" altLang="en-US" sz="2400" b="1" dirty="0">
                <a:latin typeface="宋体" panose="02010600030101010101" pitchFamily="2" charset="-122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15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1        1       11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1        2         3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2        3         6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4        0       91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2" name="Line 6">
            <a:extLst>
              <a:ext uri="{FF2B5EF4-FFF2-40B4-BE49-F238E27FC236}">
                <a16:creationId xmlns:a16="http://schemas.microsoft.com/office/drawing/2014/main" id="{0E6E207F-21BA-4164-9BAC-B56D424311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2486025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3" name="Line 8">
            <a:extLst>
              <a:ext uri="{FF2B5EF4-FFF2-40B4-BE49-F238E27FC236}">
                <a16:creationId xmlns:a16="http://schemas.microsoft.com/office/drawing/2014/main" id="{7C915373-C72D-436A-A544-8F334C01E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5600" y="2857500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602B60A8-CCD4-4A25-BF61-C4C9E0B63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3222625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5" name="Line 10">
            <a:extLst>
              <a:ext uri="{FF2B5EF4-FFF2-40B4-BE49-F238E27FC236}">
                <a16:creationId xmlns:a16="http://schemas.microsoft.com/office/drawing/2014/main" id="{2AA18909-E2E4-4C39-9CC8-1D66AEAF2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6075" y="3589338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6" name="Line 11">
            <a:extLst>
              <a:ext uri="{FF2B5EF4-FFF2-40B4-BE49-F238E27FC236}">
                <a16:creationId xmlns:a16="http://schemas.microsoft.com/office/drawing/2014/main" id="{A3A04707-09FD-4454-AACF-CE4CB3632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963" y="3965575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7" name="Line 12">
            <a:extLst>
              <a:ext uri="{FF2B5EF4-FFF2-40B4-BE49-F238E27FC236}">
                <a16:creationId xmlns:a16="http://schemas.microsoft.com/office/drawing/2014/main" id="{67F989BE-2C8A-44D8-B85C-639BA23FF8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4332288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8" name="Text Box 13">
            <a:extLst>
              <a:ext uri="{FF2B5EF4-FFF2-40B4-BE49-F238E27FC236}">
                <a16:creationId xmlns:a16="http://schemas.microsoft.com/office/drawing/2014/main" id="{AD68890B-8C56-4F29-AE50-832446F29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2149475"/>
            <a:ext cx="338137" cy="2820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0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4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9" name="Line 14">
            <a:extLst>
              <a:ext uri="{FF2B5EF4-FFF2-40B4-BE49-F238E27FC236}">
                <a16:creationId xmlns:a16="http://schemas.microsoft.com/office/drawing/2014/main" id="{EBE1C447-F156-49BC-8D36-CA4A5557E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469106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0" name="Line 16">
            <a:extLst>
              <a:ext uri="{FF2B5EF4-FFF2-40B4-BE49-F238E27FC236}">
                <a16:creationId xmlns:a16="http://schemas.microsoft.com/office/drawing/2014/main" id="{0D3F5898-4370-429C-8D22-C78E6D973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2133600"/>
            <a:ext cx="6351" cy="256698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Line 17">
            <a:extLst>
              <a:ext uri="{FF2B5EF4-FFF2-40B4-BE49-F238E27FC236}">
                <a16:creationId xmlns:a16="http://schemas.microsoft.com/office/drawing/2014/main" id="{445EEA84-28A3-44C7-906B-ECEFF1B4E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4" y="2138364"/>
            <a:ext cx="0" cy="25527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Rectangle 18">
            <a:extLst>
              <a:ext uri="{FF2B5EF4-FFF2-40B4-BE49-F238E27FC236}">
                <a16:creationId xmlns:a16="http://schemas.microsoft.com/office/drawing/2014/main" id="{EF007C90-79E1-4D4E-ADD3-3498BA7E7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7" y="4944342"/>
            <a:ext cx="2328863" cy="4048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5（矩阵的行数）</a:t>
            </a:r>
          </a:p>
        </p:txBody>
      </p:sp>
      <p:grpSp>
        <p:nvGrpSpPr>
          <p:cNvPr id="63" name="Group 19">
            <a:extLst>
              <a:ext uri="{FF2B5EF4-FFF2-40B4-BE49-F238E27FC236}">
                <a16:creationId xmlns:a16="http://schemas.microsoft.com/office/drawing/2014/main" id="{6BE87A26-DA0F-4BF1-A760-B7C89F702395}"/>
              </a:ext>
            </a:extLst>
          </p:cNvPr>
          <p:cNvGrpSpPr>
            <a:grpSpLocks/>
          </p:cNvGrpSpPr>
          <p:nvPr/>
        </p:nvGrpSpPr>
        <p:grpSpPr bwMode="auto">
          <a:xfrm>
            <a:off x="1614487" y="5341217"/>
            <a:ext cx="2335213" cy="769937"/>
            <a:chOff x="4266" y="3835"/>
            <a:chExt cx="1471" cy="485"/>
          </a:xfrm>
          <a:noFill/>
        </p:grpSpPr>
        <p:sp>
          <p:nvSpPr>
            <p:cNvPr id="64" name="Line 20">
              <a:extLst>
                <a:ext uri="{FF2B5EF4-FFF2-40B4-BE49-F238E27FC236}">
                  <a16:creationId xmlns:a16="http://schemas.microsoft.com/office/drawing/2014/main" id="{AB0A6D83-7F6C-4E08-8BE3-EE99C6F25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5" name="Rectangle 21">
              <a:extLst>
                <a:ext uri="{FF2B5EF4-FFF2-40B4-BE49-F238E27FC236}">
                  <a16:creationId xmlns:a16="http://schemas.microsoft.com/office/drawing/2014/main" id="{93FDBC95-0EF1-459D-A8AC-B39D849F9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6（矩阵的列数）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7（非零元个数）</a:t>
              </a:r>
            </a:p>
          </p:txBody>
        </p:sp>
        <p:sp>
          <p:nvSpPr>
            <p:cNvPr id="66" name="Line 22">
              <a:extLst>
                <a:ext uri="{FF2B5EF4-FFF2-40B4-BE49-F238E27FC236}">
                  <a16:creationId xmlns:a16="http://schemas.microsoft.com/office/drawing/2014/main" id="{7C6D4D5C-5853-4627-A359-0CDEA0381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7" name="Text Box 23">
            <a:extLst>
              <a:ext uri="{FF2B5EF4-FFF2-40B4-BE49-F238E27FC236}">
                <a16:creationId xmlns:a16="http://schemas.microsoft.com/office/drawing/2014/main" id="{469FDC34-3B09-4558-A106-DF2B7D9E2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0" y="2132013"/>
            <a:ext cx="2328863" cy="258762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68" name="Line 25">
            <a:extLst>
              <a:ext uri="{FF2B5EF4-FFF2-40B4-BE49-F238E27FC236}">
                <a16:creationId xmlns:a16="http://schemas.microsoft.com/office/drawing/2014/main" id="{F8746121-226F-4C4A-9AEC-490F14FC3F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2950" y="2873375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9" name="Line 26">
            <a:extLst>
              <a:ext uri="{FF2B5EF4-FFF2-40B4-BE49-F238E27FC236}">
                <a16:creationId xmlns:a16="http://schemas.microsoft.com/office/drawing/2014/main" id="{A03D7EF9-096F-40D7-BE34-B4F3F754B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3238500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0" name="Line 27">
            <a:extLst>
              <a:ext uri="{FF2B5EF4-FFF2-40B4-BE49-F238E27FC236}">
                <a16:creationId xmlns:a16="http://schemas.microsoft.com/office/drawing/2014/main" id="{213985F1-9F4E-4100-BB2F-2AA24DAE0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3425" y="3605213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1" name="Line 28">
            <a:extLst>
              <a:ext uri="{FF2B5EF4-FFF2-40B4-BE49-F238E27FC236}">
                <a16:creationId xmlns:a16="http://schemas.microsoft.com/office/drawing/2014/main" id="{D1207219-EBAC-4B34-9A61-6C11E9950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2313" y="3981450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2" name="Line 29">
            <a:extLst>
              <a:ext uri="{FF2B5EF4-FFF2-40B4-BE49-F238E27FC236}">
                <a16:creationId xmlns:a16="http://schemas.microsoft.com/office/drawing/2014/main" id="{1C14DE72-125A-4F3C-A7AC-C221561CF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434816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3" name="Text Box 30">
            <a:extLst>
              <a:ext uri="{FF2B5EF4-FFF2-40B4-BE49-F238E27FC236}">
                <a16:creationId xmlns:a16="http://schemas.microsoft.com/office/drawing/2014/main" id="{F0FCD095-17BA-46FA-A32D-7D5FDD3B2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413" y="2165350"/>
            <a:ext cx="338137" cy="2820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0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4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4" name="Line 31">
            <a:extLst>
              <a:ext uri="{FF2B5EF4-FFF2-40B4-BE49-F238E27FC236}">
                <a16:creationId xmlns:a16="http://schemas.microsoft.com/office/drawing/2014/main" id="{85C54AB4-4CF7-422D-8B88-95FB71280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4706938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5" name="Line 33">
            <a:extLst>
              <a:ext uri="{FF2B5EF4-FFF2-40B4-BE49-F238E27FC236}">
                <a16:creationId xmlns:a16="http://schemas.microsoft.com/office/drawing/2014/main" id="{E716ED46-FDB8-443E-9014-7F9F9D6200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5262" y="2149475"/>
            <a:ext cx="6351" cy="255746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34">
            <a:extLst>
              <a:ext uri="{FF2B5EF4-FFF2-40B4-BE49-F238E27FC236}">
                <a16:creationId xmlns:a16="http://schemas.microsoft.com/office/drawing/2014/main" id="{A79ABEFC-7CF5-4DC6-A26D-0A97FE676F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50114" y="2154239"/>
            <a:ext cx="6350" cy="25527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Rectangle 35">
            <a:extLst>
              <a:ext uri="{FF2B5EF4-FFF2-40B4-BE49-F238E27FC236}">
                <a16:creationId xmlns:a16="http://schemas.microsoft.com/office/drawing/2014/main" id="{20731EFE-1996-4E85-AED1-F17B509B3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487" y="4944342"/>
            <a:ext cx="2328863" cy="4048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/>
          <a:p>
            <a:pPr algn="ctr" eaLnBrk="1" hangingPunct="1"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2400" b="1" dirty="0">
                <a:latin typeface="Times New Roman" pitchFamily="18" charset="0"/>
              </a:rPr>
              <a:t>（矩阵的行数）</a:t>
            </a:r>
          </a:p>
        </p:txBody>
      </p:sp>
      <p:grpSp>
        <p:nvGrpSpPr>
          <p:cNvPr id="78" name="Group 36">
            <a:extLst>
              <a:ext uri="{FF2B5EF4-FFF2-40B4-BE49-F238E27FC236}">
                <a16:creationId xmlns:a16="http://schemas.microsoft.com/office/drawing/2014/main" id="{2BB077FE-723D-4776-AB84-2EEC0184D08B}"/>
              </a:ext>
            </a:extLst>
          </p:cNvPr>
          <p:cNvGrpSpPr>
            <a:grpSpLocks/>
          </p:cNvGrpSpPr>
          <p:nvPr/>
        </p:nvGrpSpPr>
        <p:grpSpPr bwMode="auto">
          <a:xfrm>
            <a:off x="5811837" y="5341217"/>
            <a:ext cx="2335213" cy="769937"/>
            <a:chOff x="4266" y="3835"/>
            <a:chExt cx="1471" cy="485"/>
          </a:xfrm>
          <a:noFill/>
        </p:grpSpPr>
        <p:sp>
          <p:nvSpPr>
            <p:cNvPr id="79" name="Line 37">
              <a:extLst>
                <a:ext uri="{FF2B5EF4-FFF2-40B4-BE49-F238E27FC236}">
                  <a16:creationId xmlns:a16="http://schemas.microsoft.com/office/drawing/2014/main" id="{9990FDD5-7359-4880-B4E0-C1D743652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28" name="Rectangle 38">
              <a:extLst>
                <a:ext uri="{FF2B5EF4-FFF2-40B4-BE49-F238E27FC236}">
                  <a16:creationId xmlns:a16="http://schemas.microsoft.com/office/drawing/2014/main" id="{7C762192-0D3C-4D70-967A-148E2EEF2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 eaLnBrk="1" hangingPunct="1"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5</a:t>
              </a:r>
              <a:r>
                <a:rPr lang="zh-CN" altLang="en-US" sz="2400" b="1" dirty="0">
                  <a:latin typeface="Times New Roman" pitchFamily="18" charset="0"/>
                </a:rPr>
                <a:t>（矩阵的列数）</a:t>
              </a:r>
            </a:p>
            <a:p>
              <a:pPr algn="ctr" eaLnBrk="1" hangingPunct="1"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7</a:t>
              </a:r>
              <a:r>
                <a:rPr lang="zh-CN" altLang="en-US" sz="2400" b="1" dirty="0">
                  <a:latin typeface="Times New Roman" pitchFamily="18" charset="0"/>
                </a:rPr>
                <a:t>（非零元个数）</a:t>
              </a:r>
            </a:p>
          </p:txBody>
        </p:sp>
        <p:sp>
          <p:nvSpPr>
            <p:cNvPr id="129" name="Line 39">
              <a:extLst>
                <a:ext uri="{FF2B5EF4-FFF2-40B4-BE49-F238E27FC236}">
                  <a16:creationId xmlns:a16="http://schemas.microsoft.com/office/drawing/2014/main" id="{3CC16CAA-59FC-4FB1-B04E-730E134D6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0" name="Line 41">
            <a:extLst>
              <a:ext uri="{FF2B5EF4-FFF2-40B4-BE49-F238E27FC236}">
                <a16:creationId xmlns:a16="http://schemas.microsoft.com/office/drawing/2014/main" id="{7E925525-C0C5-444D-8973-561DBEF8E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4538" y="250666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31" name="Group 42">
            <a:extLst>
              <a:ext uri="{FF2B5EF4-FFF2-40B4-BE49-F238E27FC236}">
                <a16:creationId xmlns:a16="http://schemas.microsoft.com/office/drawing/2014/main" id="{7AE6E74F-E308-4BB5-BD11-48505328CA84}"/>
              </a:ext>
            </a:extLst>
          </p:cNvPr>
          <p:cNvGrpSpPr>
            <a:grpSpLocks/>
          </p:cNvGrpSpPr>
          <p:nvPr/>
        </p:nvGrpSpPr>
        <p:grpSpPr bwMode="auto">
          <a:xfrm>
            <a:off x="5811838" y="2133600"/>
            <a:ext cx="2328862" cy="377825"/>
            <a:chOff x="3826" y="1097"/>
            <a:chExt cx="1467" cy="249"/>
          </a:xfrm>
          <a:noFill/>
        </p:grpSpPr>
        <p:sp>
          <p:nvSpPr>
            <p:cNvPr id="132" name="Rectangle 43">
              <a:extLst>
                <a:ext uri="{FF2B5EF4-FFF2-40B4-BE49-F238E27FC236}">
                  <a16:creationId xmlns:a16="http://schemas.microsoft.com/office/drawing/2014/main" id="{CA198D0B-DDFC-4641-B142-DA5D917C0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1097"/>
              <a:ext cx="1467" cy="248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0       0       15</a:t>
              </a:r>
            </a:p>
          </p:txBody>
        </p:sp>
        <p:sp>
          <p:nvSpPr>
            <p:cNvPr id="133" name="Line 44">
              <a:extLst>
                <a:ext uri="{FF2B5EF4-FFF2-40B4-BE49-F238E27FC236}">
                  <a16:creationId xmlns:a16="http://schemas.microsoft.com/office/drawing/2014/main" id="{1DADCDC4-0227-4B53-AA12-EE6AC0E99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34" name="Line 45">
              <a:extLst>
                <a:ext uri="{FF2B5EF4-FFF2-40B4-BE49-F238E27FC236}">
                  <a16:creationId xmlns:a16="http://schemas.microsoft.com/office/drawing/2014/main" id="{A3D52651-0EC9-4539-BED2-B75A0FE87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35" name="Line 46">
            <a:extLst>
              <a:ext uri="{FF2B5EF4-FFF2-40B4-BE49-F238E27FC236}">
                <a16:creationId xmlns:a16="http://schemas.microsoft.com/office/drawing/2014/main" id="{981B5465-43AA-4598-B1EF-CB1A3791A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50" y="3817938"/>
            <a:ext cx="406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36" name="Group 47">
            <a:extLst>
              <a:ext uri="{FF2B5EF4-FFF2-40B4-BE49-F238E27FC236}">
                <a16:creationId xmlns:a16="http://schemas.microsoft.com/office/drawing/2014/main" id="{B4382742-42D9-406C-821B-90ACF80E995F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2493963"/>
            <a:ext cx="2328863" cy="379412"/>
            <a:chOff x="3863" y="1882"/>
            <a:chExt cx="1467" cy="239"/>
          </a:xfrm>
          <a:noFill/>
        </p:grpSpPr>
        <p:sp>
          <p:nvSpPr>
            <p:cNvPr id="137" name="Rectangle 48">
              <a:extLst>
                <a:ext uri="{FF2B5EF4-FFF2-40B4-BE49-F238E27FC236}">
                  <a16:creationId xmlns:a16="http://schemas.microsoft.com/office/drawing/2014/main" id="{159015F8-6E5D-496C-A87A-8B3DD169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0       4       91</a:t>
              </a:r>
            </a:p>
          </p:txBody>
        </p:sp>
        <p:sp>
          <p:nvSpPr>
            <p:cNvPr id="138" name="Line 49">
              <a:extLst>
                <a:ext uri="{FF2B5EF4-FFF2-40B4-BE49-F238E27FC236}">
                  <a16:creationId xmlns:a16="http://schemas.microsoft.com/office/drawing/2014/main" id="{18284F57-DC0A-4385-9911-681097F3C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39" name="Line 50">
              <a:extLst>
                <a:ext uri="{FF2B5EF4-FFF2-40B4-BE49-F238E27FC236}">
                  <a16:creationId xmlns:a16="http://schemas.microsoft.com/office/drawing/2014/main" id="{76CDAF7F-68A0-4ED9-AA58-34EFDDF60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40" name="Group 51">
            <a:extLst>
              <a:ext uri="{FF2B5EF4-FFF2-40B4-BE49-F238E27FC236}">
                <a16:creationId xmlns:a16="http://schemas.microsoft.com/office/drawing/2014/main" id="{45B0FEDE-A0EE-43DB-8B74-C5F974023C4C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2871788"/>
            <a:ext cx="2328863" cy="379412"/>
            <a:chOff x="3863" y="1882"/>
            <a:chExt cx="1467" cy="239"/>
          </a:xfrm>
          <a:noFill/>
        </p:grpSpPr>
        <p:sp>
          <p:nvSpPr>
            <p:cNvPr id="141" name="Rectangle 52">
              <a:extLst>
                <a:ext uri="{FF2B5EF4-FFF2-40B4-BE49-F238E27FC236}">
                  <a16:creationId xmlns:a16="http://schemas.microsoft.com/office/drawing/2014/main" id="{D68E38F5-F456-4494-AA67-65678B082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1       1       11</a:t>
              </a:r>
            </a:p>
          </p:txBody>
        </p:sp>
        <p:sp>
          <p:nvSpPr>
            <p:cNvPr id="142" name="Line 53">
              <a:extLst>
                <a:ext uri="{FF2B5EF4-FFF2-40B4-BE49-F238E27FC236}">
                  <a16:creationId xmlns:a16="http://schemas.microsoft.com/office/drawing/2014/main" id="{D8DF8FE3-E807-4CCE-AA59-83FE0C46D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3" name="Line 54">
              <a:extLst>
                <a:ext uri="{FF2B5EF4-FFF2-40B4-BE49-F238E27FC236}">
                  <a16:creationId xmlns:a16="http://schemas.microsoft.com/office/drawing/2014/main" id="{F0A89FAB-2503-4F42-BA61-A2E236412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44" name="Group 55">
            <a:extLst>
              <a:ext uri="{FF2B5EF4-FFF2-40B4-BE49-F238E27FC236}">
                <a16:creationId xmlns:a16="http://schemas.microsoft.com/office/drawing/2014/main" id="{59D44584-520E-4330-9791-96C4B8E4D880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3233738"/>
            <a:ext cx="2328863" cy="379412"/>
            <a:chOff x="3863" y="1882"/>
            <a:chExt cx="1467" cy="239"/>
          </a:xfrm>
          <a:noFill/>
        </p:grpSpPr>
        <p:sp>
          <p:nvSpPr>
            <p:cNvPr id="145" name="Rectangle 56">
              <a:extLst>
                <a:ext uri="{FF2B5EF4-FFF2-40B4-BE49-F238E27FC236}">
                  <a16:creationId xmlns:a16="http://schemas.microsoft.com/office/drawing/2014/main" id="{B0EF09D9-0156-4B16-B72C-6F29C4741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2       1        3</a:t>
              </a:r>
            </a:p>
          </p:txBody>
        </p:sp>
        <p:sp>
          <p:nvSpPr>
            <p:cNvPr id="146" name="Line 57">
              <a:extLst>
                <a:ext uri="{FF2B5EF4-FFF2-40B4-BE49-F238E27FC236}">
                  <a16:creationId xmlns:a16="http://schemas.microsoft.com/office/drawing/2014/main" id="{2CEA698C-DE82-4F64-B7B5-7D877601A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7" name="Line 58">
              <a:extLst>
                <a:ext uri="{FF2B5EF4-FFF2-40B4-BE49-F238E27FC236}">
                  <a16:creationId xmlns:a16="http://schemas.microsoft.com/office/drawing/2014/main" id="{8612AB67-1C6B-4008-B83E-A78F46D31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48" name="Text Box 15">
            <a:extLst>
              <a:ext uri="{FF2B5EF4-FFF2-40B4-BE49-F238E27FC236}">
                <a16:creationId xmlns:a16="http://schemas.microsoft.com/office/drawing/2014/main" id="{82499A76-BAC6-4FE8-BA1B-6784A88B1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1831975"/>
            <a:ext cx="2232025" cy="290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r        c      elem</a:t>
            </a:r>
          </a:p>
        </p:txBody>
      </p:sp>
      <p:sp>
        <p:nvSpPr>
          <p:cNvPr id="149" name="Text Box 15">
            <a:extLst>
              <a:ext uri="{FF2B5EF4-FFF2-40B4-BE49-F238E27FC236}">
                <a16:creationId xmlns:a16="http://schemas.microsoft.com/office/drawing/2014/main" id="{0BADF13A-18BF-4942-8746-F875AAAAC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773238"/>
            <a:ext cx="2232025" cy="29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r        c      elem</a:t>
            </a:r>
          </a:p>
        </p:txBody>
      </p:sp>
    </p:spTree>
    <p:extLst>
      <p:ext uri="{BB962C8B-B14F-4D97-AF65-F5344CB8AC3E}">
        <p14:creationId xmlns:p14="http://schemas.microsoft.com/office/powerpoint/2010/main" val="3906786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80" name="Text Box 91">
            <a:extLst>
              <a:ext uri="{FF2B5EF4-FFF2-40B4-BE49-F238E27FC236}">
                <a16:creationId xmlns:a16="http://schemas.microsoft.com/office/drawing/2014/main" id="{CF2C0D19-808C-4407-96E0-3C757C38A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70" y="1237456"/>
            <a:ext cx="701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在矩阵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中查找第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列非零元，顺序存储到矩阵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81" name="Text Box 5">
            <a:extLst>
              <a:ext uri="{FF2B5EF4-FFF2-40B4-BE49-F238E27FC236}">
                <a16:creationId xmlns:a16="http://schemas.microsoft.com/office/drawing/2014/main" id="{B4BF41E4-9051-4347-B759-1947D7891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116138"/>
            <a:ext cx="2328863" cy="257492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0        0       15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0        3       22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0        5     </a:t>
            </a:r>
            <a:r>
              <a:rPr lang="zh-CN" altLang="en-US" sz="2400" b="1" dirty="0">
                <a:latin typeface="宋体" panose="02010600030101010101" pitchFamily="2" charset="-122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15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1        1       11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1        2         3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2        3         6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4        0       91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82" name="Line 6">
            <a:extLst>
              <a:ext uri="{FF2B5EF4-FFF2-40B4-BE49-F238E27FC236}">
                <a16:creationId xmlns:a16="http://schemas.microsoft.com/office/drawing/2014/main" id="{35504861-C043-4FB4-A849-0DC27D625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2486025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3" name="Line 8">
            <a:extLst>
              <a:ext uri="{FF2B5EF4-FFF2-40B4-BE49-F238E27FC236}">
                <a16:creationId xmlns:a16="http://schemas.microsoft.com/office/drawing/2014/main" id="{5DBA9A6D-9AE9-493C-A077-CF5E24DE63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5600" y="2857500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4" name="Line 9">
            <a:extLst>
              <a:ext uri="{FF2B5EF4-FFF2-40B4-BE49-F238E27FC236}">
                <a16:creationId xmlns:a16="http://schemas.microsoft.com/office/drawing/2014/main" id="{E202888D-0667-4FB2-977C-D204606F9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3222625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5" name="Line 10">
            <a:extLst>
              <a:ext uri="{FF2B5EF4-FFF2-40B4-BE49-F238E27FC236}">
                <a16:creationId xmlns:a16="http://schemas.microsoft.com/office/drawing/2014/main" id="{A12D7E3D-8715-4111-B7EF-9756E1C54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6075" y="3589338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6" name="Line 11">
            <a:extLst>
              <a:ext uri="{FF2B5EF4-FFF2-40B4-BE49-F238E27FC236}">
                <a16:creationId xmlns:a16="http://schemas.microsoft.com/office/drawing/2014/main" id="{620279F1-7458-4446-B03F-DC0FFE678E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963" y="3965575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7" name="Line 12">
            <a:extLst>
              <a:ext uri="{FF2B5EF4-FFF2-40B4-BE49-F238E27FC236}">
                <a16:creationId xmlns:a16="http://schemas.microsoft.com/office/drawing/2014/main" id="{5947A1F2-0375-4733-8A0A-B219E5CE0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4332288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8" name="Text Box 13">
            <a:extLst>
              <a:ext uri="{FF2B5EF4-FFF2-40B4-BE49-F238E27FC236}">
                <a16:creationId xmlns:a16="http://schemas.microsoft.com/office/drawing/2014/main" id="{6ED98820-86F2-4EAC-AE7B-84960A9A0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2149475"/>
            <a:ext cx="338137" cy="2820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0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4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9" name="Line 14">
            <a:extLst>
              <a:ext uri="{FF2B5EF4-FFF2-40B4-BE49-F238E27FC236}">
                <a16:creationId xmlns:a16="http://schemas.microsoft.com/office/drawing/2014/main" id="{2EB32212-666D-4E42-A1BB-18698379A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469106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0" name="Line 16">
            <a:extLst>
              <a:ext uri="{FF2B5EF4-FFF2-40B4-BE49-F238E27FC236}">
                <a16:creationId xmlns:a16="http://schemas.microsoft.com/office/drawing/2014/main" id="{604F5B94-74BA-458F-B5FD-B67B83AE0C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5214" y="2133600"/>
            <a:ext cx="19050" cy="2530471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" name="Line 17">
            <a:extLst>
              <a:ext uri="{FF2B5EF4-FFF2-40B4-BE49-F238E27FC236}">
                <a16:creationId xmlns:a16="http://schemas.microsoft.com/office/drawing/2014/main" id="{3F622343-AE01-41B1-9785-BF2963CC2A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2138363"/>
            <a:ext cx="1590" cy="2516181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Rectangle 18">
            <a:extLst>
              <a:ext uri="{FF2B5EF4-FFF2-40B4-BE49-F238E27FC236}">
                <a16:creationId xmlns:a16="http://schemas.microsoft.com/office/drawing/2014/main" id="{E3955B30-7556-4AF4-8755-42CED596B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7" y="4948238"/>
            <a:ext cx="2328863" cy="4048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5（矩阵的行数）</a:t>
            </a:r>
          </a:p>
        </p:txBody>
      </p:sp>
      <p:grpSp>
        <p:nvGrpSpPr>
          <p:cNvPr id="93" name="Group 19">
            <a:extLst>
              <a:ext uri="{FF2B5EF4-FFF2-40B4-BE49-F238E27FC236}">
                <a16:creationId xmlns:a16="http://schemas.microsoft.com/office/drawing/2014/main" id="{DE9B4D32-6445-4EA6-A284-3E38DA989114}"/>
              </a:ext>
            </a:extLst>
          </p:cNvPr>
          <p:cNvGrpSpPr>
            <a:grpSpLocks/>
          </p:cNvGrpSpPr>
          <p:nvPr/>
        </p:nvGrpSpPr>
        <p:grpSpPr bwMode="auto">
          <a:xfrm>
            <a:off x="1614487" y="5345113"/>
            <a:ext cx="2335213" cy="769937"/>
            <a:chOff x="4266" y="3835"/>
            <a:chExt cx="1471" cy="485"/>
          </a:xfrm>
          <a:noFill/>
        </p:grpSpPr>
        <p:sp>
          <p:nvSpPr>
            <p:cNvPr id="94" name="Line 20">
              <a:extLst>
                <a:ext uri="{FF2B5EF4-FFF2-40B4-BE49-F238E27FC236}">
                  <a16:creationId xmlns:a16="http://schemas.microsoft.com/office/drawing/2014/main" id="{A3D169E7-2B22-4BF4-A240-788A6BF52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5" name="Rectangle 21">
              <a:extLst>
                <a:ext uri="{FF2B5EF4-FFF2-40B4-BE49-F238E27FC236}">
                  <a16:creationId xmlns:a16="http://schemas.microsoft.com/office/drawing/2014/main" id="{5102AAAF-668E-47AC-AAEB-1F0BDB724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6（矩阵的列数）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7（非零元个数）</a:t>
              </a:r>
            </a:p>
          </p:txBody>
        </p:sp>
        <p:sp>
          <p:nvSpPr>
            <p:cNvPr id="96" name="Line 22">
              <a:extLst>
                <a:ext uri="{FF2B5EF4-FFF2-40B4-BE49-F238E27FC236}">
                  <a16:creationId xmlns:a16="http://schemas.microsoft.com/office/drawing/2014/main" id="{0B055999-A597-466B-9A66-44537CFDD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7" name="Text Box 23">
            <a:extLst>
              <a:ext uri="{FF2B5EF4-FFF2-40B4-BE49-F238E27FC236}">
                <a16:creationId xmlns:a16="http://schemas.microsoft.com/office/drawing/2014/main" id="{36FF1410-1D18-4728-87BE-FCD7514BF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0" y="2132013"/>
            <a:ext cx="2328863" cy="26035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98" name="Line 25">
            <a:extLst>
              <a:ext uri="{FF2B5EF4-FFF2-40B4-BE49-F238E27FC236}">
                <a16:creationId xmlns:a16="http://schemas.microsoft.com/office/drawing/2014/main" id="{879ADEE0-0C4D-401C-AE04-9145381DA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2950" y="2873375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9" name="Line 26">
            <a:extLst>
              <a:ext uri="{FF2B5EF4-FFF2-40B4-BE49-F238E27FC236}">
                <a16:creationId xmlns:a16="http://schemas.microsoft.com/office/drawing/2014/main" id="{011C97BC-6581-47CA-AB0D-E39E95E1C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3238500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0" name="Line 27">
            <a:extLst>
              <a:ext uri="{FF2B5EF4-FFF2-40B4-BE49-F238E27FC236}">
                <a16:creationId xmlns:a16="http://schemas.microsoft.com/office/drawing/2014/main" id="{1E904DB3-272D-4A89-A365-BEBA939E1E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3425" y="3605213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1" name="Line 28">
            <a:extLst>
              <a:ext uri="{FF2B5EF4-FFF2-40B4-BE49-F238E27FC236}">
                <a16:creationId xmlns:a16="http://schemas.microsoft.com/office/drawing/2014/main" id="{2AFF70E7-0B0E-42A9-A8D3-54F4FB831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2313" y="3981450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2" name="Line 29">
            <a:extLst>
              <a:ext uri="{FF2B5EF4-FFF2-40B4-BE49-F238E27FC236}">
                <a16:creationId xmlns:a16="http://schemas.microsoft.com/office/drawing/2014/main" id="{866EC894-389F-40AD-AFDA-FF03AC09C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434816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3" name="Text Box 30">
            <a:extLst>
              <a:ext uri="{FF2B5EF4-FFF2-40B4-BE49-F238E27FC236}">
                <a16:creationId xmlns:a16="http://schemas.microsoft.com/office/drawing/2014/main" id="{C5352BA4-728B-4857-956F-09118817E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413" y="2165350"/>
            <a:ext cx="338137" cy="2820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0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4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4" name="Line 31">
            <a:extLst>
              <a:ext uri="{FF2B5EF4-FFF2-40B4-BE49-F238E27FC236}">
                <a16:creationId xmlns:a16="http://schemas.microsoft.com/office/drawing/2014/main" id="{3480E127-F833-44D0-B176-518054E6AC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4706938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5" name="Line 33">
            <a:extLst>
              <a:ext uri="{FF2B5EF4-FFF2-40B4-BE49-F238E27FC236}">
                <a16:creationId xmlns:a16="http://schemas.microsoft.com/office/drawing/2014/main" id="{E23C4BBB-1165-4A23-B4AD-76B6D58A8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1614" y="2149476"/>
            <a:ext cx="0" cy="25860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Line 34">
            <a:extLst>
              <a:ext uri="{FF2B5EF4-FFF2-40B4-BE49-F238E27FC236}">
                <a16:creationId xmlns:a16="http://schemas.microsoft.com/office/drawing/2014/main" id="{AFC4A8CF-05B3-4450-AF4C-DD044D8F6B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47086" y="2154238"/>
            <a:ext cx="9378" cy="2533649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Rectangle 35">
            <a:extLst>
              <a:ext uri="{FF2B5EF4-FFF2-40B4-BE49-F238E27FC236}">
                <a16:creationId xmlns:a16="http://schemas.microsoft.com/office/drawing/2014/main" id="{7AB1C600-AF75-4EB3-B6EB-58FA10EDE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837" y="4970463"/>
            <a:ext cx="2328863" cy="4048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/>
          <a:p>
            <a:pPr algn="ctr" eaLnBrk="1" hangingPunct="1"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2400" b="1" dirty="0">
                <a:latin typeface="Times New Roman" pitchFamily="18" charset="0"/>
              </a:rPr>
              <a:t>（矩阵的行数）</a:t>
            </a:r>
          </a:p>
        </p:txBody>
      </p:sp>
      <p:grpSp>
        <p:nvGrpSpPr>
          <p:cNvPr id="108" name="Group 36">
            <a:extLst>
              <a:ext uri="{FF2B5EF4-FFF2-40B4-BE49-F238E27FC236}">
                <a16:creationId xmlns:a16="http://schemas.microsoft.com/office/drawing/2014/main" id="{DDA6A322-9826-465B-BDA1-57E57957681A}"/>
              </a:ext>
            </a:extLst>
          </p:cNvPr>
          <p:cNvGrpSpPr>
            <a:grpSpLocks/>
          </p:cNvGrpSpPr>
          <p:nvPr/>
        </p:nvGrpSpPr>
        <p:grpSpPr bwMode="auto">
          <a:xfrm>
            <a:off x="5818187" y="5367338"/>
            <a:ext cx="2335213" cy="769937"/>
            <a:chOff x="4266" y="3835"/>
            <a:chExt cx="1471" cy="485"/>
          </a:xfrm>
          <a:noFill/>
        </p:grpSpPr>
        <p:sp>
          <p:nvSpPr>
            <p:cNvPr id="109" name="Line 37">
              <a:extLst>
                <a:ext uri="{FF2B5EF4-FFF2-40B4-BE49-F238E27FC236}">
                  <a16:creationId xmlns:a16="http://schemas.microsoft.com/office/drawing/2014/main" id="{0BA83C77-74BC-4891-A3E7-806F43084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0" name="Rectangle 38">
              <a:extLst>
                <a:ext uri="{FF2B5EF4-FFF2-40B4-BE49-F238E27FC236}">
                  <a16:creationId xmlns:a16="http://schemas.microsoft.com/office/drawing/2014/main" id="{01B9C6AA-517C-470D-BF03-9BE42F28E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 eaLnBrk="1" hangingPunct="1"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5</a:t>
              </a:r>
              <a:r>
                <a:rPr lang="zh-CN" altLang="en-US" sz="2400" b="1" dirty="0">
                  <a:latin typeface="Times New Roman" pitchFamily="18" charset="0"/>
                </a:rPr>
                <a:t>（矩阵的列数）</a:t>
              </a:r>
            </a:p>
            <a:p>
              <a:pPr algn="ctr" eaLnBrk="1" hangingPunct="1"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7</a:t>
              </a:r>
              <a:r>
                <a:rPr lang="zh-CN" altLang="en-US" sz="2400" b="1" dirty="0">
                  <a:latin typeface="Times New Roman" pitchFamily="18" charset="0"/>
                </a:rPr>
                <a:t>（非零元个数）</a:t>
              </a:r>
            </a:p>
          </p:txBody>
        </p:sp>
        <p:sp>
          <p:nvSpPr>
            <p:cNvPr id="111" name="Line 39">
              <a:extLst>
                <a:ext uri="{FF2B5EF4-FFF2-40B4-BE49-F238E27FC236}">
                  <a16:creationId xmlns:a16="http://schemas.microsoft.com/office/drawing/2014/main" id="{536FCAD9-F264-4E24-AE23-BF862923D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2" name="Line 41">
            <a:extLst>
              <a:ext uri="{FF2B5EF4-FFF2-40B4-BE49-F238E27FC236}">
                <a16:creationId xmlns:a16="http://schemas.microsoft.com/office/drawing/2014/main" id="{0C4E2D88-4991-405F-BF22-D1B2637524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4538" y="250666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13" name="Group 42">
            <a:extLst>
              <a:ext uri="{FF2B5EF4-FFF2-40B4-BE49-F238E27FC236}">
                <a16:creationId xmlns:a16="http://schemas.microsoft.com/office/drawing/2014/main" id="{BB122EF5-5B0C-4DE6-8415-7871D946FBE8}"/>
              </a:ext>
            </a:extLst>
          </p:cNvPr>
          <p:cNvGrpSpPr>
            <a:grpSpLocks/>
          </p:cNvGrpSpPr>
          <p:nvPr/>
        </p:nvGrpSpPr>
        <p:grpSpPr bwMode="auto">
          <a:xfrm>
            <a:off x="5811838" y="2133600"/>
            <a:ext cx="2328862" cy="377825"/>
            <a:chOff x="3826" y="1097"/>
            <a:chExt cx="1467" cy="249"/>
          </a:xfrm>
          <a:noFill/>
        </p:grpSpPr>
        <p:sp>
          <p:nvSpPr>
            <p:cNvPr id="114" name="Rectangle 43">
              <a:extLst>
                <a:ext uri="{FF2B5EF4-FFF2-40B4-BE49-F238E27FC236}">
                  <a16:creationId xmlns:a16="http://schemas.microsoft.com/office/drawing/2014/main" id="{129A3047-7CF5-406D-BA1F-2C3760A7B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1097"/>
              <a:ext cx="1467" cy="248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0       0       15</a:t>
              </a:r>
            </a:p>
          </p:txBody>
        </p:sp>
        <p:sp>
          <p:nvSpPr>
            <p:cNvPr id="115" name="Line 44">
              <a:extLst>
                <a:ext uri="{FF2B5EF4-FFF2-40B4-BE49-F238E27FC236}">
                  <a16:creationId xmlns:a16="http://schemas.microsoft.com/office/drawing/2014/main" id="{789AD59D-F5A2-4431-98B0-76AAF98EC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6" name="Line 45">
              <a:extLst>
                <a:ext uri="{FF2B5EF4-FFF2-40B4-BE49-F238E27FC236}">
                  <a16:creationId xmlns:a16="http://schemas.microsoft.com/office/drawing/2014/main" id="{3C0C5796-0E6D-4E60-AB09-051273679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17" name="Line 46">
            <a:extLst>
              <a:ext uri="{FF2B5EF4-FFF2-40B4-BE49-F238E27FC236}">
                <a16:creationId xmlns:a16="http://schemas.microsoft.com/office/drawing/2014/main" id="{878A91D9-A8A7-467C-B5A0-09A48918A0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3" y="2700338"/>
            <a:ext cx="406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8" name="Group 47">
            <a:extLst>
              <a:ext uri="{FF2B5EF4-FFF2-40B4-BE49-F238E27FC236}">
                <a16:creationId xmlns:a16="http://schemas.microsoft.com/office/drawing/2014/main" id="{75A1A013-3D6D-4722-BF71-1CC391157285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2493963"/>
            <a:ext cx="2328863" cy="379412"/>
            <a:chOff x="3863" y="1882"/>
            <a:chExt cx="1467" cy="239"/>
          </a:xfrm>
          <a:noFill/>
        </p:grpSpPr>
        <p:sp>
          <p:nvSpPr>
            <p:cNvPr id="119" name="Rectangle 48">
              <a:extLst>
                <a:ext uri="{FF2B5EF4-FFF2-40B4-BE49-F238E27FC236}">
                  <a16:creationId xmlns:a16="http://schemas.microsoft.com/office/drawing/2014/main" id="{C54B5190-D3BA-4F0F-B1B5-BE23948F3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0       4       91</a:t>
              </a:r>
            </a:p>
          </p:txBody>
        </p:sp>
        <p:sp>
          <p:nvSpPr>
            <p:cNvPr id="120" name="Line 49">
              <a:extLst>
                <a:ext uri="{FF2B5EF4-FFF2-40B4-BE49-F238E27FC236}">
                  <a16:creationId xmlns:a16="http://schemas.microsoft.com/office/drawing/2014/main" id="{5382335B-B2AB-4AFA-859B-270F46B64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21" name="Line 50">
              <a:extLst>
                <a:ext uri="{FF2B5EF4-FFF2-40B4-BE49-F238E27FC236}">
                  <a16:creationId xmlns:a16="http://schemas.microsoft.com/office/drawing/2014/main" id="{67E6BAD4-423B-47F1-A31D-60390ECE4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22" name="Group 51">
            <a:extLst>
              <a:ext uri="{FF2B5EF4-FFF2-40B4-BE49-F238E27FC236}">
                <a16:creationId xmlns:a16="http://schemas.microsoft.com/office/drawing/2014/main" id="{C47FE0FE-7AFE-4B5F-8D8F-8746612F0007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2871788"/>
            <a:ext cx="2328863" cy="379412"/>
            <a:chOff x="3863" y="1882"/>
            <a:chExt cx="1467" cy="239"/>
          </a:xfrm>
          <a:noFill/>
        </p:grpSpPr>
        <p:sp>
          <p:nvSpPr>
            <p:cNvPr id="123" name="Rectangle 52">
              <a:extLst>
                <a:ext uri="{FF2B5EF4-FFF2-40B4-BE49-F238E27FC236}">
                  <a16:creationId xmlns:a16="http://schemas.microsoft.com/office/drawing/2014/main" id="{A083A723-48F4-4FA8-8420-E9009C226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1       1       11</a:t>
              </a:r>
            </a:p>
          </p:txBody>
        </p:sp>
        <p:sp>
          <p:nvSpPr>
            <p:cNvPr id="124" name="Line 53">
              <a:extLst>
                <a:ext uri="{FF2B5EF4-FFF2-40B4-BE49-F238E27FC236}">
                  <a16:creationId xmlns:a16="http://schemas.microsoft.com/office/drawing/2014/main" id="{4AE19664-9EED-44E7-A3D6-B4213B55B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25" name="Line 54">
              <a:extLst>
                <a:ext uri="{FF2B5EF4-FFF2-40B4-BE49-F238E27FC236}">
                  <a16:creationId xmlns:a16="http://schemas.microsoft.com/office/drawing/2014/main" id="{A0F0D472-F8E5-4FF3-9744-E53217817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26" name="Group 55">
            <a:extLst>
              <a:ext uri="{FF2B5EF4-FFF2-40B4-BE49-F238E27FC236}">
                <a16:creationId xmlns:a16="http://schemas.microsoft.com/office/drawing/2014/main" id="{66E384B3-0286-4685-A426-D5F29C151657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3233738"/>
            <a:ext cx="2328863" cy="379412"/>
            <a:chOff x="3863" y="1882"/>
            <a:chExt cx="1467" cy="239"/>
          </a:xfrm>
          <a:noFill/>
        </p:grpSpPr>
        <p:sp>
          <p:nvSpPr>
            <p:cNvPr id="127" name="Rectangle 56">
              <a:extLst>
                <a:ext uri="{FF2B5EF4-FFF2-40B4-BE49-F238E27FC236}">
                  <a16:creationId xmlns:a16="http://schemas.microsoft.com/office/drawing/2014/main" id="{09349D71-7D6B-419A-9AA4-EF0F0D06F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2       1        3</a:t>
              </a:r>
            </a:p>
          </p:txBody>
        </p:sp>
        <p:sp>
          <p:nvSpPr>
            <p:cNvPr id="150" name="Line 57">
              <a:extLst>
                <a:ext uri="{FF2B5EF4-FFF2-40B4-BE49-F238E27FC236}">
                  <a16:creationId xmlns:a16="http://schemas.microsoft.com/office/drawing/2014/main" id="{FCB007FF-6E82-4478-A844-2D34886B3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1" name="Line 58">
              <a:extLst>
                <a:ext uri="{FF2B5EF4-FFF2-40B4-BE49-F238E27FC236}">
                  <a16:creationId xmlns:a16="http://schemas.microsoft.com/office/drawing/2014/main" id="{9090D8C1-2459-4A39-9398-71A7B9E29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52" name="Group 59">
            <a:extLst>
              <a:ext uri="{FF2B5EF4-FFF2-40B4-BE49-F238E27FC236}">
                <a16:creationId xmlns:a16="http://schemas.microsoft.com/office/drawing/2014/main" id="{42C3AB37-EA5E-4381-8E74-8E805E3CBC29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3609975"/>
            <a:ext cx="2328863" cy="379413"/>
            <a:chOff x="3863" y="1882"/>
            <a:chExt cx="1467" cy="239"/>
          </a:xfrm>
          <a:noFill/>
        </p:grpSpPr>
        <p:sp>
          <p:nvSpPr>
            <p:cNvPr id="153" name="Rectangle 60">
              <a:extLst>
                <a:ext uri="{FF2B5EF4-FFF2-40B4-BE49-F238E27FC236}">
                  <a16:creationId xmlns:a16="http://schemas.microsoft.com/office/drawing/2014/main" id="{CC8F2E97-C1CA-416E-B158-9ACB91AC5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3       0       22</a:t>
              </a:r>
            </a:p>
          </p:txBody>
        </p:sp>
        <p:sp>
          <p:nvSpPr>
            <p:cNvPr id="154" name="Line 61">
              <a:extLst>
                <a:ext uri="{FF2B5EF4-FFF2-40B4-BE49-F238E27FC236}">
                  <a16:creationId xmlns:a16="http://schemas.microsoft.com/office/drawing/2014/main" id="{085AFF2E-47A8-4080-BD0D-BAC53A950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5" name="Line 62">
              <a:extLst>
                <a:ext uri="{FF2B5EF4-FFF2-40B4-BE49-F238E27FC236}">
                  <a16:creationId xmlns:a16="http://schemas.microsoft.com/office/drawing/2014/main" id="{CE779578-B46D-4A53-96B0-4F11E0550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56" name="Line 68">
            <a:extLst>
              <a:ext uri="{FF2B5EF4-FFF2-40B4-BE49-F238E27FC236}">
                <a16:creationId xmlns:a16="http://schemas.microsoft.com/office/drawing/2014/main" id="{24CC4E78-A74A-4381-8FB4-C48FB2DAC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338" y="4167188"/>
            <a:ext cx="406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57" name="Group 69">
            <a:extLst>
              <a:ext uri="{FF2B5EF4-FFF2-40B4-BE49-F238E27FC236}">
                <a16:creationId xmlns:a16="http://schemas.microsoft.com/office/drawing/2014/main" id="{EC884D71-B522-4BA2-84EA-BCFCBD1F4125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3973513"/>
            <a:ext cx="2328863" cy="379412"/>
            <a:chOff x="3863" y="1882"/>
            <a:chExt cx="1467" cy="239"/>
          </a:xfrm>
          <a:noFill/>
        </p:grpSpPr>
        <p:sp>
          <p:nvSpPr>
            <p:cNvPr id="158" name="Rectangle 70">
              <a:extLst>
                <a:ext uri="{FF2B5EF4-FFF2-40B4-BE49-F238E27FC236}">
                  <a16:creationId xmlns:a16="http://schemas.microsoft.com/office/drawing/2014/main" id="{8B2BD344-20CC-428A-9B25-7F792E161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3       2        6</a:t>
              </a:r>
            </a:p>
          </p:txBody>
        </p:sp>
        <p:sp>
          <p:nvSpPr>
            <p:cNvPr id="159" name="Line 71">
              <a:extLst>
                <a:ext uri="{FF2B5EF4-FFF2-40B4-BE49-F238E27FC236}">
                  <a16:creationId xmlns:a16="http://schemas.microsoft.com/office/drawing/2014/main" id="{DC60A918-4366-4043-9E4B-D8E4BD4EF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60" name="Line 72">
              <a:extLst>
                <a:ext uri="{FF2B5EF4-FFF2-40B4-BE49-F238E27FC236}">
                  <a16:creationId xmlns:a16="http://schemas.microsoft.com/office/drawing/2014/main" id="{4C8E2B5C-0D4B-47A8-96E8-A286C51B4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61" name="Text Box 15">
            <a:extLst>
              <a:ext uri="{FF2B5EF4-FFF2-40B4-BE49-F238E27FC236}">
                <a16:creationId xmlns:a16="http://schemas.microsoft.com/office/drawing/2014/main" id="{4A92822B-4EC9-4B36-A904-7785C8BDF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1831975"/>
            <a:ext cx="2232025" cy="290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r        c      elem</a:t>
            </a:r>
          </a:p>
        </p:txBody>
      </p:sp>
      <p:sp>
        <p:nvSpPr>
          <p:cNvPr id="162" name="Text Box 15">
            <a:extLst>
              <a:ext uri="{FF2B5EF4-FFF2-40B4-BE49-F238E27FC236}">
                <a16:creationId xmlns:a16="http://schemas.microsoft.com/office/drawing/2014/main" id="{10E47E67-AE08-4F85-A65E-8FCC94118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773238"/>
            <a:ext cx="2232025" cy="29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r        c      elem</a:t>
            </a:r>
          </a:p>
        </p:txBody>
      </p:sp>
    </p:spTree>
    <p:extLst>
      <p:ext uri="{BB962C8B-B14F-4D97-AF65-F5344CB8AC3E}">
        <p14:creationId xmlns:p14="http://schemas.microsoft.com/office/powerpoint/2010/main" val="292232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80" name="Text Box 91">
            <a:extLst>
              <a:ext uri="{FF2B5EF4-FFF2-40B4-BE49-F238E27FC236}">
                <a16:creationId xmlns:a16="http://schemas.microsoft.com/office/drawing/2014/main" id="{CF2C0D19-808C-4407-96E0-3C757C38A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70" y="1237456"/>
            <a:ext cx="701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在矩阵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中查找第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列非零元，顺序存储到矩阵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64" name="Text Box 5">
            <a:extLst>
              <a:ext uri="{FF2B5EF4-FFF2-40B4-BE49-F238E27FC236}">
                <a16:creationId xmlns:a16="http://schemas.microsoft.com/office/drawing/2014/main" id="{21C68E78-0C4B-4CFA-96EE-787F847A5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116138"/>
            <a:ext cx="2328863" cy="257333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0        0       15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0        3       22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0        5     </a:t>
            </a:r>
            <a:r>
              <a:rPr lang="zh-CN" altLang="en-US" sz="2400" b="1" dirty="0">
                <a:latin typeface="宋体" panose="02010600030101010101" pitchFamily="2" charset="-122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15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1        1       11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1        2         3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2        3         6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4        0       91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5" name="Line 6">
            <a:extLst>
              <a:ext uri="{FF2B5EF4-FFF2-40B4-BE49-F238E27FC236}">
                <a16:creationId xmlns:a16="http://schemas.microsoft.com/office/drawing/2014/main" id="{88402A3D-18A4-4940-AAF5-FFA1985F8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2486025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6" name="Line 8">
            <a:extLst>
              <a:ext uri="{FF2B5EF4-FFF2-40B4-BE49-F238E27FC236}">
                <a16:creationId xmlns:a16="http://schemas.microsoft.com/office/drawing/2014/main" id="{C73B21A8-8283-4779-A6CB-39CD2130D6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5600" y="2857500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7" name="Line 9">
            <a:extLst>
              <a:ext uri="{FF2B5EF4-FFF2-40B4-BE49-F238E27FC236}">
                <a16:creationId xmlns:a16="http://schemas.microsoft.com/office/drawing/2014/main" id="{82BB12E6-022A-4174-AFFE-A17E0F823E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3222625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8" name="Line 10">
            <a:extLst>
              <a:ext uri="{FF2B5EF4-FFF2-40B4-BE49-F238E27FC236}">
                <a16:creationId xmlns:a16="http://schemas.microsoft.com/office/drawing/2014/main" id="{3DE1739D-A000-40E8-9D4E-BEEC27312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6075" y="3589338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9" name="Line 11">
            <a:extLst>
              <a:ext uri="{FF2B5EF4-FFF2-40B4-BE49-F238E27FC236}">
                <a16:creationId xmlns:a16="http://schemas.microsoft.com/office/drawing/2014/main" id="{54CC7729-D27E-472D-AEF7-7D41DA5D0C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963" y="3965575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0" name="Line 12">
            <a:extLst>
              <a:ext uri="{FF2B5EF4-FFF2-40B4-BE49-F238E27FC236}">
                <a16:creationId xmlns:a16="http://schemas.microsoft.com/office/drawing/2014/main" id="{879E99DE-6E5C-4ABC-9D44-5CAE9F25F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4332288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1" name="Text Box 13">
            <a:extLst>
              <a:ext uri="{FF2B5EF4-FFF2-40B4-BE49-F238E27FC236}">
                <a16:creationId xmlns:a16="http://schemas.microsoft.com/office/drawing/2014/main" id="{CF8D8CA5-75FE-48E1-8041-1C1CA15A2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2149475"/>
            <a:ext cx="338137" cy="2820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0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4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2" name="Line 14">
            <a:extLst>
              <a:ext uri="{FF2B5EF4-FFF2-40B4-BE49-F238E27FC236}">
                <a16:creationId xmlns:a16="http://schemas.microsoft.com/office/drawing/2014/main" id="{F5929D38-75AB-4473-9DD0-7039A175DC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469106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3" name="Line 16">
            <a:extLst>
              <a:ext uri="{FF2B5EF4-FFF2-40B4-BE49-F238E27FC236}">
                <a16:creationId xmlns:a16="http://schemas.microsoft.com/office/drawing/2014/main" id="{E27EE7E5-813B-40B5-9B62-618BD32E8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4" y="2133601"/>
            <a:ext cx="0" cy="2565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17">
            <a:extLst>
              <a:ext uri="{FF2B5EF4-FFF2-40B4-BE49-F238E27FC236}">
                <a16:creationId xmlns:a16="http://schemas.microsoft.com/office/drawing/2014/main" id="{B6876DD5-E921-472E-8B1B-0E738FB691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2764" y="2138363"/>
            <a:ext cx="6349" cy="253523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Rectangle 18">
            <a:extLst>
              <a:ext uri="{FF2B5EF4-FFF2-40B4-BE49-F238E27FC236}">
                <a16:creationId xmlns:a16="http://schemas.microsoft.com/office/drawing/2014/main" id="{863B5659-1D9D-4B30-8756-3117097A9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00" y="5053807"/>
            <a:ext cx="2328863" cy="4048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5（矩阵的行数）</a:t>
            </a:r>
          </a:p>
        </p:txBody>
      </p:sp>
      <p:grpSp>
        <p:nvGrpSpPr>
          <p:cNvPr id="76" name="Group 19">
            <a:extLst>
              <a:ext uri="{FF2B5EF4-FFF2-40B4-BE49-F238E27FC236}">
                <a16:creationId xmlns:a16="http://schemas.microsoft.com/office/drawing/2014/main" id="{75104D01-95D7-4CCC-8427-54BE7B01E217}"/>
              </a:ext>
            </a:extLst>
          </p:cNvPr>
          <p:cNvGrpSpPr>
            <a:grpSpLocks/>
          </p:cNvGrpSpPr>
          <p:nvPr/>
        </p:nvGrpSpPr>
        <p:grpSpPr bwMode="auto">
          <a:xfrm>
            <a:off x="1631950" y="5450682"/>
            <a:ext cx="2335213" cy="769937"/>
            <a:chOff x="4266" y="3835"/>
            <a:chExt cx="1471" cy="485"/>
          </a:xfrm>
          <a:noFill/>
        </p:grpSpPr>
        <p:sp>
          <p:nvSpPr>
            <p:cNvPr id="77" name="Line 20">
              <a:extLst>
                <a:ext uri="{FF2B5EF4-FFF2-40B4-BE49-F238E27FC236}">
                  <a16:creationId xmlns:a16="http://schemas.microsoft.com/office/drawing/2014/main" id="{BC1AF586-9247-420E-AFCE-FB2BC7F9E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1EC49CB4-5477-4D2B-9BFA-BAC27A299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6（矩阵的列数）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7（非零元个数）</a:t>
              </a:r>
            </a:p>
          </p:txBody>
        </p:sp>
        <p:sp>
          <p:nvSpPr>
            <p:cNvPr id="79" name="Line 22">
              <a:extLst>
                <a:ext uri="{FF2B5EF4-FFF2-40B4-BE49-F238E27FC236}">
                  <a16:creationId xmlns:a16="http://schemas.microsoft.com/office/drawing/2014/main" id="{8873D29E-6EF6-40B7-99BF-E7840144C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8" name="Text Box 23">
            <a:extLst>
              <a:ext uri="{FF2B5EF4-FFF2-40B4-BE49-F238E27FC236}">
                <a16:creationId xmlns:a16="http://schemas.microsoft.com/office/drawing/2014/main" id="{F4201FAD-8DE2-4C92-A248-C3037748F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0" y="2132013"/>
            <a:ext cx="2328863" cy="257333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" name="Line 25">
            <a:extLst>
              <a:ext uri="{FF2B5EF4-FFF2-40B4-BE49-F238E27FC236}">
                <a16:creationId xmlns:a16="http://schemas.microsoft.com/office/drawing/2014/main" id="{CF2AB1E3-D58D-4EFA-8F91-BBB0CDDA91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2950" y="2873375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0" name="Line 26">
            <a:extLst>
              <a:ext uri="{FF2B5EF4-FFF2-40B4-BE49-F238E27FC236}">
                <a16:creationId xmlns:a16="http://schemas.microsoft.com/office/drawing/2014/main" id="{848619DC-92E4-4415-ACED-314D823AD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3238500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1" name="Line 27">
            <a:extLst>
              <a:ext uri="{FF2B5EF4-FFF2-40B4-BE49-F238E27FC236}">
                <a16:creationId xmlns:a16="http://schemas.microsoft.com/office/drawing/2014/main" id="{DE208E56-8D4C-4094-B7F2-F9913C3F7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3425" y="3605213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2" name="Line 28">
            <a:extLst>
              <a:ext uri="{FF2B5EF4-FFF2-40B4-BE49-F238E27FC236}">
                <a16:creationId xmlns:a16="http://schemas.microsoft.com/office/drawing/2014/main" id="{C368288C-7602-41C4-B2D3-9F6D6505E3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2313" y="3981450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3" name="Line 29">
            <a:extLst>
              <a:ext uri="{FF2B5EF4-FFF2-40B4-BE49-F238E27FC236}">
                <a16:creationId xmlns:a16="http://schemas.microsoft.com/office/drawing/2014/main" id="{C1C97D2A-3F40-4E58-B96C-4F6F6BAD5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434816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4" name="Text Box 30">
            <a:extLst>
              <a:ext uri="{FF2B5EF4-FFF2-40B4-BE49-F238E27FC236}">
                <a16:creationId xmlns:a16="http://schemas.microsoft.com/office/drawing/2014/main" id="{4194847C-B0DC-4EF1-8466-5D569707E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413" y="2165350"/>
            <a:ext cx="338137" cy="2820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0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4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5" name="Line 31">
            <a:extLst>
              <a:ext uri="{FF2B5EF4-FFF2-40B4-BE49-F238E27FC236}">
                <a16:creationId xmlns:a16="http://schemas.microsoft.com/office/drawing/2014/main" id="{83273B29-A67D-4403-B619-0F8B1148B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4706938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6" name="Line 33">
            <a:extLst>
              <a:ext uri="{FF2B5EF4-FFF2-40B4-BE49-F238E27FC236}">
                <a16:creationId xmlns:a16="http://schemas.microsoft.com/office/drawing/2014/main" id="{5EA054CF-213C-4172-B8D2-A0834EAE1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1614" y="2149475"/>
            <a:ext cx="0" cy="257333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7" name="Line 34">
            <a:extLst>
              <a:ext uri="{FF2B5EF4-FFF2-40B4-BE49-F238E27FC236}">
                <a16:creationId xmlns:a16="http://schemas.microsoft.com/office/drawing/2014/main" id="{A313AC4B-17A8-43F6-B59D-8D8F75B32E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53294" y="2154238"/>
            <a:ext cx="3170" cy="251142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8" name="Rectangle 35">
            <a:extLst>
              <a:ext uri="{FF2B5EF4-FFF2-40B4-BE49-F238E27FC236}">
                <a16:creationId xmlns:a16="http://schemas.microsoft.com/office/drawing/2014/main" id="{85172F81-BD23-483E-B64B-802C7F06E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837" y="5057921"/>
            <a:ext cx="2328863" cy="4048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/>
          <a:p>
            <a:pPr algn="ctr" eaLnBrk="1" hangingPunct="1"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2400" b="1" dirty="0">
                <a:latin typeface="Times New Roman" pitchFamily="18" charset="0"/>
              </a:rPr>
              <a:t>（矩阵的行数）</a:t>
            </a:r>
          </a:p>
        </p:txBody>
      </p:sp>
      <p:grpSp>
        <p:nvGrpSpPr>
          <p:cNvPr id="139" name="Group 36">
            <a:extLst>
              <a:ext uri="{FF2B5EF4-FFF2-40B4-BE49-F238E27FC236}">
                <a16:creationId xmlns:a16="http://schemas.microsoft.com/office/drawing/2014/main" id="{E4C35E79-B00F-450C-929D-E949FBEE65F5}"/>
              </a:ext>
            </a:extLst>
          </p:cNvPr>
          <p:cNvGrpSpPr>
            <a:grpSpLocks/>
          </p:cNvGrpSpPr>
          <p:nvPr/>
        </p:nvGrpSpPr>
        <p:grpSpPr bwMode="auto">
          <a:xfrm>
            <a:off x="5818187" y="5454796"/>
            <a:ext cx="2335213" cy="769937"/>
            <a:chOff x="4266" y="3835"/>
            <a:chExt cx="1471" cy="485"/>
          </a:xfrm>
          <a:noFill/>
        </p:grpSpPr>
        <p:sp>
          <p:nvSpPr>
            <p:cNvPr id="140" name="Line 37">
              <a:extLst>
                <a:ext uri="{FF2B5EF4-FFF2-40B4-BE49-F238E27FC236}">
                  <a16:creationId xmlns:a16="http://schemas.microsoft.com/office/drawing/2014/main" id="{2B9734BE-5849-48DD-BEFB-27870162F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41" name="Rectangle 38">
              <a:extLst>
                <a:ext uri="{FF2B5EF4-FFF2-40B4-BE49-F238E27FC236}">
                  <a16:creationId xmlns:a16="http://schemas.microsoft.com/office/drawing/2014/main" id="{10E20AB7-DD29-40AA-96B1-7B97D35FE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 eaLnBrk="1" hangingPunct="1"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5</a:t>
              </a:r>
              <a:r>
                <a:rPr lang="zh-CN" altLang="en-US" sz="2400" b="1" dirty="0">
                  <a:latin typeface="Times New Roman" pitchFamily="18" charset="0"/>
                </a:rPr>
                <a:t>（矩阵的列数）</a:t>
              </a:r>
            </a:p>
            <a:p>
              <a:pPr algn="ctr" eaLnBrk="1" hangingPunct="1"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7</a:t>
              </a:r>
              <a:r>
                <a:rPr lang="zh-CN" altLang="en-US" sz="2400" b="1" dirty="0">
                  <a:latin typeface="Times New Roman" pitchFamily="18" charset="0"/>
                </a:rPr>
                <a:t>（非零元个数）</a:t>
              </a:r>
            </a:p>
          </p:txBody>
        </p:sp>
        <p:sp>
          <p:nvSpPr>
            <p:cNvPr id="142" name="Line 39">
              <a:extLst>
                <a:ext uri="{FF2B5EF4-FFF2-40B4-BE49-F238E27FC236}">
                  <a16:creationId xmlns:a16="http://schemas.microsoft.com/office/drawing/2014/main" id="{2EDA71FC-CBB2-4806-A14D-A56C24964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3" name="Line 41">
            <a:extLst>
              <a:ext uri="{FF2B5EF4-FFF2-40B4-BE49-F238E27FC236}">
                <a16:creationId xmlns:a16="http://schemas.microsoft.com/office/drawing/2014/main" id="{C58938FF-FD3F-40B5-A4D8-627DA86D7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4538" y="250666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44" name="Group 42">
            <a:extLst>
              <a:ext uri="{FF2B5EF4-FFF2-40B4-BE49-F238E27FC236}">
                <a16:creationId xmlns:a16="http://schemas.microsoft.com/office/drawing/2014/main" id="{F248C5A7-D4F4-4FD2-B420-5713412807BF}"/>
              </a:ext>
            </a:extLst>
          </p:cNvPr>
          <p:cNvGrpSpPr>
            <a:grpSpLocks/>
          </p:cNvGrpSpPr>
          <p:nvPr/>
        </p:nvGrpSpPr>
        <p:grpSpPr bwMode="auto">
          <a:xfrm>
            <a:off x="5811838" y="2133600"/>
            <a:ext cx="2328862" cy="377825"/>
            <a:chOff x="3826" y="1097"/>
            <a:chExt cx="1467" cy="249"/>
          </a:xfrm>
          <a:noFill/>
        </p:grpSpPr>
        <p:sp>
          <p:nvSpPr>
            <p:cNvPr id="145" name="Rectangle 43">
              <a:extLst>
                <a:ext uri="{FF2B5EF4-FFF2-40B4-BE49-F238E27FC236}">
                  <a16:creationId xmlns:a16="http://schemas.microsoft.com/office/drawing/2014/main" id="{E13F1F4B-1231-4B13-92AA-52FD9AC90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1097"/>
              <a:ext cx="1467" cy="248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0       0       15</a:t>
              </a:r>
            </a:p>
          </p:txBody>
        </p:sp>
        <p:sp>
          <p:nvSpPr>
            <p:cNvPr id="146" name="Line 44">
              <a:extLst>
                <a:ext uri="{FF2B5EF4-FFF2-40B4-BE49-F238E27FC236}">
                  <a16:creationId xmlns:a16="http://schemas.microsoft.com/office/drawing/2014/main" id="{26EC8C09-0AAC-43BD-BBC8-843517D25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7" name="Line 45">
              <a:extLst>
                <a:ext uri="{FF2B5EF4-FFF2-40B4-BE49-F238E27FC236}">
                  <a16:creationId xmlns:a16="http://schemas.microsoft.com/office/drawing/2014/main" id="{EE786D0C-1B46-400A-BFEC-F20352E99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48" name="Group 47">
            <a:extLst>
              <a:ext uri="{FF2B5EF4-FFF2-40B4-BE49-F238E27FC236}">
                <a16:creationId xmlns:a16="http://schemas.microsoft.com/office/drawing/2014/main" id="{A8E74DDC-F0E9-4EF1-A31F-080120BC9310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2493963"/>
            <a:ext cx="2328863" cy="379412"/>
            <a:chOff x="3863" y="1882"/>
            <a:chExt cx="1467" cy="239"/>
          </a:xfrm>
          <a:noFill/>
        </p:grpSpPr>
        <p:sp>
          <p:nvSpPr>
            <p:cNvPr id="149" name="Rectangle 48">
              <a:extLst>
                <a:ext uri="{FF2B5EF4-FFF2-40B4-BE49-F238E27FC236}">
                  <a16:creationId xmlns:a16="http://schemas.microsoft.com/office/drawing/2014/main" id="{A42CFA03-2BBC-408E-9B86-D3505FF78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0       4       91</a:t>
              </a:r>
            </a:p>
          </p:txBody>
        </p:sp>
        <p:sp>
          <p:nvSpPr>
            <p:cNvPr id="163" name="Line 49">
              <a:extLst>
                <a:ext uri="{FF2B5EF4-FFF2-40B4-BE49-F238E27FC236}">
                  <a16:creationId xmlns:a16="http://schemas.microsoft.com/office/drawing/2014/main" id="{FBDA6152-C493-46AA-9338-A489A9490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64" name="Line 50">
              <a:extLst>
                <a:ext uri="{FF2B5EF4-FFF2-40B4-BE49-F238E27FC236}">
                  <a16:creationId xmlns:a16="http://schemas.microsoft.com/office/drawing/2014/main" id="{9CACCE07-0D72-4E41-ACD1-6F60E23AB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65" name="Group 51">
            <a:extLst>
              <a:ext uri="{FF2B5EF4-FFF2-40B4-BE49-F238E27FC236}">
                <a16:creationId xmlns:a16="http://schemas.microsoft.com/office/drawing/2014/main" id="{E58F8516-1BAA-436F-9A78-216618FE785C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2871788"/>
            <a:ext cx="2328863" cy="379412"/>
            <a:chOff x="3863" y="1882"/>
            <a:chExt cx="1467" cy="239"/>
          </a:xfrm>
          <a:noFill/>
        </p:grpSpPr>
        <p:sp>
          <p:nvSpPr>
            <p:cNvPr id="166" name="Rectangle 52">
              <a:extLst>
                <a:ext uri="{FF2B5EF4-FFF2-40B4-BE49-F238E27FC236}">
                  <a16:creationId xmlns:a16="http://schemas.microsoft.com/office/drawing/2014/main" id="{F03E3774-AF6A-4D05-94F4-0518315D0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1       1       11</a:t>
              </a:r>
            </a:p>
          </p:txBody>
        </p:sp>
        <p:sp>
          <p:nvSpPr>
            <p:cNvPr id="167" name="Line 53">
              <a:extLst>
                <a:ext uri="{FF2B5EF4-FFF2-40B4-BE49-F238E27FC236}">
                  <a16:creationId xmlns:a16="http://schemas.microsoft.com/office/drawing/2014/main" id="{F6AF7946-0A02-4F14-BBDA-92F927322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68" name="Line 54">
              <a:extLst>
                <a:ext uri="{FF2B5EF4-FFF2-40B4-BE49-F238E27FC236}">
                  <a16:creationId xmlns:a16="http://schemas.microsoft.com/office/drawing/2014/main" id="{DD89D284-7D64-42B7-AC71-44D283880F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69" name="Group 55">
            <a:extLst>
              <a:ext uri="{FF2B5EF4-FFF2-40B4-BE49-F238E27FC236}">
                <a16:creationId xmlns:a16="http://schemas.microsoft.com/office/drawing/2014/main" id="{174A3B36-22B3-4CED-B9B5-8EA420F6B559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3233738"/>
            <a:ext cx="2328863" cy="379412"/>
            <a:chOff x="3863" y="1882"/>
            <a:chExt cx="1467" cy="239"/>
          </a:xfrm>
          <a:noFill/>
        </p:grpSpPr>
        <p:sp>
          <p:nvSpPr>
            <p:cNvPr id="170" name="Rectangle 56">
              <a:extLst>
                <a:ext uri="{FF2B5EF4-FFF2-40B4-BE49-F238E27FC236}">
                  <a16:creationId xmlns:a16="http://schemas.microsoft.com/office/drawing/2014/main" id="{1FA3A781-EF53-402A-93FF-9F28B1FA6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2       1        3</a:t>
              </a:r>
            </a:p>
          </p:txBody>
        </p:sp>
        <p:sp>
          <p:nvSpPr>
            <p:cNvPr id="171" name="Line 57">
              <a:extLst>
                <a:ext uri="{FF2B5EF4-FFF2-40B4-BE49-F238E27FC236}">
                  <a16:creationId xmlns:a16="http://schemas.microsoft.com/office/drawing/2014/main" id="{509B2698-0BA5-427C-88B3-874A87F62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72" name="Line 58">
              <a:extLst>
                <a:ext uri="{FF2B5EF4-FFF2-40B4-BE49-F238E27FC236}">
                  <a16:creationId xmlns:a16="http://schemas.microsoft.com/office/drawing/2014/main" id="{F71AD8EC-5BEF-4D84-BB0E-CF8514C00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73" name="Group 64">
            <a:extLst>
              <a:ext uri="{FF2B5EF4-FFF2-40B4-BE49-F238E27FC236}">
                <a16:creationId xmlns:a16="http://schemas.microsoft.com/office/drawing/2014/main" id="{AF74FB3B-ADD6-4CA0-8CCA-DA96E6839634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3973513"/>
            <a:ext cx="2328863" cy="379412"/>
            <a:chOff x="3863" y="1882"/>
            <a:chExt cx="1467" cy="239"/>
          </a:xfrm>
          <a:noFill/>
        </p:grpSpPr>
        <p:sp>
          <p:nvSpPr>
            <p:cNvPr id="174" name="Rectangle 65">
              <a:extLst>
                <a:ext uri="{FF2B5EF4-FFF2-40B4-BE49-F238E27FC236}">
                  <a16:creationId xmlns:a16="http://schemas.microsoft.com/office/drawing/2014/main" id="{19BC8965-43F4-4C28-BDD5-DF4541DEE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3       2        6</a:t>
              </a:r>
            </a:p>
          </p:txBody>
        </p:sp>
        <p:sp>
          <p:nvSpPr>
            <p:cNvPr id="175" name="Line 66">
              <a:extLst>
                <a:ext uri="{FF2B5EF4-FFF2-40B4-BE49-F238E27FC236}">
                  <a16:creationId xmlns:a16="http://schemas.microsoft.com/office/drawing/2014/main" id="{64E611CD-0B96-4922-91F3-CDB900B5F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76" name="Line 67">
              <a:extLst>
                <a:ext uri="{FF2B5EF4-FFF2-40B4-BE49-F238E27FC236}">
                  <a16:creationId xmlns:a16="http://schemas.microsoft.com/office/drawing/2014/main" id="{CE047722-5D42-40BF-8157-00CED9667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77" name="Group 59">
            <a:extLst>
              <a:ext uri="{FF2B5EF4-FFF2-40B4-BE49-F238E27FC236}">
                <a16:creationId xmlns:a16="http://schemas.microsoft.com/office/drawing/2014/main" id="{826C05D0-90D3-4DC0-8E9E-E49FB65EC413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3624263"/>
            <a:ext cx="2328863" cy="379412"/>
            <a:chOff x="3863" y="1882"/>
            <a:chExt cx="1467" cy="239"/>
          </a:xfrm>
          <a:noFill/>
        </p:grpSpPr>
        <p:sp>
          <p:nvSpPr>
            <p:cNvPr id="178" name="Rectangle 60">
              <a:extLst>
                <a:ext uri="{FF2B5EF4-FFF2-40B4-BE49-F238E27FC236}">
                  <a16:creationId xmlns:a16="http://schemas.microsoft.com/office/drawing/2014/main" id="{BEE42556-411B-4371-BF35-8480A3824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3       0       22</a:t>
              </a:r>
            </a:p>
          </p:txBody>
        </p:sp>
        <p:sp>
          <p:nvSpPr>
            <p:cNvPr id="179" name="Line 61">
              <a:extLst>
                <a:ext uri="{FF2B5EF4-FFF2-40B4-BE49-F238E27FC236}">
                  <a16:creationId xmlns:a16="http://schemas.microsoft.com/office/drawing/2014/main" id="{B2145044-9494-465E-B39C-527695CA4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80" name="Line 62">
              <a:extLst>
                <a:ext uri="{FF2B5EF4-FFF2-40B4-BE49-F238E27FC236}">
                  <a16:creationId xmlns:a16="http://schemas.microsoft.com/office/drawing/2014/main" id="{F77B05E0-3FFA-4AB0-8FB8-2DC1B3B10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81" name="Text Box 15">
            <a:extLst>
              <a:ext uri="{FF2B5EF4-FFF2-40B4-BE49-F238E27FC236}">
                <a16:creationId xmlns:a16="http://schemas.microsoft.com/office/drawing/2014/main" id="{4F8C7E3D-D2CD-4195-BA04-CDBD8D80F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1831975"/>
            <a:ext cx="2232025" cy="290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r        c      elem</a:t>
            </a:r>
          </a:p>
        </p:txBody>
      </p:sp>
      <p:sp>
        <p:nvSpPr>
          <p:cNvPr id="182" name="Text Box 15">
            <a:extLst>
              <a:ext uri="{FF2B5EF4-FFF2-40B4-BE49-F238E27FC236}">
                <a16:creationId xmlns:a16="http://schemas.microsoft.com/office/drawing/2014/main" id="{260055C3-09A3-452B-B2A5-35196BA1D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773238"/>
            <a:ext cx="2232025" cy="29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r        c      elem</a:t>
            </a:r>
          </a:p>
        </p:txBody>
      </p:sp>
    </p:spTree>
    <p:extLst>
      <p:ext uri="{BB962C8B-B14F-4D97-AF65-F5344CB8AC3E}">
        <p14:creationId xmlns:p14="http://schemas.microsoft.com/office/powerpoint/2010/main" val="3685831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80" name="Text Box 91">
            <a:extLst>
              <a:ext uri="{FF2B5EF4-FFF2-40B4-BE49-F238E27FC236}">
                <a16:creationId xmlns:a16="http://schemas.microsoft.com/office/drawing/2014/main" id="{CF2C0D19-808C-4407-96E0-3C757C38A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70" y="1237456"/>
            <a:ext cx="701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在矩阵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中查找第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列非零元，顺序存储到矩阵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62" name="Text Box 5">
            <a:extLst>
              <a:ext uri="{FF2B5EF4-FFF2-40B4-BE49-F238E27FC236}">
                <a16:creationId xmlns:a16="http://schemas.microsoft.com/office/drawing/2014/main" id="{A20054FE-6649-4373-91AC-4E7EADC86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116138"/>
            <a:ext cx="2328863" cy="25812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0        0       15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0        3       22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0        5     </a:t>
            </a:r>
            <a:r>
              <a:rPr lang="zh-CN" altLang="en-US" sz="2400" b="1" dirty="0">
                <a:latin typeface="宋体" panose="02010600030101010101" pitchFamily="2" charset="-122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15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1        1       11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1        2         3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2        3         6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4        0       91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3" name="Line 6">
            <a:extLst>
              <a:ext uri="{FF2B5EF4-FFF2-40B4-BE49-F238E27FC236}">
                <a16:creationId xmlns:a16="http://schemas.microsoft.com/office/drawing/2014/main" id="{50B37F0D-8F67-4285-97CE-67C5A8894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2486025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1" name="Line 8">
            <a:extLst>
              <a:ext uri="{FF2B5EF4-FFF2-40B4-BE49-F238E27FC236}">
                <a16:creationId xmlns:a16="http://schemas.microsoft.com/office/drawing/2014/main" id="{C9787987-96E1-44C7-AE32-947F32D2EE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5600" y="2857500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2" name="Line 9">
            <a:extLst>
              <a:ext uri="{FF2B5EF4-FFF2-40B4-BE49-F238E27FC236}">
                <a16:creationId xmlns:a16="http://schemas.microsoft.com/office/drawing/2014/main" id="{D078E37B-BDD0-459E-8DFF-757F84790E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3222625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3" name="Line 10">
            <a:extLst>
              <a:ext uri="{FF2B5EF4-FFF2-40B4-BE49-F238E27FC236}">
                <a16:creationId xmlns:a16="http://schemas.microsoft.com/office/drawing/2014/main" id="{86ECAE0E-2D47-42F5-94C5-C568C467B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6075" y="3589338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4" name="Line 11">
            <a:extLst>
              <a:ext uri="{FF2B5EF4-FFF2-40B4-BE49-F238E27FC236}">
                <a16:creationId xmlns:a16="http://schemas.microsoft.com/office/drawing/2014/main" id="{D5630379-230A-4918-B7D4-08724FE43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963" y="3965575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5" name="Line 12">
            <a:extLst>
              <a:ext uri="{FF2B5EF4-FFF2-40B4-BE49-F238E27FC236}">
                <a16:creationId xmlns:a16="http://schemas.microsoft.com/office/drawing/2014/main" id="{BA824CE1-A5E3-4A94-A3AB-95F6FD264D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4332288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6" name="Text Box 13">
            <a:extLst>
              <a:ext uri="{FF2B5EF4-FFF2-40B4-BE49-F238E27FC236}">
                <a16:creationId xmlns:a16="http://schemas.microsoft.com/office/drawing/2014/main" id="{2FB471DC-9DA3-44C6-A328-6C2BA126D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2149475"/>
            <a:ext cx="338137" cy="2820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0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4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7" name="Line 14">
            <a:extLst>
              <a:ext uri="{FF2B5EF4-FFF2-40B4-BE49-F238E27FC236}">
                <a16:creationId xmlns:a16="http://schemas.microsoft.com/office/drawing/2014/main" id="{F774DD57-F610-4B02-AB19-49E7FEC81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469106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8" name="Line 16">
            <a:extLst>
              <a:ext uri="{FF2B5EF4-FFF2-40B4-BE49-F238E27FC236}">
                <a16:creationId xmlns:a16="http://schemas.microsoft.com/office/drawing/2014/main" id="{4A7B2327-5188-43B2-815A-576616B7F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2133600"/>
            <a:ext cx="6351" cy="255746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" name="Line 17">
            <a:extLst>
              <a:ext uri="{FF2B5EF4-FFF2-40B4-BE49-F238E27FC236}">
                <a16:creationId xmlns:a16="http://schemas.microsoft.com/office/drawing/2014/main" id="{65CB508B-350A-46FF-96F2-670DD198B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4" y="2138364"/>
            <a:ext cx="0" cy="25527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" name="Rectangle 18">
            <a:extLst>
              <a:ext uri="{FF2B5EF4-FFF2-40B4-BE49-F238E27FC236}">
                <a16:creationId xmlns:a16="http://schemas.microsoft.com/office/drawing/2014/main" id="{677040B0-EB6C-4705-A585-3CC5BD2A1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022851"/>
            <a:ext cx="2328863" cy="4048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5（矩阵的行数）</a:t>
            </a:r>
          </a:p>
        </p:txBody>
      </p:sp>
      <p:grpSp>
        <p:nvGrpSpPr>
          <p:cNvPr id="91" name="Group 19">
            <a:extLst>
              <a:ext uri="{FF2B5EF4-FFF2-40B4-BE49-F238E27FC236}">
                <a16:creationId xmlns:a16="http://schemas.microsoft.com/office/drawing/2014/main" id="{8808F91F-A5FA-4A1D-918B-A5AF7A970789}"/>
              </a:ext>
            </a:extLst>
          </p:cNvPr>
          <p:cNvGrpSpPr>
            <a:grpSpLocks/>
          </p:cNvGrpSpPr>
          <p:nvPr/>
        </p:nvGrpSpPr>
        <p:grpSpPr bwMode="auto">
          <a:xfrm>
            <a:off x="1606550" y="5419726"/>
            <a:ext cx="2335213" cy="769937"/>
            <a:chOff x="4266" y="3835"/>
            <a:chExt cx="1471" cy="485"/>
          </a:xfrm>
          <a:noFill/>
        </p:grpSpPr>
        <p:sp>
          <p:nvSpPr>
            <p:cNvPr id="92" name="Line 20">
              <a:extLst>
                <a:ext uri="{FF2B5EF4-FFF2-40B4-BE49-F238E27FC236}">
                  <a16:creationId xmlns:a16="http://schemas.microsoft.com/office/drawing/2014/main" id="{AFCB5D6B-6033-4A98-B9DA-15BB64E9BD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3" name="Rectangle 21">
              <a:extLst>
                <a:ext uri="{FF2B5EF4-FFF2-40B4-BE49-F238E27FC236}">
                  <a16:creationId xmlns:a16="http://schemas.microsoft.com/office/drawing/2014/main" id="{4A249BCA-1A1E-4A46-B6B6-0811B6345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6（矩阵的列数）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7（非零元个数）</a:t>
              </a:r>
            </a:p>
          </p:txBody>
        </p:sp>
        <p:sp>
          <p:nvSpPr>
            <p:cNvPr id="94" name="Line 22">
              <a:extLst>
                <a:ext uri="{FF2B5EF4-FFF2-40B4-BE49-F238E27FC236}">
                  <a16:creationId xmlns:a16="http://schemas.microsoft.com/office/drawing/2014/main" id="{36C73CDF-78C0-4A60-BB00-7C85463D9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5" name="Text Box 23">
            <a:extLst>
              <a:ext uri="{FF2B5EF4-FFF2-40B4-BE49-F238E27FC236}">
                <a16:creationId xmlns:a16="http://schemas.microsoft.com/office/drawing/2014/main" id="{88407363-0B57-48CB-9001-2BBFB11C1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0" y="2132013"/>
            <a:ext cx="2328863" cy="25812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96" name="Line 25">
            <a:extLst>
              <a:ext uri="{FF2B5EF4-FFF2-40B4-BE49-F238E27FC236}">
                <a16:creationId xmlns:a16="http://schemas.microsoft.com/office/drawing/2014/main" id="{1001F4D9-DC13-4D60-A0BB-E5D5D155C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475" y="2873375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7" name="Line 26">
            <a:extLst>
              <a:ext uri="{FF2B5EF4-FFF2-40B4-BE49-F238E27FC236}">
                <a16:creationId xmlns:a16="http://schemas.microsoft.com/office/drawing/2014/main" id="{CC8CB571-54EC-447C-9183-4125A98F38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3238500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8" name="Line 27">
            <a:extLst>
              <a:ext uri="{FF2B5EF4-FFF2-40B4-BE49-F238E27FC236}">
                <a16:creationId xmlns:a16="http://schemas.microsoft.com/office/drawing/2014/main" id="{6F43A7D0-CE4A-44C1-8F52-21761193E9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2950" y="3605213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9" name="Line 28">
            <a:extLst>
              <a:ext uri="{FF2B5EF4-FFF2-40B4-BE49-F238E27FC236}">
                <a16:creationId xmlns:a16="http://schemas.microsoft.com/office/drawing/2014/main" id="{3CE74D42-7293-401C-ABFA-2B02C569B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1838" y="3981450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0" name="Line 29">
            <a:extLst>
              <a:ext uri="{FF2B5EF4-FFF2-40B4-BE49-F238E27FC236}">
                <a16:creationId xmlns:a16="http://schemas.microsoft.com/office/drawing/2014/main" id="{E9F0D571-E203-4C3A-9175-305733625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434816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98068BD6-7DEE-4197-AD57-E0BB3265C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413" y="2165350"/>
            <a:ext cx="338137" cy="2820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0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4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2" name="Line 31">
            <a:extLst>
              <a:ext uri="{FF2B5EF4-FFF2-40B4-BE49-F238E27FC236}">
                <a16:creationId xmlns:a16="http://schemas.microsoft.com/office/drawing/2014/main" id="{71E6649B-44B2-43F8-839D-A933767B2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4706938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3" name="Line 33">
            <a:extLst>
              <a:ext uri="{FF2B5EF4-FFF2-40B4-BE49-F238E27FC236}">
                <a16:creationId xmlns:a16="http://schemas.microsoft.com/office/drawing/2014/main" id="{DB7CEC7E-5D6D-4521-BFF5-9FA825EB8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1139" y="2149475"/>
            <a:ext cx="0" cy="25812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4" name="Line 34">
            <a:extLst>
              <a:ext uri="{FF2B5EF4-FFF2-40B4-BE49-F238E27FC236}">
                <a16:creationId xmlns:a16="http://schemas.microsoft.com/office/drawing/2014/main" id="{25F208A9-2C5D-4596-B25D-6402404F6B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62893" y="2154239"/>
            <a:ext cx="3096" cy="25527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5" name="Rectangle 35">
            <a:extLst>
              <a:ext uri="{FF2B5EF4-FFF2-40B4-BE49-F238E27FC236}">
                <a16:creationId xmlns:a16="http://schemas.microsoft.com/office/drawing/2014/main" id="{3BF0FD3C-61D9-4006-82F0-D2060C70E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487" y="5004379"/>
            <a:ext cx="2328863" cy="4048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/>
          <a:p>
            <a:pPr algn="ctr" eaLnBrk="1" hangingPunct="1"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2400" b="1" dirty="0">
                <a:latin typeface="Times New Roman" pitchFamily="18" charset="0"/>
              </a:rPr>
              <a:t>（矩阵的行数）</a:t>
            </a:r>
          </a:p>
        </p:txBody>
      </p:sp>
      <p:grpSp>
        <p:nvGrpSpPr>
          <p:cNvPr id="106" name="Group 36">
            <a:extLst>
              <a:ext uri="{FF2B5EF4-FFF2-40B4-BE49-F238E27FC236}">
                <a16:creationId xmlns:a16="http://schemas.microsoft.com/office/drawing/2014/main" id="{D17F5EE4-899F-4263-8CD8-413444977BD1}"/>
              </a:ext>
            </a:extLst>
          </p:cNvPr>
          <p:cNvGrpSpPr>
            <a:grpSpLocks/>
          </p:cNvGrpSpPr>
          <p:nvPr/>
        </p:nvGrpSpPr>
        <p:grpSpPr bwMode="auto">
          <a:xfrm>
            <a:off x="5811837" y="5401254"/>
            <a:ext cx="2335213" cy="769937"/>
            <a:chOff x="4266" y="3835"/>
            <a:chExt cx="1471" cy="485"/>
          </a:xfrm>
          <a:noFill/>
        </p:grpSpPr>
        <p:sp>
          <p:nvSpPr>
            <p:cNvPr id="107" name="Line 37">
              <a:extLst>
                <a:ext uri="{FF2B5EF4-FFF2-40B4-BE49-F238E27FC236}">
                  <a16:creationId xmlns:a16="http://schemas.microsoft.com/office/drawing/2014/main" id="{9BE92F9B-421A-47AE-9C82-67D65C57D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08" name="Rectangle 38">
              <a:extLst>
                <a:ext uri="{FF2B5EF4-FFF2-40B4-BE49-F238E27FC236}">
                  <a16:creationId xmlns:a16="http://schemas.microsoft.com/office/drawing/2014/main" id="{8F518294-BD65-4B9A-93D9-046918674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 eaLnBrk="1" hangingPunct="1"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5</a:t>
              </a:r>
              <a:r>
                <a:rPr lang="zh-CN" altLang="en-US" sz="2400" b="1" dirty="0">
                  <a:latin typeface="Times New Roman" pitchFamily="18" charset="0"/>
                </a:rPr>
                <a:t>（矩阵的列数）</a:t>
              </a:r>
            </a:p>
            <a:p>
              <a:pPr algn="ctr" eaLnBrk="1" hangingPunct="1"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7</a:t>
              </a:r>
              <a:r>
                <a:rPr lang="zh-CN" altLang="en-US" sz="2400" b="1" dirty="0">
                  <a:latin typeface="Times New Roman" pitchFamily="18" charset="0"/>
                </a:rPr>
                <a:t>（非零元个数）</a:t>
              </a:r>
            </a:p>
          </p:txBody>
        </p:sp>
        <p:sp>
          <p:nvSpPr>
            <p:cNvPr id="109" name="Line 39">
              <a:extLst>
                <a:ext uri="{FF2B5EF4-FFF2-40B4-BE49-F238E27FC236}">
                  <a16:creationId xmlns:a16="http://schemas.microsoft.com/office/drawing/2014/main" id="{A07AF09F-7B97-42F3-B114-E58419E3F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0" name="Line 41">
            <a:extLst>
              <a:ext uri="{FF2B5EF4-FFF2-40B4-BE49-F238E27FC236}">
                <a16:creationId xmlns:a16="http://schemas.microsoft.com/office/drawing/2014/main" id="{230112DB-9B70-41D7-BE00-7F07B534CD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4063" y="250666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11" name="Group 42">
            <a:extLst>
              <a:ext uri="{FF2B5EF4-FFF2-40B4-BE49-F238E27FC236}">
                <a16:creationId xmlns:a16="http://schemas.microsoft.com/office/drawing/2014/main" id="{CDE4EB41-EC37-4FD3-808D-26D056FD72B3}"/>
              </a:ext>
            </a:extLst>
          </p:cNvPr>
          <p:cNvGrpSpPr>
            <a:grpSpLocks/>
          </p:cNvGrpSpPr>
          <p:nvPr/>
        </p:nvGrpSpPr>
        <p:grpSpPr bwMode="auto">
          <a:xfrm>
            <a:off x="5821363" y="2133600"/>
            <a:ext cx="2328862" cy="377825"/>
            <a:chOff x="3826" y="1097"/>
            <a:chExt cx="1467" cy="249"/>
          </a:xfrm>
          <a:noFill/>
        </p:grpSpPr>
        <p:sp>
          <p:nvSpPr>
            <p:cNvPr id="112" name="Rectangle 43">
              <a:extLst>
                <a:ext uri="{FF2B5EF4-FFF2-40B4-BE49-F238E27FC236}">
                  <a16:creationId xmlns:a16="http://schemas.microsoft.com/office/drawing/2014/main" id="{CC586FE1-F4C4-465A-830E-734D9064A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1097"/>
              <a:ext cx="1467" cy="248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0       0       15</a:t>
              </a:r>
            </a:p>
          </p:txBody>
        </p:sp>
        <p:sp>
          <p:nvSpPr>
            <p:cNvPr id="113" name="Line 44">
              <a:extLst>
                <a:ext uri="{FF2B5EF4-FFF2-40B4-BE49-F238E27FC236}">
                  <a16:creationId xmlns:a16="http://schemas.microsoft.com/office/drawing/2014/main" id="{9FDE608C-F864-4B2B-8298-BDA6B92B15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4" name="Line 45">
              <a:extLst>
                <a:ext uri="{FF2B5EF4-FFF2-40B4-BE49-F238E27FC236}">
                  <a16:creationId xmlns:a16="http://schemas.microsoft.com/office/drawing/2014/main" id="{2921F173-741F-4C13-9E57-9D0AC4C73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15" name="Group 46">
            <a:extLst>
              <a:ext uri="{FF2B5EF4-FFF2-40B4-BE49-F238E27FC236}">
                <a16:creationId xmlns:a16="http://schemas.microsoft.com/office/drawing/2014/main" id="{449E278D-B460-43B7-B64C-1DF27C7633C6}"/>
              </a:ext>
            </a:extLst>
          </p:cNvPr>
          <p:cNvGrpSpPr>
            <a:grpSpLocks/>
          </p:cNvGrpSpPr>
          <p:nvPr/>
        </p:nvGrpSpPr>
        <p:grpSpPr bwMode="auto">
          <a:xfrm>
            <a:off x="5822950" y="2493963"/>
            <a:ext cx="2328863" cy="379412"/>
            <a:chOff x="3863" y="1882"/>
            <a:chExt cx="1467" cy="239"/>
          </a:xfrm>
          <a:noFill/>
        </p:grpSpPr>
        <p:sp>
          <p:nvSpPr>
            <p:cNvPr id="116" name="Rectangle 47">
              <a:extLst>
                <a:ext uri="{FF2B5EF4-FFF2-40B4-BE49-F238E27FC236}">
                  <a16:creationId xmlns:a16="http://schemas.microsoft.com/office/drawing/2014/main" id="{048AE4AF-6067-4946-B85E-EFB15F30F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0       4       91</a:t>
              </a:r>
            </a:p>
          </p:txBody>
        </p:sp>
        <p:sp>
          <p:nvSpPr>
            <p:cNvPr id="117" name="Line 48">
              <a:extLst>
                <a:ext uri="{FF2B5EF4-FFF2-40B4-BE49-F238E27FC236}">
                  <a16:creationId xmlns:a16="http://schemas.microsoft.com/office/drawing/2014/main" id="{AB5F5ECB-E5E5-44A7-A58A-36C69BF1F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8" name="Line 49">
              <a:extLst>
                <a:ext uri="{FF2B5EF4-FFF2-40B4-BE49-F238E27FC236}">
                  <a16:creationId xmlns:a16="http://schemas.microsoft.com/office/drawing/2014/main" id="{22F30FDF-707E-426E-826F-BC29537BE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19" name="Group 50">
            <a:extLst>
              <a:ext uri="{FF2B5EF4-FFF2-40B4-BE49-F238E27FC236}">
                <a16:creationId xmlns:a16="http://schemas.microsoft.com/office/drawing/2014/main" id="{EF0B1480-E4E4-48F2-A004-3E1A23D867C6}"/>
              </a:ext>
            </a:extLst>
          </p:cNvPr>
          <p:cNvGrpSpPr>
            <a:grpSpLocks/>
          </p:cNvGrpSpPr>
          <p:nvPr/>
        </p:nvGrpSpPr>
        <p:grpSpPr bwMode="auto">
          <a:xfrm>
            <a:off x="5822950" y="2871788"/>
            <a:ext cx="2328863" cy="379412"/>
            <a:chOff x="3863" y="1882"/>
            <a:chExt cx="1467" cy="239"/>
          </a:xfrm>
          <a:noFill/>
        </p:grpSpPr>
        <p:sp>
          <p:nvSpPr>
            <p:cNvPr id="120" name="Rectangle 51">
              <a:extLst>
                <a:ext uri="{FF2B5EF4-FFF2-40B4-BE49-F238E27FC236}">
                  <a16:creationId xmlns:a16="http://schemas.microsoft.com/office/drawing/2014/main" id="{2BEB14AA-E98F-42B5-AA71-85BC9AC1B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1       1       11</a:t>
              </a:r>
            </a:p>
          </p:txBody>
        </p:sp>
        <p:sp>
          <p:nvSpPr>
            <p:cNvPr id="121" name="Line 52">
              <a:extLst>
                <a:ext uri="{FF2B5EF4-FFF2-40B4-BE49-F238E27FC236}">
                  <a16:creationId xmlns:a16="http://schemas.microsoft.com/office/drawing/2014/main" id="{DB03B066-5F35-4B4F-8ECF-63F2F100C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22" name="Line 53">
              <a:extLst>
                <a:ext uri="{FF2B5EF4-FFF2-40B4-BE49-F238E27FC236}">
                  <a16:creationId xmlns:a16="http://schemas.microsoft.com/office/drawing/2014/main" id="{283E64C2-142C-4C0E-8650-F754AA994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23" name="Group 54">
            <a:extLst>
              <a:ext uri="{FF2B5EF4-FFF2-40B4-BE49-F238E27FC236}">
                <a16:creationId xmlns:a16="http://schemas.microsoft.com/office/drawing/2014/main" id="{533FF3EB-9376-43D6-A0B3-B40763F9130D}"/>
              </a:ext>
            </a:extLst>
          </p:cNvPr>
          <p:cNvGrpSpPr>
            <a:grpSpLocks/>
          </p:cNvGrpSpPr>
          <p:nvPr/>
        </p:nvGrpSpPr>
        <p:grpSpPr bwMode="auto">
          <a:xfrm>
            <a:off x="5822950" y="3233738"/>
            <a:ext cx="2328863" cy="379412"/>
            <a:chOff x="3863" y="1882"/>
            <a:chExt cx="1467" cy="239"/>
          </a:xfrm>
          <a:noFill/>
        </p:grpSpPr>
        <p:sp>
          <p:nvSpPr>
            <p:cNvPr id="124" name="Rectangle 55">
              <a:extLst>
                <a:ext uri="{FF2B5EF4-FFF2-40B4-BE49-F238E27FC236}">
                  <a16:creationId xmlns:a16="http://schemas.microsoft.com/office/drawing/2014/main" id="{69FB0BAE-AFE0-4BA8-8621-1B195499C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2       1        3</a:t>
              </a:r>
            </a:p>
          </p:txBody>
        </p:sp>
        <p:sp>
          <p:nvSpPr>
            <p:cNvPr id="125" name="Line 56">
              <a:extLst>
                <a:ext uri="{FF2B5EF4-FFF2-40B4-BE49-F238E27FC236}">
                  <a16:creationId xmlns:a16="http://schemas.microsoft.com/office/drawing/2014/main" id="{96D034C3-9FBC-4B83-B47D-D36E2DFE0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26" name="Line 57">
              <a:extLst>
                <a:ext uri="{FF2B5EF4-FFF2-40B4-BE49-F238E27FC236}">
                  <a16:creationId xmlns:a16="http://schemas.microsoft.com/office/drawing/2014/main" id="{DC4A2863-B151-4F89-BBED-AE7D52C8AE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27" name="Group 58">
            <a:extLst>
              <a:ext uri="{FF2B5EF4-FFF2-40B4-BE49-F238E27FC236}">
                <a16:creationId xmlns:a16="http://schemas.microsoft.com/office/drawing/2014/main" id="{F344B12B-2610-40F8-B288-2DD13D37A796}"/>
              </a:ext>
            </a:extLst>
          </p:cNvPr>
          <p:cNvGrpSpPr>
            <a:grpSpLocks/>
          </p:cNvGrpSpPr>
          <p:nvPr/>
        </p:nvGrpSpPr>
        <p:grpSpPr bwMode="auto">
          <a:xfrm>
            <a:off x="5822950" y="3609975"/>
            <a:ext cx="2328863" cy="379413"/>
            <a:chOff x="3863" y="1882"/>
            <a:chExt cx="1467" cy="239"/>
          </a:xfrm>
          <a:noFill/>
        </p:grpSpPr>
        <p:sp>
          <p:nvSpPr>
            <p:cNvPr id="150" name="Rectangle 59">
              <a:extLst>
                <a:ext uri="{FF2B5EF4-FFF2-40B4-BE49-F238E27FC236}">
                  <a16:creationId xmlns:a16="http://schemas.microsoft.com/office/drawing/2014/main" id="{9B31503D-E73D-4A17-9270-4A0DA03A7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3       0       22</a:t>
              </a:r>
            </a:p>
          </p:txBody>
        </p:sp>
        <p:sp>
          <p:nvSpPr>
            <p:cNvPr id="151" name="Line 60">
              <a:extLst>
                <a:ext uri="{FF2B5EF4-FFF2-40B4-BE49-F238E27FC236}">
                  <a16:creationId xmlns:a16="http://schemas.microsoft.com/office/drawing/2014/main" id="{B140353D-D3B3-4C45-8C35-537DCD756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2" name="Line 61">
              <a:extLst>
                <a:ext uri="{FF2B5EF4-FFF2-40B4-BE49-F238E27FC236}">
                  <a16:creationId xmlns:a16="http://schemas.microsoft.com/office/drawing/2014/main" id="{84D898BA-721A-412B-A77C-A3C0B40DF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53" name="Group 62">
            <a:extLst>
              <a:ext uri="{FF2B5EF4-FFF2-40B4-BE49-F238E27FC236}">
                <a16:creationId xmlns:a16="http://schemas.microsoft.com/office/drawing/2014/main" id="{666910AC-28F2-4DE8-8AD7-4E1E5E4C6CDA}"/>
              </a:ext>
            </a:extLst>
          </p:cNvPr>
          <p:cNvGrpSpPr>
            <a:grpSpLocks/>
          </p:cNvGrpSpPr>
          <p:nvPr/>
        </p:nvGrpSpPr>
        <p:grpSpPr bwMode="auto">
          <a:xfrm>
            <a:off x="5822950" y="3973513"/>
            <a:ext cx="2328863" cy="379412"/>
            <a:chOff x="3863" y="1882"/>
            <a:chExt cx="1467" cy="239"/>
          </a:xfrm>
          <a:noFill/>
        </p:grpSpPr>
        <p:sp>
          <p:nvSpPr>
            <p:cNvPr id="154" name="Rectangle 63">
              <a:extLst>
                <a:ext uri="{FF2B5EF4-FFF2-40B4-BE49-F238E27FC236}">
                  <a16:creationId xmlns:a16="http://schemas.microsoft.com/office/drawing/2014/main" id="{32E0A358-007B-4402-BFB6-DF2E75A69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3       2        6</a:t>
              </a:r>
            </a:p>
          </p:txBody>
        </p:sp>
        <p:sp>
          <p:nvSpPr>
            <p:cNvPr id="155" name="Line 64">
              <a:extLst>
                <a:ext uri="{FF2B5EF4-FFF2-40B4-BE49-F238E27FC236}">
                  <a16:creationId xmlns:a16="http://schemas.microsoft.com/office/drawing/2014/main" id="{7263D842-25F5-4843-93F9-71FDA5B23A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6" name="Line 65">
              <a:extLst>
                <a:ext uri="{FF2B5EF4-FFF2-40B4-BE49-F238E27FC236}">
                  <a16:creationId xmlns:a16="http://schemas.microsoft.com/office/drawing/2014/main" id="{42EF8C9B-EE78-41D1-9400-E5DB2613A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57" name="Line 66">
            <a:extLst>
              <a:ext uri="{FF2B5EF4-FFF2-40B4-BE49-F238E27FC236}">
                <a16:creationId xmlns:a16="http://schemas.microsoft.com/office/drawing/2014/main" id="{E2955A38-116B-43E4-9B54-71A67D51C9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3" y="3062288"/>
            <a:ext cx="406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58" name="Group 67">
            <a:extLst>
              <a:ext uri="{FF2B5EF4-FFF2-40B4-BE49-F238E27FC236}">
                <a16:creationId xmlns:a16="http://schemas.microsoft.com/office/drawing/2014/main" id="{C42E8E80-CB97-4BC1-99EC-FAD8552555C5}"/>
              </a:ext>
            </a:extLst>
          </p:cNvPr>
          <p:cNvGrpSpPr>
            <a:grpSpLocks/>
          </p:cNvGrpSpPr>
          <p:nvPr/>
        </p:nvGrpSpPr>
        <p:grpSpPr bwMode="auto">
          <a:xfrm>
            <a:off x="5822950" y="4335463"/>
            <a:ext cx="2328863" cy="379412"/>
            <a:chOff x="3863" y="1882"/>
            <a:chExt cx="1467" cy="239"/>
          </a:xfrm>
          <a:noFill/>
        </p:grpSpPr>
        <p:sp>
          <p:nvSpPr>
            <p:cNvPr id="159" name="Rectangle 68">
              <a:extLst>
                <a:ext uri="{FF2B5EF4-FFF2-40B4-BE49-F238E27FC236}">
                  <a16:creationId xmlns:a16="http://schemas.microsoft.com/office/drawing/2014/main" id="{420B34F2-2AB7-45A2-9576-CE1631DF1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5       0      -15</a:t>
              </a:r>
            </a:p>
          </p:txBody>
        </p:sp>
        <p:sp>
          <p:nvSpPr>
            <p:cNvPr id="160" name="Line 69">
              <a:extLst>
                <a:ext uri="{FF2B5EF4-FFF2-40B4-BE49-F238E27FC236}">
                  <a16:creationId xmlns:a16="http://schemas.microsoft.com/office/drawing/2014/main" id="{BCBDE408-D56B-4448-AE5D-CF09E69F9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61" name="Line 70">
              <a:extLst>
                <a:ext uri="{FF2B5EF4-FFF2-40B4-BE49-F238E27FC236}">
                  <a16:creationId xmlns:a16="http://schemas.microsoft.com/office/drawing/2014/main" id="{184DE819-6DF5-4B03-A634-B82C0DC13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62" name="Text Box 15">
            <a:extLst>
              <a:ext uri="{FF2B5EF4-FFF2-40B4-BE49-F238E27FC236}">
                <a16:creationId xmlns:a16="http://schemas.microsoft.com/office/drawing/2014/main" id="{36D237AC-3B38-48A2-BB87-B8872E01C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1831975"/>
            <a:ext cx="2232025" cy="290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r        c      elem</a:t>
            </a:r>
          </a:p>
        </p:txBody>
      </p:sp>
      <p:sp>
        <p:nvSpPr>
          <p:cNvPr id="183" name="Text Box 15">
            <a:extLst>
              <a:ext uri="{FF2B5EF4-FFF2-40B4-BE49-F238E27FC236}">
                <a16:creationId xmlns:a16="http://schemas.microsoft.com/office/drawing/2014/main" id="{DD65F97B-E878-4A77-AA31-E72E86248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773238"/>
            <a:ext cx="2232025" cy="29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r        c      elem</a:t>
            </a:r>
          </a:p>
        </p:txBody>
      </p:sp>
    </p:spTree>
    <p:extLst>
      <p:ext uri="{BB962C8B-B14F-4D97-AF65-F5344CB8AC3E}">
        <p14:creationId xmlns:p14="http://schemas.microsoft.com/office/powerpoint/2010/main" val="1354951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80" name="Text Box 91">
            <a:extLst>
              <a:ext uri="{FF2B5EF4-FFF2-40B4-BE49-F238E27FC236}">
                <a16:creationId xmlns:a16="http://schemas.microsoft.com/office/drawing/2014/main" id="{CF2C0D19-808C-4407-96E0-3C757C38A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70" y="1237456"/>
            <a:ext cx="701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在矩阵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中查找第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列非零元，顺序存储到矩阵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67" name="Text Box 5">
            <a:extLst>
              <a:ext uri="{FF2B5EF4-FFF2-40B4-BE49-F238E27FC236}">
                <a16:creationId xmlns:a16="http://schemas.microsoft.com/office/drawing/2014/main" id="{5828DE2C-16A6-4C16-9AF4-F0AF04FF2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116138"/>
            <a:ext cx="2328863" cy="258286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0        0       15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0        3       22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0        5     </a:t>
            </a:r>
            <a:r>
              <a:rPr lang="zh-CN" altLang="en-US" sz="2400" b="1" dirty="0">
                <a:latin typeface="宋体" panose="02010600030101010101" pitchFamily="2" charset="-122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15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1        1       11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1        2         3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2        3         6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4        0       91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8" name="Line 6">
            <a:extLst>
              <a:ext uri="{FF2B5EF4-FFF2-40B4-BE49-F238E27FC236}">
                <a16:creationId xmlns:a16="http://schemas.microsoft.com/office/drawing/2014/main" id="{5BD171CC-A8BE-44EB-8EB6-9B74E12BE9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2486025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9" name="Line 8">
            <a:extLst>
              <a:ext uri="{FF2B5EF4-FFF2-40B4-BE49-F238E27FC236}">
                <a16:creationId xmlns:a16="http://schemas.microsoft.com/office/drawing/2014/main" id="{4ABD9351-C56F-43DD-A14D-6E203982F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5600" y="2857500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0" name="Line 9">
            <a:extLst>
              <a:ext uri="{FF2B5EF4-FFF2-40B4-BE49-F238E27FC236}">
                <a16:creationId xmlns:a16="http://schemas.microsoft.com/office/drawing/2014/main" id="{E6715608-1429-491F-AE57-B3B831DE0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3222625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1" name="Line 10">
            <a:extLst>
              <a:ext uri="{FF2B5EF4-FFF2-40B4-BE49-F238E27FC236}">
                <a16:creationId xmlns:a16="http://schemas.microsoft.com/office/drawing/2014/main" id="{B3591201-D9A2-4184-BB40-B2C64E15DF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6075" y="3589338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2" name="Line 11">
            <a:extLst>
              <a:ext uri="{FF2B5EF4-FFF2-40B4-BE49-F238E27FC236}">
                <a16:creationId xmlns:a16="http://schemas.microsoft.com/office/drawing/2014/main" id="{EBE0D1C9-E026-462A-9D6F-FFB59F23E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963" y="3965575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3" name="Line 12">
            <a:extLst>
              <a:ext uri="{FF2B5EF4-FFF2-40B4-BE49-F238E27FC236}">
                <a16:creationId xmlns:a16="http://schemas.microsoft.com/office/drawing/2014/main" id="{D2BC1787-7340-4679-A663-2688795DD9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4332288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4" name="Text Box 13">
            <a:extLst>
              <a:ext uri="{FF2B5EF4-FFF2-40B4-BE49-F238E27FC236}">
                <a16:creationId xmlns:a16="http://schemas.microsoft.com/office/drawing/2014/main" id="{24061889-61CF-4CD2-83C9-1F124A75C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2149475"/>
            <a:ext cx="338137" cy="2820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0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4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5" name="Line 14">
            <a:extLst>
              <a:ext uri="{FF2B5EF4-FFF2-40B4-BE49-F238E27FC236}">
                <a16:creationId xmlns:a16="http://schemas.microsoft.com/office/drawing/2014/main" id="{00763434-0A0E-49DD-B873-D224FBCC6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469106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6" name="Line 16">
            <a:extLst>
              <a:ext uri="{FF2B5EF4-FFF2-40B4-BE49-F238E27FC236}">
                <a16:creationId xmlns:a16="http://schemas.microsoft.com/office/drawing/2014/main" id="{E0662D42-E7BA-48EA-90A1-898F987DAE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4" y="2133601"/>
            <a:ext cx="0" cy="2565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17">
            <a:extLst>
              <a:ext uri="{FF2B5EF4-FFF2-40B4-BE49-F238E27FC236}">
                <a16:creationId xmlns:a16="http://schemas.microsoft.com/office/drawing/2014/main" id="{6D28C9FB-37B6-4420-8D7B-8F8E5443E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2138364"/>
            <a:ext cx="30154" cy="254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Rectangle 18">
            <a:extLst>
              <a:ext uri="{FF2B5EF4-FFF2-40B4-BE49-F238E27FC236}">
                <a16:creationId xmlns:a16="http://schemas.microsoft.com/office/drawing/2014/main" id="{622F4A27-2469-4982-B26B-8FEB92028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016502"/>
            <a:ext cx="2328863" cy="4048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5（矩阵的行数）</a:t>
            </a:r>
          </a:p>
        </p:txBody>
      </p:sp>
      <p:grpSp>
        <p:nvGrpSpPr>
          <p:cNvPr id="79" name="Group 19">
            <a:extLst>
              <a:ext uri="{FF2B5EF4-FFF2-40B4-BE49-F238E27FC236}">
                <a16:creationId xmlns:a16="http://schemas.microsoft.com/office/drawing/2014/main" id="{8F4DEDB0-4C05-4901-8B52-D37B95FFD4E9}"/>
              </a:ext>
            </a:extLst>
          </p:cNvPr>
          <p:cNvGrpSpPr>
            <a:grpSpLocks/>
          </p:cNvGrpSpPr>
          <p:nvPr/>
        </p:nvGrpSpPr>
        <p:grpSpPr bwMode="auto">
          <a:xfrm>
            <a:off x="1606550" y="5413377"/>
            <a:ext cx="2335213" cy="769937"/>
            <a:chOff x="4266" y="3835"/>
            <a:chExt cx="1471" cy="485"/>
          </a:xfrm>
          <a:noFill/>
        </p:grpSpPr>
        <p:sp>
          <p:nvSpPr>
            <p:cNvPr id="128" name="Line 20">
              <a:extLst>
                <a:ext uri="{FF2B5EF4-FFF2-40B4-BE49-F238E27FC236}">
                  <a16:creationId xmlns:a16="http://schemas.microsoft.com/office/drawing/2014/main" id="{5702ABE0-77E6-4757-BA5A-9775DA2D7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29" name="Rectangle 21">
              <a:extLst>
                <a:ext uri="{FF2B5EF4-FFF2-40B4-BE49-F238E27FC236}">
                  <a16:creationId xmlns:a16="http://schemas.microsoft.com/office/drawing/2014/main" id="{08296695-CA0A-4EBE-B359-B2BCA28DB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6（矩阵的列数）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7（非零元个数）</a:t>
              </a:r>
            </a:p>
          </p:txBody>
        </p:sp>
        <p:sp>
          <p:nvSpPr>
            <p:cNvPr id="130" name="Line 22">
              <a:extLst>
                <a:ext uri="{FF2B5EF4-FFF2-40B4-BE49-F238E27FC236}">
                  <a16:creationId xmlns:a16="http://schemas.microsoft.com/office/drawing/2014/main" id="{5C4A45C2-F695-4C00-BB74-BAF376B8F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1" name="Text Box 23">
            <a:extLst>
              <a:ext uri="{FF2B5EF4-FFF2-40B4-BE49-F238E27FC236}">
                <a16:creationId xmlns:a16="http://schemas.microsoft.com/office/drawing/2014/main" id="{2A8E2500-304D-46C5-AE6C-0F9861669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0" y="2132013"/>
            <a:ext cx="2328863" cy="258286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" name="Line 25">
            <a:extLst>
              <a:ext uri="{FF2B5EF4-FFF2-40B4-BE49-F238E27FC236}">
                <a16:creationId xmlns:a16="http://schemas.microsoft.com/office/drawing/2014/main" id="{5BF0B92F-3EBE-43B5-9AD8-E65CB2368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2950" y="2873375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3" name="Line 26">
            <a:extLst>
              <a:ext uri="{FF2B5EF4-FFF2-40B4-BE49-F238E27FC236}">
                <a16:creationId xmlns:a16="http://schemas.microsoft.com/office/drawing/2014/main" id="{B4742E2A-D484-4A4A-9B48-C005A5FFF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3238500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4" name="Line 27">
            <a:extLst>
              <a:ext uri="{FF2B5EF4-FFF2-40B4-BE49-F238E27FC236}">
                <a16:creationId xmlns:a16="http://schemas.microsoft.com/office/drawing/2014/main" id="{CE063708-609D-4B7C-A7C6-4BB4EBED9B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3425" y="3605213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5" name="Line 28">
            <a:extLst>
              <a:ext uri="{FF2B5EF4-FFF2-40B4-BE49-F238E27FC236}">
                <a16:creationId xmlns:a16="http://schemas.microsoft.com/office/drawing/2014/main" id="{5AAC3488-5076-4310-9184-B418F19A1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2313" y="3981450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6" name="Line 29">
            <a:extLst>
              <a:ext uri="{FF2B5EF4-FFF2-40B4-BE49-F238E27FC236}">
                <a16:creationId xmlns:a16="http://schemas.microsoft.com/office/drawing/2014/main" id="{0D3AB5BD-68AF-4C44-8050-8FAEBC497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434816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7" name="Text Box 30">
            <a:extLst>
              <a:ext uri="{FF2B5EF4-FFF2-40B4-BE49-F238E27FC236}">
                <a16:creationId xmlns:a16="http://schemas.microsoft.com/office/drawing/2014/main" id="{708EA261-4AB2-4E5E-99D7-BD9430B1B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413" y="2165350"/>
            <a:ext cx="338137" cy="2820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0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4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8" name="Line 31">
            <a:extLst>
              <a:ext uri="{FF2B5EF4-FFF2-40B4-BE49-F238E27FC236}">
                <a16:creationId xmlns:a16="http://schemas.microsoft.com/office/drawing/2014/main" id="{FCFAD963-A3DA-4790-84D2-9C1EDD7A5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4706938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9" name="Line 33">
            <a:extLst>
              <a:ext uri="{FF2B5EF4-FFF2-40B4-BE49-F238E27FC236}">
                <a16:creationId xmlns:a16="http://schemas.microsoft.com/office/drawing/2014/main" id="{EFA1D4F0-01F5-49C3-BBFC-7F63E21E9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1614" y="2149476"/>
            <a:ext cx="0" cy="25828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0" name="Line 34">
            <a:extLst>
              <a:ext uri="{FF2B5EF4-FFF2-40B4-BE49-F238E27FC236}">
                <a16:creationId xmlns:a16="http://schemas.microsoft.com/office/drawing/2014/main" id="{A47B65AE-3205-457A-AFD7-08888C1375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53300" y="2154238"/>
            <a:ext cx="3164" cy="253523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1" name="Rectangle 35">
            <a:extLst>
              <a:ext uri="{FF2B5EF4-FFF2-40B4-BE49-F238E27FC236}">
                <a16:creationId xmlns:a16="http://schemas.microsoft.com/office/drawing/2014/main" id="{53AC7C4B-DA41-4067-B88B-9C3083322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7" y="4993700"/>
            <a:ext cx="2328863" cy="4048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/>
          <a:p>
            <a:pPr algn="ctr" eaLnBrk="1" hangingPunct="1"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2400" b="1" dirty="0">
                <a:latin typeface="Times New Roman" pitchFamily="18" charset="0"/>
              </a:rPr>
              <a:t>（矩阵的行数）</a:t>
            </a:r>
          </a:p>
        </p:txBody>
      </p:sp>
      <p:grpSp>
        <p:nvGrpSpPr>
          <p:cNvPr id="142" name="Group 36">
            <a:extLst>
              <a:ext uri="{FF2B5EF4-FFF2-40B4-BE49-F238E27FC236}">
                <a16:creationId xmlns:a16="http://schemas.microsoft.com/office/drawing/2014/main" id="{2DF9283C-3174-4485-9ED1-7AAFECA3D044}"/>
              </a:ext>
            </a:extLst>
          </p:cNvPr>
          <p:cNvGrpSpPr>
            <a:grpSpLocks/>
          </p:cNvGrpSpPr>
          <p:nvPr/>
        </p:nvGrpSpPr>
        <p:grpSpPr bwMode="auto">
          <a:xfrm>
            <a:off x="5805487" y="5390575"/>
            <a:ext cx="2335213" cy="769937"/>
            <a:chOff x="4266" y="3835"/>
            <a:chExt cx="1471" cy="485"/>
          </a:xfrm>
          <a:noFill/>
        </p:grpSpPr>
        <p:sp>
          <p:nvSpPr>
            <p:cNvPr id="143" name="Line 37">
              <a:extLst>
                <a:ext uri="{FF2B5EF4-FFF2-40B4-BE49-F238E27FC236}">
                  <a16:creationId xmlns:a16="http://schemas.microsoft.com/office/drawing/2014/main" id="{CAA4AD30-1F76-4BA0-8329-088403A43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44" name="Rectangle 38">
              <a:extLst>
                <a:ext uri="{FF2B5EF4-FFF2-40B4-BE49-F238E27FC236}">
                  <a16:creationId xmlns:a16="http://schemas.microsoft.com/office/drawing/2014/main" id="{B04592E6-266F-4613-90EB-5C4288AA4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 eaLnBrk="1" hangingPunct="1"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5</a:t>
              </a:r>
              <a:r>
                <a:rPr lang="zh-CN" altLang="en-US" sz="2400" b="1" dirty="0">
                  <a:latin typeface="Times New Roman" pitchFamily="18" charset="0"/>
                </a:rPr>
                <a:t>（矩阵的列数）</a:t>
              </a:r>
            </a:p>
            <a:p>
              <a:pPr algn="ctr" eaLnBrk="1" hangingPunct="1"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7</a:t>
              </a:r>
              <a:r>
                <a:rPr lang="zh-CN" altLang="en-US" sz="2400" b="1" dirty="0">
                  <a:latin typeface="Times New Roman" pitchFamily="18" charset="0"/>
                </a:rPr>
                <a:t>（非零元个数）</a:t>
              </a:r>
            </a:p>
          </p:txBody>
        </p:sp>
        <p:sp>
          <p:nvSpPr>
            <p:cNvPr id="145" name="Line 39">
              <a:extLst>
                <a:ext uri="{FF2B5EF4-FFF2-40B4-BE49-F238E27FC236}">
                  <a16:creationId xmlns:a16="http://schemas.microsoft.com/office/drawing/2014/main" id="{57C89D9A-E4B5-468A-B606-64AD31EE3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6" name="Line 41">
            <a:extLst>
              <a:ext uri="{FF2B5EF4-FFF2-40B4-BE49-F238E27FC236}">
                <a16:creationId xmlns:a16="http://schemas.microsoft.com/office/drawing/2014/main" id="{11705A4A-4CD8-43BF-A11E-1B979D270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4538" y="250666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47" name="Group 42">
            <a:extLst>
              <a:ext uri="{FF2B5EF4-FFF2-40B4-BE49-F238E27FC236}">
                <a16:creationId xmlns:a16="http://schemas.microsoft.com/office/drawing/2014/main" id="{BB63184E-70AA-4208-8F2C-DAAD537DA303}"/>
              </a:ext>
            </a:extLst>
          </p:cNvPr>
          <p:cNvGrpSpPr>
            <a:grpSpLocks/>
          </p:cNvGrpSpPr>
          <p:nvPr/>
        </p:nvGrpSpPr>
        <p:grpSpPr bwMode="auto">
          <a:xfrm>
            <a:off x="5811838" y="2133600"/>
            <a:ext cx="2328862" cy="377825"/>
            <a:chOff x="3826" y="1097"/>
            <a:chExt cx="1467" cy="249"/>
          </a:xfrm>
          <a:noFill/>
        </p:grpSpPr>
        <p:sp>
          <p:nvSpPr>
            <p:cNvPr id="148" name="Rectangle 43">
              <a:extLst>
                <a:ext uri="{FF2B5EF4-FFF2-40B4-BE49-F238E27FC236}">
                  <a16:creationId xmlns:a16="http://schemas.microsoft.com/office/drawing/2014/main" id="{4E481088-A32C-4BF1-AC77-055D3D6D4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1097"/>
              <a:ext cx="1467" cy="248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0       0       15</a:t>
              </a:r>
            </a:p>
          </p:txBody>
        </p:sp>
        <p:sp>
          <p:nvSpPr>
            <p:cNvPr id="149" name="Line 44">
              <a:extLst>
                <a:ext uri="{FF2B5EF4-FFF2-40B4-BE49-F238E27FC236}">
                  <a16:creationId xmlns:a16="http://schemas.microsoft.com/office/drawing/2014/main" id="{4ACEB69B-0471-4DAD-A067-436EA13B5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63" name="Line 45">
              <a:extLst>
                <a:ext uri="{FF2B5EF4-FFF2-40B4-BE49-F238E27FC236}">
                  <a16:creationId xmlns:a16="http://schemas.microsoft.com/office/drawing/2014/main" id="{05CEA933-E5A3-471C-9593-286A4156C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64" name="Group 46">
            <a:extLst>
              <a:ext uri="{FF2B5EF4-FFF2-40B4-BE49-F238E27FC236}">
                <a16:creationId xmlns:a16="http://schemas.microsoft.com/office/drawing/2014/main" id="{A725EF8B-54C2-461A-871D-2CF95098A09D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2493963"/>
            <a:ext cx="2328863" cy="379412"/>
            <a:chOff x="3863" y="1882"/>
            <a:chExt cx="1467" cy="239"/>
          </a:xfrm>
          <a:noFill/>
        </p:grpSpPr>
        <p:sp>
          <p:nvSpPr>
            <p:cNvPr id="165" name="Rectangle 47">
              <a:extLst>
                <a:ext uri="{FF2B5EF4-FFF2-40B4-BE49-F238E27FC236}">
                  <a16:creationId xmlns:a16="http://schemas.microsoft.com/office/drawing/2014/main" id="{DD905F19-1F4D-40CD-A3AE-72B00104C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0       4       91</a:t>
              </a:r>
            </a:p>
          </p:txBody>
        </p:sp>
        <p:sp>
          <p:nvSpPr>
            <p:cNvPr id="166" name="Line 48">
              <a:extLst>
                <a:ext uri="{FF2B5EF4-FFF2-40B4-BE49-F238E27FC236}">
                  <a16:creationId xmlns:a16="http://schemas.microsoft.com/office/drawing/2014/main" id="{EB586A13-08F2-4DE7-97BC-B4DD3637F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67" name="Line 49">
              <a:extLst>
                <a:ext uri="{FF2B5EF4-FFF2-40B4-BE49-F238E27FC236}">
                  <a16:creationId xmlns:a16="http://schemas.microsoft.com/office/drawing/2014/main" id="{B564D046-8807-4962-A4B9-B78001E12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68" name="Group 50">
            <a:extLst>
              <a:ext uri="{FF2B5EF4-FFF2-40B4-BE49-F238E27FC236}">
                <a16:creationId xmlns:a16="http://schemas.microsoft.com/office/drawing/2014/main" id="{C7C00C80-FBC5-498E-BF17-A48DE619E528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2871788"/>
            <a:ext cx="2328863" cy="379412"/>
            <a:chOff x="3863" y="1882"/>
            <a:chExt cx="1467" cy="239"/>
          </a:xfrm>
          <a:noFill/>
        </p:grpSpPr>
        <p:sp>
          <p:nvSpPr>
            <p:cNvPr id="169" name="Rectangle 51">
              <a:extLst>
                <a:ext uri="{FF2B5EF4-FFF2-40B4-BE49-F238E27FC236}">
                  <a16:creationId xmlns:a16="http://schemas.microsoft.com/office/drawing/2014/main" id="{82E6A754-CE17-4C2B-8232-F9E77089D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1       1       11</a:t>
              </a:r>
            </a:p>
          </p:txBody>
        </p:sp>
        <p:sp>
          <p:nvSpPr>
            <p:cNvPr id="170" name="Line 52">
              <a:extLst>
                <a:ext uri="{FF2B5EF4-FFF2-40B4-BE49-F238E27FC236}">
                  <a16:creationId xmlns:a16="http://schemas.microsoft.com/office/drawing/2014/main" id="{4ECDFB12-9860-4409-BA2F-14B69BE0E2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71" name="Line 53">
              <a:extLst>
                <a:ext uri="{FF2B5EF4-FFF2-40B4-BE49-F238E27FC236}">
                  <a16:creationId xmlns:a16="http://schemas.microsoft.com/office/drawing/2014/main" id="{A16A816F-A932-46F4-82D9-19B6E1928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72" name="Group 54">
            <a:extLst>
              <a:ext uri="{FF2B5EF4-FFF2-40B4-BE49-F238E27FC236}">
                <a16:creationId xmlns:a16="http://schemas.microsoft.com/office/drawing/2014/main" id="{EDD0B817-D81E-44A1-9241-CCDE60D090DF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3233738"/>
            <a:ext cx="2328863" cy="379412"/>
            <a:chOff x="3863" y="1882"/>
            <a:chExt cx="1467" cy="239"/>
          </a:xfrm>
          <a:noFill/>
        </p:grpSpPr>
        <p:sp>
          <p:nvSpPr>
            <p:cNvPr id="173" name="Rectangle 55">
              <a:extLst>
                <a:ext uri="{FF2B5EF4-FFF2-40B4-BE49-F238E27FC236}">
                  <a16:creationId xmlns:a16="http://schemas.microsoft.com/office/drawing/2014/main" id="{9E4A5C83-6251-40DD-963D-63E7D776C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2       1        3</a:t>
              </a:r>
            </a:p>
          </p:txBody>
        </p:sp>
        <p:sp>
          <p:nvSpPr>
            <p:cNvPr id="174" name="Line 56">
              <a:extLst>
                <a:ext uri="{FF2B5EF4-FFF2-40B4-BE49-F238E27FC236}">
                  <a16:creationId xmlns:a16="http://schemas.microsoft.com/office/drawing/2014/main" id="{F8EB46F6-7CFD-40DA-BA26-D4DDE96AF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75" name="Line 57">
              <a:extLst>
                <a:ext uri="{FF2B5EF4-FFF2-40B4-BE49-F238E27FC236}">
                  <a16:creationId xmlns:a16="http://schemas.microsoft.com/office/drawing/2014/main" id="{4F00C950-3306-4206-8F33-61C1901EA0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76" name="Group 58">
            <a:extLst>
              <a:ext uri="{FF2B5EF4-FFF2-40B4-BE49-F238E27FC236}">
                <a16:creationId xmlns:a16="http://schemas.microsoft.com/office/drawing/2014/main" id="{2B713B5E-D624-403B-ACC6-6A8BBDED86A8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3609975"/>
            <a:ext cx="2328863" cy="379413"/>
            <a:chOff x="3863" y="1882"/>
            <a:chExt cx="1467" cy="239"/>
          </a:xfrm>
          <a:noFill/>
        </p:grpSpPr>
        <p:sp>
          <p:nvSpPr>
            <p:cNvPr id="177" name="Rectangle 59">
              <a:extLst>
                <a:ext uri="{FF2B5EF4-FFF2-40B4-BE49-F238E27FC236}">
                  <a16:creationId xmlns:a16="http://schemas.microsoft.com/office/drawing/2014/main" id="{F4340916-BB3C-42D3-93A0-4CF4D0B9C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3       0       22</a:t>
              </a:r>
            </a:p>
          </p:txBody>
        </p:sp>
        <p:sp>
          <p:nvSpPr>
            <p:cNvPr id="178" name="Line 60">
              <a:extLst>
                <a:ext uri="{FF2B5EF4-FFF2-40B4-BE49-F238E27FC236}">
                  <a16:creationId xmlns:a16="http://schemas.microsoft.com/office/drawing/2014/main" id="{6F8C6AB3-A24C-468B-9728-19C2D4E0E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79" name="Line 61">
              <a:extLst>
                <a:ext uri="{FF2B5EF4-FFF2-40B4-BE49-F238E27FC236}">
                  <a16:creationId xmlns:a16="http://schemas.microsoft.com/office/drawing/2014/main" id="{028C3628-D56C-4D21-B895-63B078B70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0" name="Group 62">
            <a:extLst>
              <a:ext uri="{FF2B5EF4-FFF2-40B4-BE49-F238E27FC236}">
                <a16:creationId xmlns:a16="http://schemas.microsoft.com/office/drawing/2014/main" id="{8BD90F8E-30FC-4AC9-B846-654B6BB5079E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3973513"/>
            <a:ext cx="2328863" cy="379412"/>
            <a:chOff x="3863" y="1882"/>
            <a:chExt cx="1467" cy="239"/>
          </a:xfrm>
          <a:noFill/>
        </p:grpSpPr>
        <p:sp>
          <p:nvSpPr>
            <p:cNvPr id="181" name="Rectangle 63">
              <a:extLst>
                <a:ext uri="{FF2B5EF4-FFF2-40B4-BE49-F238E27FC236}">
                  <a16:creationId xmlns:a16="http://schemas.microsoft.com/office/drawing/2014/main" id="{4EF9B050-CD86-4816-B0CA-A38694B3C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3       2        6</a:t>
              </a:r>
            </a:p>
          </p:txBody>
        </p:sp>
        <p:sp>
          <p:nvSpPr>
            <p:cNvPr id="182" name="Line 64">
              <a:extLst>
                <a:ext uri="{FF2B5EF4-FFF2-40B4-BE49-F238E27FC236}">
                  <a16:creationId xmlns:a16="http://schemas.microsoft.com/office/drawing/2014/main" id="{3484C8C4-8ABC-4252-B56C-9200D767B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84" name="Line 65">
              <a:extLst>
                <a:ext uri="{FF2B5EF4-FFF2-40B4-BE49-F238E27FC236}">
                  <a16:creationId xmlns:a16="http://schemas.microsoft.com/office/drawing/2014/main" id="{B249AFCB-5E4A-4E07-BD33-B7A20A902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5" name="Group 67">
            <a:extLst>
              <a:ext uri="{FF2B5EF4-FFF2-40B4-BE49-F238E27FC236}">
                <a16:creationId xmlns:a16="http://schemas.microsoft.com/office/drawing/2014/main" id="{33C5E9B7-0F00-4E61-BF62-FF3A1652BE8B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4335463"/>
            <a:ext cx="2328863" cy="379412"/>
            <a:chOff x="3863" y="1882"/>
            <a:chExt cx="1467" cy="239"/>
          </a:xfrm>
          <a:noFill/>
        </p:grpSpPr>
        <p:sp>
          <p:nvSpPr>
            <p:cNvPr id="186" name="Rectangle 68">
              <a:extLst>
                <a:ext uri="{FF2B5EF4-FFF2-40B4-BE49-F238E27FC236}">
                  <a16:creationId xmlns:a16="http://schemas.microsoft.com/office/drawing/2014/main" id="{FAFEAFE7-4B5F-46C4-958F-C907F0155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5       0      -15</a:t>
              </a:r>
            </a:p>
          </p:txBody>
        </p:sp>
        <p:sp>
          <p:nvSpPr>
            <p:cNvPr id="187" name="Line 69">
              <a:extLst>
                <a:ext uri="{FF2B5EF4-FFF2-40B4-BE49-F238E27FC236}">
                  <a16:creationId xmlns:a16="http://schemas.microsoft.com/office/drawing/2014/main" id="{ACCCCE03-D153-4EA0-909E-22DA7BC33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88" name="Line 70">
              <a:extLst>
                <a:ext uri="{FF2B5EF4-FFF2-40B4-BE49-F238E27FC236}">
                  <a16:creationId xmlns:a16="http://schemas.microsoft.com/office/drawing/2014/main" id="{42F181B0-CF95-4A2A-8845-D95942EED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89" name="Text Box 15">
            <a:extLst>
              <a:ext uri="{FF2B5EF4-FFF2-40B4-BE49-F238E27FC236}">
                <a16:creationId xmlns:a16="http://schemas.microsoft.com/office/drawing/2014/main" id="{37556DAB-71FC-492A-88E0-9DBF652DA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1831975"/>
            <a:ext cx="2232025" cy="290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r        c      elem</a:t>
            </a:r>
          </a:p>
        </p:txBody>
      </p:sp>
      <p:sp>
        <p:nvSpPr>
          <p:cNvPr id="190" name="Text Box 15">
            <a:extLst>
              <a:ext uri="{FF2B5EF4-FFF2-40B4-BE49-F238E27FC236}">
                <a16:creationId xmlns:a16="http://schemas.microsoft.com/office/drawing/2014/main" id="{5F14C2DE-A936-4040-AAC6-CB80B63B1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773238"/>
            <a:ext cx="2232025" cy="29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r        c      elem</a:t>
            </a:r>
          </a:p>
        </p:txBody>
      </p:sp>
    </p:spTree>
    <p:extLst>
      <p:ext uri="{BB962C8B-B14F-4D97-AF65-F5344CB8AC3E}">
        <p14:creationId xmlns:p14="http://schemas.microsoft.com/office/powerpoint/2010/main" val="507391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80" name="Text Box 91">
            <a:extLst>
              <a:ext uri="{FF2B5EF4-FFF2-40B4-BE49-F238E27FC236}">
                <a16:creationId xmlns:a16="http://schemas.microsoft.com/office/drawing/2014/main" id="{CF2C0D19-808C-4407-96E0-3C757C38A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70" y="1237456"/>
            <a:ext cx="701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三元组顺序表操作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转置算法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66" name="Text Box 12">
            <a:extLst>
              <a:ext uri="{FF2B5EF4-FFF2-40B4-BE49-F238E27FC236}">
                <a16:creationId xmlns:a16="http://schemas.microsoft.com/office/drawing/2014/main" id="{E15F51BC-821C-4DF0-AE3E-D2C932164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70" y="2006276"/>
            <a:ext cx="8153400" cy="2713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 设置转置后矩阵</a:t>
            </a:r>
            <a:r>
              <a:rPr lang="en-US" altLang="zh-CN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的行数、列数和非零元个数；</a:t>
            </a:r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在</a:t>
            </a:r>
            <a:r>
              <a:rPr lang="en-US" altLang="zh-CN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中设置初始存储位置</a:t>
            </a:r>
            <a:r>
              <a:rPr lang="en-US" altLang="zh-CN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q；</a:t>
            </a:r>
          </a:p>
          <a:p>
            <a:pPr algn="just" eaLnBrk="1" hangingPunct="1">
              <a:lnSpc>
                <a:spcPct val="120000"/>
              </a:lnSpc>
              <a:defRPr/>
            </a:pPr>
            <a:r>
              <a:rPr lang="en-US" altLang="zh-CN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 for (col=</a:t>
            </a:r>
            <a:r>
              <a:rPr lang="zh-CN" altLang="en-US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最小列号; </a:t>
            </a:r>
            <a:r>
              <a:rPr lang="en-US" altLang="zh-CN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col&lt;=</a:t>
            </a:r>
            <a:r>
              <a:rPr lang="zh-CN" altLang="en-US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最大列号; </a:t>
            </a:r>
            <a:r>
              <a:rPr lang="en-US" altLang="zh-CN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col++)</a:t>
            </a:r>
          </a:p>
          <a:p>
            <a:pPr algn="just" eaLnBrk="1" hangingPunct="1">
              <a:lnSpc>
                <a:spcPct val="120000"/>
              </a:lnSpc>
              <a:defRPr/>
            </a:pPr>
            <a:r>
              <a:rPr lang="en-US" altLang="zh-CN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3.1 </a:t>
            </a:r>
            <a:r>
              <a:rPr lang="zh-CN" altLang="en-US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中查找列号为</a:t>
            </a:r>
            <a:r>
              <a:rPr lang="en-US" altLang="zh-CN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col</a:t>
            </a:r>
            <a:r>
              <a:rPr lang="zh-CN" altLang="en-US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的三元组；</a:t>
            </a:r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3.2 交换其行号和列号，存入</a:t>
            </a:r>
            <a:r>
              <a:rPr lang="en-US" altLang="zh-CN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位置；</a:t>
            </a:r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3.3 </a:t>
            </a:r>
            <a:r>
              <a:rPr lang="en-US" altLang="zh-CN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q++；</a:t>
            </a:r>
            <a:endParaRPr lang="zh-CN" altLang="en-US" sz="2400" b="1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5546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80" name="Text Box 91">
            <a:extLst>
              <a:ext uri="{FF2B5EF4-FFF2-40B4-BE49-F238E27FC236}">
                <a16:creationId xmlns:a16="http://schemas.microsoft.com/office/drawing/2014/main" id="{CF2C0D19-808C-4407-96E0-3C757C38A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70" y="1237456"/>
            <a:ext cx="701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三元组顺序表操作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转置算法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8D0C27-F122-46A8-8CC0-B59CC2D57D70}"/>
              </a:ext>
            </a:extLst>
          </p:cNvPr>
          <p:cNvSpPr txBox="1">
            <a:spLocks noChangeArrowheads="1"/>
          </p:cNvSpPr>
          <p:nvPr/>
        </p:nvSpPr>
        <p:spPr>
          <a:xfrm>
            <a:off x="633470" y="1903547"/>
            <a:ext cx="8102906" cy="1008063"/>
          </a:xfrm>
          <a:prstGeom prst="rect">
            <a:avLst/>
          </a:prstGeom>
        </p:spPr>
        <p:txBody>
          <a:bodyPr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算法分析：</a:t>
            </a:r>
            <a:endParaRPr lang="en-US" altLang="zh-CN" sz="2400" b="1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该算法的主要时间耗费是在</a:t>
            </a:r>
            <a:r>
              <a:rPr lang="en-US" altLang="zh-CN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col</a:t>
            </a:r>
            <a:r>
              <a:rPr lang="zh-CN" altLang="en-US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的两重循环上。</a:t>
            </a:r>
          </a:p>
          <a:p>
            <a:pPr eaLnBrk="1" hangingPunct="1">
              <a:defRPr/>
            </a:pPr>
            <a:r>
              <a:rPr lang="zh-CN" altLang="en-US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对于一个</a:t>
            </a:r>
            <a:r>
              <a:rPr lang="en-US" altLang="zh-CN" sz="2400" b="1" i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lang="en-US" altLang="zh-CN" sz="2400" b="1" i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列且非零元素个数为</a:t>
            </a:r>
            <a:r>
              <a:rPr lang="en-US" altLang="zh-CN" sz="2400" b="1" i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的稀疏矩阵而言，该算法的时间复杂度为</a:t>
            </a:r>
            <a:r>
              <a:rPr lang="en-US" altLang="zh-CN" sz="2400" b="1" i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kern="0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tn</a:t>
            </a:r>
            <a:r>
              <a:rPr lang="en-US" altLang="zh-CN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defRPr/>
            </a:pPr>
            <a:r>
              <a:rPr lang="zh-CN" altLang="en-US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最坏情况是，当稀疏矩阵中的非零元素个数</a:t>
            </a:r>
            <a:r>
              <a:rPr lang="en-US" altLang="zh-CN" sz="2400" b="1" i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 i="1" kern="0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mn</a:t>
            </a:r>
            <a:r>
              <a:rPr lang="zh-CN" altLang="en-US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同数量级时，上述算法的时间复杂度就为</a:t>
            </a:r>
            <a:r>
              <a:rPr lang="en-US" altLang="zh-CN" sz="2400" b="1" i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mn</a:t>
            </a:r>
            <a:r>
              <a:rPr lang="en-US" altLang="zh-CN" sz="2400" b="1" kern="0" baseline="300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defRPr/>
            </a:pPr>
            <a:r>
              <a:rPr lang="zh-CN" altLang="en-US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显然这种情况下，该朴素算法效率较低。 </a:t>
            </a:r>
          </a:p>
        </p:txBody>
      </p:sp>
    </p:spTree>
    <p:extLst>
      <p:ext uri="{BB962C8B-B14F-4D97-AF65-F5344CB8AC3E}">
        <p14:creationId xmlns:p14="http://schemas.microsoft.com/office/powerpoint/2010/main" val="3661494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80" name="Text Box 91">
            <a:extLst>
              <a:ext uri="{FF2B5EF4-FFF2-40B4-BE49-F238E27FC236}">
                <a16:creationId xmlns:a16="http://schemas.microsoft.com/office/drawing/2014/main" id="{CF2C0D19-808C-4407-96E0-3C757C38A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70" y="1237456"/>
            <a:ext cx="701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三元组顺序表操作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转置算法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" name="Text Box 14">
            <a:extLst>
              <a:ext uri="{FF2B5EF4-FFF2-40B4-BE49-F238E27FC236}">
                <a16:creationId xmlns:a16="http://schemas.microsoft.com/office/drawing/2014/main" id="{8BF5FC18-1E35-49CA-AE5B-6A9B77751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2225675"/>
            <a:ext cx="8001000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基本思想：顺序取，直接存。</a:t>
            </a: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即在</a:t>
            </a:r>
            <a:r>
              <a:rPr lang="en-US" altLang="zh-CN" sz="2400" b="1" i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中依次取三元组，交换其行号和列号放到</a:t>
            </a:r>
            <a:r>
              <a:rPr lang="en-US" altLang="zh-CN" sz="2400" b="1" i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适当</a:t>
            </a: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位置。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ABBEA3A0-3A0E-4CDD-B354-BB118CE635EB}"/>
              </a:ext>
            </a:extLst>
          </p:cNvPr>
          <p:cNvGrpSpPr>
            <a:grpSpLocks/>
          </p:cNvGrpSpPr>
          <p:nvPr/>
        </p:nvGrpSpPr>
        <p:grpSpPr bwMode="auto">
          <a:xfrm>
            <a:off x="438150" y="3373438"/>
            <a:ext cx="8542338" cy="514350"/>
            <a:chOff x="192" y="1869"/>
            <a:chExt cx="5381" cy="324"/>
          </a:xfrm>
        </p:grpSpPr>
        <p:sp>
          <p:nvSpPr>
            <p:cNvPr id="7" name="Text Box 21">
              <a:extLst>
                <a:ext uri="{FF2B5EF4-FFF2-40B4-BE49-F238E27FC236}">
                  <a16:creationId xmlns:a16="http://schemas.microsoft.com/office/drawing/2014/main" id="{06ADDA1C-3435-40BC-92FB-D968099BC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" y="1869"/>
              <a:ext cx="506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如何确定当前从</a:t>
              </a:r>
              <a:r>
                <a:rPr lang="en-US" altLang="zh-CN" sz="2400" b="1" i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400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中取出的三元组在</a:t>
              </a:r>
              <a:r>
                <a:rPr lang="en-US" altLang="zh-CN" sz="2400" b="1" i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中的位置？</a:t>
              </a:r>
            </a:p>
          </p:txBody>
        </p:sp>
        <p:graphicFrame>
          <p:nvGraphicFramePr>
            <p:cNvPr id="8" name="Object 22">
              <a:extLst>
                <a:ext uri="{FF2B5EF4-FFF2-40B4-BE49-F238E27FC236}">
                  <a16:creationId xmlns:a16="http://schemas.microsoft.com/office/drawing/2014/main" id="{5C87B03D-8222-43EC-A7FF-B35FB1AC68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887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94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40967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887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0161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5.2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矩阵的存储结构</a:t>
            </a:r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C00A16DB-ED19-4710-942A-E8C8C6617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19" y="1747604"/>
            <a:ext cx="8229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Aft>
                <a:spcPct val="50000"/>
              </a:spcAft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设一维数组的下标的范围为闭区间［</a:t>
            </a:r>
            <a:r>
              <a:rPr lang="en-US" altLang="zh-CN" sz="2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］，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每个数组元素占用 </a:t>
            </a:r>
            <a:r>
              <a:rPr lang="en-US" altLang="zh-CN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个存储单元，则其任一元素 </a:t>
            </a:r>
            <a:r>
              <a:rPr lang="en-US" altLang="zh-CN" sz="2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30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-30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的存储地址可由下式确定： </a:t>
            </a:r>
          </a:p>
          <a:p>
            <a:pPr algn="ctr">
              <a:defRPr/>
            </a:pP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Loc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25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)＝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Loc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)＋(</a:t>
            </a:r>
            <a:r>
              <a:rPr lang="en-US" altLang="zh-CN" sz="2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－</a:t>
            </a:r>
            <a:r>
              <a:rPr lang="en-US" altLang="zh-CN" sz="2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)×</a:t>
            </a:r>
            <a:r>
              <a:rPr lang="en-US" altLang="zh-CN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AutoShape 40">
            <a:extLst>
              <a:ext uri="{FF2B5EF4-FFF2-40B4-BE49-F238E27FC236}">
                <a16:creationId xmlns:a16="http://schemas.microsoft.com/office/drawing/2014/main" id="{ACF7800D-0C00-4AD5-B8CF-D4F7B0EC3B72}"/>
              </a:ext>
            </a:extLst>
          </p:cNvPr>
          <p:cNvSpPr>
            <a:spLocks/>
          </p:cNvSpPr>
          <p:nvPr/>
        </p:nvSpPr>
        <p:spPr bwMode="auto">
          <a:xfrm rot="-5400000">
            <a:off x="2840037" y="2897188"/>
            <a:ext cx="269875" cy="4264025"/>
          </a:xfrm>
          <a:prstGeom prst="leftBrace">
            <a:avLst>
              <a:gd name="adj1" fmla="val 131667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2060"/>
              </a:solidFill>
            </a:endParaRPr>
          </a:p>
        </p:txBody>
      </p:sp>
      <p:grpSp>
        <p:nvGrpSpPr>
          <p:cNvPr id="10" name="Group 55">
            <a:extLst>
              <a:ext uri="{FF2B5EF4-FFF2-40B4-BE49-F238E27FC236}">
                <a16:creationId xmlns:a16="http://schemas.microsoft.com/office/drawing/2014/main" id="{97DAC7F1-4B96-4A9A-839F-DADE70BC91B4}"/>
              </a:ext>
            </a:extLst>
          </p:cNvPr>
          <p:cNvGrpSpPr>
            <a:grpSpLocks/>
          </p:cNvGrpSpPr>
          <p:nvPr/>
        </p:nvGrpSpPr>
        <p:grpSpPr bwMode="auto">
          <a:xfrm>
            <a:off x="1698625" y="3282950"/>
            <a:ext cx="822325" cy="663575"/>
            <a:chOff x="1065" y="2496"/>
            <a:chExt cx="518" cy="418"/>
          </a:xfrm>
        </p:grpSpPr>
        <p:sp>
          <p:nvSpPr>
            <p:cNvPr id="11" name="AutoShape 43">
              <a:extLst>
                <a:ext uri="{FF2B5EF4-FFF2-40B4-BE49-F238E27FC236}">
                  <a16:creationId xmlns:a16="http://schemas.microsoft.com/office/drawing/2014/main" id="{7EA510B2-4B27-436F-90C2-C0509A620764}"/>
                </a:ext>
              </a:extLst>
            </p:cNvPr>
            <p:cNvSpPr>
              <a:spLocks/>
            </p:cNvSpPr>
            <p:nvPr/>
          </p:nvSpPr>
          <p:spPr bwMode="auto">
            <a:xfrm rot="-5400000" flipH="1" flipV="1">
              <a:off x="1275" y="2606"/>
              <a:ext cx="98" cy="518"/>
            </a:xfrm>
            <a:prstGeom prst="leftBrace">
              <a:avLst>
                <a:gd name="adj1" fmla="val 44048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2" name="Text Box 44">
              <a:extLst>
                <a:ext uri="{FF2B5EF4-FFF2-40B4-BE49-F238E27FC236}">
                  <a16:creationId xmlns:a16="http://schemas.microsoft.com/office/drawing/2014/main" id="{5357EA59-7618-4E2D-9160-8410A3173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6" y="2496"/>
              <a:ext cx="226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 i="1">
                  <a:latin typeface="Times New Roman" panose="02020603050405020304" pitchFamily="18" charset="0"/>
                </a:rPr>
                <a:t>c</a:t>
              </a:r>
              <a:endParaRPr lang="zh-CN" altLang="en-US" b="1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Group 51">
            <a:extLst>
              <a:ext uri="{FF2B5EF4-FFF2-40B4-BE49-F238E27FC236}">
                <a16:creationId xmlns:a16="http://schemas.microsoft.com/office/drawing/2014/main" id="{5A02796E-E158-4004-AC1F-D8E3D5C0322F}"/>
              </a:ext>
            </a:extLst>
          </p:cNvPr>
          <p:cNvGrpSpPr>
            <a:grpSpLocks/>
          </p:cNvGrpSpPr>
          <p:nvPr/>
        </p:nvGrpSpPr>
        <p:grpSpPr bwMode="auto">
          <a:xfrm>
            <a:off x="766762" y="3965575"/>
            <a:ext cx="7920038" cy="914400"/>
            <a:chOff x="343" y="2926"/>
            <a:chExt cx="4989" cy="576"/>
          </a:xfrm>
        </p:grpSpPr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21E74C73-59AF-4E5A-8B1A-5C58245A6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2926"/>
              <a:ext cx="4989" cy="576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15" name="Line 24">
              <a:extLst>
                <a:ext uri="{FF2B5EF4-FFF2-40B4-BE49-F238E27FC236}">
                  <a16:creationId xmlns:a16="http://schemas.microsoft.com/office/drawing/2014/main" id="{AAC28A01-4A8D-454A-9AD8-75AD8F81D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2926"/>
              <a:ext cx="1" cy="57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6" name="Line 25">
              <a:extLst>
                <a:ext uri="{FF2B5EF4-FFF2-40B4-BE49-F238E27FC236}">
                  <a16:creationId xmlns:a16="http://schemas.microsoft.com/office/drawing/2014/main" id="{C6D63904-8A4E-424F-8AB2-B5B8FEBEF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" y="2926"/>
              <a:ext cx="1" cy="57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7" name="Line 27">
              <a:extLst>
                <a:ext uri="{FF2B5EF4-FFF2-40B4-BE49-F238E27FC236}">
                  <a16:creationId xmlns:a16="http://schemas.microsoft.com/office/drawing/2014/main" id="{03F43358-96C9-491D-A444-4189FC5CD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9" y="2926"/>
              <a:ext cx="1" cy="57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8" name="Line 28">
              <a:extLst>
                <a:ext uri="{FF2B5EF4-FFF2-40B4-BE49-F238E27FC236}">
                  <a16:creationId xmlns:a16="http://schemas.microsoft.com/office/drawing/2014/main" id="{E791458A-8ECB-41F8-8322-9D03211D0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0" y="2926"/>
              <a:ext cx="0" cy="57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9" name="Line 29">
              <a:extLst>
                <a:ext uri="{FF2B5EF4-FFF2-40B4-BE49-F238E27FC236}">
                  <a16:creationId xmlns:a16="http://schemas.microsoft.com/office/drawing/2014/main" id="{E7D682E9-BD8F-4C90-A14A-8BBDB8DD8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7" y="2926"/>
              <a:ext cx="0" cy="57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0" name="Line 30">
              <a:extLst>
                <a:ext uri="{FF2B5EF4-FFF2-40B4-BE49-F238E27FC236}">
                  <a16:creationId xmlns:a16="http://schemas.microsoft.com/office/drawing/2014/main" id="{2A1864AD-2642-4834-8A59-449F3126A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3" y="2926"/>
              <a:ext cx="0" cy="57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1" name="Text Box 31">
              <a:extLst>
                <a:ext uri="{FF2B5EF4-FFF2-40B4-BE49-F238E27FC236}">
                  <a16:creationId xmlns:a16="http://schemas.microsoft.com/office/drawing/2014/main" id="{16A4B677-5654-434B-8947-192C560E1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" y="3022"/>
              <a:ext cx="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 a</a:t>
              </a:r>
              <a:r>
                <a:rPr lang="en-US" altLang="zh-CN" b="1" i="1" baseline="-25000">
                  <a:solidFill>
                    <a:srgbClr val="00206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22" name="Text Box 33">
              <a:extLst>
                <a:ext uri="{FF2B5EF4-FFF2-40B4-BE49-F238E27FC236}">
                  <a16:creationId xmlns:a16="http://schemas.microsoft.com/office/drawing/2014/main" id="{89FF8FAA-91CE-4E7F-979A-353AAD18B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040"/>
              <a:ext cx="4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 a</a:t>
              </a:r>
              <a:r>
                <a:rPr lang="en-US" altLang="zh-CN" b="1" i="1" baseline="-25000">
                  <a:solidFill>
                    <a:srgbClr val="00206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aseline="-25000">
                  <a:solidFill>
                    <a:srgbClr val="00206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3" name="Text Box 34">
              <a:extLst>
                <a:ext uri="{FF2B5EF4-FFF2-40B4-BE49-F238E27FC236}">
                  <a16:creationId xmlns:a16="http://schemas.microsoft.com/office/drawing/2014/main" id="{3B0B8216-B73C-4D1B-99C9-718397CCE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3040"/>
              <a:ext cx="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  a</a:t>
              </a:r>
              <a:r>
                <a:rPr lang="en-US" altLang="zh-CN" b="1" i="1" baseline="-25000">
                  <a:solidFill>
                    <a:srgbClr val="00206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4" name="Text Box 35">
              <a:extLst>
                <a:ext uri="{FF2B5EF4-FFF2-40B4-BE49-F238E27FC236}">
                  <a16:creationId xmlns:a16="http://schemas.microsoft.com/office/drawing/2014/main" id="{BFD95AA4-C087-4AC5-B114-BD9C3ED58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" y="2985"/>
              <a:ext cx="8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… …</a:t>
              </a:r>
            </a:p>
          </p:txBody>
        </p:sp>
        <p:sp>
          <p:nvSpPr>
            <p:cNvPr id="25" name="Text Box 48">
              <a:extLst>
                <a:ext uri="{FF2B5EF4-FFF2-40B4-BE49-F238E27FC236}">
                  <a16:creationId xmlns:a16="http://schemas.microsoft.com/office/drawing/2014/main" id="{7C2BDE10-6067-43CE-B1DB-5BD5B4200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5" y="3050"/>
              <a:ext cx="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 a</a:t>
              </a:r>
              <a:r>
                <a:rPr lang="en-US" altLang="zh-CN" b="1" i="1" baseline="-25000">
                  <a:solidFill>
                    <a:srgbClr val="00206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26" name="Text Box 49">
              <a:extLst>
                <a:ext uri="{FF2B5EF4-FFF2-40B4-BE49-F238E27FC236}">
                  <a16:creationId xmlns:a16="http://schemas.microsoft.com/office/drawing/2014/main" id="{E7A0BB9C-15E3-4954-ACB6-A022221DF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7" y="3041"/>
              <a:ext cx="49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 a</a:t>
              </a:r>
              <a:r>
                <a:rPr lang="en-US" altLang="zh-CN" b="1" i="1" baseline="-25000">
                  <a:solidFill>
                    <a:srgbClr val="002060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baseline="-25000">
                  <a:solidFill>
                    <a:srgbClr val="002060"/>
                  </a:solidFill>
                  <a:latin typeface="Times New Roman" panose="02020603050405020304" pitchFamily="18" charset="0"/>
                </a:rPr>
                <a:t>+1</a:t>
              </a:r>
            </a:p>
          </p:txBody>
        </p:sp>
        <p:sp>
          <p:nvSpPr>
            <p:cNvPr id="27" name="Text Box 50">
              <a:extLst>
                <a:ext uri="{FF2B5EF4-FFF2-40B4-BE49-F238E27FC236}">
                  <a16:creationId xmlns:a16="http://schemas.microsoft.com/office/drawing/2014/main" id="{E9452C9B-7EF5-48D5-B116-8329D7E61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2994"/>
              <a:ext cx="8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… …</a:t>
              </a:r>
            </a:p>
          </p:txBody>
        </p:sp>
      </p:grpSp>
      <p:grpSp>
        <p:nvGrpSpPr>
          <p:cNvPr id="28" name="Group 54">
            <a:extLst>
              <a:ext uri="{FF2B5EF4-FFF2-40B4-BE49-F238E27FC236}">
                <a16:creationId xmlns:a16="http://schemas.microsoft.com/office/drawing/2014/main" id="{F31AE956-8FFE-42A4-B5F7-7243BEB29BC6}"/>
              </a:ext>
            </a:extLst>
          </p:cNvPr>
          <p:cNvGrpSpPr>
            <a:grpSpLocks/>
          </p:cNvGrpSpPr>
          <p:nvPr/>
        </p:nvGrpSpPr>
        <p:grpSpPr bwMode="auto">
          <a:xfrm>
            <a:off x="65087" y="4894266"/>
            <a:ext cx="1547813" cy="1100138"/>
            <a:chOff x="36" y="3511"/>
            <a:chExt cx="975" cy="693"/>
          </a:xfrm>
        </p:grpSpPr>
        <p:sp>
          <p:nvSpPr>
            <p:cNvPr id="29" name="Line 39">
              <a:extLst>
                <a:ext uri="{FF2B5EF4-FFF2-40B4-BE49-F238E27FC236}">
                  <a16:creationId xmlns:a16="http://schemas.microsoft.com/office/drawing/2014/main" id="{3C063B4E-8CA4-4842-9EFB-74D661A048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3511"/>
              <a:ext cx="0" cy="3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30" name="Text Box 52">
              <a:extLst>
                <a:ext uri="{FF2B5EF4-FFF2-40B4-BE49-F238E27FC236}">
                  <a16:creationId xmlns:a16="http://schemas.microsoft.com/office/drawing/2014/main" id="{4ECE7934-8488-42FD-B0E1-40BECB9F7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" y="3894"/>
              <a:ext cx="97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Loc</a:t>
              </a:r>
              <a:r>
                <a:rPr lang="en-US" altLang="zh-CN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i="1" baseline="-25000">
                  <a:solidFill>
                    <a:srgbClr val="002060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31" name="Group 56">
            <a:extLst>
              <a:ext uri="{FF2B5EF4-FFF2-40B4-BE49-F238E27FC236}">
                <a16:creationId xmlns:a16="http://schemas.microsoft.com/office/drawing/2014/main" id="{EECC6B5B-60A4-402F-9FFA-2D6CFAEB17BB}"/>
              </a:ext>
            </a:extLst>
          </p:cNvPr>
          <p:cNvGrpSpPr>
            <a:grpSpLocks/>
          </p:cNvGrpSpPr>
          <p:nvPr/>
        </p:nvGrpSpPr>
        <p:grpSpPr bwMode="auto">
          <a:xfrm>
            <a:off x="4473575" y="4905378"/>
            <a:ext cx="1547812" cy="1106488"/>
            <a:chOff x="2813" y="3518"/>
            <a:chExt cx="975" cy="697"/>
          </a:xfrm>
        </p:grpSpPr>
        <p:sp>
          <p:nvSpPr>
            <p:cNvPr id="32" name="Line 41">
              <a:extLst>
                <a:ext uri="{FF2B5EF4-FFF2-40B4-BE49-F238E27FC236}">
                  <a16:creationId xmlns:a16="http://schemas.microsoft.com/office/drawing/2014/main" id="{130C1FF3-FF22-442F-9ADC-FA884C0809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9" y="3518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33" name="Text Box 53">
              <a:extLst>
                <a:ext uri="{FF2B5EF4-FFF2-40B4-BE49-F238E27FC236}">
                  <a16:creationId xmlns:a16="http://schemas.microsoft.com/office/drawing/2014/main" id="{D18636F3-6DC0-47EE-B2B6-19B8CF988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905"/>
              <a:ext cx="97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Loc</a:t>
              </a:r>
              <a:r>
                <a:rPr lang="en-US" altLang="zh-CN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i="1" baseline="-25000">
                  <a:solidFill>
                    <a:srgbClr val="00206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2A87839-640E-4480-BCF3-983A16710AA6}"/>
              </a:ext>
            </a:extLst>
          </p:cNvPr>
          <p:cNvSpPr txBox="1"/>
          <p:nvPr/>
        </p:nvSpPr>
        <p:spPr>
          <a:xfrm>
            <a:off x="600419" y="1134737"/>
            <a:ext cx="244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一维数组</a:t>
            </a:r>
          </a:p>
        </p:txBody>
      </p:sp>
    </p:spTree>
    <p:extLst>
      <p:ext uri="{BB962C8B-B14F-4D97-AF65-F5344CB8AC3E}">
        <p14:creationId xmlns:p14="http://schemas.microsoft.com/office/powerpoint/2010/main" val="412778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80" name="Text Box 91">
            <a:extLst>
              <a:ext uri="{FF2B5EF4-FFF2-40B4-BE49-F238E27FC236}">
                <a16:creationId xmlns:a16="http://schemas.microsoft.com/office/drawing/2014/main" id="{CF2C0D19-808C-4407-96E0-3C757C38A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70" y="1237456"/>
            <a:ext cx="701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三元组顺序表操作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转置算法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grpSp>
        <p:nvGrpSpPr>
          <p:cNvPr id="9" name="Group 58">
            <a:extLst>
              <a:ext uri="{FF2B5EF4-FFF2-40B4-BE49-F238E27FC236}">
                <a16:creationId xmlns:a16="http://schemas.microsoft.com/office/drawing/2014/main" id="{8113E0D8-EA62-4DE2-AE54-ABA1CD42B874}"/>
              </a:ext>
            </a:extLst>
          </p:cNvPr>
          <p:cNvGrpSpPr>
            <a:grpSpLocks/>
          </p:cNvGrpSpPr>
          <p:nvPr/>
        </p:nvGrpSpPr>
        <p:grpSpPr bwMode="auto">
          <a:xfrm>
            <a:off x="1511301" y="2132013"/>
            <a:ext cx="2686050" cy="4021137"/>
            <a:chOff x="952" y="1343"/>
            <a:chExt cx="1692" cy="2533"/>
          </a:xfrm>
          <a:noFill/>
        </p:grpSpPr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32D058C6-1666-4142-A8DF-115716B9F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7" y="1343"/>
              <a:ext cx="1467" cy="162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zh-CN" altLang="en-US" sz="2400" b="1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</a:t>
              </a:r>
              <a:endParaRPr lang="zh-CN" alt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defRPr/>
              </a:pPr>
              <a:endParaRPr lang="zh-CN" altLang="en-US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DAEA5C77-987E-443B-A0E5-26A04A22D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1810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A8E3CCF6-C715-43DB-AAD3-9A37A32C9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3" y="2040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0790B9F3-1995-4F8D-8685-62970D81A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5" y="2271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0812610F-93BB-472E-B788-9303E74A2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" y="2508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6480E0E7-76D3-4E9B-B1AA-DB66898AFE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3" y="2739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4E97C487-EAAC-4475-AFA3-A70F78E30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" y="1364"/>
              <a:ext cx="213" cy="17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zh-CN" altLang="en-US" sz="2400" b="1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  <a:p>
              <a:pPr algn="just">
                <a:defRPr/>
              </a:pPr>
              <a:r>
                <a:rPr lang="zh-CN" altLang="en-US" sz="2400" b="1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  <a:p>
              <a:pPr algn="just">
                <a:defRPr/>
              </a:pPr>
              <a:r>
                <a:rPr lang="zh-CN" altLang="en-US" sz="2400" b="1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  <a:p>
              <a:pPr algn="just">
                <a:defRPr/>
              </a:pPr>
              <a:r>
                <a:rPr lang="zh-CN" altLang="en-US" sz="2400" b="1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</a:p>
            <a:p>
              <a:pPr algn="just">
                <a:defRPr/>
              </a:pPr>
              <a:r>
                <a:rPr lang="zh-CN" altLang="en-US" sz="2400" b="1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</a:p>
            <a:p>
              <a:pPr algn="just">
                <a:defRPr/>
              </a:pPr>
              <a:r>
                <a:rPr lang="zh-CN" altLang="en-US" sz="2400" b="1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  <a:p>
              <a:pPr algn="just">
                <a:defRPr/>
              </a:pPr>
              <a:r>
                <a:rPr lang="zh-CN" altLang="en-US" sz="2400" b="1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424DDF92-D1EA-4499-ACC8-141DA01F3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3" y="296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D8EE2E17-8A94-4CC6-A18C-99D2B7AF2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0" y="1354"/>
              <a:ext cx="0" cy="162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33FA01CA-3946-487E-A98F-55D17AEF1E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82" y="1357"/>
              <a:ext cx="2" cy="1623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232AF16E-7063-40CC-9BA5-2DE467ECC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3141"/>
              <a:ext cx="1467" cy="25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 eaLnBrk="1" hangingPunct="1">
                <a:defRPr/>
              </a:pPr>
              <a:r>
                <a:rPr lang="en-US" altLang="zh-CN" sz="2400" b="1">
                  <a:solidFill>
                    <a:srgbClr val="00206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6</a:t>
              </a:r>
              <a:r>
                <a:rPr lang="zh-CN" altLang="en-US" sz="2400" b="1">
                  <a:solidFill>
                    <a:srgbClr val="00206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（矩阵的行数）</a:t>
              </a:r>
            </a:p>
          </p:txBody>
        </p:sp>
        <p:grpSp>
          <p:nvGrpSpPr>
            <p:cNvPr id="21" name="Group 19">
              <a:extLst>
                <a:ext uri="{FF2B5EF4-FFF2-40B4-BE49-F238E27FC236}">
                  <a16:creationId xmlns:a16="http://schemas.microsoft.com/office/drawing/2014/main" id="{8E27A87F-8F6F-4F81-B8B7-8577F61318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0" y="3391"/>
              <a:ext cx="1471" cy="485"/>
              <a:chOff x="4259" y="3391"/>
              <a:chExt cx="1471" cy="485"/>
            </a:xfrm>
            <a:grpFill/>
          </p:grpSpPr>
          <p:sp>
            <p:nvSpPr>
              <p:cNvPr id="51" name="Rectangle 21">
                <a:extLst>
                  <a:ext uri="{FF2B5EF4-FFF2-40B4-BE49-F238E27FC236}">
                    <a16:creationId xmlns:a16="http://schemas.microsoft.com/office/drawing/2014/main" id="{504A7A00-9C71-462C-BC38-4BBB716A8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9" y="3391"/>
                <a:ext cx="1467" cy="485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0"/>
              <a:lstStyle/>
              <a:p>
                <a:pPr algn="ctr" eaLnBrk="1" hangingPunct="1">
                  <a:defRPr/>
                </a:pPr>
                <a:r>
                  <a:rPr lang="en-US" altLang="zh-CN" sz="2400" b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5</a:t>
                </a:r>
                <a:r>
                  <a:rPr lang="zh-CN" altLang="en-US" sz="2400" b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（矩阵的列数）</a:t>
                </a:r>
              </a:p>
              <a:p>
                <a:pPr algn="ctr" eaLnBrk="1" hangingPunct="1">
                  <a:defRPr/>
                </a:pPr>
                <a:r>
                  <a:rPr lang="zh-CN" altLang="en-US" sz="2400" b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7（非零元个数）</a:t>
                </a:r>
              </a:p>
            </p:txBody>
          </p:sp>
          <p:sp>
            <p:nvSpPr>
              <p:cNvPr id="52" name="Line 22">
                <a:extLst>
                  <a:ext uri="{FF2B5EF4-FFF2-40B4-BE49-F238E27FC236}">
                    <a16:creationId xmlns:a16="http://schemas.microsoft.com/office/drawing/2014/main" id="{708259A8-8A75-4CB7-8A6B-E3D11CCEEC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3" y="3634"/>
                <a:ext cx="1467" cy="0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6ACFF96B-66A1-4417-AA9C-49BF960FD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1579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grpSp>
          <p:nvGrpSpPr>
            <p:cNvPr id="23" name="Group 24">
              <a:extLst>
                <a:ext uri="{FF2B5EF4-FFF2-40B4-BE49-F238E27FC236}">
                  <a16:creationId xmlns:a16="http://schemas.microsoft.com/office/drawing/2014/main" id="{0C8B5C48-12F5-431F-942E-1B3657BF82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4" y="1344"/>
              <a:ext cx="1467" cy="238"/>
              <a:chOff x="3826" y="1097"/>
              <a:chExt cx="1467" cy="249"/>
            </a:xfrm>
            <a:grpFill/>
          </p:grpSpPr>
          <p:sp>
            <p:nvSpPr>
              <p:cNvPr id="48" name="Rectangle 25">
                <a:extLst>
                  <a:ext uri="{FF2B5EF4-FFF2-40B4-BE49-F238E27FC236}">
                    <a16:creationId xmlns:a16="http://schemas.microsoft.com/office/drawing/2014/main" id="{052180C0-8D57-45C5-B814-DAE001193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6" y="1097"/>
                <a:ext cx="1467" cy="248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0"/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  0       0       15</a:t>
                </a:r>
              </a:p>
            </p:txBody>
          </p:sp>
          <p:sp>
            <p:nvSpPr>
              <p:cNvPr id="49" name="Line 26">
                <a:extLst>
                  <a:ext uri="{FF2B5EF4-FFF2-40B4-BE49-F238E27FC236}">
                    <a16:creationId xmlns:a16="http://schemas.microsoft.com/office/drawing/2014/main" id="{CE1596EC-5B83-4890-B754-D2B2076C4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5" y="1106"/>
                <a:ext cx="0" cy="240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50" name="Line 27">
                <a:extLst>
                  <a:ext uri="{FF2B5EF4-FFF2-40B4-BE49-F238E27FC236}">
                    <a16:creationId xmlns:a16="http://schemas.microsoft.com/office/drawing/2014/main" id="{918582AF-8BBF-4D67-B73B-00948153BB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35" y="1106"/>
                <a:ext cx="0" cy="240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24" name="Group 28">
              <a:extLst>
                <a:ext uri="{FF2B5EF4-FFF2-40B4-BE49-F238E27FC236}">
                  <a16:creationId xmlns:a16="http://schemas.microsoft.com/office/drawing/2014/main" id="{2E719CFE-DA39-4CA2-87B7-628F97449D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5" y="1571"/>
              <a:ext cx="1467" cy="239"/>
              <a:chOff x="3863" y="1882"/>
              <a:chExt cx="1467" cy="239"/>
            </a:xfrm>
            <a:grpFill/>
          </p:grpSpPr>
          <p:sp>
            <p:nvSpPr>
              <p:cNvPr id="45" name="Rectangle 29">
                <a:extLst>
                  <a:ext uri="{FF2B5EF4-FFF2-40B4-BE49-F238E27FC236}">
                    <a16:creationId xmlns:a16="http://schemas.microsoft.com/office/drawing/2014/main" id="{0C51570D-A850-436E-9E6B-FA1959795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3" y="1884"/>
                <a:ext cx="1467" cy="237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0"/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  0       4       91</a:t>
                </a:r>
              </a:p>
            </p:txBody>
          </p:sp>
          <p:sp>
            <p:nvSpPr>
              <p:cNvPr id="46" name="Line 30">
                <a:extLst>
                  <a:ext uri="{FF2B5EF4-FFF2-40B4-BE49-F238E27FC236}">
                    <a16:creationId xmlns:a16="http://schemas.microsoft.com/office/drawing/2014/main" id="{A5EFF823-1D4B-44DC-8F7E-67E5E07B5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1" y="1882"/>
                <a:ext cx="0" cy="229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47" name="Line 31">
                <a:extLst>
                  <a:ext uri="{FF2B5EF4-FFF2-40B4-BE49-F238E27FC236}">
                    <a16:creationId xmlns:a16="http://schemas.microsoft.com/office/drawing/2014/main" id="{E80D6E89-E404-4D26-B7D2-AC3CBCB117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1" y="1891"/>
                <a:ext cx="0" cy="229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25" name="Group 32">
              <a:extLst>
                <a:ext uri="{FF2B5EF4-FFF2-40B4-BE49-F238E27FC236}">
                  <a16:creationId xmlns:a16="http://schemas.microsoft.com/office/drawing/2014/main" id="{918544D4-47C4-4A21-A59F-68D906DBA5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5" y="1809"/>
              <a:ext cx="1467" cy="239"/>
              <a:chOff x="3863" y="1882"/>
              <a:chExt cx="1467" cy="239"/>
            </a:xfrm>
            <a:grpFill/>
          </p:grpSpPr>
          <p:sp>
            <p:nvSpPr>
              <p:cNvPr id="42" name="Rectangle 33">
                <a:extLst>
                  <a:ext uri="{FF2B5EF4-FFF2-40B4-BE49-F238E27FC236}">
                    <a16:creationId xmlns:a16="http://schemas.microsoft.com/office/drawing/2014/main" id="{5B022EBA-4530-4AD6-9A9D-A0AC7AC9A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3" y="1884"/>
                <a:ext cx="1467" cy="237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0"/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  1       1       11</a:t>
                </a:r>
              </a:p>
            </p:txBody>
          </p:sp>
          <p:sp>
            <p:nvSpPr>
              <p:cNvPr id="43" name="Line 34">
                <a:extLst>
                  <a:ext uri="{FF2B5EF4-FFF2-40B4-BE49-F238E27FC236}">
                    <a16:creationId xmlns:a16="http://schemas.microsoft.com/office/drawing/2014/main" id="{E9C8258A-20CB-4940-BE31-5FD7E4501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1" y="1882"/>
                <a:ext cx="0" cy="229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44" name="Line 35">
                <a:extLst>
                  <a:ext uri="{FF2B5EF4-FFF2-40B4-BE49-F238E27FC236}">
                    <a16:creationId xmlns:a16="http://schemas.microsoft.com/office/drawing/2014/main" id="{0E6B211B-BDCA-4873-A888-23C87C61C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1" y="1891"/>
                <a:ext cx="0" cy="229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26" name="Group 36">
              <a:extLst>
                <a:ext uri="{FF2B5EF4-FFF2-40B4-BE49-F238E27FC236}">
                  <a16:creationId xmlns:a16="http://schemas.microsoft.com/office/drawing/2014/main" id="{74009033-2D0A-4010-9231-90A763E1AB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5" y="2037"/>
              <a:ext cx="1467" cy="239"/>
              <a:chOff x="3863" y="1882"/>
              <a:chExt cx="1467" cy="239"/>
            </a:xfrm>
            <a:grpFill/>
          </p:grpSpPr>
          <p:sp>
            <p:nvSpPr>
              <p:cNvPr id="39" name="Rectangle 37">
                <a:extLst>
                  <a:ext uri="{FF2B5EF4-FFF2-40B4-BE49-F238E27FC236}">
                    <a16:creationId xmlns:a16="http://schemas.microsoft.com/office/drawing/2014/main" id="{9728A01C-9469-434F-91A2-A0555B027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3" y="1884"/>
                <a:ext cx="1467" cy="237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0"/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  2       1        3</a:t>
                </a:r>
              </a:p>
            </p:txBody>
          </p:sp>
          <p:sp>
            <p:nvSpPr>
              <p:cNvPr id="40" name="Line 38">
                <a:extLst>
                  <a:ext uri="{FF2B5EF4-FFF2-40B4-BE49-F238E27FC236}">
                    <a16:creationId xmlns:a16="http://schemas.microsoft.com/office/drawing/2014/main" id="{5755D3DF-D4FE-4DCF-AF7C-D9814EA6D6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1" y="1882"/>
                <a:ext cx="0" cy="229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41" name="Line 39">
                <a:extLst>
                  <a:ext uri="{FF2B5EF4-FFF2-40B4-BE49-F238E27FC236}">
                    <a16:creationId xmlns:a16="http://schemas.microsoft.com/office/drawing/2014/main" id="{B776076F-15D3-4832-9007-6B3C312119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1" y="1891"/>
                <a:ext cx="0" cy="229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27" name="Group 40">
              <a:extLst>
                <a:ext uri="{FF2B5EF4-FFF2-40B4-BE49-F238E27FC236}">
                  <a16:creationId xmlns:a16="http://schemas.microsoft.com/office/drawing/2014/main" id="{3C6ED219-653E-4EF0-990C-60FDC02E6A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5" y="2274"/>
              <a:ext cx="1467" cy="239"/>
              <a:chOff x="3863" y="1882"/>
              <a:chExt cx="1467" cy="239"/>
            </a:xfrm>
            <a:grpFill/>
          </p:grpSpPr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23D2348D-7768-44A6-86E2-5DC7F3D53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3" y="1884"/>
                <a:ext cx="1467" cy="237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0"/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  3       0       22</a:t>
                </a:r>
              </a:p>
            </p:txBody>
          </p:sp>
          <p:sp>
            <p:nvSpPr>
              <p:cNvPr id="37" name="Line 42">
                <a:extLst>
                  <a:ext uri="{FF2B5EF4-FFF2-40B4-BE49-F238E27FC236}">
                    <a16:creationId xmlns:a16="http://schemas.microsoft.com/office/drawing/2014/main" id="{E25977FC-1DCD-429F-A815-779556AD5A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1" y="1882"/>
                <a:ext cx="0" cy="229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38" name="Line 43">
                <a:extLst>
                  <a:ext uri="{FF2B5EF4-FFF2-40B4-BE49-F238E27FC236}">
                    <a16:creationId xmlns:a16="http://schemas.microsoft.com/office/drawing/2014/main" id="{EED67F4D-6B22-4A8B-8C86-F3E26F25D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1" y="1891"/>
                <a:ext cx="0" cy="229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28" name="Group 44">
              <a:extLst>
                <a:ext uri="{FF2B5EF4-FFF2-40B4-BE49-F238E27FC236}">
                  <a16:creationId xmlns:a16="http://schemas.microsoft.com/office/drawing/2014/main" id="{417ABB10-3C47-49C8-B943-BAC56AF0CA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5" y="2503"/>
              <a:ext cx="1467" cy="239"/>
              <a:chOff x="3863" y="1882"/>
              <a:chExt cx="1467" cy="239"/>
            </a:xfrm>
            <a:grpFill/>
          </p:grpSpPr>
          <p:sp>
            <p:nvSpPr>
              <p:cNvPr id="33" name="Rectangle 45">
                <a:extLst>
                  <a:ext uri="{FF2B5EF4-FFF2-40B4-BE49-F238E27FC236}">
                    <a16:creationId xmlns:a16="http://schemas.microsoft.com/office/drawing/2014/main" id="{F80B8FA2-7256-4617-B0C6-6B4B3B92D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3" y="1884"/>
                <a:ext cx="1467" cy="237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0"/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  3       2        6</a:t>
                </a:r>
              </a:p>
            </p:txBody>
          </p:sp>
          <p:sp>
            <p:nvSpPr>
              <p:cNvPr id="34" name="Line 46">
                <a:extLst>
                  <a:ext uri="{FF2B5EF4-FFF2-40B4-BE49-F238E27FC236}">
                    <a16:creationId xmlns:a16="http://schemas.microsoft.com/office/drawing/2014/main" id="{04D70304-8559-4088-BF51-5397073ACB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1" y="1882"/>
                <a:ext cx="0" cy="229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35" name="Line 47">
                <a:extLst>
                  <a:ext uri="{FF2B5EF4-FFF2-40B4-BE49-F238E27FC236}">
                    <a16:creationId xmlns:a16="http://schemas.microsoft.com/office/drawing/2014/main" id="{F4AFAA30-8D25-4B62-AA62-08804188E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1" y="1891"/>
                <a:ext cx="0" cy="229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29" name="Group 48">
              <a:extLst>
                <a:ext uri="{FF2B5EF4-FFF2-40B4-BE49-F238E27FC236}">
                  <a16:creationId xmlns:a16="http://schemas.microsoft.com/office/drawing/2014/main" id="{A24705C1-ABD0-49B0-BE04-A6DE4A9E5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5" y="2731"/>
              <a:ext cx="1467" cy="239"/>
              <a:chOff x="3863" y="1882"/>
              <a:chExt cx="1467" cy="239"/>
            </a:xfrm>
            <a:grpFill/>
          </p:grpSpPr>
          <p:sp>
            <p:nvSpPr>
              <p:cNvPr id="30" name="Rectangle 49">
                <a:extLst>
                  <a:ext uri="{FF2B5EF4-FFF2-40B4-BE49-F238E27FC236}">
                    <a16:creationId xmlns:a16="http://schemas.microsoft.com/office/drawing/2014/main" id="{59694ADC-AE3F-4C2F-B4BF-622986182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3" y="1884"/>
                <a:ext cx="1467" cy="237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0"/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  5       0      -15</a:t>
                </a:r>
              </a:p>
            </p:txBody>
          </p:sp>
          <p:sp>
            <p:nvSpPr>
              <p:cNvPr id="31" name="Line 50">
                <a:extLst>
                  <a:ext uri="{FF2B5EF4-FFF2-40B4-BE49-F238E27FC236}">
                    <a16:creationId xmlns:a16="http://schemas.microsoft.com/office/drawing/2014/main" id="{4C66178C-7AEF-4177-AD7A-F632DEF42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1" y="1882"/>
                <a:ext cx="0" cy="229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32" name="Line 51">
                <a:extLst>
                  <a:ext uri="{FF2B5EF4-FFF2-40B4-BE49-F238E27FC236}">
                    <a16:creationId xmlns:a16="http://schemas.microsoft.com/office/drawing/2014/main" id="{08AA2BCB-67D0-4A5E-9021-6E07320796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1" y="1891"/>
                <a:ext cx="0" cy="229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</p:grpSp>
      <p:sp>
        <p:nvSpPr>
          <p:cNvPr id="53" name="Line 52">
            <a:extLst>
              <a:ext uri="{FF2B5EF4-FFF2-40B4-BE49-F238E27FC236}">
                <a16:creationId xmlns:a16="http://schemas.microsoft.com/office/drawing/2014/main" id="{C4D236D3-D227-4A22-89BC-FF780511FC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5963" y="2193925"/>
            <a:ext cx="4635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4" name="Text Box 53">
            <a:extLst>
              <a:ext uri="{FF2B5EF4-FFF2-40B4-BE49-F238E27FC236}">
                <a16:creationId xmlns:a16="http://schemas.microsoft.com/office/drawing/2014/main" id="{323420B3-BD38-459A-B19B-3E093C85E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3" y="1919288"/>
            <a:ext cx="30924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206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400" b="1">
                <a:solidFill>
                  <a:srgbClr val="00206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b="1">
                <a:solidFill>
                  <a:srgbClr val="002060"/>
                </a:solidFill>
                <a:latin typeface="Times New Roman" panose="02020603050405020304" pitchFamily="18" charset="0"/>
              </a:rPr>
              <a:t>列第</a:t>
            </a:r>
            <a:r>
              <a:rPr lang="en-US" altLang="zh-CN" sz="2400" b="1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rgbClr val="002060"/>
                </a:solidFill>
                <a:latin typeface="Times New Roman" panose="02020603050405020304" pitchFamily="18" charset="0"/>
              </a:rPr>
              <a:t>个非零元素</a:t>
            </a:r>
          </a:p>
        </p:txBody>
      </p:sp>
      <p:sp>
        <p:nvSpPr>
          <p:cNvPr id="55" name="AutoShape 54">
            <a:extLst>
              <a:ext uri="{FF2B5EF4-FFF2-40B4-BE49-F238E27FC236}">
                <a16:creationId xmlns:a16="http://schemas.microsoft.com/office/drawing/2014/main" id="{4A2F6D2E-1341-4776-A7CB-559AD0556739}"/>
              </a:ext>
            </a:extLst>
          </p:cNvPr>
          <p:cNvSpPr>
            <a:spLocks/>
          </p:cNvSpPr>
          <p:nvPr/>
        </p:nvSpPr>
        <p:spPr bwMode="auto">
          <a:xfrm>
            <a:off x="4252913" y="2309892"/>
            <a:ext cx="215900" cy="401479"/>
          </a:xfrm>
          <a:prstGeom prst="rightBrace">
            <a:avLst>
              <a:gd name="adj1" fmla="val 25797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2060"/>
              </a:solidFill>
            </a:endParaRPr>
          </a:p>
        </p:txBody>
      </p:sp>
      <p:sp>
        <p:nvSpPr>
          <p:cNvPr id="56" name="Text Box 55">
            <a:extLst>
              <a:ext uri="{FF2B5EF4-FFF2-40B4-BE49-F238E27FC236}">
                <a16:creationId xmlns:a16="http://schemas.microsoft.com/office/drawing/2014/main" id="{3AB85F2E-2CFF-45AC-BBFC-5305618C9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336800"/>
            <a:ext cx="30924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206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400" b="1">
                <a:solidFill>
                  <a:srgbClr val="00206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b="1">
                <a:solidFill>
                  <a:srgbClr val="002060"/>
                </a:solidFill>
                <a:latin typeface="Times New Roman" panose="02020603050405020304" pitchFamily="18" charset="0"/>
              </a:rPr>
              <a:t>列有</a:t>
            </a:r>
            <a:r>
              <a:rPr lang="en-US" altLang="zh-CN" sz="2400" b="1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rgbClr val="002060"/>
                </a:solidFill>
                <a:latin typeface="Times New Roman" panose="02020603050405020304" pitchFamily="18" charset="0"/>
              </a:rPr>
              <a:t>个非零元素</a:t>
            </a:r>
          </a:p>
        </p:txBody>
      </p:sp>
      <p:sp>
        <p:nvSpPr>
          <p:cNvPr id="57" name="Line 56">
            <a:extLst>
              <a:ext uri="{FF2B5EF4-FFF2-40B4-BE49-F238E27FC236}">
                <a16:creationId xmlns:a16="http://schemas.microsoft.com/office/drawing/2014/main" id="{6DDC355D-52D8-4FB5-A636-81D277A6B4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5963" y="3051175"/>
            <a:ext cx="4635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8" name="Text Box 57">
            <a:extLst>
              <a:ext uri="{FF2B5EF4-FFF2-40B4-BE49-F238E27FC236}">
                <a16:creationId xmlns:a16="http://schemas.microsoft.com/office/drawing/2014/main" id="{26AD15C7-EFE7-4F6C-A282-9780FC491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3" y="2746375"/>
            <a:ext cx="30924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206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400" b="1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rgbClr val="002060"/>
                </a:solidFill>
                <a:latin typeface="Times New Roman" panose="02020603050405020304" pitchFamily="18" charset="0"/>
              </a:rPr>
              <a:t>列第</a:t>
            </a:r>
            <a:r>
              <a:rPr lang="en-US" altLang="zh-CN" sz="2400" b="1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rgbClr val="002060"/>
                </a:solidFill>
                <a:latin typeface="Times New Roman" panose="02020603050405020304" pitchFamily="18" charset="0"/>
              </a:rPr>
              <a:t>个非零元素</a:t>
            </a:r>
          </a:p>
        </p:txBody>
      </p:sp>
      <p:sp>
        <p:nvSpPr>
          <p:cNvPr id="59" name="Text Box 60">
            <a:extLst>
              <a:ext uri="{FF2B5EF4-FFF2-40B4-BE49-F238E27FC236}">
                <a16:creationId xmlns:a16="http://schemas.microsoft.com/office/drawing/2014/main" id="{234F4416-3A46-45A6-9033-7CE30B147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200" y="4238625"/>
            <a:ext cx="3482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观察转置后矩阵的三元组顺序表</a:t>
            </a:r>
          </a:p>
        </p:txBody>
      </p:sp>
      <p:sp>
        <p:nvSpPr>
          <p:cNvPr id="60" name="Text Box 15">
            <a:extLst>
              <a:ext uri="{FF2B5EF4-FFF2-40B4-BE49-F238E27FC236}">
                <a16:creationId xmlns:a16="http://schemas.microsoft.com/office/drawing/2014/main" id="{5920181B-5835-41DE-97C9-A327DB828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3" y="1773238"/>
            <a:ext cx="2232025" cy="29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2060"/>
                </a:solidFill>
                <a:latin typeface="Times New Roman" panose="02020603050405020304" pitchFamily="18" charset="0"/>
              </a:rPr>
              <a:t>   r        c      elem</a:t>
            </a:r>
          </a:p>
        </p:txBody>
      </p:sp>
    </p:spTree>
    <p:extLst>
      <p:ext uri="{BB962C8B-B14F-4D97-AF65-F5344CB8AC3E}">
        <p14:creationId xmlns:p14="http://schemas.microsoft.com/office/powerpoint/2010/main" val="3991359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  <p:bldP spid="56" grpId="0"/>
      <p:bldP spid="5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80" name="Text Box 91">
            <a:extLst>
              <a:ext uri="{FF2B5EF4-FFF2-40B4-BE49-F238E27FC236}">
                <a16:creationId xmlns:a16="http://schemas.microsoft.com/office/drawing/2014/main" id="{CF2C0D19-808C-4407-96E0-3C757C38A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70" y="1237456"/>
            <a:ext cx="701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三元组顺序表操作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转置算法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61" name="Text Box 8">
            <a:extLst>
              <a:ext uri="{FF2B5EF4-FFF2-40B4-BE49-F238E27FC236}">
                <a16:creationId xmlns:a16="http://schemas.microsoft.com/office/drawing/2014/main" id="{BA054D0D-0C95-4428-8A0A-7A3B1A5A9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2517775"/>
            <a:ext cx="8229600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引入两个数组作为辅助数据结构：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cnum</a:t>
            </a:r>
            <a:r>
              <a:rPr lang="en-US" altLang="zh-CN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[cols]：</a:t>
            </a: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存储矩阵</a:t>
            </a:r>
            <a:r>
              <a:rPr lang="en-US" altLang="zh-CN" sz="2400" b="1" i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中某列的非零元素的个数；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cpot</a:t>
            </a:r>
            <a:r>
              <a:rPr lang="en-US" altLang="zh-CN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[clos]：</a:t>
            </a: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初值表示矩阵</a:t>
            </a:r>
            <a:r>
              <a:rPr lang="en-US" altLang="zh-CN" sz="2400" b="1" i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中某列的第一个非零元素在</a:t>
            </a:r>
            <a:r>
              <a:rPr lang="en-US" altLang="zh-CN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中的位置。 </a:t>
            </a:r>
          </a:p>
        </p:txBody>
      </p:sp>
      <p:sp>
        <p:nvSpPr>
          <p:cNvPr id="62" name="Text Box 9">
            <a:extLst>
              <a:ext uri="{FF2B5EF4-FFF2-40B4-BE49-F238E27FC236}">
                <a16:creationId xmlns:a16="http://schemas.microsoft.com/office/drawing/2014/main" id="{FB560F30-ED72-4BF2-9E04-979EDDC48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1955801"/>
            <a:ext cx="7772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数据结构设计：</a:t>
            </a:r>
          </a:p>
        </p:txBody>
      </p:sp>
      <p:grpSp>
        <p:nvGrpSpPr>
          <p:cNvPr id="63" name="Group 19">
            <a:extLst>
              <a:ext uri="{FF2B5EF4-FFF2-40B4-BE49-F238E27FC236}">
                <a16:creationId xmlns:a16="http://schemas.microsoft.com/office/drawing/2014/main" id="{3CA62ECB-0410-4FC7-B299-AF76EE085A42}"/>
              </a:ext>
            </a:extLst>
          </p:cNvPr>
          <p:cNvGrpSpPr>
            <a:grpSpLocks/>
          </p:cNvGrpSpPr>
          <p:nvPr/>
        </p:nvGrpSpPr>
        <p:grpSpPr bwMode="auto">
          <a:xfrm>
            <a:off x="541338" y="4919663"/>
            <a:ext cx="8382000" cy="1295400"/>
            <a:chOff x="341" y="3099"/>
            <a:chExt cx="5280" cy="816"/>
          </a:xfrm>
        </p:grpSpPr>
        <p:sp>
          <p:nvSpPr>
            <p:cNvPr id="64" name="AutoShape 11">
              <a:extLst>
                <a:ext uri="{FF2B5EF4-FFF2-40B4-BE49-F238E27FC236}">
                  <a16:creationId xmlns:a16="http://schemas.microsoft.com/office/drawing/2014/main" id="{1024A265-6433-41DC-BA67-2580864A9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3296"/>
              <a:ext cx="106" cy="496"/>
            </a:xfrm>
            <a:prstGeom prst="leftBrace">
              <a:avLst>
                <a:gd name="adj1" fmla="val 38994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3366"/>
                </a:solidFill>
              </a:endParaRPr>
            </a:p>
          </p:txBody>
        </p:sp>
        <p:sp>
          <p:nvSpPr>
            <p:cNvPr id="65" name="Text Box 12">
              <a:extLst>
                <a:ext uri="{FF2B5EF4-FFF2-40B4-BE49-F238E27FC236}">
                  <a16:creationId xmlns:a16="http://schemas.microsoft.com/office/drawing/2014/main" id="{4294CF15-6046-4EAF-A6A7-DDBA672640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" y="3099"/>
              <a:ext cx="5098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/>
            <a:p>
              <a:pPr algn="just">
                <a:lnSpc>
                  <a:spcPct val="144000"/>
                </a:lnSpc>
                <a:defRPr/>
              </a:pPr>
              <a:r>
                <a:rPr lang="en-US" altLang="zh-CN" sz="2400" b="1" dirty="0" err="1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cpot</a:t>
              </a:r>
              <a:r>
                <a:rPr lang="en-US" altLang="zh-CN" sz="2400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[0]=0；</a:t>
              </a:r>
            </a:p>
            <a:p>
              <a:pPr algn="just">
                <a:lnSpc>
                  <a:spcPct val="144000"/>
                </a:lnSpc>
                <a:defRPr/>
              </a:pPr>
              <a:r>
                <a:rPr lang="en-US" altLang="zh-CN" sz="2400" b="1" dirty="0" err="1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cpot</a:t>
              </a:r>
              <a:r>
                <a:rPr lang="en-US" altLang="zh-CN" sz="2400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[col]=</a:t>
              </a:r>
              <a:r>
                <a:rPr lang="en-US" altLang="zh-CN" sz="2400" b="1" dirty="0" err="1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cpot</a:t>
              </a:r>
              <a:r>
                <a:rPr lang="en-US" altLang="zh-CN" sz="2400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[col</a:t>
              </a:r>
              <a:r>
                <a:rPr lang="en-US" altLang="zh-CN" sz="2400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-</a:t>
              </a:r>
              <a:r>
                <a:rPr lang="en-US" altLang="zh-CN" sz="2400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1]+</a:t>
              </a:r>
              <a:r>
                <a:rPr lang="en-US" altLang="zh-CN" sz="2400" b="1" dirty="0" err="1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cnum</a:t>
              </a:r>
              <a:r>
                <a:rPr lang="en-US" altLang="zh-CN" sz="2400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[col</a:t>
              </a:r>
              <a:r>
                <a:rPr lang="en-US" altLang="zh-CN" sz="2400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-</a:t>
              </a:r>
              <a:r>
                <a:rPr lang="en-US" altLang="zh-CN" sz="2400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1]；   1≤col＜cols-1</a:t>
              </a:r>
            </a:p>
          </p:txBody>
        </p:sp>
      </p:grpSp>
      <p:sp>
        <p:nvSpPr>
          <p:cNvPr id="66" name="Text Box 13">
            <a:extLst>
              <a:ext uri="{FF2B5EF4-FFF2-40B4-BE49-F238E27FC236}">
                <a16:creationId xmlns:a16="http://schemas.microsoft.com/office/drawing/2014/main" id="{C6C245F3-E9F4-47F7-926C-70E0A8B50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4483100"/>
            <a:ext cx="8229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cnum</a:t>
            </a: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cpot</a:t>
            </a: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存在如下递推关系：</a:t>
            </a:r>
          </a:p>
        </p:txBody>
      </p:sp>
    </p:spTree>
    <p:extLst>
      <p:ext uri="{BB962C8B-B14F-4D97-AF65-F5344CB8AC3E}">
        <p14:creationId xmlns:p14="http://schemas.microsoft.com/office/powerpoint/2010/main" val="2269034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80" name="Text Box 91">
            <a:extLst>
              <a:ext uri="{FF2B5EF4-FFF2-40B4-BE49-F238E27FC236}">
                <a16:creationId xmlns:a16="http://schemas.microsoft.com/office/drawing/2014/main" id="{CF2C0D19-808C-4407-96E0-3C757C38A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70" y="1237456"/>
            <a:ext cx="701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三元组顺序表操作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转置算法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grpSp>
        <p:nvGrpSpPr>
          <p:cNvPr id="10" name="Group 22">
            <a:extLst>
              <a:ext uri="{FF2B5EF4-FFF2-40B4-BE49-F238E27FC236}">
                <a16:creationId xmlns:a16="http://schemas.microsoft.com/office/drawing/2014/main" id="{824A6B5C-85FC-4484-99E0-DDF523C11F17}"/>
              </a:ext>
            </a:extLst>
          </p:cNvPr>
          <p:cNvGrpSpPr>
            <a:grpSpLocks/>
          </p:cNvGrpSpPr>
          <p:nvPr/>
        </p:nvGrpSpPr>
        <p:grpSpPr bwMode="auto">
          <a:xfrm>
            <a:off x="912812" y="1771650"/>
            <a:ext cx="2686050" cy="4446588"/>
            <a:chOff x="795" y="1106"/>
            <a:chExt cx="1692" cy="2801"/>
          </a:xfrm>
          <a:noFill/>
        </p:grpSpPr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5DD54B89-1921-49CD-8E48-59B0206E9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1333"/>
              <a:ext cx="1467" cy="1629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0        0       15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0        3       22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0        5     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-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15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1        1       11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1        2         3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2        3         6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4        0       91</a:t>
              </a:r>
            </a:p>
            <a:p>
              <a:pPr algn="just">
                <a:defRPr/>
              </a:pP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endPara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2" name="Line 5">
              <a:extLst>
                <a:ext uri="{FF2B5EF4-FFF2-40B4-BE49-F238E27FC236}">
                  <a16:creationId xmlns:a16="http://schemas.microsoft.com/office/drawing/2014/main" id="{28D884D5-EFF3-42D5-9474-856E13793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1566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E2AC4977-222E-4C68-B0EB-C9C3DB783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" y="1106"/>
              <a:ext cx="1406" cy="1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row    col     item</a:t>
              </a:r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A9E833C7-DE28-43C6-81E6-C4E35C631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4" y="1800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C99000C9-289D-46E3-8B3A-6CC0CF1C6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2030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FE873628-7C46-448C-8227-F8D3E83B4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8" y="2261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3D965420-974F-4F14-A21A-5C4EBE1E45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1" y="2498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2A3E5A91-39ED-42CB-B1F5-41F565E30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2729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9" name="Text Box 12">
              <a:extLst>
                <a:ext uri="{FF2B5EF4-FFF2-40B4-BE49-F238E27FC236}">
                  <a16:creationId xmlns:a16="http://schemas.microsoft.com/office/drawing/2014/main" id="{A837E6BF-A444-4938-AE57-7EE203984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" y="1354"/>
              <a:ext cx="213" cy="17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0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1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2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3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4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5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1DF742BE-2FAC-4C37-8FD0-4B8719B32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295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4D917852-8DE4-4FB0-ABB3-DF304D457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3" y="1344"/>
              <a:ext cx="0" cy="1624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0C892B8A-A224-475F-B033-F63D9BC14A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7" y="1347"/>
              <a:ext cx="0" cy="1608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3684452E-E800-4817-9122-8A7B8D1EB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" y="3172"/>
              <a:ext cx="1467" cy="25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5（矩阵的行数）</a:t>
              </a:r>
            </a:p>
          </p:txBody>
        </p:sp>
        <p:grpSp>
          <p:nvGrpSpPr>
            <p:cNvPr id="24" name="Group 18">
              <a:extLst>
                <a:ext uri="{FF2B5EF4-FFF2-40B4-BE49-F238E27FC236}">
                  <a16:creationId xmlns:a16="http://schemas.microsoft.com/office/drawing/2014/main" id="{17D5B64B-F5FA-4A53-BC8D-7B24576AB0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0" y="3422"/>
              <a:ext cx="1470" cy="485"/>
              <a:chOff x="4256" y="3432"/>
              <a:chExt cx="1470" cy="485"/>
            </a:xfrm>
            <a:grpFill/>
          </p:grpSpPr>
          <p:sp>
            <p:nvSpPr>
              <p:cNvPr id="25" name="Rectangle 20">
                <a:extLst>
                  <a:ext uri="{FF2B5EF4-FFF2-40B4-BE49-F238E27FC236}">
                    <a16:creationId xmlns:a16="http://schemas.microsoft.com/office/drawing/2014/main" id="{99F90A2E-96C4-4A18-A0F8-222576EA6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9" y="3432"/>
                <a:ext cx="1467" cy="485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imes New Roman" panose="02020603050405020304" pitchFamily="18" charset="0"/>
                  </a:rPr>
                  <a:t>6（矩阵的列数）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imes New Roman" panose="02020603050405020304" pitchFamily="18" charset="0"/>
                  </a:rPr>
                  <a:t>7（非零元个数）</a:t>
                </a:r>
              </a:p>
            </p:txBody>
          </p:sp>
          <p:sp>
            <p:nvSpPr>
              <p:cNvPr id="26" name="Line 21">
                <a:extLst>
                  <a:ext uri="{FF2B5EF4-FFF2-40B4-BE49-F238E27FC236}">
                    <a16:creationId xmlns:a16="http://schemas.microsoft.com/office/drawing/2014/main" id="{EB057F5C-3B2F-456D-8C99-EDB920033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6" y="3670"/>
                <a:ext cx="1467" cy="0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7" name="Group 37">
            <a:extLst>
              <a:ext uri="{FF2B5EF4-FFF2-40B4-BE49-F238E27FC236}">
                <a16:creationId xmlns:a16="http://schemas.microsoft.com/office/drawing/2014/main" id="{61165759-F498-4E7A-BE92-25D0AC3F671B}"/>
              </a:ext>
            </a:extLst>
          </p:cNvPr>
          <p:cNvGrpSpPr>
            <a:grpSpLocks/>
          </p:cNvGrpSpPr>
          <p:nvPr/>
        </p:nvGrpSpPr>
        <p:grpSpPr bwMode="auto">
          <a:xfrm>
            <a:off x="4106863" y="3271838"/>
            <a:ext cx="4862512" cy="1576387"/>
            <a:chOff x="2587" y="2061"/>
            <a:chExt cx="3063" cy="993"/>
          </a:xfrm>
        </p:grpSpPr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C773E794-49B3-44B9-8B6F-261E35683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7" y="2061"/>
              <a:ext cx="3060" cy="9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2060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rPr>
                <a:t>       </a:t>
              </a:r>
              <a:r>
                <a: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rPr>
                <a:t>col         0    1    2    3    4    5</a:t>
              </a:r>
              <a:endParaRPr lang="en-US" altLang="zh-CN" sz="2800" b="1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rPr>
                <a:t> cnum[col] 2    1   </a:t>
              </a:r>
              <a:r>
                <a:rPr lang="en-US" altLang="zh-CN" b="1">
                  <a:solidFill>
                    <a:srgbClr val="002060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rPr>
                <a:t> </a:t>
              </a:r>
              <a:r>
                <a: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rPr>
                <a:t>1    2  </a:t>
              </a:r>
              <a:r>
                <a:rPr lang="en-US" altLang="zh-CN" b="1">
                  <a:solidFill>
                    <a:srgbClr val="002060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rPr>
                <a:t> </a:t>
              </a:r>
              <a:r>
                <a: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rPr>
                <a:t> 0    1</a:t>
              </a:r>
              <a:endParaRPr lang="en-US" altLang="zh-CN" sz="2800" b="1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rPr>
                <a:t> cpot[col]   </a:t>
              </a:r>
              <a:r>
                <a:rPr lang="en-US" altLang="zh-CN" sz="2000" b="1">
                  <a:solidFill>
                    <a:srgbClr val="002060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rPr>
                <a:t> </a:t>
              </a:r>
              <a:r>
                <a: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rPr>
                <a:t>0    2    3    4    6    6</a:t>
              </a:r>
              <a:endParaRPr lang="en-US" altLang="zh-CN" sz="2800" b="1">
                <a:solidFill>
                  <a:srgbClr val="00206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ngsana New" panose="02020603050405020304" pitchFamily="18" charset="-34"/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3C4C27D5-743B-4040-B548-8EABC3D03B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0" y="2400"/>
              <a:ext cx="30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0F73677F-EAB6-4D22-96DF-7CAF12104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075"/>
              <a:ext cx="0" cy="9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65563152-D7AB-4D38-9091-15862F3021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4" y="2075"/>
              <a:ext cx="12" cy="9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62BCCCE7-9FB7-4334-A7DD-07563726DB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45" y="2075"/>
              <a:ext cx="9" cy="9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96DBF091-C13C-4A7C-894D-25D7A581D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6" y="2075"/>
              <a:ext cx="0" cy="9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8BEDF83E-5E23-4EAB-88D0-66F86EC38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0" y="2075"/>
              <a:ext cx="1" cy="9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3A2B3146-3BA8-404B-B818-69913B3E7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8" y="2075"/>
              <a:ext cx="1" cy="9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649CCB78-469C-477E-B4AB-935128776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" y="2747"/>
              <a:ext cx="30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D9E8F51-F183-4054-890E-85BC46524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687" y="1911091"/>
            <a:ext cx="42545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根据矩阵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cnum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cpot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585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80" name="Text Box 91">
            <a:extLst>
              <a:ext uri="{FF2B5EF4-FFF2-40B4-BE49-F238E27FC236}">
                <a16:creationId xmlns:a16="http://schemas.microsoft.com/office/drawing/2014/main" id="{CF2C0D19-808C-4407-96E0-3C757C38A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70" y="1237456"/>
            <a:ext cx="76787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将矩阵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col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列元素存放在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中下标为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cpot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[col]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的位置 </a:t>
            </a:r>
          </a:p>
        </p:txBody>
      </p:sp>
      <p:sp>
        <p:nvSpPr>
          <p:cNvPr id="38" name="Text Box 26">
            <a:extLst>
              <a:ext uri="{FF2B5EF4-FFF2-40B4-BE49-F238E27FC236}">
                <a16:creationId xmlns:a16="http://schemas.microsoft.com/office/drawing/2014/main" id="{418554CD-D84E-4655-A317-3B63095FA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838" y="2132013"/>
            <a:ext cx="2328862" cy="25844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   </a:t>
            </a:r>
            <a:endParaRPr lang="zh-CN" altLang="en-US" sz="28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Line 27">
            <a:extLst>
              <a:ext uri="{FF2B5EF4-FFF2-40B4-BE49-F238E27FC236}">
                <a16:creationId xmlns:a16="http://schemas.microsoft.com/office/drawing/2014/main" id="{C12F266F-26BC-4C02-BB7B-D00619F0FE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2501900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0" name="Line 29">
            <a:extLst>
              <a:ext uri="{FF2B5EF4-FFF2-40B4-BE49-F238E27FC236}">
                <a16:creationId xmlns:a16="http://schemas.microsoft.com/office/drawing/2014/main" id="{E86A0704-12F8-4B2A-AA8A-4F6DDE6DC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4188" y="2873375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1" name="Line 30">
            <a:extLst>
              <a:ext uri="{FF2B5EF4-FFF2-40B4-BE49-F238E27FC236}">
                <a16:creationId xmlns:a16="http://schemas.microsoft.com/office/drawing/2014/main" id="{D5D53800-B765-4169-8851-09FB95A5B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3238500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2" name="Line 31">
            <a:extLst>
              <a:ext uri="{FF2B5EF4-FFF2-40B4-BE49-F238E27FC236}">
                <a16:creationId xmlns:a16="http://schemas.microsoft.com/office/drawing/2014/main" id="{BE0DFC89-EC97-45BE-B570-A718667594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3605213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3" name="Line 32">
            <a:extLst>
              <a:ext uri="{FF2B5EF4-FFF2-40B4-BE49-F238E27FC236}">
                <a16:creationId xmlns:a16="http://schemas.microsoft.com/office/drawing/2014/main" id="{27675946-E5A2-443E-B221-6691808D2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3550" y="3981450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4" name="Line 33">
            <a:extLst>
              <a:ext uri="{FF2B5EF4-FFF2-40B4-BE49-F238E27FC236}">
                <a16:creationId xmlns:a16="http://schemas.microsoft.com/office/drawing/2014/main" id="{4003452C-AA4D-4056-B4E8-113DE7554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434816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5" name="Text Box 34">
            <a:extLst>
              <a:ext uri="{FF2B5EF4-FFF2-40B4-BE49-F238E27FC236}">
                <a16:creationId xmlns:a16="http://schemas.microsoft.com/office/drawing/2014/main" id="{CB0D367E-E5E0-4546-9174-A0E1AB3DB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650" y="2165350"/>
            <a:ext cx="338138" cy="2820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0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4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6" name="Line 35">
            <a:extLst>
              <a:ext uri="{FF2B5EF4-FFF2-40B4-BE49-F238E27FC236}">
                <a16:creationId xmlns:a16="http://schemas.microsoft.com/office/drawing/2014/main" id="{739C6CAF-3256-4AB9-96CF-B44113DA4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4706938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7" name="Line 37">
            <a:extLst>
              <a:ext uri="{FF2B5EF4-FFF2-40B4-BE49-F238E27FC236}">
                <a16:creationId xmlns:a16="http://schemas.microsoft.com/office/drawing/2014/main" id="{100AFA31-9580-46B8-8371-1D5057D9BA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0149" y="2149475"/>
            <a:ext cx="12701" cy="255746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38">
            <a:extLst>
              <a:ext uri="{FF2B5EF4-FFF2-40B4-BE49-F238E27FC236}">
                <a16:creationId xmlns:a16="http://schemas.microsoft.com/office/drawing/2014/main" id="{3A7271E4-06BB-48A4-B91E-B09B4F0A14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2938" y="2154238"/>
            <a:ext cx="4762" cy="253523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Rectangle 39">
            <a:extLst>
              <a:ext uri="{FF2B5EF4-FFF2-40B4-BE49-F238E27FC236}">
                <a16:creationId xmlns:a16="http://schemas.microsoft.com/office/drawing/2014/main" id="{E2930CF0-C613-4708-96D6-7B5270813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838" y="5082310"/>
            <a:ext cx="2328862" cy="4048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/>
          <a:p>
            <a:pPr algn="ctr" eaLnBrk="1" hangingPunct="1"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2400" b="1" dirty="0">
                <a:latin typeface="Times New Roman" pitchFamily="18" charset="0"/>
              </a:rPr>
              <a:t>（矩阵的行数）</a:t>
            </a:r>
          </a:p>
        </p:txBody>
      </p:sp>
      <p:grpSp>
        <p:nvGrpSpPr>
          <p:cNvPr id="50" name="Group 40">
            <a:extLst>
              <a:ext uri="{FF2B5EF4-FFF2-40B4-BE49-F238E27FC236}">
                <a16:creationId xmlns:a16="http://schemas.microsoft.com/office/drawing/2014/main" id="{EEF99C0E-FA9A-4300-AAA9-8C760F5AE961}"/>
              </a:ext>
            </a:extLst>
          </p:cNvPr>
          <p:cNvGrpSpPr>
            <a:grpSpLocks/>
          </p:cNvGrpSpPr>
          <p:nvPr/>
        </p:nvGrpSpPr>
        <p:grpSpPr bwMode="auto">
          <a:xfrm>
            <a:off x="4294188" y="5479185"/>
            <a:ext cx="2335212" cy="769937"/>
            <a:chOff x="4266" y="3835"/>
            <a:chExt cx="1471" cy="485"/>
          </a:xfrm>
          <a:noFill/>
        </p:grpSpPr>
        <p:sp>
          <p:nvSpPr>
            <p:cNvPr id="51" name="Line 41">
              <a:extLst>
                <a:ext uri="{FF2B5EF4-FFF2-40B4-BE49-F238E27FC236}">
                  <a16:creationId xmlns:a16="http://schemas.microsoft.com/office/drawing/2014/main" id="{53E4CFC3-AB13-4168-BC64-EE576BC37F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" name="Rectangle 42">
              <a:extLst>
                <a:ext uri="{FF2B5EF4-FFF2-40B4-BE49-F238E27FC236}">
                  <a16:creationId xmlns:a16="http://schemas.microsoft.com/office/drawing/2014/main" id="{7F89F9C6-5A61-40E0-AA91-C20070907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 eaLnBrk="1" hangingPunct="1"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5</a:t>
              </a:r>
              <a:r>
                <a:rPr lang="zh-CN" altLang="en-US" sz="2400" b="1" dirty="0">
                  <a:latin typeface="Times New Roman" pitchFamily="18" charset="0"/>
                </a:rPr>
                <a:t>（矩阵的列数）</a:t>
              </a:r>
            </a:p>
            <a:p>
              <a:pPr algn="ctr" eaLnBrk="1" hangingPunct="1"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7</a:t>
              </a:r>
              <a:r>
                <a:rPr lang="zh-CN" altLang="en-US" sz="2400" b="1" dirty="0">
                  <a:latin typeface="Times New Roman" pitchFamily="18" charset="0"/>
                </a:rPr>
                <a:t>（非零元个数）</a:t>
              </a:r>
            </a:p>
          </p:txBody>
        </p:sp>
        <p:sp>
          <p:nvSpPr>
            <p:cNvPr id="53" name="Line 43">
              <a:extLst>
                <a:ext uri="{FF2B5EF4-FFF2-40B4-BE49-F238E27FC236}">
                  <a16:creationId xmlns:a16="http://schemas.microsoft.com/office/drawing/2014/main" id="{692FC8AB-04A8-4B95-917A-0018ADB4E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4" name="Line 44">
            <a:extLst>
              <a:ext uri="{FF2B5EF4-FFF2-40B4-BE49-F238E27FC236}">
                <a16:creationId xmlns:a16="http://schemas.microsoft.com/office/drawing/2014/main" id="{FF1A1F9C-568F-4BC3-AE6E-03BE1177A3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525" y="2351088"/>
            <a:ext cx="406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5" name="Group 60">
            <a:extLst>
              <a:ext uri="{FF2B5EF4-FFF2-40B4-BE49-F238E27FC236}">
                <a16:creationId xmlns:a16="http://schemas.microsoft.com/office/drawing/2014/main" id="{D3B60BA9-7F9D-46E3-BC51-BB5802F16D80}"/>
              </a:ext>
            </a:extLst>
          </p:cNvPr>
          <p:cNvGrpSpPr>
            <a:grpSpLocks/>
          </p:cNvGrpSpPr>
          <p:nvPr/>
        </p:nvGrpSpPr>
        <p:grpSpPr bwMode="auto">
          <a:xfrm>
            <a:off x="6650040" y="2109791"/>
            <a:ext cx="1347788" cy="369888"/>
            <a:chOff x="4189" y="1329"/>
            <a:chExt cx="849" cy="233"/>
          </a:xfrm>
          <a:noFill/>
        </p:grpSpPr>
        <p:sp>
          <p:nvSpPr>
            <p:cNvPr id="56" name="Rectangle 46">
              <a:extLst>
                <a:ext uri="{FF2B5EF4-FFF2-40B4-BE49-F238E27FC236}">
                  <a16:creationId xmlns:a16="http://schemas.microsoft.com/office/drawing/2014/main" id="{EF4B1F3E-603C-4630-87C7-8CB8AD25B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1329"/>
              <a:ext cx="582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4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cpot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[0]</a:t>
              </a:r>
              <a:endPara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" name="Line 47">
              <a:extLst>
                <a:ext uri="{FF2B5EF4-FFF2-40B4-BE49-F238E27FC236}">
                  <a16:creationId xmlns:a16="http://schemas.microsoft.com/office/drawing/2014/main" id="{3D543823-7137-4E9E-9F7F-CAC3EA7EAA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9" y="1472"/>
              <a:ext cx="247" cy="0"/>
            </a:xfrm>
            <a:prstGeom prst="line">
              <a:avLst/>
            </a:prstGeom>
            <a:grp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8" name="Rectangle 48">
            <a:extLst>
              <a:ext uri="{FF2B5EF4-FFF2-40B4-BE49-F238E27FC236}">
                <a16:creationId xmlns:a16="http://schemas.microsoft.com/office/drawing/2014/main" id="{8C89482A-5B1A-4232-99FA-5E74BA079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485" y="2835275"/>
            <a:ext cx="92333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cpot[1]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9" name="Line 49">
            <a:extLst>
              <a:ext uri="{FF2B5EF4-FFF2-40B4-BE49-F238E27FC236}">
                <a16:creationId xmlns:a16="http://schemas.microsoft.com/office/drawing/2014/main" id="{A01E5A13-77A0-425C-A280-F3478FFE01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4325" y="3062288"/>
            <a:ext cx="39211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0" name="Rectangle 50">
            <a:extLst>
              <a:ext uri="{FF2B5EF4-FFF2-40B4-BE49-F238E27FC236}">
                <a16:creationId xmlns:a16="http://schemas.microsoft.com/office/drawing/2014/main" id="{BF1C3E68-73D6-4A00-8F16-967F388C8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485" y="3225800"/>
            <a:ext cx="92333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cpot[2]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1" name="Line 51">
            <a:extLst>
              <a:ext uri="{FF2B5EF4-FFF2-40B4-BE49-F238E27FC236}">
                <a16:creationId xmlns:a16="http://schemas.microsoft.com/office/drawing/2014/main" id="{CF7B5E2B-213C-4038-AED8-1F26478AAB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4325" y="3452813"/>
            <a:ext cx="39211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" name="Rectangle 52">
            <a:extLst>
              <a:ext uri="{FF2B5EF4-FFF2-40B4-BE49-F238E27FC236}">
                <a16:creationId xmlns:a16="http://schemas.microsoft.com/office/drawing/2014/main" id="{8C38F2F5-43DA-48A4-A117-D8AFAD4DA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485" y="3589338"/>
            <a:ext cx="92333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cpot[3]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3" name="Line 53">
            <a:extLst>
              <a:ext uri="{FF2B5EF4-FFF2-40B4-BE49-F238E27FC236}">
                <a16:creationId xmlns:a16="http://schemas.microsoft.com/office/drawing/2014/main" id="{E8B16D1C-4235-4E3E-8563-1E4456A674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8613" y="3816350"/>
            <a:ext cx="3921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4" name="Rectangle 54">
            <a:extLst>
              <a:ext uri="{FF2B5EF4-FFF2-40B4-BE49-F238E27FC236}">
                <a16:creationId xmlns:a16="http://schemas.microsoft.com/office/drawing/2014/main" id="{55D369AA-5240-4D64-8EA4-02D5753AE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538" y="4286250"/>
            <a:ext cx="2027237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cpot[4] cpot[5]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5" name="Line 55">
            <a:extLst>
              <a:ext uri="{FF2B5EF4-FFF2-40B4-BE49-F238E27FC236}">
                <a16:creationId xmlns:a16="http://schemas.microsoft.com/office/drawing/2014/main" id="{1E40C15A-5C48-43F0-8C57-DCAD99B99F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5913" y="4513263"/>
            <a:ext cx="3921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6" name="Group 56">
            <a:extLst>
              <a:ext uri="{FF2B5EF4-FFF2-40B4-BE49-F238E27FC236}">
                <a16:creationId xmlns:a16="http://schemas.microsoft.com/office/drawing/2014/main" id="{AAF58C01-68C9-4F36-B38E-831BE565B331}"/>
              </a:ext>
            </a:extLst>
          </p:cNvPr>
          <p:cNvGrpSpPr>
            <a:grpSpLocks/>
          </p:cNvGrpSpPr>
          <p:nvPr/>
        </p:nvGrpSpPr>
        <p:grpSpPr bwMode="auto">
          <a:xfrm>
            <a:off x="4287838" y="2133600"/>
            <a:ext cx="2328862" cy="377825"/>
            <a:chOff x="3826" y="1097"/>
            <a:chExt cx="1467" cy="249"/>
          </a:xfrm>
          <a:noFill/>
        </p:grpSpPr>
        <p:sp>
          <p:nvSpPr>
            <p:cNvPr id="67" name="Rectangle 57">
              <a:extLst>
                <a:ext uri="{FF2B5EF4-FFF2-40B4-BE49-F238E27FC236}">
                  <a16:creationId xmlns:a16="http://schemas.microsoft.com/office/drawing/2014/main" id="{B3A05DB8-3280-4CB6-B01E-7C8A107CC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1097"/>
              <a:ext cx="1467" cy="248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0       0       15</a:t>
              </a:r>
            </a:p>
          </p:txBody>
        </p:sp>
        <p:sp>
          <p:nvSpPr>
            <p:cNvPr id="68" name="Line 58">
              <a:extLst>
                <a:ext uri="{FF2B5EF4-FFF2-40B4-BE49-F238E27FC236}">
                  <a16:creationId xmlns:a16="http://schemas.microsoft.com/office/drawing/2014/main" id="{31AE8CFB-3A91-40FC-9915-039C26C60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Line 59">
              <a:extLst>
                <a:ext uri="{FF2B5EF4-FFF2-40B4-BE49-F238E27FC236}">
                  <a16:creationId xmlns:a16="http://schemas.microsoft.com/office/drawing/2014/main" id="{80726211-549F-47E5-8DC3-C0C005AAE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0" name="Group 61">
            <a:extLst>
              <a:ext uri="{FF2B5EF4-FFF2-40B4-BE49-F238E27FC236}">
                <a16:creationId xmlns:a16="http://schemas.microsoft.com/office/drawing/2014/main" id="{4FB1CE06-1AB3-4679-BC44-954B5DE97E1B}"/>
              </a:ext>
            </a:extLst>
          </p:cNvPr>
          <p:cNvGrpSpPr>
            <a:grpSpLocks/>
          </p:cNvGrpSpPr>
          <p:nvPr/>
        </p:nvGrpSpPr>
        <p:grpSpPr bwMode="auto">
          <a:xfrm>
            <a:off x="6650040" y="2487616"/>
            <a:ext cx="1347788" cy="369888"/>
            <a:chOff x="4189" y="1329"/>
            <a:chExt cx="849" cy="233"/>
          </a:xfrm>
          <a:noFill/>
        </p:grpSpPr>
        <p:sp>
          <p:nvSpPr>
            <p:cNvPr id="71" name="Rectangle 62">
              <a:extLst>
                <a:ext uri="{FF2B5EF4-FFF2-40B4-BE49-F238E27FC236}">
                  <a16:creationId xmlns:a16="http://schemas.microsoft.com/office/drawing/2014/main" id="{E7F6B757-911F-4B0A-BB31-7D34313C5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1329"/>
              <a:ext cx="582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cpot[0]</a:t>
              </a:r>
              <a:endPara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" name="Line 63">
              <a:extLst>
                <a:ext uri="{FF2B5EF4-FFF2-40B4-BE49-F238E27FC236}">
                  <a16:creationId xmlns:a16="http://schemas.microsoft.com/office/drawing/2014/main" id="{CB531106-9632-41A8-B6F7-1F0DF738CD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9" y="1472"/>
              <a:ext cx="247" cy="0"/>
            </a:xfrm>
            <a:prstGeom prst="line">
              <a:avLst/>
            </a:prstGeom>
            <a:grp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73" name="Text Box 15">
            <a:extLst>
              <a:ext uri="{FF2B5EF4-FFF2-40B4-BE49-F238E27FC236}">
                <a16:creationId xmlns:a16="http://schemas.microsoft.com/office/drawing/2014/main" id="{0B30CABF-23C5-4660-94AA-3B221052B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1819275"/>
            <a:ext cx="2232025" cy="290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r        c      elem</a:t>
            </a:r>
          </a:p>
        </p:txBody>
      </p:sp>
      <p:grpSp>
        <p:nvGrpSpPr>
          <p:cNvPr id="74" name="Group 22">
            <a:extLst>
              <a:ext uri="{FF2B5EF4-FFF2-40B4-BE49-F238E27FC236}">
                <a16:creationId xmlns:a16="http://schemas.microsoft.com/office/drawing/2014/main" id="{377C75E0-342C-4EF6-893C-6C6CA2F57CF1}"/>
              </a:ext>
            </a:extLst>
          </p:cNvPr>
          <p:cNvGrpSpPr>
            <a:grpSpLocks/>
          </p:cNvGrpSpPr>
          <p:nvPr/>
        </p:nvGrpSpPr>
        <p:grpSpPr bwMode="auto">
          <a:xfrm>
            <a:off x="912812" y="1771650"/>
            <a:ext cx="2686050" cy="4446588"/>
            <a:chOff x="795" y="1106"/>
            <a:chExt cx="1692" cy="2801"/>
          </a:xfrm>
          <a:noFill/>
        </p:grpSpPr>
        <p:sp>
          <p:nvSpPr>
            <p:cNvPr id="75" name="Text Box 4">
              <a:extLst>
                <a:ext uri="{FF2B5EF4-FFF2-40B4-BE49-F238E27FC236}">
                  <a16:creationId xmlns:a16="http://schemas.microsoft.com/office/drawing/2014/main" id="{EEDB380D-193C-4148-8D1B-41E0A731F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1333"/>
              <a:ext cx="1467" cy="1629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0        0       15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0        3       22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0        5     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-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15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1        1       11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1        2         3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2        3         6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4        0       91</a:t>
              </a:r>
            </a:p>
            <a:p>
              <a:pPr algn="just">
                <a:defRPr/>
              </a:pP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endPara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6" name="Line 5">
              <a:extLst>
                <a:ext uri="{FF2B5EF4-FFF2-40B4-BE49-F238E27FC236}">
                  <a16:creationId xmlns:a16="http://schemas.microsoft.com/office/drawing/2014/main" id="{29E8E9AA-C572-4785-8782-34B77F20E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1566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7" name="Text Box 6">
              <a:extLst>
                <a:ext uri="{FF2B5EF4-FFF2-40B4-BE49-F238E27FC236}">
                  <a16:creationId xmlns:a16="http://schemas.microsoft.com/office/drawing/2014/main" id="{C4193E7A-58AB-4D77-835B-58E1F87FA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" y="1106"/>
              <a:ext cx="1406" cy="1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row    col     item</a:t>
              </a:r>
            </a:p>
          </p:txBody>
        </p:sp>
        <p:sp>
          <p:nvSpPr>
            <p:cNvPr id="78" name="Line 7">
              <a:extLst>
                <a:ext uri="{FF2B5EF4-FFF2-40B4-BE49-F238E27FC236}">
                  <a16:creationId xmlns:a16="http://schemas.microsoft.com/office/drawing/2014/main" id="{739921A9-C3A3-4B96-91AD-974B18574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4" y="1800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9" name="Line 8">
              <a:extLst>
                <a:ext uri="{FF2B5EF4-FFF2-40B4-BE49-F238E27FC236}">
                  <a16:creationId xmlns:a16="http://schemas.microsoft.com/office/drawing/2014/main" id="{69087139-1C6F-4CDC-B23B-F38DF6A8B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2030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1" name="Line 9">
              <a:extLst>
                <a:ext uri="{FF2B5EF4-FFF2-40B4-BE49-F238E27FC236}">
                  <a16:creationId xmlns:a16="http://schemas.microsoft.com/office/drawing/2014/main" id="{FB59A8F1-BB2C-44CD-A043-91C553F12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8" y="2261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2" name="Line 10">
              <a:extLst>
                <a:ext uri="{FF2B5EF4-FFF2-40B4-BE49-F238E27FC236}">
                  <a16:creationId xmlns:a16="http://schemas.microsoft.com/office/drawing/2014/main" id="{CD128411-1DCB-4BC4-BC88-2B0312215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1" y="2498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3" name="Line 11">
              <a:extLst>
                <a:ext uri="{FF2B5EF4-FFF2-40B4-BE49-F238E27FC236}">
                  <a16:creationId xmlns:a16="http://schemas.microsoft.com/office/drawing/2014/main" id="{6C409C95-5581-451F-9542-A9B78089D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2729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4" name="Text Box 12">
              <a:extLst>
                <a:ext uri="{FF2B5EF4-FFF2-40B4-BE49-F238E27FC236}">
                  <a16:creationId xmlns:a16="http://schemas.microsoft.com/office/drawing/2014/main" id="{869B406E-1889-4C1E-9485-5114DF6D5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" y="1354"/>
              <a:ext cx="213" cy="17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0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1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2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3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4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5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5" name="Line 13">
              <a:extLst>
                <a:ext uri="{FF2B5EF4-FFF2-40B4-BE49-F238E27FC236}">
                  <a16:creationId xmlns:a16="http://schemas.microsoft.com/office/drawing/2014/main" id="{F49C7176-1938-43E1-A2B9-F15D794F1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295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6" name="Line 15">
              <a:extLst>
                <a:ext uri="{FF2B5EF4-FFF2-40B4-BE49-F238E27FC236}">
                  <a16:creationId xmlns:a16="http://schemas.microsoft.com/office/drawing/2014/main" id="{CEAC5F65-C5E1-4180-8EAE-BDA51D6EB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3" y="1344"/>
              <a:ext cx="0" cy="1624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7D9CCA-264A-4F64-84FC-FA16448AD6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7" y="1347"/>
              <a:ext cx="0" cy="1608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Rectangle 17">
              <a:extLst>
                <a:ext uri="{FF2B5EF4-FFF2-40B4-BE49-F238E27FC236}">
                  <a16:creationId xmlns:a16="http://schemas.microsoft.com/office/drawing/2014/main" id="{A1BC5F81-ED8F-4ED9-B62D-4149C76E4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" y="3172"/>
              <a:ext cx="1467" cy="25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5（矩阵的行数）</a:t>
              </a:r>
            </a:p>
          </p:txBody>
        </p:sp>
        <p:grpSp>
          <p:nvGrpSpPr>
            <p:cNvPr id="89" name="Group 18">
              <a:extLst>
                <a:ext uri="{FF2B5EF4-FFF2-40B4-BE49-F238E27FC236}">
                  <a16:creationId xmlns:a16="http://schemas.microsoft.com/office/drawing/2014/main" id="{8885B9B4-2D97-48B6-A812-2BBC854826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0" y="3422"/>
              <a:ext cx="1470" cy="485"/>
              <a:chOff x="4256" y="3432"/>
              <a:chExt cx="1470" cy="485"/>
            </a:xfrm>
            <a:grpFill/>
          </p:grpSpPr>
          <p:sp>
            <p:nvSpPr>
              <p:cNvPr id="90" name="Rectangle 20">
                <a:extLst>
                  <a:ext uri="{FF2B5EF4-FFF2-40B4-BE49-F238E27FC236}">
                    <a16:creationId xmlns:a16="http://schemas.microsoft.com/office/drawing/2014/main" id="{EC61DCF9-B029-4244-B729-C9A55A9FF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9" y="3432"/>
                <a:ext cx="1467" cy="485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imes New Roman" panose="02020603050405020304" pitchFamily="18" charset="0"/>
                  </a:rPr>
                  <a:t>6（矩阵的列数）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imes New Roman" panose="02020603050405020304" pitchFamily="18" charset="0"/>
                  </a:rPr>
                  <a:t>7（非零元个数）</a:t>
                </a:r>
              </a:p>
            </p:txBody>
          </p:sp>
          <p:sp>
            <p:nvSpPr>
              <p:cNvPr id="91" name="Line 21">
                <a:extLst>
                  <a:ext uri="{FF2B5EF4-FFF2-40B4-BE49-F238E27FC236}">
                    <a16:creationId xmlns:a16="http://schemas.microsoft.com/office/drawing/2014/main" id="{1FE4126C-CDC8-4FEC-889A-AC96C141C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6" y="3670"/>
                <a:ext cx="1467" cy="0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472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80" name="Text Box 91">
            <a:extLst>
              <a:ext uri="{FF2B5EF4-FFF2-40B4-BE49-F238E27FC236}">
                <a16:creationId xmlns:a16="http://schemas.microsoft.com/office/drawing/2014/main" id="{CF2C0D19-808C-4407-96E0-3C757C38A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70" y="1237456"/>
            <a:ext cx="76787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将矩阵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col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列元素存放在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中下标为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cpot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[col]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的位置 </a:t>
            </a:r>
          </a:p>
        </p:txBody>
      </p:sp>
      <p:sp>
        <p:nvSpPr>
          <p:cNvPr id="92" name="Text Box 23">
            <a:extLst>
              <a:ext uri="{FF2B5EF4-FFF2-40B4-BE49-F238E27FC236}">
                <a16:creationId xmlns:a16="http://schemas.microsoft.com/office/drawing/2014/main" id="{64C7DE6D-9F68-4C3B-AAE9-8A2EED346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838" y="2132013"/>
            <a:ext cx="2328862" cy="258603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just">
              <a:defRPr/>
            </a:pPr>
            <a:r>
              <a:rPr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endParaRPr lang="zh-CN" altLang="en-US" sz="28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>
              <a:defRPr/>
            </a:pPr>
            <a:endParaRPr lang="zh-CN" altLang="en-US" sz="24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3" name="Line 24">
            <a:extLst>
              <a:ext uri="{FF2B5EF4-FFF2-40B4-BE49-F238E27FC236}">
                <a16:creationId xmlns:a16="http://schemas.microsoft.com/office/drawing/2014/main" id="{DB8036BF-D93A-45F4-8E96-D4990BB62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2501900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4" name="Line 26">
            <a:extLst>
              <a:ext uri="{FF2B5EF4-FFF2-40B4-BE49-F238E27FC236}">
                <a16:creationId xmlns:a16="http://schemas.microsoft.com/office/drawing/2014/main" id="{5DEE943F-336F-41F9-9E86-34E3D3FB97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4188" y="2873375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5" name="Line 27">
            <a:extLst>
              <a:ext uri="{FF2B5EF4-FFF2-40B4-BE49-F238E27FC236}">
                <a16:creationId xmlns:a16="http://schemas.microsoft.com/office/drawing/2014/main" id="{60528A4D-4BE0-4AB8-A72B-E7DD49B11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3238500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6" name="Line 28">
            <a:extLst>
              <a:ext uri="{FF2B5EF4-FFF2-40B4-BE49-F238E27FC236}">
                <a16:creationId xmlns:a16="http://schemas.microsoft.com/office/drawing/2014/main" id="{FEA7CD46-3113-47B1-AD71-785286D96B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3605213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7" name="Line 29">
            <a:extLst>
              <a:ext uri="{FF2B5EF4-FFF2-40B4-BE49-F238E27FC236}">
                <a16:creationId xmlns:a16="http://schemas.microsoft.com/office/drawing/2014/main" id="{5E185BCF-5ABF-452D-8585-2218EDC403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3550" y="3981450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8" name="Line 30">
            <a:extLst>
              <a:ext uri="{FF2B5EF4-FFF2-40B4-BE49-F238E27FC236}">
                <a16:creationId xmlns:a16="http://schemas.microsoft.com/office/drawing/2014/main" id="{AF1F7DF9-8194-43D2-B73F-4E4DB9CF0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434816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9" name="Text Box 31">
            <a:extLst>
              <a:ext uri="{FF2B5EF4-FFF2-40B4-BE49-F238E27FC236}">
                <a16:creationId xmlns:a16="http://schemas.microsoft.com/office/drawing/2014/main" id="{E3F5F2DF-67CB-48DA-8196-18E8BF413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650" y="2165350"/>
            <a:ext cx="338138" cy="2820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0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4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0" name="Line 32">
            <a:extLst>
              <a:ext uri="{FF2B5EF4-FFF2-40B4-BE49-F238E27FC236}">
                <a16:creationId xmlns:a16="http://schemas.microsoft.com/office/drawing/2014/main" id="{99C641AB-49CC-49D2-80F8-1B49DF73E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4706938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1" name="Line 33">
            <a:extLst>
              <a:ext uri="{FF2B5EF4-FFF2-40B4-BE49-F238E27FC236}">
                <a16:creationId xmlns:a16="http://schemas.microsoft.com/office/drawing/2014/main" id="{E2285B38-C724-43CF-A257-94E167627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49" y="2149475"/>
            <a:ext cx="7937" cy="2566989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" name="Line 34">
            <a:extLst>
              <a:ext uri="{FF2B5EF4-FFF2-40B4-BE49-F238E27FC236}">
                <a16:creationId xmlns:a16="http://schemas.microsoft.com/office/drawing/2014/main" id="{BC0DBADA-7A05-4F75-9746-1C88C665C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7699" y="2154238"/>
            <a:ext cx="7929" cy="2540001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" name="Rectangle 35">
            <a:extLst>
              <a:ext uri="{FF2B5EF4-FFF2-40B4-BE49-F238E27FC236}">
                <a16:creationId xmlns:a16="http://schemas.microsoft.com/office/drawing/2014/main" id="{9DD8D104-6D18-4F59-9CC8-9A715145D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838" y="5041901"/>
            <a:ext cx="2328862" cy="4048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/>
          <a:p>
            <a:pPr algn="ctr" eaLnBrk="1" hangingPunct="1"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2400" b="1" dirty="0">
                <a:latin typeface="Times New Roman" pitchFamily="18" charset="0"/>
              </a:rPr>
              <a:t>（矩阵的行数）</a:t>
            </a:r>
          </a:p>
        </p:txBody>
      </p:sp>
      <p:grpSp>
        <p:nvGrpSpPr>
          <p:cNvPr id="104" name="Group 36">
            <a:extLst>
              <a:ext uri="{FF2B5EF4-FFF2-40B4-BE49-F238E27FC236}">
                <a16:creationId xmlns:a16="http://schemas.microsoft.com/office/drawing/2014/main" id="{31658D5A-4D0B-4C3E-9F5B-4792E2124D97}"/>
              </a:ext>
            </a:extLst>
          </p:cNvPr>
          <p:cNvGrpSpPr>
            <a:grpSpLocks/>
          </p:cNvGrpSpPr>
          <p:nvPr/>
        </p:nvGrpSpPr>
        <p:grpSpPr bwMode="auto">
          <a:xfrm>
            <a:off x="4294188" y="5438776"/>
            <a:ext cx="2335212" cy="769937"/>
            <a:chOff x="4266" y="3835"/>
            <a:chExt cx="1471" cy="485"/>
          </a:xfrm>
          <a:noFill/>
        </p:grpSpPr>
        <p:sp>
          <p:nvSpPr>
            <p:cNvPr id="105" name="Line 37">
              <a:extLst>
                <a:ext uri="{FF2B5EF4-FFF2-40B4-BE49-F238E27FC236}">
                  <a16:creationId xmlns:a16="http://schemas.microsoft.com/office/drawing/2014/main" id="{869F4061-BE2E-4E26-B831-7601DE910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06" name="Rectangle 38">
              <a:extLst>
                <a:ext uri="{FF2B5EF4-FFF2-40B4-BE49-F238E27FC236}">
                  <a16:creationId xmlns:a16="http://schemas.microsoft.com/office/drawing/2014/main" id="{C6320D77-2A39-4B98-9FCB-C4FBE3364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 eaLnBrk="1" hangingPunct="1"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5</a:t>
              </a:r>
              <a:r>
                <a:rPr lang="zh-CN" altLang="en-US" sz="2400" b="1" dirty="0">
                  <a:latin typeface="Times New Roman" pitchFamily="18" charset="0"/>
                </a:rPr>
                <a:t>（矩阵的列数）</a:t>
              </a:r>
            </a:p>
            <a:p>
              <a:pPr algn="ctr" eaLnBrk="1" hangingPunct="1"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7</a:t>
              </a:r>
              <a:r>
                <a:rPr lang="zh-CN" altLang="en-US" sz="2400" b="1" dirty="0">
                  <a:latin typeface="Times New Roman" pitchFamily="18" charset="0"/>
                </a:rPr>
                <a:t>（非零元个数）</a:t>
              </a:r>
            </a:p>
          </p:txBody>
        </p:sp>
        <p:sp>
          <p:nvSpPr>
            <p:cNvPr id="107" name="Line 39">
              <a:extLst>
                <a:ext uri="{FF2B5EF4-FFF2-40B4-BE49-F238E27FC236}">
                  <a16:creationId xmlns:a16="http://schemas.microsoft.com/office/drawing/2014/main" id="{DA7EA189-D7A3-4C8C-994B-FDE05CFFF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8" name="Line 40">
            <a:extLst>
              <a:ext uri="{FF2B5EF4-FFF2-40B4-BE49-F238E27FC236}">
                <a16:creationId xmlns:a16="http://schemas.microsoft.com/office/drawing/2014/main" id="{2DB53E34-68A8-4839-BC6A-DADCAE882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100" y="2700338"/>
            <a:ext cx="406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9" name="Rectangle 44">
            <a:extLst>
              <a:ext uri="{FF2B5EF4-FFF2-40B4-BE49-F238E27FC236}">
                <a16:creationId xmlns:a16="http://schemas.microsoft.com/office/drawing/2014/main" id="{0BA6FDD6-9412-4207-B31A-A15824F4B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485" y="2835275"/>
            <a:ext cx="92333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cpot[1]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0" name="Line 45">
            <a:extLst>
              <a:ext uri="{FF2B5EF4-FFF2-40B4-BE49-F238E27FC236}">
                <a16:creationId xmlns:a16="http://schemas.microsoft.com/office/drawing/2014/main" id="{8677ECFC-080E-45CE-BE62-80EA93907A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4325" y="3062288"/>
            <a:ext cx="39211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1" name="Rectangle 46">
            <a:extLst>
              <a:ext uri="{FF2B5EF4-FFF2-40B4-BE49-F238E27FC236}">
                <a16:creationId xmlns:a16="http://schemas.microsoft.com/office/drawing/2014/main" id="{2B7E9A9B-7B23-499E-99B4-39B7235AA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485" y="3225800"/>
            <a:ext cx="92333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cpot[2]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2" name="Line 47">
            <a:extLst>
              <a:ext uri="{FF2B5EF4-FFF2-40B4-BE49-F238E27FC236}">
                <a16:creationId xmlns:a16="http://schemas.microsoft.com/office/drawing/2014/main" id="{AA5FED5D-CD18-45ED-A3D0-8FB5C47A6D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4325" y="3452813"/>
            <a:ext cx="39211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3" name="Group 63">
            <a:extLst>
              <a:ext uri="{FF2B5EF4-FFF2-40B4-BE49-F238E27FC236}">
                <a16:creationId xmlns:a16="http://schemas.microsoft.com/office/drawing/2014/main" id="{184DDCBB-3581-48B4-A5B0-0FC66DC7CE61}"/>
              </a:ext>
            </a:extLst>
          </p:cNvPr>
          <p:cNvGrpSpPr>
            <a:grpSpLocks/>
          </p:cNvGrpSpPr>
          <p:nvPr/>
        </p:nvGrpSpPr>
        <p:grpSpPr bwMode="auto">
          <a:xfrm>
            <a:off x="6678611" y="3589343"/>
            <a:ext cx="1333499" cy="369888"/>
            <a:chOff x="4207" y="2261"/>
            <a:chExt cx="840" cy="233"/>
          </a:xfrm>
          <a:noFill/>
        </p:grpSpPr>
        <p:sp>
          <p:nvSpPr>
            <p:cNvPr id="114" name="Rectangle 48">
              <a:extLst>
                <a:ext uri="{FF2B5EF4-FFF2-40B4-BE49-F238E27FC236}">
                  <a16:creationId xmlns:a16="http://schemas.microsoft.com/office/drawing/2014/main" id="{47062945-AFC1-4FD2-89FA-1BD8FE1F9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2261"/>
              <a:ext cx="582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cpot[3]</a:t>
              </a:r>
              <a:endPara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15" name="Line 49">
              <a:extLst>
                <a:ext uri="{FF2B5EF4-FFF2-40B4-BE49-F238E27FC236}">
                  <a16:creationId xmlns:a16="http://schemas.microsoft.com/office/drawing/2014/main" id="{1645CEB9-0E5E-4413-8B88-32FCB30F90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7" y="2404"/>
              <a:ext cx="247" cy="0"/>
            </a:xfrm>
            <a:prstGeom prst="line">
              <a:avLst/>
            </a:prstGeom>
            <a:grp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16" name="Rectangle 50">
            <a:extLst>
              <a:ext uri="{FF2B5EF4-FFF2-40B4-BE49-F238E27FC236}">
                <a16:creationId xmlns:a16="http://schemas.microsoft.com/office/drawing/2014/main" id="{13146158-240B-4CF9-B5F3-41672B148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538" y="4286250"/>
            <a:ext cx="2027237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cpot[4] cpot[5]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7" name="Line 51">
            <a:extLst>
              <a:ext uri="{FF2B5EF4-FFF2-40B4-BE49-F238E27FC236}">
                <a16:creationId xmlns:a16="http://schemas.microsoft.com/office/drawing/2014/main" id="{93767D1F-CD8D-49B3-AE4D-8A048C5CE5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5913" y="4513263"/>
            <a:ext cx="3921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8" name="Group 52">
            <a:extLst>
              <a:ext uri="{FF2B5EF4-FFF2-40B4-BE49-F238E27FC236}">
                <a16:creationId xmlns:a16="http://schemas.microsoft.com/office/drawing/2014/main" id="{C0966EE7-DE53-41C7-8C77-F5C672526389}"/>
              </a:ext>
            </a:extLst>
          </p:cNvPr>
          <p:cNvGrpSpPr>
            <a:grpSpLocks/>
          </p:cNvGrpSpPr>
          <p:nvPr/>
        </p:nvGrpSpPr>
        <p:grpSpPr bwMode="auto">
          <a:xfrm>
            <a:off x="4287838" y="2133600"/>
            <a:ext cx="2328862" cy="377825"/>
            <a:chOff x="3826" y="1097"/>
            <a:chExt cx="1467" cy="249"/>
          </a:xfrm>
          <a:noFill/>
        </p:grpSpPr>
        <p:sp>
          <p:nvSpPr>
            <p:cNvPr id="119" name="Rectangle 53">
              <a:extLst>
                <a:ext uri="{FF2B5EF4-FFF2-40B4-BE49-F238E27FC236}">
                  <a16:creationId xmlns:a16="http://schemas.microsoft.com/office/drawing/2014/main" id="{B4E260AE-4EF0-4BBE-A37D-77BF216AD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1097"/>
              <a:ext cx="1467" cy="248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0       0       15</a:t>
              </a:r>
            </a:p>
          </p:txBody>
        </p:sp>
        <p:sp>
          <p:nvSpPr>
            <p:cNvPr id="120" name="Line 54">
              <a:extLst>
                <a:ext uri="{FF2B5EF4-FFF2-40B4-BE49-F238E27FC236}">
                  <a16:creationId xmlns:a16="http://schemas.microsoft.com/office/drawing/2014/main" id="{16246F99-7D65-455F-A513-F057587B8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" name="Line 55">
              <a:extLst>
                <a:ext uri="{FF2B5EF4-FFF2-40B4-BE49-F238E27FC236}">
                  <a16:creationId xmlns:a16="http://schemas.microsoft.com/office/drawing/2014/main" id="{19F24A31-50CF-4C1E-BC65-AA0AF2D9D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2" name="Group 56">
            <a:extLst>
              <a:ext uri="{FF2B5EF4-FFF2-40B4-BE49-F238E27FC236}">
                <a16:creationId xmlns:a16="http://schemas.microsoft.com/office/drawing/2014/main" id="{BFE560BE-B146-4EB5-A8D6-3D278B089069}"/>
              </a:ext>
            </a:extLst>
          </p:cNvPr>
          <p:cNvGrpSpPr>
            <a:grpSpLocks/>
          </p:cNvGrpSpPr>
          <p:nvPr/>
        </p:nvGrpSpPr>
        <p:grpSpPr bwMode="auto">
          <a:xfrm>
            <a:off x="6650040" y="2487616"/>
            <a:ext cx="1347788" cy="369888"/>
            <a:chOff x="4189" y="1329"/>
            <a:chExt cx="849" cy="233"/>
          </a:xfrm>
          <a:noFill/>
        </p:grpSpPr>
        <p:sp>
          <p:nvSpPr>
            <p:cNvPr id="123" name="Rectangle 57">
              <a:extLst>
                <a:ext uri="{FF2B5EF4-FFF2-40B4-BE49-F238E27FC236}">
                  <a16:creationId xmlns:a16="http://schemas.microsoft.com/office/drawing/2014/main" id="{F8FA12CC-29C4-4313-AA8F-CDFA15565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1329"/>
              <a:ext cx="582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cpot[0]</a:t>
              </a:r>
              <a:endPara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24" name="Line 58">
              <a:extLst>
                <a:ext uri="{FF2B5EF4-FFF2-40B4-BE49-F238E27FC236}">
                  <a16:creationId xmlns:a16="http://schemas.microsoft.com/office/drawing/2014/main" id="{EEA1764B-5E4C-4662-B1CF-A7C272C4DF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9" y="1472"/>
              <a:ext cx="247" cy="0"/>
            </a:xfrm>
            <a:prstGeom prst="line">
              <a:avLst/>
            </a:prstGeom>
            <a:grp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25" name="Group 59">
            <a:extLst>
              <a:ext uri="{FF2B5EF4-FFF2-40B4-BE49-F238E27FC236}">
                <a16:creationId xmlns:a16="http://schemas.microsoft.com/office/drawing/2014/main" id="{734A8EC5-F679-4C97-A60C-2138CE45413C}"/>
              </a:ext>
            </a:extLst>
          </p:cNvPr>
          <p:cNvGrpSpPr>
            <a:grpSpLocks/>
          </p:cNvGrpSpPr>
          <p:nvPr/>
        </p:nvGrpSpPr>
        <p:grpSpPr bwMode="auto">
          <a:xfrm>
            <a:off x="4289425" y="3595688"/>
            <a:ext cx="2328863" cy="379412"/>
            <a:chOff x="3863" y="1882"/>
            <a:chExt cx="1467" cy="239"/>
          </a:xfrm>
          <a:noFill/>
        </p:grpSpPr>
        <p:sp>
          <p:nvSpPr>
            <p:cNvPr id="126" name="Rectangle 60">
              <a:extLst>
                <a:ext uri="{FF2B5EF4-FFF2-40B4-BE49-F238E27FC236}">
                  <a16:creationId xmlns:a16="http://schemas.microsoft.com/office/drawing/2014/main" id="{4E68EDBA-052E-4020-8FA7-4E3DEEEB3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3       0       22</a:t>
              </a:r>
            </a:p>
          </p:txBody>
        </p:sp>
        <p:sp>
          <p:nvSpPr>
            <p:cNvPr id="127" name="Line 61">
              <a:extLst>
                <a:ext uri="{FF2B5EF4-FFF2-40B4-BE49-F238E27FC236}">
                  <a16:creationId xmlns:a16="http://schemas.microsoft.com/office/drawing/2014/main" id="{F321F296-1404-41EA-9F11-D797F882E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" name="Line 62">
              <a:extLst>
                <a:ext uri="{FF2B5EF4-FFF2-40B4-BE49-F238E27FC236}">
                  <a16:creationId xmlns:a16="http://schemas.microsoft.com/office/drawing/2014/main" id="{371F5249-0B9A-459D-B3AF-EAEB0BF47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9" name="Group 64">
            <a:extLst>
              <a:ext uri="{FF2B5EF4-FFF2-40B4-BE49-F238E27FC236}">
                <a16:creationId xmlns:a16="http://schemas.microsoft.com/office/drawing/2014/main" id="{6F4F2E17-7528-4F23-821D-D1E4C16CFF70}"/>
              </a:ext>
            </a:extLst>
          </p:cNvPr>
          <p:cNvGrpSpPr>
            <a:grpSpLocks/>
          </p:cNvGrpSpPr>
          <p:nvPr/>
        </p:nvGrpSpPr>
        <p:grpSpPr bwMode="auto">
          <a:xfrm>
            <a:off x="6678611" y="3938593"/>
            <a:ext cx="1333499" cy="369888"/>
            <a:chOff x="4207" y="2261"/>
            <a:chExt cx="840" cy="233"/>
          </a:xfrm>
          <a:noFill/>
        </p:grpSpPr>
        <p:sp>
          <p:nvSpPr>
            <p:cNvPr id="130" name="Rectangle 65">
              <a:extLst>
                <a:ext uri="{FF2B5EF4-FFF2-40B4-BE49-F238E27FC236}">
                  <a16:creationId xmlns:a16="http://schemas.microsoft.com/office/drawing/2014/main" id="{D6754814-FA0D-4FDA-A51F-9FCC67E77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2261"/>
              <a:ext cx="582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cpot[3]</a:t>
              </a:r>
              <a:endPara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1" name="Line 66">
              <a:extLst>
                <a:ext uri="{FF2B5EF4-FFF2-40B4-BE49-F238E27FC236}">
                  <a16:creationId xmlns:a16="http://schemas.microsoft.com/office/drawing/2014/main" id="{FC36697A-FF26-43D8-BB04-F0AE04291E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7" y="2404"/>
              <a:ext cx="247" cy="0"/>
            </a:xfrm>
            <a:prstGeom prst="line">
              <a:avLst/>
            </a:prstGeom>
            <a:grp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32" name="Text Box 15">
            <a:extLst>
              <a:ext uri="{FF2B5EF4-FFF2-40B4-BE49-F238E27FC236}">
                <a16:creationId xmlns:a16="http://schemas.microsoft.com/office/drawing/2014/main" id="{D1F0225D-84DC-4BD9-A6A7-59EA067B5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1819275"/>
            <a:ext cx="2232025" cy="290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r        c      elem</a:t>
            </a:r>
          </a:p>
        </p:txBody>
      </p:sp>
      <p:grpSp>
        <p:nvGrpSpPr>
          <p:cNvPr id="133" name="Group 22">
            <a:extLst>
              <a:ext uri="{FF2B5EF4-FFF2-40B4-BE49-F238E27FC236}">
                <a16:creationId xmlns:a16="http://schemas.microsoft.com/office/drawing/2014/main" id="{D3F7101B-AEF7-437B-9EC2-4D2F923C8DD1}"/>
              </a:ext>
            </a:extLst>
          </p:cNvPr>
          <p:cNvGrpSpPr>
            <a:grpSpLocks/>
          </p:cNvGrpSpPr>
          <p:nvPr/>
        </p:nvGrpSpPr>
        <p:grpSpPr bwMode="auto">
          <a:xfrm>
            <a:off x="912812" y="1771650"/>
            <a:ext cx="2686050" cy="4446588"/>
            <a:chOff x="795" y="1106"/>
            <a:chExt cx="1692" cy="2801"/>
          </a:xfrm>
          <a:noFill/>
        </p:grpSpPr>
        <p:sp>
          <p:nvSpPr>
            <p:cNvPr id="134" name="Text Box 4">
              <a:extLst>
                <a:ext uri="{FF2B5EF4-FFF2-40B4-BE49-F238E27FC236}">
                  <a16:creationId xmlns:a16="http://schemas.microsoft.com/office/drawing/2014/main" id="{235DFAC6-099A-4FC4-B14F-27645AAAC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1333"/>
              <a:ext cx="1467" cy="1629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0        0       15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0        3       22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0        5     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-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15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1        1       11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1        2         3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2        3         6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4        0       91</a:t>
              </a:r>
            </a:p>
            <a:p>
              <a:pPr algn="just">
                <a:defRPr/>
              </a:pP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endPara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5" name="Line 5">
              <a:extLst>
                <a:ext uri="{FF2B5EF4-FFF2-40B4-BE49-F238E27FC236}">
                  <a16:creationId xmlns:a16="http://schemas.microsoft.com/office/drawing/2014/main" id="{DE20039D-11D1-4CF7-B802-5C7021ED1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1566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36" name="Text Box 6">
              <a:extLst>
                <a:ext uri="{FF2B5EF4-FFF2-40B4-BE49-F238E27FC236}">
                  <a16:creationId xmlns:a16="http://schemas.microsoft.com/office/drawing/2014/main" id="{780CB039-8BE4-4CF7-8485-ECE250A22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" y="1106"/>
              <a:ext cx="1406" cy="1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row    col     item</a:t>
              </a:r>
            </a:p>
          </p:txBody>
        </p:sp>
        <p:sp>
          <p:nvSpPr>
            <p:cNvPr id="137" name="Line 7">
              <a:extLst>
                <a:ext uri="{FF2B5EF4-FFF2-40B4-BE49-F238E27FC236}">
                  <a16:creationId xmlns:a16="http://schemas.microsoft.com/office/drawing/2014/main" id="{CF9CF8D2-7558-41EC-914A-813DE9584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4" y="1800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38" name="Line 8">
              <a:extLst>
                <a:ext uri="{FF2B5EF4-FFF2-40B4-BE49-F238E27FC236}">
                  <a16:creationId xmlns:a16="http://schemas.microsoft.com/office/drawing/2014/main" id="{E454E27B-101C-485A-BDC4-CAB4B7772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2030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39" name="Line 9">
              <a:extLst>
                <a:ext uri="{FF2B5EF4-FFF2-40B4-BE49-F238E27FC236}">
                  <a16:creationId xmlns:a16="http://schemas.microsoft.com/office/drawing/2014/main" id="{70A1C9C5-F8EB-48AF-826E-4130EA2DB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8" y="2261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40" name="Line 10">
              <a:extLst>
                <a:ext uri="{FF2B5EF4-FFF2-40B4-BE49-F238E27FC236}">
                  <a16:creationId xmlns:a16="http://schemas.microsoft.com/office/drawing/2014/main" id="{42295318-46F6-485B-8BDE-80D75ACAA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1" y="2498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41" name="Line 11">
              <a:extLst>
                <a:ext uri="{FF2B5EF4-FFF2-40B4-BE49-F238E27FC236}">
                  <a16:creationId xmlns:a16="http://schemas.microsoft.com/office/drawing/2014/main" id="{952EE3DF-0D1F-4986-8730-2F097133E1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2729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42" name="Text Box 12">
              <a:extLst>
                <a:ext uri="{FF2B5EF4-FFF2-40B4-BE49-F238E27FC236}">
                  <a16:creationId xmlns:a16="http://schemas.microsoft.com/office/drawing/2014/main" id="{9185B2C6-7E95-49F8-8A0B-439D12478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" y="1354"/>
              <a:ext cx="213" cy="17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0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1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2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3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4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5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43" name="Line 13">
              <a:extLst>
                <a:ext uri="{FF2B5EF4-FFF2-40B4-BE49-F238E27FC236}">
                  <a16:creationId xmlns:a16="http://schemas.microsoft.com/office/drawing/2014/main" id="{5D03EA87-DD78-45C7-91DD-1BDE8AE6D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295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44" name="Line 15">
              <a:extLst>
                <a:ext uri="{FF2B5EF4-FFF2-40B4-BE49-F238E27FC236}">
                  <a16:creationId xmlns:a16="http://schemas.microsoft.com/office/drawing/2014/main" id="{E9E3BA7B-17AB-4197-865A-C07C28F225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3" y="1344"/>
              <a:ext cx="0" cy="1624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6">
              <a:extLst>
                <a:ext uri="{FF2B5EF4-FFF2-40B4-BE49-F238E27FC236}">
                  <a16:creationId xmlns:a16="http://schemas.microsoft.com/office/drawing/2014/main" id="{6F67D71F-4FB1-4B94-BC1A-A473F62FD8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7" y="1347"/>
              <a:ext cx="0" cy="1608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Rectangle 17">
              <a:extLst>
                <a:ext uri="{FF2B5EF4-FFF2-40B4-BE49-F238E27FC236}">
                  <a16:creationId xmlns:a16="http://schemas.microsoft.com/office/drawing/2014/main" id="{AFD0DB2A-402D-44F4-A680-DD725308C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" y="3172"/>
              <a:ext cx="1467" cy="25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5（矩阵的行数）</a:t>
              </a:r>
            </a:p>
          </p:txBody>
        </p:sp>
        <p:grpSp>
          <p:nvGrpSpPr>
            <p:cNvPr id="147" name="Group 18">
              <a:extLst>
                <a:ext uri="{FF2B5EF4-FFF2-40B4-BE49-F238E27FC236}">
                  <a16:creationId xmlns:a16="http://schemas.microsoft.com/office/drawing/2014/main" id="{11961C86-10AC-4158-BC1B-4B16D60242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0" y="3422"/>
              <a:ext cx="1470" cy="485"/>
              <a:chOff x="4256" y="3432"/>
              <a:chExt cx="1470" cy="485"/>
            </a:xfrm>
            <a:grpFill/>
          </p:grpSpPr>
          <p:sp>
            <p:nvSpPr>
              <p:cNvPr id="148" name="Rectangle 20">
                <a:extLst>
                  <a:ext uri="{FF2B5EF4-FFF2-40B4-BE49-F238E27FC236}">
                    <a16:creationId xmlns:a16="http://schemas.microsoft.com/office/drawing/2014/main" id="{77D89DD6-7700-49BE-B701-7E980D3012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9" y="3432"/>
                <a:ext cx="1467" cy="485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imes New Roman" panose="02020603050405020304" pitchFamily="18" charset="0"/>
                  </a:rPr>
                  <a:t>6（矩阵的列数）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imes New Roman" panose="02020603050405020304" pitchFamily="18" charset="0"/>
                  </a:rPr>
                  <a:t>7（非零元个数）</a:t>
                </a:r>
              </a:p>
            </p:txBody>
          </p:sp>
          <p:sp>
            <p:nvSpPr>
              <p:cNvPr id="149" name="Line 21">
                <a:extLst>
                  <a:ext uri="{FF2B5EF4-FFF2-40B4-BE49-F238E27FC236}">
                    <a16:creationId xmlns:a16="http://schemas.microsoft.com/office/drawing/2014/main" id="{7457467D-ED7C-4D7E-B82E-F480E9074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6" y="3670"/>
                <a:ext cx="1467" cy="0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8629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80" name="Text Box 91">
            <a:extLst>
              <a:ext uri="{FF2B5EF4-FFF2-40B4-BE49-F238E27FC236}">
                <a16:creationId xmlns:a16="http://schemas.microsoft.com/office/drawing/2014/main" id="{CF2C0D19-808C-4407-96E0-3C757C38A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70" y="1237456"/>
            <a:ext cx="76787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将矩阵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col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列元素存放在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中下标为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cpot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[col]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的位置 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C9743046-C899-4670-B80F-997E77D06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838" y="2132013"/>
            <a:ext cx="2328862" cy="258286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" name="Line 24">
            <a:extLst>
              <a:ext uri="{FF2B5EF4-FFF2-40B4-BE49-F238E27FC236}">
                <a16:creationId xmlns:a16="http://schemas.microsoft.com/office/drawing/2014/main" id="{6DC0315A-2A21-49AB-9351-DF8B843546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2501900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" name="Line 26">
            <a:extLst>
              <a:ext uri="{FF2B5EF4-FFF2-40B4-BE49-F238E27FC236}">
                <a16:creationId xmlns:a16="http://schemas.microsoft.com/office/drawing/2014/main" id="{1824C916-7323-4E63-8D1C-F685420673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4188" y="2873375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" name="Line 27">
            <a:extLst>
              <a:ext uri="{FF2B5EF4-FFF2-40B4-BE49-F238E27FC236}">
                <a16:creationId xmlns:a16="http://schemas.microsoft.com/office/drawing/2014/main" id="{42DC3913-636F-4A74-9414-E3B88EDE7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3238500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" name="Line 28">
            <a:extLst>
              <a:ext uri="{FF2B5EF4-FFF2-40B4-BE49-F238E27FC236}">
                <a16:creationId xmlns:a16="http://schemas.microsoft.com/office/drawing/2014/main" id="{07F43A9E-7404-42EB-BB88-47B38690F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3605213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" name="Line 29">
            <a:extLst>
              <a:ext uri="{FF2B5EF4-FFF2-40B4-BE49-F238E27FC236}">
                <a16:creationId xmlns:a16="http://schemas.microsoft.com/office/drawing/2014/main" id="{6DD93584-55C6-44C9-B0B8-3AA9DBBF8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3550" y="3981450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" name="Line 30">
            <a:extLst>
              <a:ext uri="{FF2B5EF4-FFF2-40B4-BE49-F238E27FC236}">
                <a16:creationId xmlns:a16="http://schemas.microsoft.com/office/drawing/2014/main" id="{128EE83D-E45C-404A-91C2-725D3092E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434816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" name="Text Box 31">
            <a:extLst>
              <a:ext uri="{FF2B5EF4-FFF2-40B4-BE49-F238E27FC236}">
                <a16:creationId xmlns:a16="http://schemas.microsoft.com/office/drawing/2014/main" id="{1D5E085B-6675-4E1D-8D6E-276C50E0B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650" y="2165350"/>
            <a:ext cx="338138" cy="2820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0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4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2" name="Line 32">
            <a:extLst>
              <a:ext uri="{FF2B5EF4-FFF2-40B4-BE49-F238E27FC236}">
                <a16:creationId xmlns:a16="http://schemas.microsoft.com/office/drawing/2014/main" id="{99662D36-68D0-4B3F-8646-6811C13D65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4706938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" name="Line 33">
            <a:extLst>
              <a:ext uri="{FF2B5EF4-FFF2-40B4-BE49-F238E27FC236}">
                <a16:creationId xmlns:a16="http://schemas.microsoft.com/office/drawing/2014/main" id="{AF4F936A-392D-4709-88B7-4D9A7CEA1E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50" y="2149475"/>
            <a:ext cx="14288" cy="256381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34">
            <a:extLst>
              <a:ext uri="{FF2B5EF4-FFF2-40B4-BE49-F238E27FC236}">
                <a16:creationId xmlns:a16="http://schemas.microsoft.com/office/drawing/2014/main" id="{1C105C89-8D9E-497E-A86C-346B70CDE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7699" y="2154239"/>
            <a:ext cx="3137" cy="25479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35">
            <a:extLst>
              <a:ext uri="{FF2B5EF4-FFF2-40B4-BE49-F238E27FC236}">
                <a16:creationId xmlns:a16="http://schemas.microsoft.com/office/drawing/2014/main" id="{133DA729-DF0E-49AA-B927-34649A6DD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26" y="5095732"/>
            <a:ext cx="2328862" cy="4048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/>
          <a:p>
            <a:pPr algn="ctr" eaLnBrk="1" hangingPunct="1"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2400" b="1" dirty="0">
                <a:latin typeface="Times New Roman" pitchFamily="18" charset="0"/>
              </a:rPr>
              <a:t>（矩阵的行数）</a:t>
            </a:r>
          </a:p>
        </p:txBody>
      </p:sp>
      <p:grpSp>
        <p:nvGrpSpPr>
          <p:cNvPr id="16" name="Group 36">
            <a:extLst>
              <a:ext uri="{FF2B5EF4-FFF2-40B4-BE49-F238E27FC236}">
                <a16:creationId xmlns:a16="http://schemas.microsoft.com/office/drawing/2014/main" id="{3D6A6197-1203-4596-A46C-12D85A54343B}"/>
              </a:ext>
            </a:extLst>
          </p:cNvPr>
          <p:cNvGrpSpPr>
            <a:grpSpLocks/>
          </p:cNvGrpSpPr>
          <p:nvPr/>
        </p:nvGrpSpPr>
        <p:grpSpPr bwMode="auto">
          <a:xfrm>
            <a:off x="4270376" y="5492607"/>
            <a:ext cx="2335212" cy="769937"/>
            <a:chOff x="4266" y="3835"/>
            <a:chExt cx="1471" cy="485"/>
          </a:xfrm>
          <a:noFill/>
        </p:grpSpPr>
        <p:sp>
          <p:nvSpPr>
            <p:cNvPr id="17" name="Line 37">
              <a:extLst>
                <a:ext uri="{FF2B5EF4-FFF2-40B4-BE49-F238E27FC236}">
                  <a16:creationId xmlns:a16="http://schemas.microsoft.com/office/drawing/2014/main" id="{FD0BD525-B3EC-4A66-ABDB-1B56161CB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8" name="Rectangle 38">
              <a:extLst>
                <a:ext uri="{FF2B5EF4-FFF2-40B4-BE49-F238E27FC236}">
                  <a16:creationId xmlns:a16="http://schemas.microsoft.com/office/drawing/2014/main" id="{E77847BD-4AFF-4797-AC1A-F99A0AE5E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 eaLnBrk="1" hangingPunct="1"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5</a:t>
              </a:r>
              <a:r>
                <a:rPr lang="zh-CN" altLang="en-US" sz="2400" b="1" dirty="0">
                  <a:latin typeface="Times New Roman" pitchFamily="18" charset="0"/>
                </a:rPr>
                <a:t>（矩阵的列数）</a:t>
              </a:r>
            </a:p>
            <a:p>
              <a:pPr algn="ctr" eaLnBrk="1" hangingPunct="1"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7</a:t>
              </a:r>
              <a:r>
                <a:rPr lang="zh-CN" altLang="en-US" sz="2400" b="1" dirty="0">
                  <a:latin typeface="Times New Roman" pitchFamily="18" charset="0"/>
                </a:rPr>
                <a:t>（非零元个数）</a:t>
              </a:r>
            </a:p>
          </p:txBody>
        </p:sp>
        <p:sp>
          <p:nvSpPr>
            <p:cNvPr id="19" name="Line 39">
              <a:extLst>
                <a:ext uri="{FF2B5EF4-FFF2-40B4-BE49-F238E27FC236}">
                  <a16:creationId xmlns:a16="http://schemas.microsoft.com/office/drawing/2014/main" id="{F527EE6A-C702-4833-B9A8-CB8896582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" name="Line 40">
            <a:extLst>
              <a:ext uri="{FF2B5EF4-FFF2-40B4-BE49-F238E27FC236}">
                <a16:creationId xmlns:a16="http://schemas.microsoft.com/office/drawing/2014/main" id="{0784B869-97A7-4EA8-A407-BA68993FC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100" y="3078163"/>
            <a:ext cx="406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" name="Rectangle 41">
            <a:extLst>
              <a:ext uri="{FF2B5EF4-FFF2-40B4-BE49-F238E27FC236}">
                <a16:creationId xmlns:a16="http://schemas.microsoft.com/office/drawing/2014/main" id="{1A945E9B-BED9-452D-A748-7CA53EFC9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485" y="2835275"/>
            <a:ext cx="92333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cpot[1]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2" name="Line 42">
            <a:extLst>
              <a:ext uri="{FF2B5EF4-FFF2-40B4-BE49-F238E27FC236}">
                <a16:creationId xmlns:a16="http://schemas.microsoft.com/office/drawing/2014/main" id="{11CF7578-1653-4B73-AF02-A4473FE7BA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4325" y="3062288"/>
            <a:ext cx="39211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43">
            <a:extLst>
              <a:ext uri="{FF2B5EF4-FFF2-40B4-BE49-F238E27FC236}">
                <a16:creationId xmlns:a16="http://schemas.microsoft.com/office/drawing/2014/main" id="{6BBA52DB-D62E-4577-8C4C-7C81E07EC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485" y="3225800"/>
            <a:ext cx="92333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cpot[2]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4" name="Line 44">
            <a:extLst>
              <a:ext uri="{FF2B5EF4-FFF2-40B4-BE49-F238E27FC236}">
                <a16:creationId xmlns:a16="http://schemas.microsoft.com/office/drawing/2014/main" id="{49DEF05B-14DB-4AEA-8C43-F07F384CBE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4325" y="3452813"/>
            <a:ext cx="39211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Rectangle 48">
            <a:extLst>
              <a:ext uri="{FF2B5EF4-FFF2-40B4-BE49-F238E27FC236}">
                <a16:creationId xmlns:a16="http://schemas.microsoft.com/office/drawing/2014/main" id="{7113A922-D083-4E51-A72A-8EB4DEB28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538" y="4286250"/>
            <a:ext cx="98266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cpot[4]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6" name="Line 49">
            <a:extLst>
              <a:ext uri="{FF2B5EF4-FFF2-40B4-BE49-F238E27FC236}">
                <a16:creationId xmlns:a16="http://schemas.microsoft.com/office/drawing/2014/main" id="{007AB01D-677C-42D3-B97E-C8E93F0734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5913" y="4513263"/>
            <a:ext cx="3921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7" name="Group 50">
            <a:extLst>
              <a:ext uri="{FF2B5EF4-FFF2-40B4-BE49-F238E27FC236}">
                <a16:creationId xmlns:a16="http://schemas.microsoft.com/office/drawing/2014/main" id="{F2C3AC3F-4DC9-4995-A751-89C955691BCF}"/>
              </a:ext>
            </a:extLst>
          </p:cNvPr>
          <p:cNvGrpSpPr>
            <a:grpSpLocks/>
          </p:cNvGrpSpPr>
          <p:nvPr/>
        </p:nvGrpSpPr>
        <p:grpSpPr bwMode="auto">
          <a:xfrm>
            <a:off x="4287838" y="2133600"/>
            <a:ext cx="2328862" cy="377825"/>
            <a:chOff x="3826" y="1097"/>
            <a:chExt cx="1467" cy="249"/>
          </a:xfrm>
          <a:noFill/>
        </p:grpSpPr>
        <p:sp>
          <p:nvSpPr>
            <p:cNvPr id="28" name="Rectangle 51">
              <a:extLst>
                <a:ext uri="{FF2B5EF4-FFF2-40B4-BE49-F238E27FC236}">
                  <a16:creationId xmlns:a16="http://schemas.microsoft.com/office/drawing/2014/main" id="{73F59917-1B31-4F9C-A3A2-43D620E97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1097"/>
              <a:ext cx="1467" cy="248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0       0       15</a:t>
              </a:r>
            </a:p>
          </p:txBody>
        </p:sp>
        <p:sp>
          <p:nvSpPr>
            <p:cNvPr id="29" name="Line 52">
              <a:extLst>
                <a:ext uri="{FF2B5EF4-FFF2-40B4-BE49-F238E27FC236}">
                  <a16:creationId xmlns:a16="http://schemas.microsoft.com/office/drawing/2014/main" id="{802C4498-B820-42BD-9F7C-CC552A8A3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Line 53">
              <a:extLst>
                <a:ext uri="{FF2B5EF4-FFF2-40B4-BE49-F238E27FC236}">
                  <a16:creationId xmlns:a16="http://schemas.microsoft.com/office/drawing/2014/main" id="{8264E2DE-04DE-4BBB-A6BD-C26638FF2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1" name="Group 54">
            <a:extLst>
              <a:ext uri="{FF2B5EF4-FFF2-40B4-BE49-F238E27FC236}">
                <a16:creationId xmlns:a16="http://schemas.microsoft.com/office/drawing/2014/main" id="{2418D77E-37D2-4B59-B69E-0010E0774831}"/>
              </a:ext>
            </a:extLst>
          </p:cNvPr>
          <p:cNvGrpSpPr>
            <a:grpSpLocks/>
          </p:cNvGrpSpPr>
          <p:nvPr/>
        </p:nvGrpSpPr>
        <p:grpSpPr bwMode="auto">
          <a:xfrm>
            <a:off x="6650040" y="2487616"/>
            <a:ext cx="1347788" cy="369888"/>
            <a:chOff x="4189" y="1329"/>
            <a:chExt cx="849" cy="233"/>
          </a:xfrm>
          <a:noFill/>
        </p:grpSpPr>
        <p:sp>
          <p:nvSpPr>
            <p:cNvPr id="32" name="Rectangle 55">
              <a:extLst>
                <a:ext uri="{FF2B5EF4-FFF2-40B4-BE49-F238E27FC236}">
                  <a16:creationId xmlns:a16="http://schemas.microsoft.com/office/drawing/2014/main" id="{9433291F-358B-40B9-BA6B-84780E990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1329"/>
              <a:ext cx="582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cpot[0]</a:t>
              </a:r>
              <a:endPara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3" name="Line 56">
              <a:extLst>
                <a:ext uri="{FF2B5EF4-FFF2-40B4-BE49-F238E27FC236}">
                  <a16:creationId xmlns:a16="http://schemas.microsoft.com/office/drawing/2014/main" id="{65DC60E1-856B-42C2-A6D9-3AE0BDCCCE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9" y="1472"/>
              <a:ext cx="247" cy="0"/>
            </a:xfrm>
            <a:prstGeom prst="line">
              <a:avLst/>
            </a:prstGeom>
            <a:grp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Group 57">
            <a:extLst>
              <a:ext uri="{FF2B5EF4-FFF2-40B4-BE49-F238E27FC236}">
                <a16:creationId xmlns:a16="http://schemas.microsoft.com/office/drawing/2014/main" id="{6ABD3846-7AFE-4B13-B86C-AD95F530DD46}"/>
              </a:ext>
            </a:extLst>
          </p:cNvPr>
          <p:cNvGrpSpPr>
            <a:grpSpLocks/>
          </p:cNvGrpSpPr>
          <p:nvPr/>
        </p:nvGrpSpPr>
        <p:grpSpPr bwMode="auto">
          <a:xfrm>
            <a:off x="4289425" y="3595688"/>
            <a:ext cx="2328863" cy="379412"/>
            <a:chOff x="3863" y="1882"/>
            <a:chExt cx="1467" cy="239"/>
          </a:xfrm>
          <a:noFill/>
        </p:grpSpPr>
        <p:sp>
          <p:nvSpPr>
            <p:cNvPr id="35" name="Rectangle 58">
              <a:extLst>
                <a:ext uri="{FF2B5EF4-FFF2-40B4-BE49-F238E27FC236}">
                  <a16:creationId xmlns:a16="http://schemas.microsoft.com/office/drawing/2014/main" id="{532E2213-1862-4029-B121-6F7A72B7F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3       0       22</a:t>
              </a:r>
            </a:p>
          </p:txBody>
        </p:sp>
        <p:sp>
          <p:nvSpPr>
            <p:cNvPr id="36" name="Line 59">
              <a:extLst>
                <a:ext uri="{FF2B5EF4-FFF2-40B4-BE49-F238E27FC236}">
                  <a16:creationId xmlns:a16="http://schemas.microsoft.com/office/drawing/2014/main" id="{FFA39111-CE55-40E3-9956-3F2A983B3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Line 60">
              <a:extLst>
                <a:ext uri="{FF2B5EF4-FFF2-40B4-BE49-F238E27FC236}">
                  <a16:creationId xmlns:a16="http://schemas.microsoft.com/office/drawing/2014/main" id="{BE7AB8A7-5708-48B4-8231-42DA1A785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Group 61">
            <a:extLst>
              <a:ext uri="{FF2B5EF4-FFF2-40B4-BE49-F238E27FC236}">
                <a16:creationId xmlns:a16="http://schemas.microsoft.com/office/drawing/2014/main" id="{42617AB5-9174-41BA-80D0-53E38B154977}"/>
              </a:ext>
            </a:extLst>
          </p:cNvPr>
          <p:cNvGrpSpPr>
            <a:grpSpLocks/>
          </p:cNvGrpSpPr>
          <p:nvPr/>
        </p:nvGrpSpPr>
        <p:grpSpPr bwMode="auto">
          <a:xfrm>
            <a:off x="6678611" y="3938593"/>
            <a:ext cx="1333499" cy="369888"/>
            <a:chOff x="4207" y="2261"/>
            <a:chExt cx="840" cy="233"/>
          </a:xfrm>
          <a:noFill/>
        </p:grpSpPr>
        <p:sp>
          <p:nvSpPr>
            <p:cNvPr id="39" name="Rectangle 62">
              <a:extLst>
                <a:ext uri="{FF2B5EF4-FFF2-40B4-BE49-F238E27FC236}">
                  <a16:creationId xmlns:a16="http://schemas.microsoft.com/office/drawing/2014/main" id="{0EE55B4C-EB06-4838-B7AC-1D1C9F440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2261"/>
              <a:ext cx="582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cpot[3]</a:t>
              </a:r>
              <a:endPara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0" name="Line 63">
              <a:extLst>
                <a:ext uri="{FF2B5EF4-FFF2-40B4-BE49-F238E27FC236}">
                  <a16:creationId xmlns:a16="http://schemas.microsoft.com/office/drawing/2014/main" id="{F75FB28C-FE5F-439F-A0DA-BBC7CA0E79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7" y="2404"/>
              <a:ext cx="247" cy="0"/>
            </a:xfrm>
            <a:prstGeom prst="line">
              <a:avLst/>
            </a:prstGeom>
            <a:grp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64">
            <a:extLst>
              <a:ext uri="{FF2B5EF4-FFF2-40B4-BE49-F238E27FC236}">
                <a16:creationId xmlns:a16="http://schemas.microsoft.com/office/drawing/2014/main" id="{9831A700-81E9-4950-AC77-CEB8CCA7D2BE}"/>
              </a:ext>
            </a:extLst>
          </p:cNvPr>
          <p:cNvGrpSpPr>
            <a:grpSpLocks/>
          </p:cNvGrpSpPr>
          <p:nvPr/>
        </p:nvGrpSpPr>
        <p:grpSpPr bwMode="auto">
          <a:xfrm>
            <a:off x="4289425" y="4335463"/>
            <a:ext cx="2328863" cy="379412"/>
            <a:chOff x="3863" y="1882"/>
            <a:chExt cx="1467" cy="239"/>
          </a:xfrm>
          <a:noFill/>
        </p:grpSpPr>
        <p:sp>
          <p:nvSpPr>
            <p:cNvPr id="42" name="Rectangle 65">
              <a:extLst>
                <a:ext uri="{FF2B5EF4-FFF2-40B4-BE49-F238E27FC236}">
                  <a16:creationId xmlns:a16="http://schemas.microsoft.com/office/drawing/2014/main" id="{9DACF5AC-E3E0-4891-B716-A3C313E22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       0      -15</a:t>
              </a:r>
            </a:p>
          </p:txBody>
        </p:sp>
        <p:sp>
          <p:nvSpPr>
            <p:cNvPr id="43" name="Line 66">
              <a:extLst>
                <a:ext uri="{FF2B5EF4-FFF2-40B4-BE49-F238E27FC236}">
                  <a16:creationId xmlns:a16="http://schemas.microsoft.com/office/drawing/2014/main" id="{E32B28EA-A12F-474F-8845-0A14C907D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Line 67">
              <a:extLst>
                <a:ext uri="{FF2B5EF4-FFF2-40B4-BE49-F238E27FC236}">
                  <a16:creationId xmlns:a16="http://schemas.microsoft.com/office/drawing/2014/main" id="{BF79E0EC-2121-440E-A730-0880917CC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" name="Rectangle 68">
            <a:extLst>
              <a:ext uri="{FF2B5EF4-FFF2-40B4-BE49-F238E27FC236}">
                <a16:creationId xmlns:a16="http://schemas.microsoft.com/office/drawing/2014/main" id="{2CF360C8-3CBA-48F8-9E08-8FDB8F4AE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1338" y="4270375"/>
            <a:ext cx="98266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cpot[5]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46" name="Group 71">
            <a:extLst>
              <a:ext uri="{FF2B5EF4-FFF2-40B4-BE49-F238E27FC236}">
                <a16:creationId xmlns:a16="http://schemas.microsoft.com/office/drawing/2014/main" id="{44E8F3C8-E60A-42D2-9EFF-6DC365A896CD}"/>
              </a:ext>
            </a:extLst>
          </p:cNvPr>
          <p:cNvGrpSpPr>
            <a:grpSpLocks/>
          </p:cNvGrpSpPr>
          <p:nvPr/>
        </p:nvGrpSpPr>
        <p:grpSpPr bwMode="auto">
          <a:xfrm>
            <a:off x="6680200" y="4660906"/>
            <a:ext cx="1404938" cy="369888"/>
            <a:chOff x="4208" y="2918"/>
            <a:chExt cx="885" cy="233"/>
          </a:xfrm>
          <a:noFill/>
        </p:grpSpPr>
        <p:sp>
          <p:nvSpPr>
            <p:cNvPr id="47" name="Line 69">
              <a:extLst>
                <a:ext uri="{FF2B5EF4-FFF2-40B4-BE49-F238E27FC236}">
                  <a16:creationId xmlns:a16="http://schemas.microsoft.com/office/drawing/2014/main" id="{D9FCCE37-7621-40C1-B819-7196A6881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8" y="3053"/>
              <a:ext cx="247" cy="0"/>
            </a:xfrm>
            <a:prstGeom prst="line">
              <a:avLst/>
            </a:prstGeom>
            <a:grp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8" name="Rectangle 70">
              <a:extLst>
                <a:ext uri="{FF2B5EF4-FFF2-40B4-BE49-F238E27FC236}">
                  <a16:creationId xmlns:a16="http://schemas.microsoft.com/office/drawing/2014/main" id="{5B17BA26-2A78-4C54-886B-8072F8F32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4" y="2918"/>
              <a:ext cx="619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cpot[5]</a:t>
              </a:r>
              <a:endPara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49" name="Text Box 15">
            <a:extLst>
              <a:ext uri="{FF2B5EF4-FFF2-40B4-BE49-F238E27FC236}">
                <a16:creationId xmlns:a16="http://schemas.microsoft.com/office/drawing/2014/main" id="{FD205BA9-383A-46B3-8206-33675389E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1819275"/>
            <a:ext cx="2232025" cy="290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r        c      elem</a:t>
            </a:r>
          </a:p>
        </p:txBody>
      </p:sp>
      <p:grpSp>
        <p:nvGrpSpPr>
          <p:cNvPr id="50" name="Group 22">
            <a:extLst>
              <a:ext uri="{FF2B5EF4-FFF2-40B4-BE49-F238E27FC236}">
                <a16:creationId xmlns:a16="http://schemas.microsoft.com/office/drawing/2014/main" id="{EAA339E3-55DD-4325-87EF-387ED4841566}"/>
              </a:ext>
            </a:extLst>
          </p:cNvPr>
          <p:cNvGrpSpPr>
            <a:grpSpLocks/>
          </p:cNvGrpSpPr>
          <p:nvPr/>
        </p:nvGrpSpPr>
        <p:grpSpPr bwMode="auto">
          <a:xfrm>
            <a:off x="912812" y="1771650"/>
            <a:ext cx="2686050" cy="4446588"/>
            <a:chOff x="795" y="1106"/>
            <a:chExt cx="1692" cy="2801"/>
          </a:xfrm>
          <a:noFill/>
        </p:grpSpPr>
        <p:sp>
          <p:nvSpPr>
            <p:cNvPr id="51" name="Text Box 4">
              <a:extLst>
                <a:ext uri="{FF2B5EF4-FFF2-40B4-BE49-F238E27FC236}">
                  <a16:creationId xmlns:a16="http://schemas.microsoft.com/office/drawing/2014/main" id="{D8B77003-754C-4752-8D3C-773552000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1333"/>
              <a:ext cx="1467" cy="1629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0        0       15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0        3       22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0        5     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-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15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1        1       11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1        2         3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2        3         6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4        0       91</a:t>
              </a:r>
            </a:p>
            <a:p>
              <a:pPr algn="just">
                <a:defRPr/>
              </a:pP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endPara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2" name="Line 5">
              <a:extLst>
                <a:ext uri="{FF2B5EF4-FFF2-40B4-BE49-F238E27FC236}">
                  <a16:creationId xmlns:a16="http://schemas.microsoft.com/office/drawing/2014/main" id="{86436E7F-CB37-4B9D-A1D7-29A439806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1566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3" name="Text Box 6">
              <a:extLst>
                <a:ext uri="{FF2B5EF4-FFF2-40B4-BE49-F238E27FC236}">
                  <a16:creationId xmlns:a16="http://schemas.microsoft.com/office/drawing/2014/main" id="{B6E73AA6-0B5E-4919-8B55-86DD2B498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" y="1106"/>
              <a:ext cx="1406" cy="1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row    col     item</a:t>
              </a:r>
            </a:p>
          </p:txBody>
        </p:sp>
        <p:sp>
          <p:nvSpPr>
            <p:cNvPr id="54" name="Line 7">
              <a:extLst>
                <a:ext uri="{FF2B5EF4-FFF2-40B4-BE49-F238E27FC236}">
                  <a16:creationId xmlns:a16="http://schemas.microsoft.com/office/drawing/2014/main" id="{0F28D802-9EF7-4EB5-8EED-6CA4966C4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4" y="1800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5" name="Line 8">
              <a:extLst>
                <a:ext uri="{FF2B5EF4-FFF2-40B4-BE49-F238E27FC236}">
                  <a16:creationId xmlns:a16="http://schemas.microsoft.com/office/drawing/2014/main" id="{1FEFFC52-C4E5-41CD-A100-47B768A66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2030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6" name="Line 9">
              <a:extLst>
                <a:ext uri="{FF2B5EF4-FFF2-40B4-BE49-F238E27FC236}">
                  <a16:creationId xmlns:a16="http://schemas.microsoft.com/office/drawing/2014/main" id="{8DAD4C78-12F7-417F-8F56-481E08925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8" y="2261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7" name="Line 10">
              <a:extLst>
                <a:ext uri="{FF2B5EF4-FFF2-40B4-BE49-F238E27FC236}">
                  <a16:creationId xmlns:a16="http://schemas.microsoft.com/office/drawing/2014/main" id="{A79AF5EE-C4FA-410E-9D37-64089E044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1" y="2498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8" name="Line 11">
              <a:extLst>
                <a:ext uri="{FF2B5EF4-FFF2-40B4-BE49-F238E27FC236}">
                  <a16:creationId xmlns:a16="http://schemas.microsoft.com/office/drawing/2014/main" id="{B15F54F9-0B5A-4228-8A69-7A6803971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2729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9" name="Text Box 12">
              <a:extLst>
                <a:ext uri="{FF2B5EF4-FFF2-40B4-BE49-F238E27FC236}">
                  <a16:creationId xmlns:a16="http://schemas.microsoft.com/office/drawing/2014/main" id="{248CA282-04D3-43C3-A6FE-83EA14282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" y="1354"/>
              <a:ext cx="213" cy="17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0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1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2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3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4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5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0" name="Line 13">
              <a:extLst>
                <a:ext uri="{FF2B5EF4-FFF2-40B4-BE49-F238E27FC236}">
                  <a16:creationId xmlns:a16="http://schemas.microsoft.com/office/drawing/2014/main" id="{5924148A-EA2A-4098-8CCA-DCFD3E512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295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1" name="Line 15">
              <a:extLst>
                <a:ext uri="{FF2B5EF4-FFF2-40B4-BE49-F238E27FC236}">
                  <a16:creationId xmlns:a16="http://schemas.microsoft.com/office/drawing/2014/main" id="{45F4663E-B2C6-4481-B4D9-94EFE0519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3" y="1344"/>
              <a:ext cx="0" cy="1624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6">
              <a:extLst>
                <a:ext uri="{FF2B5EF4-FFF2-40B4-BE49-F238E27FC236}">
                  <a16:creationId xmlns:a16="http://schemas.microsoft.com/office/drawing/2014/main" id="{DAD66714-6045-421F-830E-ED7495D077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7" y="1347"/>
              <a:ext cx="0" cy="1608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Rectangle 17">
              <a:extLst>
                <a:ext uri="{FF2B5EF4-FFF2-40B4-BE49-F238E27FC236}">
                  <a16:creationId xmlns:a16="http://schemas.microsoft.com/office/drawing/2014/main" id="{F3B5533A-1847-48FD-82FA-F129C3E90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" y="3172"/>
              <a:ext cx="1467" cy="25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5（矩阵的行数）</a:t>
              </a:r>
            </a:p>
          </p:txBody>
        </p:sp>
        <p:grpSp>
          <p:nvGrpSpPr>
            <p:cNvPr id="64" name="Group 18">
              <a:extLst>
                <a:ext uri="{FF2B5EF4-FFF2-40B4-BE49-F238E27FC236}">
                  <a16:creationId xmlns:a16="http://schemas.microsoft.com/office/drawing/2014/main" id="{B6A77469-8B48-4F97-B26B-DD31A5FA3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0" y="3422"/>
              <a:ext cx="1470" cy="485"/>
              <a:chOff x="4256" y="3432"/>
              <a:chExt cx="1470" cy="485"/>
            </a:xfrm>
            <a:grpFill/>
          </p:grpSpPr>
          <p:sp>
            <p:nvSpPr>
              <p:cNvPr id="65" name="Rectangle 20">
                <a:extLst>
                  <a:ext uri="{FF2B5EF4-FFF2-40B4-BE49-F238E27FC236}">
                    <a16:creationId xmlns:a16="http://schemas.microsoft.com/office/drawing/2014/main" id="{B94C566D-DC76-4EF2-B510-CB6D2ACE3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9" y="3432"/>
                <a:ext cx="1467" cy="485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imes New Roman" panose="02020603050405020304" pitchFamily="18" charset="0"/>
                  </a:rPr>
                  <a:t>6（矩阵的列数）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imes New Roman" panose="02020603050405020304" pitchFamily="18" charset="0"/>
                  </a:rPr>
                  <a:t>7（非零元个数）</a:t>
                </a:r>
              </a:p>
            </p:txBody>
          </p:sp>
          <p:sp>
            <p:nvSpPr>
              <p:cNvPr id="66" name="Line 21">
                <a:extLst>
                  <a:ext uri="{FF2B5EF4-FFF2-40B4-BE49-F238E27FC236}">
                    <a16:creationId xmlns:a16="http://schemas.microsoft.com/office/drawing/2014/main" id="{3CBA0F47-DE31-4D2E-888B-93E81A7745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6" y="3670"/>
                <a:ext cx="1467" cy="0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9619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80" name="Text Box 91">
            <a:extLst>
              <a:ext uri="{FF2B5EF4-FFF2-40B4-BE49-F238E27FC236}">
                <a16:creationId xmlns:a16="http://schemas.microsoft.com/office/drawing/2014/main" id="{CF2C0D19-808C-4407-96E0-3C757C38A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70" y="1237456"/>
            <a:ext cx="76787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将矩阵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col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列元素存放在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中下标为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cpot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[col]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的位置 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EE2E9F00-C634-44B8-8E45-E2185A5D6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838" y="2132013"/>
            <a:ext cx="2328862" cy="258286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" name="Line 24">
            <a:extLst>
              <a:ext uri="{FF2B5EF4-FFF2-40B4-BE49-F238E27FC236}">
                <a16:creationId xmlns:a16="http://schemas.microsoft.com/office/drawing/2014/main" id="{8AF88B76-6E6D-44F3-9AA3-BE2B42861C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2501900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" name="Line 26">
            <a:extLst>
              <a:ext uri="{FF2B5EF4-FFF2-40B4-BE49-F238E27FC236}">
                <a16:creationId xmlns:a16="http://schemas.microsoft.com/office/drawing/2014/main" id="{86AD13A0-02B2-4EAC-BC63-36A79D728E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4188" y="2873375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" name="Line 27">
            <a:extLst>
              <a:ext uri="{FF2B5EF4-FFF2-40B4-BE49-F238E27FC236}">
                <a16:creationId xmlns:a16="http://schemas.microsoft.com/office/drawing/2014/main" id="{992AB2A8-D5AD-4427-8F00-9456CEBD9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3238500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" name="Line 28">
            <a:extLst>
              <a:ext uri="{FF2B5EF4-FFF2-40B4-BE49-F238E27FC236}">
                <a16:creationId xmlns:a16="http://schemas.microsoft.com/office/drawing/2014/main" id="{C02BC9ED-F25F-409B-B8EC-97BD61F15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3605213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" name="Line 29">
            <a:extLst>
              <a:ext uri="{FF2B5EF4-FFF2-40B4-BE49-F238E27FC236}">
                <a16:creationId xmlns:a16="http://schemas.microsoft.com/office/drawing/2014/main" id="{B70C92CA-B9DA-4049-80BD-9CD6AA903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3550" y="3981450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" name="Line 30">
            <a:extLst>
              <a:ext uri="{FF2B5EF4-FFF2-40B4-BE49-F238E27FC236}">
                <a16:creationId xmlns:a16="http://schemas.microsoft.com/office/drawing/2014/main" id="{32E05A7E-AB82-487E-AE40-2F8533014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434816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" name="Text Box 31">
            <a:extLst>
              <a:ext uri="{FF2B5EF4-FFF2-40B4-BE49-F238E27FC236}">
                <a16:creationId xmlns:a16="http://schemas.microsoft.com/office/drawing/2014/main" id="{7E82F42F-2316-4ACD-913F-97EA9EBE3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650" y="2165350"/>
            <a:ext cx="338138" cy="2820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0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4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2" name="Line 32">
            <a:extLst>
              <a:ext uri="{FF2B5EF4-FFF2-40B4-BE49-F238E27FC236}">
                <a16:creationId xmlns:a16="http://schemas.microsoft.com/office/drawing/2014/main" id="{9F93A091-493F-4A99-8FFE-2435CF02C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4706938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" name="Line 33">
            <a:extLst>
              <a:ext uri="{FF2B5EF4-FFF2-40B4-BE49-F238E27FC236}">
                <a16:creationId xmlns:a16="http://schemas.microsoft.com/office/drawing/2014/main" id="{CFA14BB9-7045-4819-A417-5F5AC6417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49" y="2149475"/>
            <a:ext cx="12701" cy="2457451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34">
            <a:extLst>
              <a:ext uri="{FF2B5EF4-FFF2-40B4-BE49-F238E27FC236}">
                <a16:creationId xmlns:a16="http://schemas.microsoft.com/office/drawing/2014/main" id="{E6842DDD-6BDE-4DD1-BD01-E2C739AAB4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7700" y="2154238"/>
            <a:ext cx="4764" cy="253841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35">
            <a:extLst>
              <a:ext uri="{FF2B5EF4-FFF2-40B4-BE49-F238E27FC236}">
                <a16:creationId xmlns:a16="http://schemas.microsoft.com/office/drawing/2014/main" id="{AF75DA8C-A0B3-4C7C-8CFC-19A7138E1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26" y="5059220"/>
            <a:ext cx="2328862" cy="4048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/>
          <a:p>
            <a:pPr algn="ctr" eaLnBrk="1" hangingPunct="1">
              <a:defRPr/>
            </a:pP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2400" b="1">
                <a:latin typeface="Times New Roman" pitchFamily="18" charset="0"/>
              </a:rPr>
              <a:t>（矩阵的行数）</a:t>
            </a:r>
          </a:p>
        </p:txBody>
      </p:sp>
      <p:grpSp>
        <p:nvGrpSpPr>
          <p:cNvPr id="16" name="Group 36">
            <a:extLst>
              <a:ext uri="{FF2B5EF4-FFF2-40B4-BE49-F238E27FC236}">
                <a16:creationId xmlns:a16="http://schemas.microsoft.com/office/drawing/2014/main" id="{371463FF-B86A-4989-8140-5C4503273E80}"/>
              </a:ext>
            </a:extLst>
          </p:cNvPr>
          <p:cNvGrpSpPr>
            <a:grpSpLocks/>
          </p:cNvGrpSpPr>
          <p:nvPr/>
        </p:nvGrpSpPr>
        <p:grpSpPr bwMode="auto">
          <a:xfrm>
            <a:off x="4270376" y="5456095"/>
            <a:ext cx="2335212" cy="769937"/>
            <a:chOff x="4266" y="3835"/>
            <a:chExt cx="1471" cy="485"/>
          </a:xfrm>
          <a:noFill/>
        </p:grpSpPr>
        <p:sp>
          <p:nvSpPr>
            <p:cNvPr id="17" name="Line 37">
              <a:extLst>
                <a:ext uri="{FF2B5EF4-FFF2-40B4-BE49-F238E27FC236}">
                  <a16:creationId xmlns:a16="http://schemas.microsoft.com/office/drawing/2014/main" id="{7E58141A-92F1-4F49-A603-3607E449E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8" name="Rectangle 38">
              <a:extLst>
                <a:ext uri="{FF2B5EF4-FFF2-40B4-BE49-F238E27FC236}">
                  <a16:creationId xmlns:a16="http://schemas.microsoft.com/office/drawing/2014/main" id="{0963A3E1-DB74-4CA7-82CA-1A10E43DC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5</a:t>
              </a:r>
              <a:r>
                <a:rPr lang="zh-CN" altLang="en-US" sz="2400" b="1">
                  <a:latin typeface="Times New Roman" pitchFamily="18" charset="0"/>
                </a:rPr>
                <a:t>（矩阵的列数）</a:t>
              </a:r>
            </a:p>
            <a:p>
              <a:pPr algn="ctr" eaLnBrk="1" hangingPunct="1">
                <a:defRPr/>
              </a:pPr>
              <a:r>
                <a:rPr lang="zh-CN" altLang="en-US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7</a:t>
              </a:r>
              <a:r>
                <a:rPr lang="zh-CN" altLang="en-US" sz="2400" b="1">
                  <a:latin typeface="Times New Roman" pitchFamily="18" charset="0"/>
                </a:rPr>
                <a:t>（非零元个数）</a:t>
              </a:r>
            </a:p>
          </p:txBody>
        </p:sp>
        <p:sp>
          <p:nvSpPr>
            <p:cNvPr id="19" name="Line 39">
              <a:extLst>
                <a:ext uri="{FF2B5EF4-FFF2-40B4-BE49-F238E27FC236}">
                  <a16:creationId xmlns:a16="http://schemas.microsoft.com/office/drawing/2014/main" id="{59A6EFD5-B478-43A2-8F59-D2869B32A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" name="Line 40">
            <a:extLst>
              <a:ext uri="{FF2B5EF4-FFF2-40B4-BE49-F238E27FC236}">
                <a16:creationId xmlns:a16="http://schemas.microsoft.com/office/drawing/2014/main" id="{C57DA737-37F4-4ED4-BE42-4C737D3B7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100" y="3441700"/>
            <a:ext cx="406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1" name="Group 74">
            <a:extLst>
              <a:ext uri="{FF2B5EF4-FFF2-40B4-BE49-F238E27FC236}">
                <a16:creationId xmlns:a16="http://schemas.microsoft.com/office/drawing/2014/main" id="{360E5B25-6A59-4267-8993-2F97C92D1DB9}"/>
              </a:ext>
            </a:extLst>
          </p:cNvPr>
          <p:cNvGrpSpPr>
            <a:grpSpLocks/>
          </p:cNvGrpSpPr>
          <p:nvPr/>
        </p:nvGrpSpPr>
        <p:grpSpPr bwMode="auto">
          <a:xfrm>
            <a:off x="6664327" y="2835279"/>
            <a:ext cx="1347788" cy="369888"/>
            <a:chOff x="4198" y="1786"/>
            <a:chExt cx="849" cy="233"/>
          </a:xfrm>
          <a:noFill/>
        </p:grpSpPr>
        <p:sp>
          <p:nvSpPr>
            <p:cNvPr id="22" name="Rectangle 41">
              <a:extLst>
                <a:ext uri="{FF2B5EF4-FFF2-40B4-BE49-F238E27FC236}">
                  <a16:creationId xmlns:a16="http://schemas.microsoft.com/office/drawing/2014/main" id="{9B794C79-90B8-449E-86B5-3C96911AE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1786"/>
              <a:ext cx="582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cpot[1]</a:t>
              </a:r>
              <a:endPara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3" name="Line 42">
              <a:extLst>
                <a:ext uri="{FF2B5EF4-FFF2-40B4-BE49-F238E27FC236}">
                  <a16:creationId xmlns:a16="http://schemas.microsoft.com/office/drawing/2014/main" id="{67A28018-AF39-43CF-B38C-4DF47BF92B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8" y="1929"/>
              <a:ext cx="247" cy="0"/>
            </a:xfrm>
            <a:prstGeom prst="line">
              <a:avLst/>
            </a:prstGeom>
            <a:grp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4" name="Rectangle 43">
            <a:extLst>
              <a:ext uri="{FF2B5EF4-FFF2-40B4-BE49-F238E27FC236}">
                <a16:creationId xmlns:a16="http://schemas.microsoft.com/office/drawing/2014/main" id="{50080EA5-1DE2-4CC6-9182-8243D5D7D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485" y="3225800"/>
            <a:ext cx="92333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cpot[2]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" name="Line 44">
            <a:extLst>
              <a:ext uri="{FF2B5EF4-FFF2-40B4-BE49-F238E27FC236}">
                <a16:creationId xmlns:a16="http://schemas.microsoft.com/office/drawing/2014/main" id="{58409A8D-E1CA-4229-B3CD-9BC8328838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4325" y="3452813"/>
            <a:ext cx="39211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45">
            <a:extLst>
              <a:ext uri="{FF2B5EF4-FFF2-40B4-BE49-F238E27FC236}">
                <a16:creationId xmlns:a16="http://schemas.microsoft.com/office/drawing/2014/main" id="{B071CCFD-3371-4F12-B9BA-75CEAA8A7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538" y="4286250"/>
            <a:ext cx="98266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cpot[4]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7" name="Line 46">
            <a:extLst>
              <a:ext uri="{FF2B5EF4-FFF2-40B4-BE49-F238E27FC236}">
                <a16:creationId xmlns:a16="http://schemas.microsoft.com/office/drawing/2014/main" id="{18AF3352-143F-4F1F-8D47-BE27405B9B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5913" y="4513263"/>
            <a:ext cx="3921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8" name="Group 47">
            <a:extLst>
              <a:ext uri="{FF2B5EF4-FFF2-40B4-BE49-F238E27FC236}">
                <a16:creationId xmlns:a16="http://schemas.microsoft.com/office/drawing/2014/main" id="{D5BCB703-8019-45F9-B88B-AAA0ADFF04B7}"/>
              </a:ext>
            </a:extLst>
          </p:cNvPr>
          <p:cNvGrpSpPr>
            <a:grpSpLocks/>
          </p:cNvGrpSpPr>
          <p:nvPr/>
        </p:nvGrpSpPr>
        <p:grpSpPr bwMode="auto">
          <a:xfrm>
            <a:off x="4287838" y="2133600"/>
            <a:ext cx="2328862" cy="377825"/>
            <a:chOff x="3826" y="1097"/>
            <a:chExt cx="1467" cy="249"/>
          </a:xfrm>
          <a:noFill/>
        </p:grpSpPr>
        <p:sp>
          <p:nvSpPr>
            <p:cNvPr id="29" name="Rectangle 48">
              <a:extLst>
                <a:ext uri="{FF2B5EF4-FFF2-40B4-BE49-F238E27FC236}">
                  <a16:creationId xmlns:a16="http://schemas.microsoft.com/office/drawing/2014/main" id="{2C3F0A61-136E-4F03-B839-77AA12785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1097"/>
              <a:ext cx="1467" cy="248"/>
            </a:xfrm>
            <a:prstGeom prst="rect">
              <a:avLst/>
            </a:prstGeom>
            <a:grp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0       0       15</a:t>
              </a:r>
            </a:p>
          </p:txBody>
        </p:sp>
        <p:sp>
          <p:nvSpPr>
            <p:cNvPr id="30" name="Line 49">
              <a:extLst>
                <a:ext uri="{FF2B5EF4-FFF2-40B4-BE49-F238E27FC236}">
                  <a16:creationId xmlns:a16="http://schemas.microsoft.com/office/drawing/2014/main" id="{3077FC9B-E8D8-4948-8890-F4CFD0082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Line 50">
              <a:extLst>
                <a:ext uri="{FF2B5EF4-FFF2-40B4-BE49-F238E27FC236}">
                  <a16:creationId xmlns:a16="http://schemas.microsoft.com/office/drawing/2014/main" id="{0BB5CD1C-BD61-4F70-A8B4-56E1014E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Group 51">
            <a:extLst>
              <a:ext uri="{FF2B5EF4-FFF2-40B4-BE49-F238E27FC236}">
                <a16:creationId xmlns:a16="http://schemas.microsoft.com/office/drawing/2014/main" id="{380E404E-1159-45CA-8DF4-34810BCB1956}"/>
              </a:ext>
            </a:extLst>
          </p:cNvPr>
          <p:cNvGrpSpPr>
            <a:grpSpLocks/>
          </p:cNvGrpSpPr>
          <p:nvPr/>
        </p:nvGrpSpPr>
        <p:grpSpPr bwMode="auto">
          <a:xfrm>
            <a:off x="6650040" y="2487616"/>
            <a:ext cx="1347788" cy="369888"/>
            <a:chOff x="4189" y="1329"/>
            <a:chExt cx="849" cy="233"/>
          </a:xfrm>
          <a:noFill/>
        </p:grpSpPr>
        <p:sp>
          <p:nvSpPr>
            <p:cNvPr id="33" name="Rectangle 52">
              <a:extLst>
                <a:ext uri="{FF2B5EF4-FFF2-40B4-BE49-F238E27FC236}">
                  <a16:creationId xmlns:a16="http://schemas.microsoft.com/office/drawing/2014/main" id="{52B63DD6-A71D-47E3-8737-976D7DFC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1329"/>
              <a:ext cx="582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cpot[0]</a:t>
              </a:r>
              <a:endPara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4" name="Line 53">
              <a:extLst>
                <a:ext uri="{FF2B5EF4-FFF2-40B4-BE49-F238E27FC236}">
                  <a16:creationId xmlns:a16="http://schemas.microsoft.com/office/drawing/2014/main" id="{90D89B7C-AAA5-4F56-A794-68322ECE1D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9" y="1472"/>
              <a:ext cx="247" cy="0"/>
            </a:xfrm>
            <a:prstGeom prst="line">
              <a:avLst/>
            </a:prstGeom>
            <a:grp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54">
            <a:extLst>
              <a:ext uri="{FF2B5EF4-FFF2-40B4-BE49-F238E27FC236}">
                <a16:creationId xmlns:a16="http://schemas.microsoft.com/office/drawing/2014/main" id="{81ABB262-600F-415A-B630-442043BCEC69}"/>
              </a:ext>
            </a:extLst>
          </p:cNvPr>
          <p:cNvGrpSpPr>
            <a:grpSpLocks/>
          </p:cNvGrpSpPr>
          <p:nvPr/>
        </p:nvGrpSpPr>
        <p:grpSpPr bwMode="auto">
          <a:xfrm>
            <a:off x="4289425" y="3595688"/>
            <a:ext cx="2328863" cy="379412"/>
            <a:chOff x="3863" y="1882"/>
            <a:chExt cx="1467" cy="239"/>
          </a:xfrm>
          <a:noFill/>
        </p:grpSpPr>
        <p:sp>
          <p:nvSpPr>
            <p:cNvPr id="36" name="Rectangle 55">
              <a:extLst>
                <a:ext uri="{FF2B5EF4-FFF2-40B4-BE49-F238E27FC236}">
                  <a16:creationId xmlns:a16="http://schemas.microsoft.com/office/drawing/2014/main" id="{EE17DE64-DC9F-44B7-9947-4813A558E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3       0       22</a:t>
              </a:r>
            </a:p>
          </p:txBody>
        </p:sp>
        <p:sp>
          <p:nvSpPr>
            <p:cNvPr id="37" name="Line 56">
              <a:extLst>
                <a:ext uri="{FF2B5EF4-FFF2-40B4-BE49-F238E27FC236}">
                  <a16:creationId xmlns:a16="http://schemas.microsoft.com/office/drawing/2014/main" id="{EE72CA1C-4991-4C18-BBA4-F49F52EC1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Line 57">
              <a:extLst>
                <a:ext uri="{FF2B5EF4-FFF2-40B4-BE49-F238E27FC236}">
                  <a16:creationId xmlns:a16="http://schemas.microsoft.com/office/drawing/2014/main" id="{A499C8BE-6E19-4EDF-8B9B-105772F64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Group 58">
            <a:extLst>
              <a:ext uri="{FF2B5EF4-FFF2-40B4-BE49-F238E27FC236}">
                <a16:creationId xmlns:a16="http://schemas.microsoft.com/office/drawing/2014/main" id="{CC6FEF4D-6627-4129-83B6-8353E27D0F2A}"/>
              </a:ext>
            </a:extLst>
          </p:cNvPr>
          <p:cNvGrpSpPr>
            <a:grpSpLocks/>
          </p:cNvGrpSpPr>
          <p:nvPr/>
        </p:nvGrpSpPr>
        <p:grpSpPr bwMode="auto">
          <a:xfrm>
            <a:off x="6678611" y="3938593"/>
            <a:ext cx="1333499" cy="369888"/>
            <a:chOff x="4207" y="2261"/>
            <a:chExt cx="840" cy="233"/>
          </a:xfrm>
          <a:noFill/>
        </p:grpSpPr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C982AE00-4F2B-4347-8102-4C1C6DD3F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2261"/>
              <a:ext cx="582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cpot[3]</a:t>
              </a:r>
              <a:endPara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" name="Line 60">
              <a:extLst>
                <a:ext uri="{FF2B5EF4-FFF2-40B4-BE49-F238E27FC236}">
                  <a16:creationId xmlns:a16="http://schemas.microsoft.com/office/drawing/2014/main" id="{6554661F-CDA4-4603-BD92-F34ABD9E32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7" y="2404"/>
              <a:ext cx="247" cy="0"/>
            </a:xfrm>
            <a:prstGeom prst="line">
              <a:avLst/>
            </a:prstGeom>
            <a:grp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Group 61">
            <a:extLst>
              <a:ext uri="{FF2B5EF4-FFF2-40B4-BE49-F238E27FC236}">
                <a16:creationId xmlns:a16="http://schemas.microsoft.com/office/drawing/2014/main" id="{0FDBD332-94B8-405B-AE0D-CDA783BF0334}"/>
              </a:ext>
            </a:extLst>
          </p:cNvPr>
          <p:cNvGrpSpPr>
            <a:grpSpLocks/>
          </p:cNvGrpSpPr>
          <p:nvPr/>
        </p:nvGrpSpPr>
        <p:grpSpPr bwMode="auto">
          <a:xfrm>
            <a:off x="4289425" y="4335463"/>
            <a:ext cx="2328863" cy="379412"/>
            <a:chOff x="3863" y="1882"/>
            <a:chExt cx="1467" cy="239"/>
          </a:xfrm>
          <a:noFill/>
        </p:grpSpPr>
        <p:sp>
          <p:nvSpPr>
            <p:cNvPr id="43" name="Rectangle 62">
              <a:extLst>
                <a:ext uri="{FF2B5EF4-FFF2-40B4-BE49-F238E27FC236}">
                  <a16:creationId xmlns:a16="http://schemas.microsoft.com/office/drawing/2014/main" id="{ADDBB55C-7388-4D54-B7EF-9DED229B3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5       0      -15</a:t>
              </a:r>
            </a:p>
          </p:txBody>
        </p:sp>
        <p:sp>
          <p:nvSpPr>
            <p:cNvPr id="44" name="Line 63">
              <a:extLst>
                <a:ext uri="{FF2B5EF4-FFF2-40B4-BE49-F238E27FC236}">
                  <a16:creationId xmlns:a16="http://schemas.microsoft.com/office/drawing/2014/main" id="{CF86356F-49B2-4843-9522-509634D08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Line 64">
              <a:extLst>
                <a:ext uri="{FF2B5EF4-FFF2-40B4-BE49-F238E27FC236}">
                  <a16:creationId xmlns:a16="http://schemas.microsoft.com/office/drawing/2014/main" id="{A64D1F90-ED12-49FA-9B06-BB342D095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6" name="Group 66">
            <a:extLst>
              <a:ext uri="{FF2B5EF4-FFF2-40B4-BE49-F238E27FC236}">
                <a16:creationId xmlns:a16="http://schemas.microsoft.com/office/drawing/2014/main" id="{B75452FC-6843-4415-A6BB-ECD7DF8B9C68}"/>
              </a:ext>
            </a:extLst>
          </p:cNvPr>
          <p:cNvGrpSpPr>
            <a:grpSpLocks/>
          </p:cNvGrpSpPr>
          <p:nvPr/>
        </p:nvGrpSpPr>
        <p:grpSpPr bwMode="auto">
          <a:xfrm>
            <a:off x="6680200" y="4660906"/>
            <a:ext cx="1404938" cy="369888"/>
            <a:chOff x="4208" y="2918"/>
            <a:chExt cx="885" cy="233"/>
          </a:xfrm>
          <a:noFill/>
        </p:grpSpPr>
        <p:sp>
          <p:nvSpPr>
            <p:cNvPr id="47" name="Line 67">
              <a:extLst>
                <a:ext uri="{FF2B5EF4-FFF2-40B4-BE49-F238E27FC236}">
                  <a16:creationId xmlns:a16="http://schemas.microsoft.com/office/drawing/2014/main" id="{50B7D5A3-9462-486B-88AB-9E8056318B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8" y="3053"/>
              <a:ext cx="247" cy="0"/>
            </a:xfrm>
            <a:prstGeom prst="line">
              <a:avLst/>
            </a:prstGeom>
            <a:grp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8" name="Rectangle 68">
              <a:extLst>
                <a:ext uri="{FF2B5EF4-FFF2-40B4-BE49-F238E27FC236}">
                  <a16:creationId xmlns:a16="http://schemas.microsoft.com/office/drawing/2014/main" id="{FE5D3694-82B8-4260-8F3B-617575824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4" y="2918"/>
              <a:ext cx="619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cpot[5]</a:t>
              </a:r>
              <a:endPara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49" name="Group 69">
            <a:extLst>
              <a:ext uri="{FF2B5EF4-FFF2-40B4-BE49-F238E27FC236}">
                <a16:creationId xmlns:a16="http://schemas.microsoft.com/office/drawing/2014/main" id="{37616206-E712-4076-834B-A10772C3B216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2871788"/>
            <a:ext cx="2328862" cy="379412"/>
            <a:chOff x="3863" y="1882"/>
            <a:chExt cx="1467" cy="239"/>
          </a:xfrm>
          <a:noFill/>
        </p:grpSpPr>
        <p:sp>
          <p:nvSpPr>
            <p:cNvPr id="50" name="Rectangle 70">
              <a:extLst>
                <a:ext uri="{FF2B5EF4-FFF2-40B4-BE49-F238E27FC236}">
                  <a16:creationId xmlns:a16="http://schemas.microsoft.com/office/drawing/2014/main" id="{8E45F20D-784B-4461-92AA-77AD078C0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1       1       11</a:t>
              </a:r>
            </a:p>
          </p:txBody>
        </p:sp>
        <p:sp>
          <p:nvSpPr>
            <p:cNvPr id="51" name="Line 71">
              <a:extLst>
                <a:ext uri="{FF2B5EF4-FFF2-40B4-BE49-F238E27FC236}">
                  <a16:creationId xmlns:a16="http://schemas.microsoft.com/office/drawing/2014/main" id="{E3A55284-64E1-4C06-93B0-FC2F49594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Line 72">
              <a:extLst>
                <a:ext uri="{FF2B5EF4-FFF2-40B4-BE49-F238E27FC236}">
                  <a16:creationId xmlns:a16="http://schemas.microsoft.com/office/drawing/2014/main" id="{49669EF1-02F7-4CC0-A410-72F8917BD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3" name="Rectangle 73">
            <a:extLst>
              <a:ext uri="{FF2B5EF4-FFF2-40B4-BE49-F238E27FC236}">
                <a16:creationId xmlns:a16="http://schemas.microsoft.com/office/drawing/2014/main" id="{E5FCD6D1-854A-47EA-B88C-055D2035B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510" y="3213100"/>
            <a:ext cx="92333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cpot[1]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4" name="Text Box 15">
            <a:extLst>
              <a:ext uri="{FF2B5EF4-FFF2-40B4-BE49-F238E27FC236}">
                <a16:creationId xmlns:a16="http://schemas.microsoft.com/office/drawing/2014/main" id="{BB2E3A2A-F5A2-4B15-8E20-F6EB8AF06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1819275"/>
            <a:ext cx="2232025" cy="290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r        c      elem</a:t>
            </a:r>
          </a:p>
        </p:txBody>
      </p:sp>
      <p:grpSp>
        <p:nvGrpSpPr>
          <p:cNvPr id="55" name="Group 22">
            <a:extLst>
              <a:ext uri="{FF2B5EF4-FFF2-40B4-BE49-F238E27FC236}">
                <a16:creationId xmlns:a16="http://schemas.microsoft.com/office/drawing/2014/main" id="{48583DF5-7EA3-4580-B623-81222D7332F9}"/>
              </a:ext>
            </a:extLst>
          </p:cNvPr>
          <p:cNvGrpSpPr>
            <a:grpSpLocks/>
          </p:cNvGrpSpPr>
          <p:nvPr/>
        </p:nvGrpSpPr>
        <p:grpSpPr bwMode="auto">
          <a:xfrm>
            <a:off x="912812" y="1771650"/>
            <a:ext cx="2686050" cy="4446588"/>
            <a:chOff x="795" y="1106"/>
            <a:chExt cx="1692" cy="2801"/>
          </a:xfrm>
          <a:noFill/>
        </p:grpSpPr>
        <p:sp>
          <p:nvSpPr>
            <p:cNvPr id="56" name="Text Box 4">
              <a:extLst>
                <a:ext uri="{FF2B5EF4-FFF2-40B4-BE49-F238E27FC236}">
                  <a16:creationId xmlns:a16="http://schemas.microsoft.com/office/drawing/2014/main" id="{5F375001-96BE-486F-8ADC-BF67E0407C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1333"/>
              <a:ext cx="1467" cy="1629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0        0       15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0        3       22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0        5     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-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15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1        1       11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1        2         3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2        3         6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4        0       91</a:t>
              </a:r>
            </a:p>
            <a:p>
              <a:pPr algn="just">
                <a:defRPr/>
              </a:pP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endPara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" name="Line 5">
              <a:extLst>
                <a:ext uri="{FF2B5EF4-FFF2-40B4-BE49-F238E27FC236}">
                  <a16:creationId xmlns:a16="http://schemas.microsoft.com/office/drawing/2014/main" id="{47CAB7EB-D19E-4ECA-889F-32D8DCCBE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1566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8" name="Text Box 6">
              <a:extLst>
                <a:ext uri="{FF2B5EF4-FFF2-40B4-BE49-F238E27FC236}">
                  <a16:creationId xmlns:a16="http://schemas.microsoft.com/office/drawing/2014/main" id="{6641D132-A798-464F-B2DD-7EA77E967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" y="1106"/>
              <a:ext cx="1406" cy="1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row    col     item</a:t>
              </a:r>
            </a:p>
          </p:txBody>
        </p:sp>
        <p:sp>
          <p:nvSpPr>
            <p:cNvPr id="59" name="Line 7">
              <a:extLst>
                <a:ext uri="{FF2B5EF4-FFF2-40B4-BE49-F238E27FC236}">
                  <a16:creationId xmlns:a16="http://schemas.microsoft.com/office/drawing/2014/main" id="{5161EFF4-E819-4F36-A346-43C615056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4" y="1800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0" name="Line 8">
              <a:extLst>
                <a:ext uri="{FF2B5EF4-FFF2-40B4-BE49-F238E27FC236}">
                  <a16:creationId xmlns:a16="http://schemas.microsoft.com/office/drawing/2014/main" id="{4D510DF4-029F-486B-8D3B-E6B67BAC0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2030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1" name="Line 9">
              <a:extLst>
                <a:ext uri="{FF2B5EF4-FFF2-40B4-BE49-F238E27FC236}">
                  <a16:creationId xmlns:a16="http://schemas.microsoft.com/office/drawing/2014/main" id="{87A7E79F-7FAA-4E9A-B7E5-0F821ED5F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8" y="2261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2" name="Line 10">
              <a:extLst>
                <a:ext uri="{FF2B5EF4-FFF2-40B4-BE49-F238E27FC236}">
                  <a16:creationId xmlns:a16="http://schemas.microsoft.com/office/drawing/2014/main" id="{959D2533-A924-4520-A43F-BEF176185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1" y="2498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3" name="Line 11">
              <a:extLst>
                <a:ext uri="{FF2B5EF4-FFF2-40B4-BE49-F238E27FC236}">
                  <a16:creationId xmlns:a16="http://schemas.microsoft.com/office/drawing/2014/main" id="{592387C0-28B0-4C46-93CC-84C3CBA3D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2729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4" name="Text Box 12">
              <a:extLst>
                <a:ext uri="{FF2B5EF4-FFF2-40B4-BE49-F238E27FC236}">
                  <a16:creationId xmlns:a16="http://schemas.microsoft.com/office/drawing/2014/main" id="{1BEEA32C-C515-4D06-9D7F-E66AA44A1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" y="1354"/>
              <a:ext cx="213" cy="17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0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1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2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3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4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5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5" name="Line 13">
              <a:extLst>
                <a:ext uri="{FF2B5EF4-FFF2-40B4-BE49-F238E27FC236}">
                  <a16:creationId xmlns:a16="http://schemas.microsoft.com/office/drawing/2014/main" id="{0FBE363F-4FF0-4339-A763-72C6FF053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295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6" name="Line 15">
              <a:extLst>
                <a:ext uri="{FF2B5EF4-FFF2-40B4-BE49-F238E27FC236}">
                  <a16:creationId xmlns:a16="http://schemas.microsoft.com/office/drawing/2014/main" id="{B7FE1249-9AF3-4998-959E-E41EC2DA8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3" y="1344"/>
              <a:ext cx="0" cy="1624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6">
              <a:extLst>
                <a:ext uri="{FF2B5EF4-FFF2-40B4-BE49-F238E27FC236}">
                  <a16:creationId xmlns:a16="http://schemas.microsoft.com/office/drawing/2014/main" id="{2D69EC5D-5720-440A-AD81-99CD058E1A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7" y="1347"/>
              <a:ext cx="0" cy="1608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Rectangle 17">
              <a:extLst>
                <a:ext uri="{FF2B5EF4-FFF2-40B4-BE49-F238E27FC236}">
                  <a16:creationId xmlns:a16="http://schemas.microsoft.com/office/drawing/2014/main" id="{3CEDE12E-3D5C-4528-9D83-1E3DA96C1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" y="3172"/>
              <a:ext cx="1467" cy="25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5（矩阵的行数）</a:t>
              </a:r>
            </a:p>
          </p:txBody>
        </p:sp>
        <p:grpSp>
          <p:nvGrpSpPr>
            <p:cNvPr id="69" name="Group 18">
              <a:extLst>
                <a:ext uri="{FF2B5EF4-FFF2-40B4-BE49-F238E27FC236}">
                  <a16:creationId xmlns:a16="http://schemas.microsoft.com/office/drawing/2014/main" id="{FD86BC34-7B93-4970-A569-AB0512EB3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0" y="3422"/>
              <a:ext cx="1470" cy="485"/>
              <a:chOff x="4256" y="3432"/>
              <a:chExt cx="1470" cy="485"/>
            </a:xfrm>
            <a:grpFill/>
          </p:grpSpPr>
          <p:sp>
            <p:nvSpPr>
              <p:cNvPr id="70" name="Rectangle 20">
                <a:extLst>
                  <a:ext uri="{FF2B5EF4-FFF2-40B4-BE49-F238E27FC236}">
                    <a16:creationId xmlns:a16="http://schemas.microsoft.com/office/drawing/2014/main" id="{1A716DEB-6A33-4849-A182-8E57EF38A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9" y="3432"/>
                <a:ext cx="1467" cy="485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imes New Roman" panose="02020603050405020304" pitchFamily="18" charset="0"/>
                  </a:rPr>
                  <a:t>6（矩阵的列数）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imes New Roman" panose="02020603050405020304" pitchFamily="18" charset="0"/>
                  </a:rPr>
                  <a:t>7（非零元个数）</a:t>
                </a:r>
              </a:p>
            </p:txBody>
          </p:sp>
          <p:sp>
            <p:nvSpPr>
              <p:cNvPr id="71" name="Line 21">
                <a:extLst>
                  <a:ext uri="{FF2B5EF4-FFF2-40B4-BE49-F238E27FC236}">
                    <a16:creationId xmlns:a16="http://schemas.microsoft.com/office/drawing/2014/main" id="{B97318B4-A3F3-49D0-A204-3B1A197BF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6" y="3670"/>
                <a:ext cx="1467" cy="0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796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80" name="Text Box 91">
            <a:extLst>
              <a:ext uri="{FF2B5EF4-FFF2-40B4-BE49-F238E27FC236}">
                <a16:creationId xmlns:a16="http://schemas.microsoft.com/office/drawing/2014/main" id="{CF2C0D19-808C-4407-96E0-3C757C38A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70" y="1237456"/>
            <a:ext cx="76787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将矩阵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col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列元素存放在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中下标为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cpot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[col]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的位置 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45C058B8-D1BE-4E4D-B025-82830EA68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838" y="2132013"/>
            <a:ext cx="2328862" cy="2582861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" name="Line 24">
            <a:extLst>
              <a:ext uri="{FF2B5EF4-FFF2-40B4-BE49-F238E27FC236}">
                <a16:creationId xmlns:a16="http://schemas.microsoft.com/office/drawing/2014/main" id="{B7E02987-93C4-4E1B-AA4F-46D8D5098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2501900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" name="Line 26">
            <a:extLst>
              <a:ext uri="{FF2B5EF4-FFF2-40B4-BE49-F238E27FC236}">
                <a16:creationId xmlns:a16="http://schemas.microsoft.com/office/drawing/2014/main" id="{077C6AE8-F7F3-46B9-9110-4641DF213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4188" y="2873375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" name="Line 27">
            <a:extLst>
              <a:ext uri="{FF2B5EF4-FFF2-40B4-BE49-F238E27FC236}">
                <a16:creationId xmlns:a16="http://schemas.microsoft.com/office/drawing/2014/main" id="{740A6C98-AD32-496E-9250-A9DC1D97C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3238500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" name="Line 28">
            <a:extLst>
              <a:ext uri="{FF2B5EF4-FFF2-40B4-BE49-F238E27FC236}">
                <a16:creationId xmlns:a16="http://schemas.microsoft.com/office/drawing/2014/main" id="{9E7B027B-355A-4C66-9227-D807D1B695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3605213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" name="Line 29">
            <a:extLst>
              <a:ext uri="{FF2B5EF4-FFF2-40B4-BE49-F238E27FC236}">
                <a16:creationId xmlns:a16="http://schemas.microsoft.com/office/drawing/2014/main" id="{39E5FCF0-4C03-42F9-A33F-6E78D3716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3550" y="3981450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" name="Line 30">
            <a:extLst>
              <a:ext uri="{FF2B5EF4-FFF2-40B4-BE49-F238E27FC236}">
                <a16:creationId xmlns:a16="http://schemas.microsoft.com/office/drawing/2014/main" id="{8EA59709-0F0B-40C7-94F1-5D7850F09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434816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" name="Text Box 31">
            <a:extLst>
              <a:ext uri="{FF2B5EF4-FFF2-40B4-BE49-F238E27FC236}">
                <a16:creationId xmlns:a16="http://schemas.microsoft.com/office/drawing/2014/main" id="{04281103-4731-4178-A938-F8E432BC5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650" y="2165350"/>
            <a:ext cx="338138" cy="2820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0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4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2" name="Line 32">
            <a:extLst>
              <a:ext uri="{FF2B5EF4-FFF2-40B4-BE49-F238E27FC236}">
                <a16:creationId xmlns:a16="http://schemas.microsoft.com/office/drawing/2014/main" id="{296B83EC-4242-4FA3-91EA-D107D3ED3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4706938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" name="Line 33">
            <a:extLst>
              <a:ext uri="{FF2B5EF4-FFF2-40B4-BE49-F238E27FC236}">
                <a16:creationId xmlns:a16="http://schemas.microsoft.com/office/drawing/2014/main" id="{8098525C-6A58-4305-8673-FEA7B017F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49" y="2149475"/>
            <a:ext cx="7937" cy="2511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Line 34">
            <a:extLst>
              <a:ext uri="{FF2B5EF4-FFF2-40B4-BE49-F238E27FC236}">
                <a16:creationId xmlns:a16="http://schemas.microsoft.com/office/drawing/2014/main" id="{E616EFB7-3E31-4556-AF0D-B4C2B4FD1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7700" y="2154239"/>
            <a:ext cx="4764" cy="25479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Rectangle 35">
            <a:extLst>
              <a:ext uri="{FF2B5EF4-FFF2-40B4-BE49-F238E27FC236}">
                <a16:creationId xmlns:a16="http://schemas.microsoft.com/office/drawing/2014/main" id="{F96E313A-089D-42AA-AB8A-286891E30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26" y="5045653"/>
            <a:ext cx="2328862" cy="4048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/>
          <a:p>
            <a:pPr algn="ctr" eaLnBrk="1" hangingPunct="1"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2400" b="1" dirty="0">
                <a:latin typeface="Times New Roman" pitchFamily="18" charset="0"/>
              </a:rPr>
              <a:t>（矩阵的行数）</a:t>
            </a:r>
          </a:p>
        </p:txBody>
      </p:sp>
      <p:grpSp>
        <p:nvGrpSpPr>
          <p:cNvPr id="16" name="Group 36">
            <a:extLst>
              <a:ext uri="{FF2B5EF4-FFF2-40B4-BE49-F238E27FC236}">
                <a16:creationId xmlns:a16="http://schemas.microsoft.com/office/drawing/2014/main" id="{B2058048-EF51-49B1-BBA7-94E9D04BCE08}"/>
              </a:ext>
            </a:extLst>
          </p:cNvPr>
          <p:cNvGrpSpPr>
            <a:grpSpLocks/>
          </p:cNvGrpSpPr>
          <p:nvPr/>
        </p:nvGrpSpPr>
        <p:grpSpPr bwMode="auto">
          <a:xfrm>
            <a:off x="4270376" y="5442528"/>
            <a:ext cx="2335212" cy="769937"/>
            <a:chOff x="4266" y="3835"/>
            <a:chExt cx="1471" cy="485"/>
          </a:xfrm>
          <a:noFill/>
        </p:grpSpPr>
        <p:sp>
          <p:nvSpPr>
            <p:cNvPr id="17" name="Line 37">
              <a:extLst>
                <a:ext uri="{FF2B5EF4-FFF2-40B4-BE49-F238E27FC236}">
                  <a16:creationId xmlns:a16="http://schemas.microsoft.com/office/drawing/2014/main" id="{C5AB11EC-D9E0-4DAE-95CC-74FD87CFA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8" name="Rectangle 38">
              <a:extLst>
                <a:ext uri="{FF2B5EF4-FFF2-40B4-BE49-F238E27FC236}">
                  <a16:creationId xmlns:a16="http://schemas.microsoft.com/office/drawing/2014/main" id="{128F2986-3CE1-4878-88CF-FEA916C19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 eaLnBrk="1" hangingPunct="1"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5</a:t>
              </a:r>
              <a:r>
                <a:rPr lang="zh-CN" altLang="en-US" sz="2400" b="1" dirty="0">
                  <a:latin typeface="Times New Roman" pitchFamily="18" charset="0"/>
                </a:rPr>
                <a:t>（矩阵的列数）</a:t>
              </a:r>
            </a:p>
            <a:p>
              <a:pPr algn="ctr" eaLnBrk="1" hangingPunct="1"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7</a:t>
              </a:r>
              <a:r>
                <a:rPr lang="zh-CN" altLang="en-US" sz="2400" b="1" dirty="0">
                  <a:latin typeface="Times New Roman" pitchFamily="18" charset="0"/>
                </a:rPr>
                <a:t>（非零元个数）</a:t>
              </a:r>
            </a:p>
          </p:txBody>
        </p:sp>
        <p:sp>
          <p:nvSpPr>
            <p:cNvPr id="19" name="Line 39">
              <a:extLst>
                <a:ext uri="{FF2B5EF4-FFF2-40B4-BE49-F238E27FC236}">
                  <a16:creationId xmlns:a16="http://schemas.microsoft.com/office/drawing/2014/main" id="{E6266733-BB56-4AAB-9967-347026B04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" name="Line 40">
            <a:extLst>
              <a:ext uri="{FF2B5EF4-FFF2-40B4-BE49-F238E27FC236}">
                <a16:creationId xmlns:a16="http://schemas.microsoft.com/office/drawing/2014/main" id="{6EE1F204-3399-4A88-AD3E-66CB03516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813" y="3805238"/>
            <a:ext cx="406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" name="Rectangle 44">
            <a:extLst>
              <a:ext uri="{FF2B5EF4-FFF2-40B4-BE49-F238E27FC236}">
                <a16:creationId xmlns:a16="http://schemas.microsoft.com/office/drawing/2014/main" id="{B0910AAC-8C98-4463-9BFF-CF56139AB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485" y="3225800"/>
            <a:ext cx="92333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cpot[2]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2" name="Line 45">
            <a:extLst>
              <a:ext uri="{FF2B5EF4-FFF2-40B4-BE49-F238E27FC236}">
                <a16:creationId xmlns:a16="http://schemas.microsoft.com/office/drawing/2014/main" id="{97E45889-4E33-4070-BE24-A372698227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4325" y="3452813"/>
            <a:ext cx="39211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Rectangle 46">
            <a:extLst>
              <a:ext uri="{FF2B5EF4-FFF2-40B4-BE49-F238E27FC236}">
                <a16:creationId xmlns:a16="http://schemas.microsoft.com/office/drawing/2014/main" id="{02E5BC4E-F8D4-4592-972E-0C4B904CC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538" y="4286250"/>
            <a:ext cx="98266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cpot[4]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4" name="Line 47">
            <a:extLst>
              <a:ext uri="{FF2B5EF4-FFF2-40B4-BE49-F238E27FC236}">
                <a16:creationId xmlns:a16="http://schemas.microsoft.com/office/drawing/2014/main" id="{1CF246A2-22CB-44DB-8A68-6D502F8520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5913" y="4513263"/>
            <a:ext cx="3921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5" name="Group 48">
            <a:extLst>
              <a:ext uri="{FF2B5EF4-FFF2-40B4-BE49-F238E27FC236}">
                <a16:creationId xmlns:a16="http://schemas.microsoft.com/office/drawing/2014/main" id="{9E4E0662-6686-4ACA-BA23-B6601785C027}"/>
              </a:ext>
            </a:extLst>
          </p:cNvPr>
          <p:cNvGrpSpPr>
            <a:grpSpLocks/>
          </p:cNvGrpSpPr>
          <p:nvPr/>
        </p:nvGrpSpPr>
        <p:grpSpPr bwMode="auto">
          <a:xfrm>
            <a:off x="4287838" y="2133600"/>
            <a:ext cx="2328862" cy="377825"/>
            <a:chOff x="3826" y="1097"/>
            <a:chExt cx="1467" cy="249"/>
          </a:xfrm>
          <a:noFill/>
        </p:grpSpPr>
        <p:sp>
          <p:nvSpPr>
            <p:cNvPr id="26" name="Rectangle 49">
              <a:extLst>
                <a:ext uri="{FF2B5EF4-FFF2-40B4-BE49-F238E27FC236}">
                  <a16:creationId xmlns:a16="http://schemas.microsoft.com/office/drawing/2014/main" id="{779FA63C-E395-4746-AE5E-CE9ABE295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1097"/>
              <a:ext cx="1467" cy="248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0       0       15</a:t>
              </a:r>
            </a:p>
          </p:txBody>
        </p:sp>
        <p:sp>
          <p:nvSpPr>
            <p:cNvPr id="27" name="Line 50">
              <a:extLst>
                <a:ext uri="{FF2B5EF4-FFF2-40B4-BE49-F238E27FC236}">
                  <a16:creationId xmlns:a16="http://schemas.microsoft.com/office/drawing/2014/main" id="{B992DD7F-01C8-48FC-A08C-25C90F5BE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51">
              <a:extLst>
                <a:ext uri="{FF2B5EF4-FFF2-40B4-BE49-F238E27FC236}">
                  <a16:creationId xmlns:a16="http://schemas.microsoft.com/office/drawing/2014/main" id="{0CDB0578-452F-4649-A289-5E55E053E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9" name="Group 52">
            <a:extLst>
              <a:ext uri="{FF2B5EF4-FFF2-40B4-BE49-F238E27FC236}">
                <a16:creationId xmlns:a16="http://schemas.microsoft.com/office/drawing/2014/main" id="{B2935A2C-16F9-4251-8C50-5FBA2771FC83}"/>
              </a:ext>
            </a:extLst>
          </p:cNvPr>
          <p:cNvGrpSpPr>
            <a:grpSpLocks/>
          </p:cNvGrpSpPr>
          <p:nvPr/>
        </p:nvGrpSpPr>
        <p:grpSpPr bwMode="auto">
          <a:xfrm>
            <a:off x="6650040" y="2487616"/>
            <a:ext cx="1347788" cy="369888"/>
            <a:chOff x="4189" y="1329"/>
            <a:chExt cx="849" cy="233"/>
          </a:xfrm>
          <a:noFill/>
        </p:grpSpPr>
        <p:sp>
          <p:nvSpPr>
            <p:cNvPr id="30" name="Rectangle 53">
              <a:extLst>
                <a:ext uri="{FF2B5EF4-FFF2-40B4-BE49-F238E27FC236}">
                  <a16:creationId xmlns:a16="http://schemas.microsoft.com/office/drawing/2014/main" id="{95E45AEC-0E08-48D2-A236-AF415E63A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1329"/>
              <a:ext cx="582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cpot[0]</a:t>
              </a:r>
              <a:endPara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1" name="Line 54">
              <a:extLst>
                <a:ext uri="{FF2B5EF4-FFF2-40B4-BE49-F238E27FC236}">
                  <a16:creationId xmlns:a16="http://schemas.microsoft.com/office/drawing/2014/main" id="{537DC312-5FA0-4535-804E-E4ACE35436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9" y="1472"/>
              <a:ext cx="247" cy="0"/>
            </a:xfrm>
            <a:prstGeom prst="line">
              <a:avLst/>
            </a:prstGeom>
            <a:grp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55">
            <a:extLst>
              <a:ext uri="{FF2B5EF4-FFF2-40B4-BE49-F238E27FC236}">
                <a16:creationId xmlns:a16="http://schemas.microsoft.com/office/drawing/2014/main" id="{6ABF193A-9F28-4B89-8B3B-D97B1D33A42C}"/>
              </a:ext>
            </a:extLst>
          </p:cNvPr>
          <p:cNvGrpSpPr>
            <a:grpSpLocks/>
          </p:cNvGrpSpPr>
          <p:nvPr/>
        </p:nvGrpSpPr>
        <p:grpSpPr bwMode="auto">
          <a:xfrm>
            <a:off x="4289425" y="3595688"/>
            <a:ext cx="2328863" cy="379412"/>
            <a:chOff x="3863" y="1882"/>
            <a:chExt cx="1467" cy="239"/>
          </a:xfrm>
          <a:noFill/>
        </p:grpSpPr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B6CC3113-16E3-42A2-BCDD-F774D4986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3       0       22</a:t>
              </a:r>
            </a:p>
          </p:txBody>
        </p:sp>
        <p:sp>
          <p:nvSpPr>
            <p:cNvPr id="34" name="Line 57">
              <a:extLst>
                <a:ext uri="{FF2B5EF4-FFF2-40B4-BE49-F238E27FC236}">
                  <a16:creationId xmlns:a16="http://schemas.microsoft.com/office/drawing/2014/main" id="{3DEC44F6-20EE-4F31-9E4F-58174DD1D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58">
              <a:extLst>
                <a:ext uri="{FF2B5EF4-FFF2-40B4-BE49-F238E27FC236}">
                  <a16:creationId xmlns:a16="http://schemas.microsoft.com/office/drawing/2014/main" id="{305E787F-9FE6-4479-BED3-F42D9A0C9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6" name="Group 59">
            <a:extLst>
              <a:ext uri="{FF2B5EF4-FFF2-40B4-BE49-F238E27FC236}">
                <a16:creationId xmlns:a16="http://schemas.microsoft.com/office/drawing/2014/main" id="{23386FCA-F003-421B-B9F6-CD2CDF00D9BD}"/>
              </a:ext>
            </a:extLst>
          </p:cNvPr>
          <p:cNvGrpSpPr>
            <a:grpSpLocks/>
          </p:cNvGrpSpPr>
          <p:nvPr/>
        </p:nvGrpSpPr>
        <p:grpSpPr bwMode="auto">
          <a:xfrm>
            <a:off x="6678611" y="3938593"/>
            <a:ext cx="1333499" cy="369888"/>
            <a:chOff x="4207" y="2261"/>
            <a:chExt cx="840" cy="233"/>
          </a:xfrm>
          <a:noFill/>
        </p:grpSpPr>
        <p:sp>
          <p:nvSpPr>
            <p:cNvPr id="37" name="Rectangle 60">
              <a:extLst>
                <a:ext uri="{FF2B5EF4-FFF2-40B4-BE49-F238E27FC236}">
                  <a16:creationId xmlns:a16="http://schemas.microsoft.com/office/drawing/2014/main" id="{A2DA80F7-6EFC-4AB4-BD8B-FBB37F269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2261"/>
              <a:ext cx="582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cpot[3]</a:t>
              </a:r>
              <a:endPara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8" name="Line 61">
              <a:extLst>
                <a:ext uri="{FF2B5EF4-FFF2-40B4-BE49-F238E27FC236}">
                  <a16:creationId xmlns:a16="http://schemas.microsoft.com/office/drawing/2014/main" id="{4E50646C-45E0-4570-898C-F246A5E302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7" y="2404"/>
              <a:ext cx="247" cy="0"/>
            </a:xfrm>
            <a:prstGeom prst="line">
              <a:avLst/>
            </a:prstGeom>
            <a:grp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Group 62">
            <a:extLst>
              <a:ext uri="{FF2B5EF4-FFF2-40B4-BE49-F238E27FC236}">
                <a16:creationId xmlns:a16="http://schemas.microsoft.com/office/drawing/2014/main" id="{C3705F14-9C82-4032-A521-563F7D8D2015}"/>
              </a:ext>
            </a:extLst>
          </p:cNvPr>
          <p:cNvGrpSpPr>
            <a:grpSpLocks/>
          </p:cNvGrpSpPr>
          <p:nvPr/>
        </p:nvGrpSpPr>
        <p:grpSpPr bwMode="auto">
          <a:xfrm>
            <a:off x="4289425" y="4335463"/>
            <a:ext cx="2328863" cy="379412"/>
            <a:chOff x="3863" y="1882"/>
            <a:chExt cx="1467" cy="239"/>
          </a:xfrm>
          <a:noFill/>
        </p:grpSpPr>
        <p:sp>
          <p:nvSpPr>
            <p:cNvPr id="40" name="Rectangle 63">
              <a:extLst>
                <a:ext uri="{FF2B5EF4-FFF2-40B4-BE49-F238E27FC236}">
                  <a16:creationId xmlns:a16="http://schemas.microsoft.com/office/drawing/2014/main" id="{8DB4FF26-22B8-4346-B2D8-182D1442A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       0      -15</a:t>
              </a:r>
            </a:p>
          </p:txBody>
        </p:sp>
        <p:sp>
          <p:nvSpPr>
            <p:cNvPr id="41" name="Line 64">
              <a:extLst>
                <a:ext uri="{FF2B5EF4-FFF2-40B4-BE49-F238E27FC236}">
                  <a16:creationId xmlns:a16="http://schemas.microsoft.com/office/drawing/2014/main" id="{C4631980-7ADC-45DA-966B-4FA0C2494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Line 65">
              <a:extLst>
                <a:ext uri="{FF2B5EF4-FFF2-40B4-BE49-F238E27FC236}">
                  <a16:creationId xmlns:a16="http://schemas.microsoft.com/office/drawing/2014/main" id="{214268A2-CC33-4224-9C01-938850629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3" name="Group 66">
            <a:extLst>
              <a:ext uri="{FF2B5EF4-FFF2-40B4-BE49-F238E27FC236}">
                <a16:creationId xmlns:a16="http://schemas.microsoft.com/office/drawing/2014/main" id="{F75F78E9-4B60-4FDA-A5E2-55BAB5066D9E}"/>
              </a:ext>
            </a:extLst>
          </p:cNvPr>
          <p:cNvGrpSpPr>
            <a:grpSpLocks/>
          </p:cNvGrpSpPr>
          <p:nvPr/>
        </p:nvGrpSpPr>
        <p:grpSpPr bwMode="auto">
          <a:xfrm>
            <a:off x="6680200" y="4660906"/>
            <a:ext cx="1404938" cy="369888"/>
            <a:chOff x="4208" y="2918"/>
            <a:chExt cx="885" cy="233"/>
          </a:xfrm>
          <a:noFill/>
        </p:grpSpPr>
        <p:sp>
          <p:nvSpPr>
            <p:cNvPr id="44" name="Line 67">
              <a:extLst>
                <a:ext uri="{FF2B5EF4-FFF2-40B4-BE49-F238E27FC236}">
                  <a16:creationId xmlns:a16="http://schemas.microsoft.com/office/drawing/2014/main" id="{848955BD-3786-4DD2-9BE6-8D48FF7562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8" y="3053"/>
              <a:ext cx="247" cy="0"/>
            </a:xfrm>
            <a:prstGeom prst="line">
              <a:avLst/>
            </a:prstGeom>
            <a:grp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Rectangle 68">
              <a:extLst>
                <a:ext uri="{FF2B5EF4-FFF2-40B4-BE49-F238E27FC236}">
                  <a16:creationId xmlns:a16="http://schemas.microsoft.com/office/drawing/2014/main" id="{7B1917BF-39CD-4F70-9304-EE00B6A39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4" y="2918"/>
              <a:ext cx="619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cpot[5]</a:t>
              </a:r>
              <a:endPara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46" name="Group 69">
            <a:extLst>
              <a:ext uri="{FF2B5EF4-FFF2-40B4-BE49-F238E27FC236}">
                <a16:creationId xmlns:a16="http://schemas.microsoft.com/office/drawing/2014/main" id="{AA9E2F57-E8A9-4511-998A-D09EFF2DC0B1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2871788"/>
            <a:ext cx="2328862" cy="379412"/>
            <a:chOff x="3863" y="1882"/>
            <a:chExt cx="1467" cy="239"/>
          </a:xfrm>
          <a:noFill/>
        </p:grpSpPr>
        <p:sp>
          <p:nvSpPr>
            <p:cNvPr id="47" name="Rectangle 70">
              <a:extLst>
                <a:ext uri="{FF2B5EF4-FFF2-40B4-BE49-F238E27FC236}">
                  <a16:creationId xmlns:a16="http://schemas.microsoft.com/office/drawing/2014/main" id="{74AE1497-E3C1-4846-9BF5-52A291791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1       1       11</a:t>
              </a:r>
            </a:p>
          </p:txBody>
        </p:sp>
        <p:sp>
          <p:nvSpPr>
            <p:cNvPr id="48" name="Line 71">
              <a:extLst>
                <a:ext uri="{FF2B5EF4-FFF2-40B4-BE49-F238E27FC236}">
                  <a16:creationId xmlns:a16="http://schemas.microsoft.com/office/drawing/2014/main" id="{08D1D08E-666C-4548-8B70-52F6119A4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Line 72">
              <a:extLst>
                <a:ext uri="{FF2B5EF4-FFF2-40B4-BE49-F238E27FC236}">
                  <a16:creationId xmlns:a16="http://schemas.microsoft.com/office/drawing/2014/main" id="{13A6B1AE-482E-4989-B913-8B2EABBFD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0" name="Rectangle 73">
            <a:extLst>
              <a:ext uri="{FF2B5EF4-FFF2-40B4-BE49-F238E27FC236}">
                <a16:creationId xmlns:a16="http://schemas.microsoft.com/office/drawing/2014/main" id="{C89BF00D-F8AA-4DB5-BE11-9E25200FE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510" y="3213100"/>
            <a:ext cx="92333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cpot[1]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51" name="Group 74">
            <a:extLst>
              <a:ext uri="{FF2B5EF4-FFF2-40B4-BE49-F238E27FC236}">
                <a16:creationId xmlns:a16="http://schemas.microsoft.com/office/drawing/2014/main" id="{7D6D0BC9-336C-441D-A881-4BBDA9FF3662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3233738"/>
            <a:ext cx="2328862" cy="379412"/>
            <a:chOff x="3863" y="1882"/>
            <a:chExt cx="1467" cy="239"/>
          </a:xfrm>
          <a:noFill/>
        </p:grpSpPr>
        <p:sp>
          <p:nvSpPr>
            <p:cNvPr id="52" name="Rectangle 75">
              <a:extLst>
                <a:ext uri="{FF2B5EF4-FFF2-40B4-BE49-F238E27FC236}">
                  <a16:creationId xmlns:a16="http://schemas.microsoft.com/office/drawing/2014/main" id="{2EDBA7D5-0337-4746-A03D-6ACCB58FF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2       1        3</a:t>
              </a:r>
            </a:p>
          </p:txBody>
        </p:sp>
        <p:sp>
          <p:nvSpPr>
            <p:cNvPr id="53" name="Line 76">
              <a:extLst>
                <a:ext uri="{FF2B5EF4-FFF2-40B4-BE49-F238E27FC236}">
                  <a16:creationId xmlns:a16="http://schemas.microsoft.com/office/drawing/2014/main" id="{755A92E0-6F10-4BC2-A28C-7F39D6B56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77">
              <a:extLst>
                <a:ext uri="{FF2B5EF4-FFF2-40B4-BE49-F238E27FC236}">
                  <a16:creationId xmlns:a16="http://schemas.microsoft.com/office/drawing/2014/main" id="{1636AFD4-4585-4EBA-B158-C1A1BFD65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5" name="Group 80">
            <a:extLst>
              <a:ext uri="{FF2B5EF4-FFF2-40B4-BE49-F238E27FC236}">
                <a16:creationId xmlns:a16="http://schemas.microsoft.com/office/drawing/2014/main" id="{AB170790-A165-4104-9192-457496BFA789}"/>
              </a:ext>
            </a:extLst>
          </p:cNvPr>
          <p:cNvGrpSpPr>
            <a:grpSpLocks/>
          </p:cNvGrpSpPr>
          <p:nvPr/>
        </p:nvGrpSpPr>
        <p:grpSpPr bwMode="auto">
          <a:xfrm>
            <a:off x="6664327" y="3589343"/>
            <a:ext cx="1347788" cy="369888"/>
            <a:chOff x="4198" y="2261"/>
            <a:chExt cx="849" cy="233"/>
          </a:xfrm>
          <a:noFill/>
        </p:grpSpPr>
        <p:sp>
          <p:nvSpPr>
            <p:cNvPr id="56" name="Rectangle 78">
              <a:extLst>
                <a:ext uri="{FF2B5EF4-FFF2-40B4-BE49-F238E27FC236}">
                  <a16:creationId xmlns:a16="http://schemas.microsoft.com/office/drawing/2014/main" id="{2C063E40-1F8E-4D33-B157-532966D0B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2261"/>
              <a:ext cx="582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cpot[2]</a:t>
              </a:r>
              <a:endPara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" name="Line 79">
              <a:extLst>
                <a:ext uri="{FF2B5EF4-FFF2-40B4-BE49-F238E27FC236}">
                  <a16:creationId xmlns:a16="http://schemas.microsoft.com/office/drawing/2014/main" id="{7D10232C-5FD7-46BA-A391-5C27389761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8" y="2404"/>
              <a:ext cx="247" cy="0"/>
            </a:xfrm>
            <a:prstGeom prst="line">
              <a:avLst/>
            </a:prstGeom>
            <a:grp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8" name="Rectangle 81">
            <a:extLst>
              <a:ext uri="{FF2B5EF4-FFF2-40B4-BE49-F238E27FC236}">
                <a16:creationId xmlns:a16="http://schemas.microsoft.com/office/drawing/2014/main" id="{98A49338-BBDB-4CF3-A776-CC2DB9D78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7373" y="3224213"/>
            <a:ext cx="92333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cpot[1]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9" name="Text Box 15">
            <a:extLst>
              <a:ext uri="{FF2B5EF4-FFF2-40B4-BE49-F238E27FC236}">
                <a16:creationId xmlns:a16="http://schemas.microsoft.com/office/drawing/2014/main" id="{D1DF8AAA-0A42-4C72-B103-23008B7F2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1819275"/>
            <a:ext cx="2232025" cy="290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r        c      elem</a:t>
            </a:r>
          </a:p>
        </p:txBody>
      </p:sp>
      <p:grpSp>
        <p:nvGrpSpPr>
          <p:cNvPr id="60" name="Group 22">
            <a:extLst>
              <a:ext uri="{FF2B5EF4-FFF2-40B4-BE49-F238E27FC236}">
                <a16:creationId xmlns:a16="http://schemas.microsoft.com/office/drawing/2014/main" id="{5283109B-C1A6-4A27-94F2-095F64EE31CB}"/>
              </a:ext>
            </a:extLst>
          </p:cNvPr>
          <p:cNvGrpSpPr>
            <a:grpSpLocks/>
          </p:cNvGrpSpPr>
          <p:nvPr/>
        </p:nvGrpSpPr>
        <p:grpSpPr bwMode="auto">
          <a:xfrm>
            <a:off x="912812" y="1771650"/>
            <a:ext cx="2686050" cy="4446588"/>
            <a:chOff x="795" y="1106"/>
            <a:chExt cx="1692" cy="2801"/>
          </a:xfrm>
          <a:noFill/>
        </p:grpSpPr>
        <p:sp>
          <p:nvSpPr>
            <p:cNvPr id="61" name="Text Box 4">
              <a:extLst>
                <a:ext uri="{FF2B5EF4-FFF2-40B4-BE49-F238E27FC236}">
                  <a16:creationId xmlns:a16="http://schemas.microsoft.com/office/drawing/2014/main" id="{5C6F215E-38FD-40FC-A610-88D5A146D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1333"/>
              <a:ext cx="1467" cy="1629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0        0       15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0        3       22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0        5     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-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15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1        1       11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1        2         3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2        3         6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4        0       91</a:t>
              </a:r>
            </a:p>
            <a:p>
              <a:pPr algn="just">
                <a:defRPr/>
              </a:pP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endPara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2" name="Line 5">
              <a:extLst>
                <a:ext uri="{FF2B5EF4-FFF2-40B4-BE49-F238E27FC236}">
                  <a16:creationId xmlns:a16="http://schemas.microsoft.com/office/drawing/2014/main" id="{70E88117-3BC3-451B-BFCD-CAE810E75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1566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3" name="Text Box 6">
              <a:extLst>
                <a:ext uri="{FF2B5EF4-FFF2-40B4-BE49-F238E27FC236}">
                  <a16:creationId xmlns:a16="http://schemas.microsoft.com/office/drawing/2014/main" id="{58D9D8BD-676A-4EAE-9101-F2CC15AB8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" y="1106"/>
              <a:ext cx="1406" cy="1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row    col     item</a:t>
              </a:r>
            </a:p>
          </p:txBody>
        </p:sp>
        <p:sp>
          <p:nvSpPr>
            <p:cNvPr id="64" name="Line 7">
              <a:extLst>
                <a:ext uri="{FF2B5EF4-FFF2-40B4-BE49-F238E27FC236}">
                  <a16:creationId xmlns:a16="http://schemas.microsoft.com/office/drawing/2014/main" id="{AE39C0BA-11DC-4B96-AAF3-A0CED1600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4" y="1800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5" name="Line 8">
              <a:extLst>
                <a:ext uri="{FF2B5EF4-FFF2-40B4-BE49-F238E27FC236}">
                  <a16:creationId xmlns:a16="http://schemas.microsoft.com/office/drawing/2014/main" id="{726FA7C2-2A10-4289-A649-AC4EAC84C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2030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6" name="Line 9">
              <a:extLst>
                <a:ext uri="{FF2B5EF4-FFF2-40B4-BE49-F238E27FC236}">
                  <a16:creationId xmlns:a16="http://schemas.microsoft.com/office/drawing/2014/main" id="{96FB9B1E-CDE3-4C31-B67D-8156D339C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8" y="2261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7" name="Line 10">
              <a:extLst>
                <a:ext uri="{FF2B5EF4-FFF2-40B4-BE49-F238E27FC236}">
                  <a16:creationId xmlns:a16="http://schemas.microsoft.com/office/drawing/2014/main" id="{452790D4-FD61-4F64-9B04-F113F521D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1" y="2498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8" name="Line 11">
              <a:extLst>
                <a:ext uri="{FF2B5EF4-FFF2-40B4-BE49-F238E27FC236}">
                  <a16:creationId xmlns:a16="http://schemas.microsoft.com/office/drawing/2014/main" id="{2D14482D-3C7B-4857-AE5D-A728A342A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2729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9" name="Text Box 12">
              <a:extLst>
                <a:ext uri="{FF2B5EF4-FFF2-40B4-BE49-F238E27FC236}">
                  <a16:creationId xmlns:a16="http://schemas.microsoft.com/office/drawing/2014/main" id="{A0F8CD2B-74CE-49F1-880E-A44D3685E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" y="1354"/>
              <a:ext cx="213" cy="17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0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1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2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3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4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5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0" name="Line 13">
              <a:extLst>
                <a:ext uri="{FF2B5EF4-FFF2-40B4-BE49-F238E27FC236}">
                  <a16:creationId xmlns:a16="http://schemas.microsoft.com/office/drawing/2014/main" id="{45A80A50-6855-41DE-BFD4-A08FFDFF7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295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1" name="Line 15">
              <a:extLst>
                <a:ext uri="{FF2B5EF4-FFF2-40B4-BE49-F238E27FC236}">
                  <a16:creationId xmlns:a16="http://schemas.microsoft.com/office/drawing/2014/main" id="{21BB042F-1BBC-4284-8C02-D295EC5DA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3" y="1344"/>
              <a:ext cx="0" cy="1624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81BB9A89-3613-4C87-A3B0-4CCD50C960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7" y="1347"/>
              <a:ext cx="0" cy="1608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Rectangle 17">
              <a:extLst>
                <a:ext uri="{FF2B5EF4-FFF2-40B4-BE49-F238E27FC236}">
                  <a16:creationId xmlns:a16="http://schemas.microsoft.com/office/drawing/2014/main" id="{8BC6F6DE-9EAE-4C29-9906-A28DA6C5D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" y="3172"/>
              <a:ext cx="1467" cy="25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5（矩阵的行数）</a:t>
              </a:r>
            </a:p>
          </p:txBody>
        </p:sp>
        <p:grpSp>
          <p:nvGrpSpPr>
            <p:cNvPr id="74" name="Group 18">
              <a:extLst>
                <a:ext uri="{FF2B5EF4-FFF2-40B4-BE49-F238E27FC236}">
                  <a16:creationId xmlns:a16="http://schemas.microsoft.com/office/drawing/2014/main" id="{966B2B93-DAB7-4515-AB97-48979586FF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0" y="3422"/>
              <a:ext cx="1470" cy="485"/>
              <a:chOff x="4256" y="3432"/>
              <a:chExt cx="1470" cy="485"/>
            </a:xfrm>
            <a:grpFill/>
          </p:grpSpPr>
          <p:sp>
            <p:nvSpPr>
              <p:cNvPr id="75" name="Rectangle 20">
                <a:extLst>
                  <a:ext uri="{FF2B5EF4-FFF2-40B4-BE49-F238E27FC236}">
                    <a16:creationId xmlns:a16="http://schemas.microsoft.com/office/drawing/2014/main" id="{AC583314-F52F-40D1-98DE-76DECC1D1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9" y="3432"/>
                <a:ext cx="1467" cy="485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imes New Roman" panose="02020603050405020304" pitchFamily="18" charset="0"/>
                  </a:rPr>
                  <a:t>6（矩阵的列数）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imes New Roman" panose="02020603050405020304" pitchFamily="18" charset="0"/>
                  </a:rPr>
                  <a:t>7（非零元个数）</a:t>
                </a:r>
              </a:p>
            </p:txBody>
          </p:sp>
          <p:sp>
            <p:nvSpPr>
              <p:cNvPr id="76" name="Line 21">
                <a:extLst>
                  <a:ext uri="{FF2B5EF4-FFF2-40B4-BE49-F238E27FC236}">
                    <a16:creationId xmlns:a16="http://schemas.microsoft.com/office/drawing/2014/main" id="{CAF442CF-AAF1-48C5-BF84-3FC1E2BEF6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6" y="3670"/>
                <a:ext cx="1467" cy="0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3195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0" grpId="0"/>
      <p:bldP spid="5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80" name="Text Box 91">
            <a:extLst>
              <a:ext uri="{FF2B5EF4-FFF2-40B4-BE49-F238E27FC236}">
                <a16:creationId xmlns:a16="http://schemas.microsoft.com/office/drawing/2014/main" id="{CF2C0D19-808C-4407-96E0-3C757C38A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70" y="1237456"/>
            <a:ext cx="76787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将矩阵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col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列元素存放在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中下标为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cpot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[col]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的位置 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CFECC5F9-5083-4E11-9312-50BD69473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838" y="2132013"/>
            <a:ext cx="2328862" cy="259556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" name="Line 24">
            <a:extLst>
              <a:ext uri="{FF2B5EF4-FFF2-40B4-BE49-F238E27FC236}">
                <a16:creationId xmlns:a16="http://schemas.microsoft.com/office/drawing/2014/main" id="{30904117-52F2-4313-ADA9-DE8457BC4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2501900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" name="Line 26">
            <a:extLst>
              <a:ext uri="{FF2B5EF4-FFF2-40B4-BE49-F238E27FC236}">
                <a16:creationId xmlns:a16="http://schemas.microsoft.com/office/drawing/2014/main" id="{E32BEBF7-5065-45A9-9140-7C0779D84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4188" y="2873375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" name="Line 27">
            <a:extLst>
              <a:ext uri="{FF2B5EF4-FFF2-40B4-BE49-F238E27FC236}">
                <a16:creationId xmlns:a16="http://schemas.microsoft.com/office/drawing/2014/main" id="{FD81C2F5-3682-4EBD-8CFC-B3E3C75765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3238500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" name="Line 28">
            <a:extLst>
              <a:ext uri="{FF2B5EF4-FFF2-40B4-BE49-F238E27FC236}">
                <a16:creationId xmlns:a16="http://schemas.microsoft.com/office/drawing/2014/main" id="{ABF9BBFF-C962-4DD6-8C7A-B67249F58F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3605213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" name="Line 29">
            <a:extLst>
              <a:ext uri="{FF2B5EF4-FFF2-40B4-BE49-F238E27FC236}">
                <a16:creationId xmlns:a16="http://schemas.microsoft.com/office/drawing/2014/main" id="{C88F8210-0B9B-4A1A-A696-294D0E5CC1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3550" y="3981450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" name="Line 30">
            <a:extLst>
              <a:ext uri="{FF2B5EF4-FFF2-40B4-BE49-F238E27FC236}">
                <a16:creationId xmlns:a16="http://schemas.microsoft.com/office/drawing/2014/main" id="{D23BE251-C5AB-4AC7-AB63-D5710DEA0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434816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" name="Text Box 31">
            <a:extLst>
              <a:ext uri="{FF2B5EF4-FFF2-40B4-BE49-F238E27FC236}">
                <a16:creationId xmlns:a16="http://schemas.microsoft.com/office/drawing/2014/main" id="{64E9E31C-0E11-41DA-81BB-76FCCFF6A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650" y="2165350"/>
            <a:ext cx="338138" cy="2820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0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4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2" name="Line 32">
            <a:extLst>
              <a:ext uri="{FF2B5EF4-FFF2-40B4-BE49-F238E27FC236}">
                <a16:creationId xmlns:a16="http://schemas.microsoft.com/office/drawing/2014/main" id="{D58D3B60-C6B3-49A2-8ABE-9184E08838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4706938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" name="Line 33">
            <a:extLst>
              <a:ext uri="{FF2B5EF4-FFF2-40B4-BE49-F238E27FC236}">
                <a16:creationId xmlns:a16="http://schemas.microsoft.com/office/drawing/2014/main" id="{A3D60B4D-A3A4-4E15-98F2-E624BA22C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50" y="2149475"/>
            <a:ext cx="14288" cy="257651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34">
            <a:extLst>
              <a:ext uri="{FF2B5EF4-FFF2-40B4-BE49-F238E27FC236}">
                <a16:creationId xmlns:a16="http://schemas.microsoft.com/office/drawing/2014/main" id="{B97742B6-D5FF-4AF2-A94A-75DE2CDD6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7699" y="2154238"/>
            <a:ext cx="9527" cy="253523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Rectangle 35">
            <a:extLst>
              <a:ext uri="{FF2B5EF4-FFF2-40B4-BE49-F238E27FC236}">
                <a16:creationId xmlns:a16="http://schemas.microsoft.com/office/drawing/2014/main" id="{2769CDB5-1949-46CE-9107-200828FE6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5049838"/>
            <a:ext cx="2328862" cy="4048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/>
          <a:p>
            <a:pPr algn="ctr" eaLnBrk="1" hangingPunct="1"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2400" b="1" dirty="0">
                <a:latin typeface="Times New Roman" pitchFamily="18" charset="0"/>
              </a:rPr>
              <a:t>（矩阵的行数）</a:t>
            </a:r>
          </a:p>
        </p:txBody>
      </p:sp>
      <p:grpSp>
        <p:nvGrpSpPr>
          <p:cNvPr id="16" name="Group 36">
            <a:extLst>
              <a:ext uri="{FF2B5EF4-FFF2-40B4-BE49-F238E27FC236}">
                <a16:creationId xmlns:a16="http://schemas.microsoft.com/office/drawing/2014/main" id="{6F98A70C-4052-4CC6-9113-686B9126CFA3}"/>
              </a:ext>
            </a:extLst>
          </p:cNvPr>
          <p:cNvGrpSpPr>
            <a:grpSpLocks/>
          </p:cNvGrpSpPr>
          <p:nvPr/>
        </p:nvGrpSpPr>
        <p:grpSpPr bwMode="auto">
          <a:xfrm>
            <a:off x="4291013" y="5446713"/>
            <a:ext cx="2335212" cy="769937"/>
            <a:chOff x="4266" y="3835"/>
            <a:chExt cx="1471" cy="485"/>
          </a:xfrm>
          <a:noFill/>
        </p:grpSpPr>
        <p:sp>
          <p:nvSpPr>
            <p:cNvPr id="17" name="Line 37">
              <a:extLst>
                <a:ext uri="{FF2B5EF4-FFF2-40B4-BE49-F238E27FC236}">
                  <a16:creationId xmlns:a16="http://schemas.microsoft.com/office/drawing/2014/main" id="{A21587E3-D75A-4695-BC76-896E6BC25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8" name="Rectangle 38">
              <a:extLst>
                <a:ext uri="{FF2B5EF4-FFF2-40B4-BE49-F238E27FC236}">
                  <a16:creationId xmlns:a16="http://schemas.microsoft.com/office/drawing/2014/main" id="{1768F056-CDD3-4FD2-8F10-98FA1780A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 eaLnBrk="1" hangingPunct="1"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5</a:t>
              </a:r>
              <a:r>
                <a:rPr lang="zh-CN" altLang="en-US" sz="2400" b="1" dirty="0">
                  <a:latin typeface="Times New Roman" pitchFamily="18" charset="0"/>
                </a:rPr>
                <a:t>（矩阵的列数）</a:t>
              </a:r>
            </a:p>
            <a:p>
              <a:pPr algn="ctr" eaLnBrk="1" hangingPunct="1"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7</a:t>
              </a:r>
              <a:r>
                <a:rPr lang="zh-CN" altLang="en-US" sz="2400" b="1" dirty="0">
                  <a:latin typeface="Times New Roman" pitchFamily="18" charset="0"/>
                </a:rPr>
                <a:t>（非零元个数）</a:t>
              </a:r>
            </a:p>
          </p:txBody>
        </p:sp>
        <p:sp>
          <p:nvSpPr>
            <p:cNvPr id="19" name="Line 39">
              <a:extLst>
                <a:ext uri="{FF2B5EF4-FFF2-40B4-BE49-F238E27FC236}">
                  <a16:creationId xmlns:a16="http://schemas.microsoft.com/office/drawing/2014/main" id="{9F55C9F9-3EA8-41E7-9C98-A99BE912DA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" name="Line 40">
            <a:extLst>
              <a:ext uri="{FF2B5EF4-FFF2-40B4-BE49-F238E27FC236}">
                <a16:creationId xmlns:a16="http://schemas.microsoft.com/office/drawing/2014/main" id="{0DCABD98-4EDC-4A3E-A3A7-FADB727A59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388" y="4154488"/>
            <a:ext cx="406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" name="Line 42">
            <a:extLst>
              <a:ext uri="{FF2B5EF4-FFF2-40B4-BE49-F238E27FC236}">
                <a16:creationId xmlns:a16="http://schemas.microsoft.com/office/drawing/2014/main" id="{173070A7-3934-4DF8-AB47-E599673988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4325" y="3452813"/>
            <a:ext cx="39211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Rectangle 43">
            <a:extLst>
              <a:ext uri="{FF2B5EF4-FFF2-40B4-BE49-F238E27FC236}">
                <a16:creationId xmlns:a16="http://schemas.microsoft.com/office/drawing/2014/main" id="{0D474C55-1CB9-465F-8F6B-82007E9A4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538" y="4286250"/>
            <a:ext cx="98266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cpot[4]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3" name="Line 44">
            <a:extLst>
              <a:ext uri="{FF2B5EF4-FFF2-40B4-BE49-F238E27FC236}">
                <a16:creationId xmlns:a16="http://schemas.microsoft.com/office/drawing/2014/main" id="{DE0DADC7-9504-4717-A651-2A2012DAA0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5913" y="4513263"/>
            <a:ext cx="3921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4" name="Group 45">
            <a:extLst>
              <a:ext uri="{FF2B5EF4-FFF2-40B4-BE49-F238E27FC236}">
                <a16:creationId xmlns:a16="http://schemas.microsoft.com/office/drawing/2014/main" id="{F2D44B1A-FF6B-48DD-B08F-B4C3DAD746B0}"/>
              </a:ext>
            </a:extLst>
          </p:cNvPr>
          <p:cNvGrpSpPr>
            <a:grpSpLocks/>
          </p:cNvGrpSpPr>
          <p:nvPr/>
        </p:nvGrpSpPr>
        <p:grpSpPr bwMode="auto">
          <a:xfrm>
            <a:off x="4287838" y="2133600"/>
            <a:ext cx="2328862" cy="377825"/>
            <a:chOff x="3826" y="1097"/>
            <a:chExt cx="1467" cy="249"/>
          </a:xfrm>
          <a:noFill/>
        </p:grpSpPr>
        <p:sp>
          <p:nvSpPr>
            <p:cNvPr id="25" name="Rectangle 46">
              <a:extLst>
                <a:ext uri="{FF2B5EF4-FFF2-40B4-BE49-F238E27FC236}">
                  <a16:creationId xmlns:a16="http://schemas.microsoft.com/office/drawing/2014/main" id="{90002570-59A9-4E8E-928B-748627D03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1097"/>
              <a:ext cx="1467" cy="248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0       0       15</a:t>
              </a:r>
            </a:p>
          </p:txBody>
        </p:sp>
        <p:sp>
          <p:nvSpPr>
            <p:cNvPr id="26" name="Line 47">
              <a:extLst>
                <a:ext uri="{FF2B5EF4-FFF2-40B4-BE49-F238E27FC236}">
                  <a16:creationId xmlns:a16="http://schemas.microsoft.com/office/drawing/2014/main" id="{6D391BF9-BAED-4F42-BD31-3773ACF09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48">
              <a:extLst>
                <a:ext uri="{FF2B5EF4-FFF2-40B4-BE49-F238E27FC236}">
                  <a16:creationId xmlns:a16="http://schemas.microsoft.com/office/drawing/2014/main" id="{F6C52AE9-9011-4FF3-8AEC-5FFCA909B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8" name="Group 49">
            <a:extLst>
              <a:ext uri="{FF2B5EF4-FFF2-40B4-BE49-F238E27FC236}">
                <a16:creationId xmlns:a16="http://schemas.microsoft.com/office/drawing/2014/main" id="{CF20CD2F-5CCE-47F3-8727-127533998C05}"/>
              </a:ext>
            </a:extLst>
          </p:cNvPr>
          <p:cNvGrpSpPr>
            <a:grpSpLocks/>
          </p:cNvGrpSpPr>
          <p:nvPr/>
        </p:nvGrpSpPr>
        <p:grpSpPr bwMode="auto">
          <a:xfrm>
            <a:off x="6650040" y="2487616"/>
            <a:ext cx="1347788" cy="369888"/>
            <a:chOff x="4189" y="1329"/>
            <a:chExt cx="849" cy="233"/>
          </a:xfrm>
          <a:noFill/>
        </p:grpSpPr>
        <p:sp>
          <p:nvSpPr>
            <p:cNvPr id="29" name="Rectangle 50">
              <a:extLst>
                <a:ext uri="{FF2B5EF4-FFF2-40B4-BE49-F238E27FC236}">
                  <a16:creationId xmlns:a16="http://schemas.microsoft.com/office/drawing/2014/main" id="{F48CB380-C6F3-4EE0-8675-BB1D1ACB9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1329"/>
              <a:ext cx="582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cpot[0]</a:t>
              </a:r>
              <a:endPara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0" name="Line 51">
              <a:extLst>
                <a:ext uri="{FF2B5EF4-FFF2-40B4-BE49-F238E27FC236}">
                  <a16:creationId xmlns:a16="http://schemas.microsoft.com/office/drawing/2014/main" id="{DA99B0D5-1D15-4166-BBD5-D2BDF63178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9" y="1472"/>
              <a:ext cx="247" cy="0"/>
            </a:xfrm>
            <a:prstGeom prst="line">
              <a:avLst/>
            </a:prstGeom>
            <a:grp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52">
            <a:extLst>
              <a:ext uri="{FF2B5EF4-FFF2-40B4-BE49-F238E27FC236}">
                <a16:creationId xmlns:a16="http://schemas.microsoft.com/office/drawing/2014/main" id="{5D7F8142-CF3A-4118-8182-FCF60FC459C0}"/>
              </a:ext>
            </a:extLst>
          </p:cNvPr>
          <p:cNvGrpSpPr>
            <a:grpSpLocks/>
          </p:cNvGrpSpPr>
          <p:nvPr/>
        </p:nvGrpSpPr>
        <p:grpSpPr bwMode="auto">
          <a:xfrm>
            <a:off x="4289425" y="3595688"/>
            <a:ext cx="2328863" cy="379412"/>
            <a:chOff x="3863" y="1882"/>
            <a:chExt cx="1467" cy="239"/>
          </a:xfrm>
          <a:noFill/>
        </p:grpSpPr>
        <p:sp>
          <p:nvSpPr>
            <p:cNvPr id="32" name="Rectangle 53">
              <a:extLst>
                <a:ext uri="{FF2B5EF4-FFF2-40B4-BE49-F238E27FC236}">
                  <a16:creationId xmlns:a16="http://schemas.microsoft.com/office/drawing/2014/main" id="{E99B1C30-567B-4851-AA91-93C880568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3       0       22</a:t>
              </a:r>
            </a:p>
          </p:txBody>
        </p:sp>
        <p:sp>
          <p:nvSpPr>
            <p:cNvPr id="33" name="Line 54">
              <a:extLst>
                <a:ext uri="{FF2B5EF4-FFF2-40B4-BE49-F238E27FC236}">
                  <a16:creationId xmlns:a16="http://schemas.microsoft.com/office/drawing/2014/main" id="{70139D8A-39E1-475E-AF45-BBFB9C9B8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55">
              <a:extLst>
                <a:ext uri="{FF2B5EF4-FFF2-40B4-BE49-F238E27FC236}">
                  <a16:creationId xmlns:a16="http://schemas.microsoft.com/office/drawing/2014/main" id="{5E858DDC-91DB-4804-9E21-062BACC6E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Group 56">
            <a:extLst>
              <a:ext uri="{FF2B5EF4-FFF2-40B4-BE49-F238E27FC236}">
                <a16:creationId xmlns:a16="http://schemas.microsoft.com/office/drawing/2014/main" id="{42E598DB-E1FA-4398-B072-3DA59F35431B}"/>
              </a:ext>
            </a:extLst>
          </p:cNvPr>
          <p:cNvGrpSpPr>
            <a:grpSpLocks/>
          </p:cNvGrpSpPr>
          <p:nvPr/>
        </p:nvGrpSpPr>
        <p:grpSpPr bwMode="auto">
          <a:xfrm>
            <a:off x="6678611" y="3938593"/>
            <a:ext cx="1333499" cy="369888"/>
            <a:chOff x="4207" y="2261"/>
            <a:chExt cx="840" cy="233"/>
          </a:xfrm>
          <a:noFill/>
        </p:grpSpPr>
        <p:sp>
          <p:nvSpPr>
            <p:cNvPr id="36" name="Rectangle 57">
              <a:extLst>
                <a:ext uri="{FF2B5EF4-FFF2-40B4-BE49-F238E27FC236}">
                  <a16:creationId xmlns:a16="http://schemas.microsoft.com/office/drawing/2014/main" id="{B0F9ECCD-C3AB-47E5-B4BB-231564E8E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2261"/>
              <a:ext cx="582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cpot[3]</a:t>
              </a:r>
              <a:endPara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7" name="Line 58">
              <a:extLst>
                <a:ext uri="{FF2B5EF4-FFF2-40B4-BE49-F238E27FC236}">
                  <a16:creationId xmlns:a16="http://schemas.microsoft.com/office/drawing/2014/main" id="{661B4041-02B6-4864-ADAB-61D2C92BC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7" y="2404"/>
              <a:ext cx="247" cy="0"/>
            </a:xfrm>
            <a:prstGeom prst="line">
              <a:avLst/>
            </a:prstGeom>
            <a:grp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59">
            <a:extLst>
              <a:ext uri="{FF2B5EF4-FFF2-40B4-BE49-F238E27FC236}">
                <a16:creationId xmlns:a16="http://schemas.microsoft.com/office/drawing/2014/main" id="{C23445C7-FF8A-4F6B-9CFF-CF20F3808C79}"/>
              </a:ext>
            </a:extLst>
          </p:cNvPr>
          <p:cNvGrpSpPr>
            <a:grpSpLocks/>
          </p:cNvGrpSpPr>
          <p:nvPr/>
        </p:nvGrpSpPr>
        <p:grpSpPr bwMode="auto">
          <a:xfrm>
            <a:off x="4289425" y="4335463"/>
            <a:ext cx="2328863" cy="379412"/>
            <a:chOff x="3863" y="1882"/>
            <a:chExt cx="1467" cy="239"/>
          </a:xfrm>
          <a:noFill/>
        </p:grpSpPr>
        <p:sp>
          <p:nvSpPr>
            <p:cNvPr id="39" name="Rectangle 60">
              <a:extLst>
                <a:ext uri="{FF2B5EF4-FFF2-40B4-BE49-F238E27FC236}">
                  <a16:creationId xmlns:a16="http://schemas.microsoft.com/office/drawing/2014/main" id="{D1DEF583-78B4-424A-9DCF-6B4DEEBEF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       0      -15</a:t>
              </a:r>
            </a:p>
          </p:txBody>
        </p:sp>
        <p:sp>
          <p:nvSpPr>
            <p:cNvPr id="40" name="Line 61">
              <a:extLst>
                <a:ext uri="{FF2B5EF4-FFF2-40B4-BE49-F238E27FC236}">
                  <a16:creationId xmlns:a16="http://schemas.microsoft.com/office/drawing/2014/main" id="{A064B6C9-8784-44F7-A269-1E33571C5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62">
              <a:extLst>
                <a:ext uri="{FF2B5EF4-FFF2-40B4-BE49-F238E27FC236}">
                  <a16:creationId xmlns:a16="http://schemas.microsoft.com/office/drawing/2014/main" id="{FCBD72DF-13E3-4E9C-A85E-972AC9201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2" name="Group 63">
            <a:extLst>
              <a:ext uri="{FF2B5EF4-FFF2-40B4-BE49-F238E27FC236}">
                <a16:creationId xmlns:a16="http://schemas.microsoft.com/office/drawing/2014/main" id="{3B802764-9057-4440-90A0-B4384953060C}"/>
              </a:ext>
            </a:extLst>
          </p:cNvPr>
          <p:cNvGrpSpPr>
            <a:grpSpLocks/>
          </p:cNvGrpSpPr>
          <p:nvPr/>
        </p:nvGrpSpPr>
        <p:grpSpPr bwMode="auto">
          <a:xfrm>
            <a:off x="6680200" y="4660906"/>
            <a:ext cx="1404938" cy="369888"/>
            <a:chOff x="4208" y="2918"/>
            <a:chExt cx="885" cy="233"/>
          </a:xfrm>
          <a:noFill/>
        </p:grpSpPr>
        <p:sp>
          <p:nvSpPr>
            <p:cNvPr id="43" name="Line 64">
              <a:extLst>
                <a:ext uri="{FF2B5EF4-FFF2-40B4-BE49-F238E27FC236}">
                  <a16:creationId xmlns:a16="http://schemas.microsoft.com/office/drawing/2014/main" id="{847EC7BB-5A82-47B5-A477-97644E7C1D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8" y="3053"/>
              <a:ext cx="247" cy="0"/>
            </a:xfrm>
            <a:prstGeom prst="line">
              <a:avLst/>
            </a:prstGeom>
            <a:grp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Rectangle 65">
              <a:extLst>
                <a:ext uri="{FF2B5EF4-FFF2-40B4-BE49-F238E27FC236}">
                  <a16:creationId xmlns:a16="http://schemas.microsoft.com/office/drawing/2014/main" id="{C62C1754-D8F3-44F5-BE7A-235A03178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4" y="2918"/>
              <a:ext cx="619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cpot[5]</a:t>
              </a:r>
              <a:endPara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45" name="Group 66">
            <a:extLst>
              <a:ext uri="{FF2B5EF4-FFF2-40B4-BE49-F238E27FC236}">
                <a16:creationId xmlns:a16="http://schemas.microsoft.com/office/drawing/2014/main" id="{6673FD92-AC35-41EA-A894-3B846EB8FA1A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2871788"/>
            <a:ext cx="2328862" cy="379412"/>
            <a:chOff x="3863" y="1882"/>
            <a:chExt cx="1467" cy="239"/>
          </a:xfrm>
          <a:noFill/>
        </p:grpSpPr>
        <p:sp>
          <p:nvSpPr>
            <p:cNvPr id="46" name="Rectangle 67">
              <a:extLst>
                <a:ext uri="{FF2B5EF4-FFF2-40B4-BE49-F238E27FC236}">
                  <a16:creationId xmlns:a16="http://schemas.microsoft.com/office/drawing/2014/main" id="{7C89A3BB-8904-481F-84C9-34190A78B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1       1       11</a:t>
              </a:r>
            </a:p>
          </p:txBody>
        </p:sp>
        <p:sp>
          <p:nvSpPr>
            <p:cNvPr id="47" name="Line 68">
              <a:extLst>
                <a:ext uri="{FF2B5EF4-FFF2-40B4-BE49-F238E27FC236}">
                  <a16:creationId xmlns:a16="http://schemas.microsoft.com/office/drawing/2014/main" id="{23FC8079-DC4B-4614-9AE6-EE37941CE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Line 69">
              <a:extLst>
                <a:ext uri="{FF2B5EF4-FFF2-40B4-BE49-F238E27FC236}">
                  <a16:creationId xmlns:a16="http://schemas.microsoft.com/office/drawing/2014/main" id="{37BB5112-B495-4F33-A938-DCF0263CD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9" name="Group 71">
            <a:extLst>
              <a:ext uri="{FF2B5EF4-FFF2-40B4-BE49-F238E27FC236}">
                <a16:creationId xmlns:a16="http://schemas.microsoft.com/office/drawing/2014/main" id="{6CBDD02F-C5A0-4537-8809-205B9C44B3DD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3233738"/>
            <a:ext cx="2328862" cy="379412"/>
            <a:chOff x="3863" y="1882"/>
            <a:chExt cx="1467" cy="239"/>
          </a:xfrm>
          <a:noFill/>
        </p:grpSpPr>
        <p:sp>
          <p:nvSpPr>
            <p:cNvPr id="50" name="Rectangle 72">
              <a:extLst>
                <a:ext uri="{FF2B5EF4-FFF2-40B4-BE49-F238E27FC236}">
                  <a16:creationId xmlns:a16="http://schemas.microsoft.com/office/drawing/2014/main" id="{5B24D51A-C103-4F88-96B8-84A909BED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2       1        3</a:t>
              </a:r>
            </a:p>
          </p:txBody>
        </p:sp>
        <p:sp>
          <p:nvSpPr>
            <p:cNvPr id="51" name="Line 73">
              <a:extLst>
                <a:ext uri="{FF2B5EF4-FFF2-40B4-BE49-F238E27FC236}">
                  <a16:creationId xmlns:a16="http://schemas.microsoft.com/office/drawing/2014/main" id="{C893FC3F-1B99-4FEA-8F06-0A13E7186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Line 74">
              <a:extLst>
                <a:ext uri="{FF2B5EF4-FFF2-40B4-BE49-F238E27FC236}">
                  <a16:creationId xmlns:a16="http://schemas.microsoft.com/office/drawing/2014/main" id="{D51482F0-EEF7-4684-9A95-E47585871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3" name="Group 75">
            <a:extLst>
              <a:ext uri="{FF2B5EF4-FFF2-40B4-BE49-F238E27FC236}">
                <a16:creationId xmlns:a16="http://schemas.microsoft.com/office/drawing/2014/main" id="{87974641-AB5C-4B2A-B4D0-B276222E087E}"/>
              </a:ext>
            </a:extLst>
          </p:cNvPr>
          <p:cNvGrpSpPr>
            <a:grpSpLocks/>
          </p:cNvGrpSpPr>
          <p:nvPr/>
        </p:nvGrpSpPr>
        <p:grpSpPr bwMode="auto">
          <a:xfrm>
            <a:off x="6664327" y="3589343"/>
            <a:ext cx="1347788" cy="369888"/>
            <a:chOff x="4198" y="2261"/>
            <a:chExt cx="849" cy="233"/>
          </a:xfrm>
          <a:noFill/>
        </p:grpSpPr>
        <p:sp>
          <p:nvSpPr>
            <p:cNvPr id="54" name="Rectangle 76">
              <a:extLst>
                <a:ext uri="{FF2B5EF4-FFF2-40B4-BE49-F238E27FC236}">
                  <a16:creationId xmlns:a16="http://schemas.microsoft.com/office/drawing/2014/main" id="{0D56F93C-F692-4D13-8374-6C34E2969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2261"/>
              <a:ext cx="582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cpot[2]</a:t>
              </a:r>
              <a:endPara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5" name="Line 77">
              <a:extLst>
                <a:ext uri="{FF2B5EF4-FFF2-40B4-BE49-F238E27FC236}">
                  <a16:creationId xmlns:a16="http://schemas.microsoft.com/office/drawing/2014/main" id="{C685E843-38D7-4DDB-976F-AAE3936D0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8" y="2404"/>
              <a:ext cx="247" cy="0"/>
            </a:xfrm>
            <a:prstGeom prst="line">
              <a:avLst/>
            </a:prstGeom>
            <a:grp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6" name="Rectangle 78">
            <a:extLst>
              <a:ext uri="{FF2B5EF4-FFF2-40B4-BE49-F238E27FC236}">
                <a16:creationId xmlns:a16="http://schemas.microsoft.com/office/drawing/2014/main" id="{5E0B7CB6-E3FB-4181-81B7-739FBE56F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785" y="3227388"/>
            <a:ext cx="92333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cpot[1]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57" name="Group 79">
            <a:extLst>
              <a:ext uri="{FF2B5EF4-FFF2-40B4-BE49-F238E27FC236}">
                <a16:creationId xmlns:a16="http://schemas.microsoft.com/office/drawing/2014/main" id="{5D55178B-A3E1-411C-935D-B773B764DD53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3973513"/>
            <a:ext cx="2328862" cy="379412"/>
            <a:chOff x="3863" y="1882"/>
            <a:chExt cx="1467" cy="239"/>
          </a:xfrm>
          <a:noFill/>
        </p:grpSpPr>
        <p:sp>
          <p:nvSpPr>
            <p:cNvPr id="58" name="Rectangle 80">
              <a:extLst>
                <a:ext uri="{FF2B5EF4-FFF2-40B4-BE49-F238E27FC236}">
                  <a16:creationId xmlns:a16="http://schemas.microsoft.com/office/drawing/2014/main" id="{69A265A3-FC60-41B9-9576-B33A30213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3       2        6</a:t>
              </a:r>
            </a:p>
          </p:txBody>
        </p:sp>
        <p:sp>
          <p:nvSpPr>
            <p:cNvPr id="59" name="Line 81">
              <a:extLst>
                <a:ext uri="{FF2B5EF4-FFF2-40B4-BE49-F238E27FC236}">
                  <a16:creationId xmlns:a16="http://schemas.microsoft.com/office/drawing/2014/main" id="{4A442E96-7193-420F-9256-FAAE6E770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Line 82">
              <a:extLst>
                <a:ext uri="{FF2B5EF4-FFF2-40B4-BE49-F238E27FC236}">
                  <a16:creationId xmlns:a16="http://schemas.microsoft.com/office/drawing/2014/main" id="{54DA8429-2768-4084-996B-1200155BF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" name="Rectangle 83">
            <a:extLst>
              <a:ext uri="{FF2B5EF4-FFF2-40B4-BE49-F238E27FC236}">
                <a16:creationId xmlns:a16="http://schemas.microsoft.com/office/drawing/2014/main" id="{4D3C81AC-D107-441F-AAF7-38C4AB24C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7335" y="4273550"/>
            <a:ext cx="92333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cpot[3]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2" name="Text Box 15">
            <a:extLst>
              <a:ext uri="{FF2B5EF4-FFF2-40B4-BE49-F238E27FC236}">
                <a16:creationId xmlns:a16="http://schemas.microsoft.com/office/drawing/2014/main" id="{ADA4BCBF-50C3-4202-9125-D1BDBF414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1819275"/>
            <a:ext cx="2232025" cy="290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r        c      elem</a:t>
            </a:r>
          </a:p>
        </p:txBody>
      </p:sp>
      <p:grpSp>
        <p:nvGrpSpPr>
          <p:cNvPr id="63" name="Group 22">
            <a:extLst>
              <a:ext uri="{FF2B5EF4-FFF2-40B4-BE49-F238E27FC236}">
                <a16:creationId xmlns:a16="http://schemas.microsoft.com/office/drawing/2014/main" id="{5B7707F7-C933-4EC1-B683-DA6C63F24B04}"/>
              </a:ext>
            </a:extLst>
          </p:cNvPr>
          <p:cNvGrpSpPr>
            <a:grpSpLocks/>
          </p:cNvGrpSpPr>
          <p:nvPr/>
        </p:nvGrpSpPr>
        <p:grpSpPr bwMode="auto">
          <a:xfrm>
            <a:off x="912812" y="1771650"/>
            <a:ext cx="2686050" cy="4446588"/>
            <a:chOff x="795" y="1106"/>
            <a:chExt cx="1692" cy="2801"/>
          </a:xfrm>
          <a:noFill/>
        </p:grpSpPr>
        <p:sp>
          <p:nvSpPr>
            <p:cNvPr id="64" name="Text Box 4">
              <a:extLst>
                <a:ext uri="{FF2B5EF4-FFF2-40B4-BE49-F238E27FC236}">
                  <a16:creationId xmlns:a16="http://schemas.microsoft.com/office/drawing/2014/main" id="{9536E929-E9D8-4E79-A7FD-E85D76C5B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1333"/>
              <a:ext cx="1467" cy="1629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0        0       15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0        3       22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0        5     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-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15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1        1       11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1        2         3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2        3         6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4        0       91</a:t>
              </a:r>
            </a:p>
            <a:p>
              <a:pPr algn="just">
                <a:defRPr/>
              </a:pP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endPara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5" name="Line 5">
              <a:extLst>
                <a:ext uri="{FF2B5EF4-FFF2-40B4-BE49-F238E27FC236}">
                  <a16:creationId xmlns:a16="http://schemas.microsoft.com/office/drawing/2014/main" id="{5C25D944-D3F3-4703-A310-F7B917196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1566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6" name="Text Box 6">
              <a:extLst>
                <a:ext uri="{FF2B5EF4-FFF2-40B4-BE49-F238E27FC236}">
                  <a16:creationId xmlns:a16="http://schemas.microsoft.com/office/drawing/2014/main" id="{BA3584CA-617D-41B2-AD06-C03CFB234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" y="1106"/>
              <a:ext cx="1406" cy="1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row    col     item</a:t>
              </a:r>
            </a:p>
          </p:txBody>
        </p:sp>
        <p:sp>
          <p:nvSpPr>
            <p:cNvPr id="67" name="Line 7">
              <a:extLst>
                <a:ext uri="{FF2B5EF4-FFF2-40B4-BE49-F238E27FC236}">
                  <a16:creationId xmlns:a16="http://schemas.microsoft.com/office/drawing/2014/main" id="{DE7ED250-3DAD-483F-8C8E-BD0E99367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4" y="1800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8" name="Line 8">
              <a:extLst>
                <a:ext uri="{FF2B5EF4-FFF2-40B4-BE49-F238E27FC236}">
                  <a16:creationId xmlns:a16="http://schemas.microsoft.com/office/drawing/2014/main" id="{F5A39147-2295-4845-97B1-BBBF03829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2030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9" name="Line 9">
              <a:extLst>
                <a:ext uri="{FF2B5EF4-FFF2-40B4-BE49-F238E27FC236}">
                  <a16:creationId xmlns:a16="http://schemas.microsoft.com/office/drawing/2014/main" id="{5BA4678D-A2CC-475B-9030-AA823BE5B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8" y="2261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0" name="Line 10">
              <a:extLst>
                <a:ext uri="{FF2B5EF4-FFF2-40B4-BE49-F238E27FC236}">
                  <a16:creationId xmlns:a16="http://schemas.microsoft.com/office/drawing/2014/main" id="{415101AE-255C-499C-A260-82826D320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1" y="2498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1" name="Line 11">
              <a:extLst>
                <a:ext uri="{FF2B5EF4-FFF2-40B4-BE49-F238E27FC236}">
                  <a16:creationId xmlns:a16="http://schemas.microsoft.com/office/drawing/2014/main" id="{ECDFF767-3F8E-4D25-97F5-3EA43F418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2729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2" name="Text Box 12">
              <a:extLst>
                <a:ext uri="{FF2B5EF4-FFF2-40B4-BE49-F238E27FC236}">
                  <a16:creationId xmlns:a16="http://schemas.microsoft.com/office/drawing/2014/main" id="{D1A2F093-A196-4460-99FC-A957AF331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" y="1354"/>
              <a:ext cx="213" cy="17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0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1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2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3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4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5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3" name="Line 13">
              <a:extLst>
                <a:ext uri="{FF2B5EF4-FFF2-40B4-BE49-F238E27FC236}">
                  <a16:creationId xmlns:a16="http://schemas.microsoft.com/office/drawing/2014/main" id="{AC0B8854-19C9-48DF-914D-940C0CCD4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295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4" name="Line 15">
              <a:extLst>
                <a:ext uri="{FF2B5EF4-FFF2-40B4-BE49-F238E27FC236}">
                  <a16:creationId xmlns:a16="http://schemas.microsoft.com/office/drawing/2014/main" id="{CF341CF2-E49F-4954-847B-E3C59660D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3" y="1344"/>
              <a:ext cx="0" cy="1624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6">
              <a:extLst>
                <a:ext uri="{FF2B5EF4-FFF2-40B4-BE49-F238E27FC236}">
                  <a16:creationId xmlns:a16="http://schemas.microsoft.com/office/drawing/2014/main" id="{574E86C9-2607-4DD3-A767-7CFED4E50B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7" y="1347"/>
              <a:ext cx="0" cy="1608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Rectangle 17">
              <a:extLst>
                <a:ext uri="{FF2B5EF4-FFF2-40B4-BE49-F238E27FC236}">
                  <a16:creationId xmlns:a16="http://schemas.microsoft.com/office/drawing/2014/main" id="{8888C046-9FE8-40B0-A880-0DA84A571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" y="3172"/>
              <a:ext cx="1467" cy="25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5（矩阵的行数）</a:t>
              </a:r>
            </a:p>
          </p:txBody>
        </p:sp>
        <p:grpSp>
          <p:nvGrpSpPr>
            <p:cNvPr id="77" name="Group 18">
              <a:extLst>
                <a:ext uri="{FF2B5EF4-FFF2-40B4-BE49-F238E27FC236}">
                  <a16:creationId xmlns:a16="http://schemas.microsoft.com/office/drawing/2014/main" id="{6F2EB475-DCE4-459B-B2F7-2037C80A42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0" y="3422"/>
              <a:ext cx="1470" cy="485"/>
              <a:chOff x="4256" y="3432"/>
              <a:chExt cx="1470" cy="485"/>
            </a:xfrm>
            <a:grpFill/>
          </p:grpSpPr>
          <p:sp>
            <p:nvSpPr>
              <p:cNvPr id="78" name="Rectangle 20">
                <a:extLst>
                  <a:ext uri="{FF2B5EF4-FFF2-40B4-BE49-F238E27FC236}">
                    <a16:creationId xmlns:a16="http://schemas.microsoft.com/office/drawing/2014/main" id="{F5E039E5-18DA-451E-876F-93744AC79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9" y="3432"/>
                <a:ext cx="1467" cy="485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imes New Roman" panose="02020603050405020304" pitchFamily="18" charset="0"/>
                  </a:rPr>
                  <a:t>6（矩阵的列数）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imes New Roman" panose="02020603050405020304" pitchFamily="18" charset="0"/>
                  </a:rPr>
                  <a:t>7（非零元个数）</a:t>
                </a:r>
              </a:p>
            </p:txBody>
          </p:sp>
          <p:sp>
            <p:nvSpPr>
              <p:cNvPr id="79" name="Line 21">
                <a:extLst>
                  <a:ext uri="{FF2B5EF4-FFF2-40B4-BE49-F238E27FC236}">
                    <a16:creationId xmlns:a16="http://schemas.microsoft.com/office/drawing/2014/main" id="{C4A02D40-22F9-471D-9E1B-B8E4F4DBA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6" y="3670"/>
                <a:ext cx="1467" cy="0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6908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80" name="Text Box 91">
            <a:extLst>
              <a:ext uri="{FF2B5EF4-FFF2-40B4-BE49-F238E27FC236}">
                <a16:creationId xmlns:a16="http://schemas.microsoft.com/office/drawing/2014/main" id="{CF2C0D19-808C-4407-96E0-3C757C38A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70" y="1237456"/>
            <a:ext cx="76787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将矩阵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col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列元素存放在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中下标为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cpot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[col]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的位置 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801DECE8-D77E-4986-97F8-A999DD91F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838" y="2132013"/>
            <a:ext cx="2328862" cy="258286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Line 24">
            <a:extLst>
              <a:ext uri="{FF2B5EF4-FFF2-40B4-BE49-F238E27FC236}">
                <a16:creationId xmlns:a16="http://schemas.microsoft.com/office/drawing/2014/main" id="{9F4FF5B9-B701-47CF-8863-7F7E196BE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2501900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Line 26">
            <a:extLst>
              <a:ext uri="{FF2B5EF4-FFF2-40B4-BE49-F238E27FC236}">
                <a16:creationId xmlns:a16="http://schemas.microsoft.com/office/drawing/2014/main" id="{8B0D192A-90E5-44E9-9CFC-792D20476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4188" y="2873375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Line 27">
            <a:extLst>
              <a:ext uri="{FF2B5EF4-FFF2-40B4-BE49-F238E27FC236}">
                <a16:creationId xmlns:a16="http://schemas.microsoft.com/office/drawing/2014/main" id="{98374914-8791-4168-9A52-15BD07598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3238500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Line 28">
            <a:extLst>
              <a:ext uri="{FF2B5EF4-FFF2-40B4-BE49-F238E27FC236}">
                <a16:creationId xmlns:a16="http://schemas.microsoft.com/office/drawing/2014/main" id="{A0D2F763-C025-400F-89AB-0D52863E4F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3605213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Line 29">
            <a:extLst>
              <a:ext uri="{FF2B5EF4-FFF2-40B4-BE49-F238E27FC236}">
                <a16:creationId xmlns:a16="http://schemas.microsoft.com/office/drawing/2014/main" id="{1F96151E-E8A1-4BAA-9E79-2D64DB3329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3550" y="3981450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Line 30">
            <a:extLst>
              <a:ext uri="{FF2B5EF4-FFF2-40B4-BE49-F238E27FC236}">
                <a16:creationId xmlns:a16="http://schemas.microsoft.com/office/drawing/2014/main" id="{28151EE5-E754-4B00-9A77-C0CCCF2104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434816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Text Box 31">
            <a:extLst>
              <a:ext uri="{FF2B5EF4-FFF2-40B4-BE49-F238E27FC236}">
                <a16:creationId xmlns:a16="http://schemas.microsoft.com/office/drawing/2014/main" id="{EB708638-C565-4D32-B543-6A1259CBA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650" y="2165350"/>
            <a:ext cx="338138" cy="2820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0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1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4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2" name="Line 32">
            <a:extLst>
              <a:ext uri="{FF2B5EF4-FFF2-40B4-BE49-F238E27FC236}">
                <a16:creationId xmlns:a16="http://schemas.microsoft.com/office/drawing/2014/main" id="{D0C7AAD3-3589-4462-A11E-8EB4588916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4706938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Line 33">
            <a:extLst>
              <a:ext uri="{FF2B5EF4-FFF2-40B4-BE49-F238E27FC236}">
                <a16:creationId xmlns:a16="http://schemas.microsoft.com/office/drawing/2014/main" id="{30D559E4-46BA-4E14-86C6-7B886F653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50" y="2149475"/>
            <a:ext cx="4762" cy="25812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Line 34">
            <a:extLst>
              <a:ext uri="{FF2B5EF4-FFF2-40B4-BE49-F238E27FC236}">
                <a16:creationId xmlns:a16="http://schemas.microsoft.com/office/drawing/2014/main" id="{8841E8D5-917C-49AE-9FA9-2FCA3AC447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2938" y="2154238"/>
            <a:ext cx="4762" cy="2532061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Rectangle 35">
            <a:extLst>
              <a:ext uri="{FF2B5EF4-FFF2-40B4-BE49-F238E27FC236}">
                <a16:creationId xmlns:a16="http://schemas.microsoft.com/office/drawing/2014/main" id="{D4FF4F86-B0A1-4B85-A6C3-E4DDE9762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5040313"/>
            <a:ext cx="2328862" cy="4048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/>
          <a:p>
            <a:pPr algn="ctr" eaLnBrk="1" hangingPunct="1">
              <a:defRPr/>
            </a:pP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2400" b="1">
                <a:latin typeface="Times New Roman" pitchFamily="18" charset="0"/>
              </a:rPr>
              <a:t>（矩阵的行数）</a:t>
            </a:r>
          </a:p>
        </p:txBody>
      </p:sp>
      <p:grpSp>
        <p:nvGrpSpPr>
          <p:cNvPr id="16" name="Group 36">
            <a:extLst>
              <a:ext uri="{FF2B5EF4-FFF2-40B4-BE49-F238E27FC236}">
                <a16:creationId xmlns:a16="http://schemas.microsoft.com/office/drawing/2014/main" id="{0336EF51-CE3C-4D0E-A28A-4CEF8E0F7D4B}"/>
              </a:ext>
            </a:extLst>
          </p:cNvPr>
          <p:cNvGrpSpPr>
            <a:grpSpLocks/>
          </p:cNvGrpSpPr>
          <p:nvPr/>
        </p:nvGrpSpPr>
        <p:grpSpPr bwMode="auto">
          <a:xfrm>
            <a:off x="4291013" y="5437188"/>
            <a:ext cx="2335212" cy="769937"/>
            <a:chOff x="4266" y="3835"/>
            <a:chExt cx="1471" cy="485"/>
          </a:xfrm>
          <a:noFill/>
        </p:grpSpPr>
        <p:sp>
          <p:nvSpPr>
            <p:cNvPr id="17" name="Line 37">
              <a:extLst>
                <a:ext uri="{FF2B5EF4-FFF2-40B4-BE49-F238E27FC236}">
                  <a16:creationId xmlns:a16="http://schemas.microsoft.com/office/drawing/2014/main" id="{4014D513-6DE8-49D5-8A16-52B2AFFB5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8" name="Rectangle 38">
              <a:extLst>
                <a:ext uri="{FF2B5EF4-FFF2-40B4-BE49-F238E27FC236}">
                  <a16:creationId xmlns:a16="http://schemas.microsoft.com/office/drawing/2014/main" id="{C7B8758C-6208-429E-8CEF-67C3A1691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5</a:t>
              </a:r>
              <a:r>
                <a:rPr lang="zh-CN" altLang="en-US" sz="2400" b="1">
                  <a:latin typeface="Times New Roman" pitchFamily="18" charset="0"/>
                </a:rPr>
                <a:t>（矩阵的列数）</a:t>
              </a:r>
            </a:p>
            <a:p>
              <a:pPr algn="ctr" eaLnBrk="1" hangingPunct="1">
                <a:defRPr/>
              </a:pPr>
              <a:r>
                <a:rPr lang="zh-CN" altLang="en-US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7</a:t>
              </a:r>
              <a:r>
                <a:rPr lang="zh-CN" altLang="en-US" sz="2400" b="1">
                  <a:latin typeface="Times New Roman" pitchFamily="18" charset="0"/>
                </a:rPr>
                <a:t>（非零元个数）</a:t>
              </a:r>
            </a:p>
          </p:txBody>
        </p:sp>
        <p:sp>
          <p:nvSpPr>
            <p:cNvPr id="19" name="Line 39">
              <a:extLst>
                <a:ext uri="{FF2B5EF4-FFF2-40B4-BE49-F238E27FC236}">
                  <a16:creationId xmlns:a16="http://schemas.microsoft.com/office/drawing/2014/main" id="{12AC89F3-DC61-4208-BA5A-51110CAD7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" name="Line 40">
            <a:extLst>
              <a:ext uri="{FF2B5EF4-FFF2-40B4-BE49-F238E27FC236}">
                <a16:creationId xmlns:a16="http://schemas.microsoft.com/office/drawing/2014/main" id="{C501308B-D899-49A1-81AB-1595183EE5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813" y="4516438"/>
            <a:ext cx="406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" name="Line 41">
            <a:extLst>
              <a:ext uri="{FF2B5EF4-FFF2-40B4-BE49-F238E27FC236}">
                <a16:creationId xmlns:a16="http://schemas.microsoft.com/office/drawing/2014/main" id="{519A4878-2493-4F40-B150-0FAEA19547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4325" y="3452813"/>
            <a:ext cx="39211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Rectangle 42">
            <a:extLst>
              <a:ext uri="{FF2B5EF4-FFF2-40B4-BE49-F238E27FC236}">
                <a16:creationId xmlns:a16="http://schemas.microsoft.com/office/drawing/2014/main" id="{CF5B79BE-9EA1-4AF4-8E71-DF40C883E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538" y="4286250"/>
            <a:ext cx="98266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cpot[4]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3" name="Line 43">
            <a:extLst>
              <a:ext uri="{FF2B5EF4-FFF2-40B4-BE49-F238E27FC236}">
                <a16:creationId xmlns:a16="http://schemas.microsoft.com/office/drawing/2014/main" id="{71375FDB-59A0-4B85-AA92-5DB5F36BFA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5913" y="4513263"/>
            <a:ext cx="3921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4" name="Group 44">
            <a:extLst>
              <a:ext uri="{FF2B5EF4-FFF2-40B4-BE49-F238E27FC236}">
                <a16:creationId xmlns:a16="http://schemas.microsoft.com/office/drawing/2014/main" id="{73E965D8-666B-4EF5-B1B3-7C0718FB844C}"/>
              </a:ext>
            </a:extLst>
          </p:cNvPr>
          <p:cNvGrpSpPr>
            <a:grpSpLocks/>
          </p:cNvGrpSpPr>
          <p:nvPr/>
        </p:nvGrpSpPr>
        <p:grpSpPr bwMode="auto">
          <a:xfrm>
            <a:off x="4287838" y="2133600"/>
            <a:ext cx="2328862" cy="377825"/>
            <a:chOff x="3826" y="1097"/>
            <a:chExt cx="1467" cy="249"/>
          </a:xfrm>
          <a:noFill/>
        </p:grpSpPr>
        <p:sp>
          <p:nvSpPr>
            <p:cNvPr id="25" name="Rectangle 45">
              <a:extLst>
                <a:ext uri="{FF2B5EF4-FFF2-40B4-BE49-F238E27FC236}">
                  <a16:creationId xmlns:a16="http://schemas.microsoft.com/office/drawing/2014/main" id="{0D255E68-51C3-4A2D-8758-C3A82472C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1097"/>
              <a:ext cx="1467" cy="248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0       0       15</a:t>
              </a:r>
            </a:p>
          </p:txBody>
        </p:sp>
        <p:sp>
          <p:nvSpPr>
            <p:cNvPr id="26" name="Line 46">
              <a:extLst>
                <a:ext uri="{FF2B5EF4-FFF2-40B4-BE49-F238E27FC236}">
                  <a16:creationId xmlns:a16="http://schemas.microsoft.com/office/drawing/2014/main" id="{3C0220C8-AFD0-460F-AFD5-B78E22F55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7" name="Line 47">
              <a:extLst>
                <a:ext uri="{FF2B5EF4-FFF2-40B4-BE49-F238E27FC236}">
                  <a16:creationId xmlns:a16="http://schemas.microsoft.com/office/drawing/2014/main" id="{D1F6F1FA-7A0F-4FD0-8765-E199507DC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48">
            <a:extLst>
              <a:ext uri="{FF2B5EF4-FFF2-40B4-BE49-F238E27FC236}">
                <a16:creationId xmlns:a16="http://schemas.microsoft.com/office/drawing/2014/main" id="{0D513F62-8B08-43A4-BE24-26331C84449C}"/>
              </a:ext>
            </a:extLst>
          </p:cNvPr>
          <p:cNvGrpSpPr>
            <a:grpSpLocks/>
          </p:cNvGrpSpPr>
          <p:nvPr/>
        </p:nvGrpSpPr>
        <p:grpSpPr bwMode="auto">
          <a:xfrm>
            <a:off x="6650040" y="2487616"/>
            <a:ext cx="1347788" cy="369888"/>
            <a:chOff x="4189" y="1329"/>
            <a:chExt cx="849" cy="233"/>
          </a:xfrm>
          <a:noFill/>
        </p:grpSpPr>
        <p:sp>
          <p:nvSpPr>
            <p:cNvPr id="29" name="Rectangle 49">
              <a:extLst>
                <a:ext uri="{FF2B5EF4-FFF2-40B4-BE49-F238E27FC236}">
                  <a16:creationId xmlns:a16="http://schemas.microsoft.com/office/drawing/2014/main" id="{5C744D99-2BAE-414B-BE6B-683EF64A7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1329"/>
              <a:ext cx="582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cpot[0]</a:t>
              </a:r>
              <a:endPara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0" name="Line 50">
              <a:extLst>
                <a:ext uri="{FF2B5EF4-FFF2-40B4-BE49-F238E27FC236}">
                  <a16:creationId xmlns:a16="http://schemas.microsoft.com/office/drawing/2014/main" id="{FD2393B3-28ED-44D1-8A68-19A57CAD1C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9" y="1472"/>
              <a:ext cx="247" cy="0"/>
            </a:xfrm>
            <a:prstGeom prst="line">
              <a:avLst/>
            </a:prstGeom>
            <a:grp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51">
            <a:extLst>
              <a:ext uri="{FF2B5EF4-FFF2-40B4-BE49-F238E27FC236}">
                <a16:creationId xmlns:a16="http://schemas.microsoft.com/office/drawing/2014/main" id="{986E12B9-10D9-43D1-B0A6-8CAB20B0EA8B}"/>
              </a:ext>
            </a:extLst>
          </p:cNvPr>
          <p:cNvGrpSpPr>
            <a:grpSpLocks/>
          </p:cNvGrpSpPr>
          <p:nvPr/>
        </p:nvGrpSpPr>
        <p:grpSpPr bwMode="auto">
          <a:xfrm>
            <a:off x="4289425" y="3595688"/>
            <a:ext cx="2328863" cy="379412"/>
            <a:chOff x="3863" y="1882"/>
            <a:chExt cx="1467" cy="239"/>
          </a:xfrm>
          <a:noFill/>
        </p:grpSpPr>
        <p:sp>
          <p:nvSpPr>
            <p:cNvPr id="32" name="Rectangle 52">
              <a:extLst>
                <a:ext uri="{FF2B5EF4-FFF2-40B4-BE49-F238E27FC236}">
                  <a16:creationId xmlns:a16="http://schemas.microsoft.com/office/drawing/2014/main" id="{BFF4E4FC-329F-43CF-974C-B900D74F3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3       0       22</a:t>
              </a:r>
            </a:p>
          </p:txBody>
        </p:sp>
        <p:sp>
          <p:nvSpPr>
            <p:cNvPr id="33" name="Line 53">
              <a:extLst>
                <a:ext uri="{FF2B5EF4-FFF2-40B4-BE49-F238E27FC236}">
                  <a16:creationId xmlns:a16="http://schemas.microsoft.com/office/drawing/2014/main" id="{63C1B548-4A34-4A25-83CC-19DB96606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4" name="Line 54">
              <a:extLst>
                <a:ext uri="{FF2B5EF4-FFF2-40B4-BE49-F238E27FC236}">
                  <a16:creationId xmlns:a16="http://schemas.microsoft.com/office/drawing/2014/main" id="{11B84A5C-E441-463B-BB88-42547B8AC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58">
            <a:extLst>
              <a:ext uri="{FF2B5EF4-FFF2-40B4-BE49-F238E27FC236}">
                <a16:creationId xmlns:a16="http://schemas.microsoft.com/office/drawing/2014/main" id="{94B3865B-EC75-4BEC-AA9D-177568555EE4}"/>
              </a:ext>
            </a:extLst>
          </p:cNvPr>
          <p:cNvGrpSpPr>
            <a:grpSpLocks/>
          </p:cNvGrpSpPr>
          <p:nvPr/>
        </p:nvGrpSpPr>
        <p:grpSpPr bwMode="auto">
          <a:xfrm>
            <a:off x="4289425" y="4335463"/>
            <a:ext cx="2328863" cy="379412"/>
            <a:chOff x="3863" y="1882"/>
            <a:chExt cx="1467" cy="239"/>
          </a:xfrm>
          <a:noFill/>
        </p:grpSpPr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0D38337E-E422-4BD5-9476-87B8BEDBB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5       0      -15</a:t>
              </a:r>
            </a:p>
          </p:txBody>
        </p:sp>
        <p:sp>
          <p:nvSpPr>
            <p:cNvPr id="37" name="Line 60">
              <a:extLst>
                <a:ext uri="{FF2B5EF4-FFF2-40B4-BE49-F238E27FC236}">
                  <a16:creationId xmlns:a16="http://schemas.microsoft.com/office/drawing/2014/main" id="{BB74DA3C-BD9C-4184-A2CB-9BA84C9586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8" name="Line 61">
              <a:extLst>
                <a:ext uri="{FF2B5EF4-FFF2-40B4-BE49-F238E27FC236}">
                  <a16:creationId xmlns:a16="http://schemas.microsoft.com/office/drawing/2014/main" id="{8FFBC9DF-C77F-4B92-A5FD-D2B46AE41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Group 62">
            <a:extLst>
              <a:ext uri="{FF2B5EF4-FFF2-40B4-BE49-F238E27FC236}">
                <a16:creationId xmlns:a16="http://schemas.microsoft.com/office/drawing/2014/main" id="{01EC8B3B-DF46-461D-B286-F38CA9DFCF99}"/>
              </a:ext>
            </a:extLst>
          </p:cNvPr>
          <p:cNvGrpSpPr>
            <a:grpSpLocks/>
          </p:cNvGrpSpPr>
          <p:nvPr/>
        </p:nvGrpSpPr>
        <p:grpSpPr bwMode="auto">
          <a:xfrm>
            <a:off x="6680200" y="4660906"/>
            <a:ext cx="1404938" cy="369888"/>
            <a:chOff x="4208" y="2918"/>
            <a:chExt cx="885" cy="233"/>
          </a:xfrm>
          <a:noFill/>
        </p:grpSpPr>
        <p:sp>
          <p:nvSpPr>
            <p:cNvPr id="40" name="Line 63">
              <a:extLst>
                <a:ext uri="{FF2B5EF4-FFF2-40B4-BE49-F238E27FC236}">
                  <a16:creationId xmlns:a16="http://schemas.microsoft.com/office/drawing/2014/main" id="{89421C9E-99A1-4A70-A3C2-83205038D0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8" y="3053"/>
              <a:ext cx="247" cy="0"/>
            </a:xfrm>
            <a:prstGeom prst="line">
              <a:avLst/>
            </a:prstGeom>
            <a:grp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5A914432-FA16-44E6-B0BD-0BED9CB31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4" y="2918"/>
              <a:ext cx="619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cpot[5]</a:t>
              </a:r>
              <a:endPara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42" name="Group 65">
            <a:extLst>
              <a:ext uri="{FF2B5EF4-FFF2-40B4-BE49-F238E27FC236}">
                <a16:creationId xmlns:a16="http://schemas.microsoft.com/office/drawing/2014/main" id="{2037485E-F151-4B5C-95FF-022447C1F191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2871788"/>
            <a:ext cx="2328862" cy="379412"/>
            <a:chOff x="3863" y="1882"/>
            <a:chExt cx="1467" cy="239"/>
          </a:xfrm>
          <a:noFill/>
        </p:grpSpPr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9A720154-967E-482A-BF65-C6F9FBF8E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1       1       11</a:t>
              </a:r>
            </a:p>
          </p:txBody>
        </p:sp>
        <p:sp>
          <p:nvSpPr>
            <p:cNvPr id="44" name="Line 67">
              <a:extLst>
                <a:ext uri="{FF2B5EF4-FFF2-40B4-BE49-F238E27FC236}">
                  <a16:creationId xmlns:a16="http://schemas.microsoft.com/office/drawing/2014/main" id="{956D6E8F-A2C9-434A-8C48-0112AFF24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Line 68">
              <a:extLst>
                <a:ext uri="{FF2B5EF4-FFF2-40B4-BE49-F238E27FC236}">
                  <a16:creationId xmlns:a16="http://schemas.microsoft.com/office/drawing/2014/main" id="{A07FF134-C461-4383-8D2A-C3D84A1F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Group 69">
            <a:extLst>
              <a:ext uri="{FF2B5EF4-FFF2-40B4-BE49-F238E27FC236}">
                <a16:creationId xmlns:a16="http://schemas.microsoft.com/office/drawing/2014/main" id="{4A389407-602E-4834-8C00-DA788C907C9C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3233738"/>
            <a:ext cx="2328862" cy="379412"/>
            <a:chOff x="3863" y="1882"/>
            <a:chExt cx="1467" cy="239"/>
          </a:xfrm>
          <a:noFill/>
        </p:grpSpPr>
        <p:sp>
          <p:nvSpPr>
            <p:cNvPr id="47" name="Rectangle 70">
              <a:extLst>
                <a:ext uri="{FF2B5EF4-FFF2-40B4-BE49-F238E27FC236}">
                  <a16:creationId xmlns:a16="http://schemas.microsoft.com/office/drawing/2014/main" id="{CCD25075-35C3-4B59-88B7-8B45503A6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2       1        3</a:t>
              </a:r>
            </a:p>
          </p:txBody>
        </p:sp>
        <p:sp>
          <p:nvSpPr>
            <p:cNvPr id="48" name="Line 71">
              <a:extLst>
                <a:ext uri="{FF2B5EF4-FFF2-40B4-BE49-F238E27FC236}">
                  <a16:creationId xmlns:a16="http://schemas.microsoft.com/office/drawing/2014/main" id="{E047796C-A03E-4B22-90DB-831C2014D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9" name="Line 72">
              <a:extLst>
                <a:ext uri="{FF2B5EF4-FFF2-40B4-BE49-F238E27FC236}">
                  <a16:creationId xmlns:a16="http://schemas.microsoft.com/office/drawing/2014/main" id="{2588A879-6AFD-40EF-BFA1-B59E06B27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Group 73">
            <a:extLst>
              <a:ext uri="{FF2B5EF4-FFF2-40B4-BE49-F238E27FC236}">
                <a16:creationId xmlns:a16="http://schemas.microsoft.com/office/drawing/2014/main" id="{4171B06F-5576-4B2C-99B6-99C99EE8605B}"/>
              </a:ext>
            </a:extLst>
          </p:cNvPr>
          <p:cNvGrpSpPr>
            <a:grpSpLocks/>
          </p:cNvGrpSpPr>
          <p:nvPr/>
        </p:nvGrpSpPr>
        <p:grpSpPr bwMode="auto">
          <a:xfrm>
            <a:off x="6664327" y="3589343"/>
            <a:ext cx="1347788" cy="369888"/>
            <a:chOff x="4198" y="2261"/>
            <a:chExt cx="849" cy="233"/>
          </a:xfrm>
          <a:noFill/>
        </p:grpSpPr>
        <p:sp>
          <p:nvSpPr>
            <p:cNvPr id="51" name="Rectangle 74">
              <a:extLst>
                <a:ext uri="{FF2B5EF4-FFF2-40B4-BE49-F238E27FC236}">
                  <a16:creationId xmlns:a16="http://schemas.microsoft.com/office/drawing/2014/main" id="{783C0CE2-7993-40D1-B61F-523148B4C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2261"/>
              <a:ext cx="582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cpot[2]</a:t>
              </a:r>
              <a:endPara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2" name="Line 75">
              <a:extLst>
                <a:ext uri="{FF2B5EF4-FFF2-40B4-BE49-F238E27FC236}">
                  <a16:creationId xmlns:a16="http://schemas.microsoft.com/office/drawing/2014/main" id="{CCDC5675-FA6C-4AB5-84E3-49D78B1516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8" y="2404"/>
              <a:ext cx="247" cy="0"/>
            </a:xfrm>
            <a:prstGeom prst="line">
              <a:avLst/>
            </a:prstGeom>
            <a:grp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3" name="Rectangle 76">
            <a:extLst>
              <a:ext uri="{FF2B5EF4-FFF2-40B4-BE49-F238E27FC236}">
                <a16:creationId xmlns:a16="http://schemas.microsoft.com/office/drawing/2014/main" id="{F39FCD72-9FC6-4D8A-96B2-2804DE850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785" y="3227388"/>
            <a:ext cx="92333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cpot[1]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54" name="Group 77">
            <a:extLst>
              <a:ext uri="{FF2B5EF4-FFF2-40B4-BE49-F238E27FC236}">
                <a16:creationId xmlns:a16="http://schemas.microsoft.com/office/drawing/2014/main" id="{4419D568-74B9-4CDD-8D7A-A93BAFC676C3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3973513"/>
            <a:ext cx="2328862" cy="379412"/>
            <a:chOff x="3863" y="1882"/>
            <a:chExt cx="1467" cy="239"/>
          </a:xfrm>
          <a:noFill/>
        </p:grpSpPr>
        <p:sp>
          <p:nvSpPr>
            <p:cNvPr id="55" name="Rectangle 78">
              <a:extLst>
                <a:ext uri="{FF2B5EF4-FFF2-40B4-BE49-F238E27FC236}">
                  <a16:creationId xmlns:a16="http://schemas.microsoft.com/office/drawing/2014/main" id="{11B23E33-1824-4066-9F07-9C8E02767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3       2        6</a:t>
              </a:r>
            </a:p>
          </p:txBody>
        </p:sp>
        <p:sp>
          <p:nvSpPr>
            <p:cNvPr id="56" name="Line 79">
              <a:extLst>
                <a:ext uri="{FF2B5EF4-FFF2-40B4-BE49-F238E27FC236}">
                  <a16:creationId xmlns:a16="http://schemas.microsoft.com/office/drawing/2014/main" id="{469486ED-C9B0-4AD4-B57D-D7D284318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7" name="Line 80">
              <a:extLst>
                <a:ext uri="{FF2B5EF4-FFF2-40B4-BE49-F238E27FC236}">
                  <a16:creationId xmlns:a16="http://schemas.microsoft.com/office/drawing/2014/main" id="{007E5755-EE03-455A-9930-F1DF9A8C5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8" name="Rectangle 81">
            <a:extLst>
              <a:ext uri="{FF2B5EF4-FFF2-40B4-BE49-F238E27FC236}">
                <a16:creationId xmlns:a16="http://schemas.microsoft.com/office/drawing/2014/main" id="{EB8860B7-6D5C-4561-92F7-835252B3E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7335" y="4273550"/>
            <a:ext cx="92333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cpot[3]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59" name="Group 82">
            <a:extLst>
              <a:ext uri="{FF2B5EF4-FFF2-40B4-BE49-F238E27FC236}">
                <a16:creationId xmlns:a16="http://schemas.microsoft.com/office/drawing/2014/main" id="{2A3EB112-636C-4795-92C3-FC80EDFA883A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2493963"/>
            <a:ext cx="2328862" cy="379412"/>
            <a:chOff x="3863" y="1882"/>
            <a:chExt cx="1467" cy="239"/>
          </a:xfrm>
          <a:noFill/>
        </p:grpSpPr>
        <p:sp>
          <p:nvSpPr>
            <p:cNvPr id="60" name="Rectangle 83">
              <a:extLst>
                <a:ext uri="{FF2B5EF4-FFF2-40B4-BE49-F238E27FC236}">
                  <a16:creationId xmlns:a16="http://schemas.microsoft.com/office/drawing/2014/main" id="{645D5F74-3751-4B31-B724-968F5A710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0       4       91</a:t>
              </a:r>
            </a:p>
          </p:txBody>
        </p:sp>
        <p:sp>
          <p:nvSpPr>
            <p:cNvPr id="61" name="Line 84">
              <a:extLst>
                <a:ext uri="{FF2B5EF4-FFF2-40B4-BE49-F238E27FC236}">
                  <a16:creationId xmlns:a16="http://schemas.microsoft.com/office/drawing/2014/main" id="{0E9CFA90-ABFF-4AD4-9A4E-CF4B82482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2" name="Line 85">
              <a:extLst>
                <a:ext uri="{FF2B5EF4-FFF2-40B4-BE49-F238E27FC236}">
                  <a16:creationId xmlns:a16="http://schemas.microsoft.com/office/drawing/2014/main" id="{B3FB2411-9063-47E8-985E-97C8CD610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86">
            <a:extLst>
              <a:ext uri="{FF2B5EF4-FFF2-40B4-BE49-F238E27FC236}">
                <a16:creationId xmlns:a16="http://schemas.microsoft.com/office/drawing/2014/main" id="{2C339C68-E752-4A51-9C71-837A3FDEFE0C}"/>
              </a:ext>
            </a:extLst>
          </p:cNvPr>
          <p:cNvGrpSpPr>
            <a:grpSpLocks/>
          </p:cNvGrpSpPr>
          <p:nvPr/>
        </p:nvGrpSpPr>
        <p:grpSpPr bwMode="auto">
          <a:xfrm>
            <a:off x="6650040" y="2836866"/>
            <a:ext cx="1347788" cy="369888"/>
            <a:chOff x="4189" y="1329"/>
            <a:chExt cx="849" cy="233"/>
          </a:xfrm>
          <a:noFill/>
        </p:grpSpPr>
        <p:sp>
          <p:nvSpPr>
            <p:cNvPr id="64" name="Rectangle 87">
              <a:extLst>
                <a:ext uri="{FF2B5EF4-FFF2-40B4-BE49-F238E27FC236}">
                  <a16:creationId xmlns:a16="http://schemas.microsoft.com/office/drawing/2014/main" id="{777CC70E-37C0-4B46-8C71-4D91E111C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1329"/>
              <a:ext cx="582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cpot[0]</a:t>
              </a:r>
              <a:endPara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5" name="Line 88">
              <a:extLst>
                <a:ext uri="{FF2B5EF4-FFF2-40B4-BE49-F238E27FC236}">
                  <a16:creationId xmlns:a16="http://schemas.microsoft.com/office/drawing/2014/main" id="{EA0C0903-DFFD-487F-99A7-8A9F722A5D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9" y="1472"/>
              <a:ext cx="247" cy="0"/>
            </a:xfrm>
            <a:prstGeom prst="line">
              <a:avLst/>
            </a:prstGeom>
            <a:grp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66" name="Text Box 15">
            <a:extLst>
              <a:ext uri="{FF2B5EF4-FFF2-40B4-BE49-F238E27FC236}">
                <a16:creationId xmlns:a16="http://schemas.microsoft.com/office/drawing/2014/main" id="{658F6775-D13E-4C52-BFA7-A72B96439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1819275"/>
            <a:ext cx="2232025" cy="290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r        c      elem</a:t>
            </a:r>
          </a:p>
        </p:txBody>
      </p:sp>
      <p:grpSp>
        <p:nvGrpSpPr>
          <p:cNvPr id="67" name="Group 22">
            <a:extLst>
              <a:ext uri="{FF2B5EF4-FFF2-40B4-BE49-F238E27FC236}">
                <a16:creationId xmlns:a16="http://schemas.microsoft.com/office/drawing/2014/main" id="{A8973659-52C2-40C6-AE1C-BA5BD28DD6B2}"/>
              </a:ext>
            </a:extLst>
          </p:cNvPr>
          <p:cNvGrpSpPr>
            <a:grpSpLocks/>
          </p:cNvGrpSpPr>
          <p:nvPr/>
        </p:nvGrpSpPr>
        <p:grpSpPr bwMode="auto">
          <a:xfrm>
            <a:off x="912812" y="1771650"/>
            <a:ext cx="2686050" cy="4446588"/>
            <a:chOff x="795" y="1106"/>
            <a:chExt cx="1692" cy="2801"/>
          </a:xfrm>
          <a:noFill/>
        </p:grpSpPr>
        <p:sp>
          <p:nvSpPr>
            <p:cNvPr id="68" name="Text Box 4">
              <a:extLst>
                <a:ext uri="{FF2B5EF4-FFF2-40B4-BE49-F238E27FC236}">
                  <a16:creationId xmlns:a16="http://schemas.microsoft.com/office/drawing/2014/main" id="{339EB8EF-9378-4C8A-960D-D3FB1686A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1333"/>
              <a:ext cx="1467" cy="1629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0        0       15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0        3       22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0        5     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-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15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1        1       11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1        2         3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2        3         6</a:t>
              </a:r>
            </a:p>
            <a:p>
              <a:pPr algn="just"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4        0       91</a:t>
              </a:r>
            </a:p>
            <a:p>
              <a:pPr algn="just">
                <a:defRPr/>
              </a:pP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endPara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9" name="Line 5">
              <a:extLst>
                <a:ext uri="{FF2B5EF4-FFF2-40B4-BE49-F238E27FC236}">
                  <a16:creationId xmlns:a16="http://schemas.microsoft.com/office/drawing/2014/main" id="{8061B18C-321A-434C-82B6-6C02927FC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1566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0" name="Text Box 6">
              <a:extLst>
                <a:ext uri="{FF2B5EF4-FFF2-40B4-BE49-F238E27FC236}">
                  <a16:creationId xmlns:a16="http://schemas.microsoft.com/office/drawing/2014/main" id="{AD5C3A2D-365E-4169-9F97-3F09542D2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" y="1106"/>
              <a:ext cx="1406" cy="1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row    col     item</a:t>
              </a:r>
            </a:p>
          </p:txBody>
        </p:sp>
        <p:sp>
          <p:nvSpPr>
            <p:cNvPr id="71" name="Line 7">
              <a:extLst>
                <a:ext uri="{FF2B5EF4-FFF2-40B4-BE49-F238E27FC236}">
                  <a16:creationId xmlns:a16="http://schemas.microsoft.com/office/drawing/2014/main" id="{F3CB330D-480F-4C88-8731-A9F67B5AC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4" y="1800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2" name="Line 8">
              <a:extLst>
                <a:ext uri="{FF2B5EF4-FFF2-40B4-BE49-F238E27FC236}">
                  <a16:creationId xmlns:a16="http://schemas.microsoft.com/office/drawing/2014/main" id="{A9323AFC-E072-4F3C-9932-08C3CB6AE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2030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3" name="Line 9">
              <a:extLst>
                <a:ext uri="{FF2B5EF4-FFF2-40B4-BE49-F238E27FC236}">
                  <a16:creationId xmlns:a16="http://schemas.microsoft.com/office/drawing/2014/main" id="{4799724C-B900-4AC6-9977-A8CE281ACD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8" y="2261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4" name="Line 10">
              <a:extLst>
                <a:ext uri="{FF2B5EF4-FFF2-40B4-BE49-F238E27FC236}">
                  <a16:creationId xmlns:a16="http://schemas.microsoft.com/office/drawing/2014/main" id="{6D7D92D1-0167-486E-85C7-8AA804284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1" y="2498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5" name="Line 11">
              <a:extLst>
                <a:ext uri="{FF2B5EF4-FFF2-40B4-BE49-F238E27FC236}">
                  <a16:creationId xmlns:a16="http://schemas.microsoft.com/office/drawing/2014/main" id="{481AD15A-F6B6-48EF-8831-37B2F4695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2729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6" name="Text Box 12">
              <a:extLst>
                <a:ext uri="{FF2B5EF4-FFF2-40B4-BE49-F238E27FC236}">
                  <a16:creationId xmlns:a16="http://schemas.microsoft.com/office/drawing/2014/main" id="{07059F2A-F813-4A61-B93F-66899010D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" y="1354"/>
              <a:ext cx="213" cy="17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0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1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2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3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4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5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7" name="Line 13">
              <a:extLst>
                <a:ext uri="{FF2B5EF4-FFF2-40B4-BE49-F238E27FC236}">
                  <a16:creationId xmlns:a16="http://schemas.microsoft.com/office/drawing/2014/main" id="{B076DC70-59A6-41A3-A221-D81D287E1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295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8" name="Line 15">
              <a:extLst>
                <a:ext uri="{FF2B5EF4-FFF2-40B4-BE49-F238E27FC236}">
                  <a16:creationId xmlns:a16="http://schemas.microsoft.com/office/drawing/2014/main" id="{CEF7BFE5-FBFB-4718-9353-59E4FE7E7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3" y="1344"/>
              <a:ext cx="0" cy="1624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16">
              <a:extLst>
                <a:ext uri="{FF2B5EF4-FFF2-40B4-BE49-F238E27FC236}">
                  <a16:creationId xmlns:a16="http://schemas.microsoft.com/office/drawing/2014/main" id="{61E26359-2AF6-4FAA-B2C5-70929EF1B5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7" y="1347"/>
              <a:ext cx="0" cy="1608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Rectangle 17">
              <a:extLst>
                <a:ext uri="{FF2B5EF4-FFF2-40B4-BE49-F238E27FC236}">
                  <a16:creationId xmlns:a16="http://schemas.microsoft.com/office/drawing/2014/main" id="{7886445D-F11A-49A2-8C7F-D7C5C35CF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" y="3172"/>
              <a:ext cx="1467" cy="25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5（矩阵的行数）</a:t>
              </a:r>
            </a:p>
          </p:txBody>
        </p:sp>
        <p:grpSp>
          <p:nvGrpSpPr>
            <p:cNvPr id="82" name="Group 18">
              <a:extLst>
                <a:ext uri="{FF2B5EF4-FFF2-40B4-BE49-F238E27FC236}">
                  <a16:creationId xmlns:a16="http://schemas.microsoft.com/office/drawing/2014/main" id="{E9C785CA-9E24-49E1-8E96-43C8263A37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0" y="3422"/>
              <a:ext cx="1470" cy="485"/>
              <a:chOff x="4256" y="3432"/>
              <a:chExt cx="1470" cy="485"/>
            </a:xfrm>
            <a:grpFill/>
          </p:grpSpPr>
          <p:sp>
            <p:nvSpPr>
              <p:cNvPr id="83" name="Rectangle 20">
                <a:extLst>
                  <a:ext uri="{FF2B5EF4-FFF2-40B4-BE49-F238E27FC236}">
                    <a16:creationId xmlns:a16="http://schemas.microsoft.com/office/drawing/2014/main" id="{54BA9DB9-FDA9-4E11-9C4C-2A05FDDEB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9" y="3432"/>
                <a:ext cx="1467" cy="485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imes New Roman" panose="02020603050405020304" pitchFamily="18" charset="0"/>
                  </a:rPr>
                  <a:t>6（矩阵的列数）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imes New Roman" panose="02020603050405020304" pitchFamily="18" charset="0"/>
                  </a:rPr>
                  <a:t>7（非零元个数）</a:t>
                </a:r>
              </a:p>
            </p:txBody>
          </p:sp>
          <p:sp>
            <p:nvSpPr>
              <p:cNvPr id="84" name="Line 21">
                <a:extLst>
                  <a:ext uri="{FF2B5EF4-FFF2-40B4-BE49-F238E27FC236}">
                    <a16:creationId xmlns:a16="http://schemas.microsoft.com/office/drawing/2014/main" id="{A358C49B-E869-4C24-9FBA-77972FAB8B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6" y="3670"/>
                <a:ext cx="1467" cy="0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7798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5.2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矩阵的存储结构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A87839-640E-4480-BCF3-983A16710AA6}"/>
              </a:ext>
            </a:extLst>
          </p:cNvPr>
          <p:cNvSpPr txBox="1"/>
          <p:nvPr/>
        </p:nvSpPr>
        <p:spPr>
          <a:xfrm>
            <a:off x="600419" y="1134737"/>
            <a:ext cx="244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二维数组</a:t>
            </a:r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6E66EA10-7DA9-41F9-A537-342524286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3979863"/>
            <a:ext cx="8305800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常用的映射方法有两种：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优先：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先行后列</a:t>
            </a: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，先存储行号较小的元素，行号相同者先存储列号较小的元素。</a:t>
            </a:r>
            <a:r>
              <a:rPr lang="zh-CN" altLang="en-US" sz="24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优先：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先列后行</a:t>
            </a: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，先存储列号较小的元素，列号相同者先存储行号较小的元素。</a:t>
            </a:r>
            <a:r>
              <a:rPr lang="zh-CN" altLang="en-US" sz="24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6" name="Rectangle 12">
            <a:extLst>
              <a:ext uri="{FF2B5EF4-FFF2-40B4-BE49-F238E27FC236}">
                <a16:creationId xmlns:a16="http://schemas.microsoft.com/office/drawing/2014/main" id="{F87C8EA7-DD98-49CF-8A63-E5875AD75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1" y="2038350"/>
            <a:ext cx="1498779" cy="46196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二维数组</a:t>
            </a:r>
          </a:p>
        </p:txBody>
      </p:sp>
      <p:sp>
        <p:nvSpPr>
          <p:cNvPr id="37" name="AutoShape 13">
            <a:extLst>
              <a:ext uri="{FF2B5EF4-FFF2-40B4-BE49-F238E27FC236}">
                <a16:creationId xmlns:a16="http://schemas.microsoft.com/office/drawing/2014/main" id="{ABECB4F0-AEE2-47B2-AD65-775A4E0FF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1831181"/>
            <a:ext cx="860285" cy="917575"/>
          </a:xfrm>
          <a:prstGeom prst="rightArrow">
            <a:avLst>
              <a:gd name="adj1" fmla="val 50000"/>
              <a:gd name="adj2" fmla="val 5525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01EDD604-0993-4F50-B446-1D5BC34C2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177" y="2071689"/>
            <a:ext cx="1416050" cy="46196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  存</a:t>
            </a:r>
          </a:p>
        </p:txBody>
      </p:sp>
      <p:sp>
        <p:nvSpPr>
          <p:cNvPr id="39" name="AutoShape 17">
            <a:extLst>
              <a:ext uri="{FF2B5EF4-FFF2-40B4-BE49-F238E27FC236}">
                <a16:creationId xmlns:a16="http://schemas.microsoft.com/office/drawing/2014/main" id="{045D2459-0280-439C-B01E-E34475E89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3069680"/>
            <a:ext cx="827087" cy="917079"/>
          </a:xfrm>
          <a:prstGeom prst="rightArrow">
            <a:avLst>
              <a:gd name="adj1" fmla="val 50000"/>
              <a:gd name="adj2" fmla="val 5525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3366"/>
              </a:solidFill>
            </a:endParaRPr>
          </a:p>
        </p:txBody>
      </p:sp>
      <p:sp>
        <p:nvSpPr>
          <p:cNvPr id="41" name="Rectangle 15">
            <a:extLst>
              <a:ext uri="{FF2B5EF4-FFF2-40B4-BE49-F238E27FC236}">
                <a16:creationId xmlns:a16="http://schemas.microsoft.com/office/drawing/2014/main" id="{B25B4A9F-01C6-4C6E-B071-2F536FDAB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531" y="3341673"/>
            <a:ext cx="1416050" cy="46196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二维结构</a:t>
            </a:r>
            <a:endParaRPr lang="en-US" altLang="zh-CN" sz="2400" b="1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Box 22">
            <a:extLst>
              <a:ext uri="{FF2B5EF4-FFF2-40B4-BE49-F238E27FC236}">
                <a16:creationId xmlns:a16="http://schemas.microsoft.com/office/drawing/2014/main" id="{D62C728F-43BE-416F-BF21-36173F810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451" y="2511410"/>
            <a:ext cx="133350" cy="830263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endParaRPr lang="zh-CN" altLang="en-US" sz="2400">
              <a:solidFill>
                <a:srgbClr val="0033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defRPr/>
            </a:pPr>
            <a:endParaRPr lang="zh-CN" altLang="en-US" sz="2400">
              <a:solidFill>
                <a:srgbClr val="0033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16">
            <a:extLst>
              <a:ext uri="{FF2B5EF4-FFF2-40B4-BE49-F238E27FC236}">
                <a16:creationId xmlns:a16="http://schemas.microsoft.com/office/drawing/2014/main" id="{E3544457-4959-4620-90AC-1E89FE917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177" y="3341672"/>
            <a:ext cx="1416050" cy="46196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一维结构</a:t>
            </a:r>
            <a:endParaRPr lang="en-US" altLang="zh-CN" sz="2400" b="1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 Box 23">
            <a:extLst>
              <a:ext uri="{FF2B5EF4-FFF2-40B4-BE49-F238E27FC236}">
                <a16:creationId xmlns:a16="http://schemas.microsoft.com/office/drawing/2014/main" id="{DD96819B-6D77-4367-B5EC-641158879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7" y="2511410"/>
            <a:ext cx="133350" cy="830263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endParaRPr lang="zh-CN" altLang="en-US" sz="2400">
              <a:solidFill>
                <a:srgbClr val="0033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defRPr/>
            </a:pPr>
            <a:endParaRPr lang="zh-CN" altLang="en-US" sz="2400">
              <a:solidFill>
                <a:srgbClr val="0033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4805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80" name="Text Box 91">
            <a:extLst>
              <a:ext uri="{FF2B5EF4-FFF2-40B4-BE49-F238E27FC236}">
                <a16:creationId xmlns:a16="http://schemas.microsoft.com/office/drawing/2014/main" id="{CF2C0D19-808C-4407-96E0-3C757C38A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70" y="1237456"/>
            <a:ext cx="76787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三元组顺序表操作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转置算法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85" name="Text Box 8">
            <a:extLst>
              <a:ext uri="{FF2B5EF4-FFF2-40B4-BE49-F238E27FC236}">
                <a16:creationId xmlns:a16="http://schemas.microsoft.com/office/drawing/2014/main" id="{AAC8F8FB-93BF-4D98-BF3F-0864BE565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70" y="2066581"/>
            <a:ext cx="7581747" cy="311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 设置转置后矩阵</a:t>
            </a:r>
            <a:r>
              <a:rPr lang="en-US" altLang="zh-CN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的行数、列数和非零元素的个数；</a:t>
            </a:r>
          </a:p>
          <a:p>
            <a:pPr algn="just" eaLnBrk="1" hangingPunct="1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计算</a:t>
            </a:r>
            <a:r>
              <a:rPr lang="en-US" altLang="zh-CN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中每一列的非零元素个数；</a:t>
            </a:r>
          </a:p>
          <a:p>
            <a:pPr algn="just" eaLnBrk="1" hangingPunct="1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 计算</a:t>
            </a:r>
            <a:r>
              <a:rPr lang="en-US" altLang="zh-CN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中每一列的第一个非零元素在</a:t>
            </a:r>
            <a:r>
              <a:rPr lang="en-US" altLang="zh-CN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中的下标；</a:t>
            </a:r>
          </a:p>
          <a:p>
            <a:pPr algn="just" eaLnBrk="1" hangingPunct="1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 依次取</a:t>
            </a:r>
            <a:r>
              <a:rPr lang="en-US" altLang="zh-CN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中的每一个非零元素对应的三元组；</a:t>
            </a:r>
          </a:p>
          <a:p>
            <a:pPr algn="just" eaLnBrk="1" hangingPunct="1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4.1 确定该元素在</a:t>
            </a:r>
            <a:r>
              <a:rPr lang="en-US" altLang="zh-CN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中的下标</a:t>
            </a:r>
            <a:r>
              <a:rPr lang="en-US" altLang="zh-CN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q；</a:t>
            </a:r>
          </a:p>
          <a:p>
            <a:pPr algn="just" eaLnBrk="1" hangingPunct="1"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4.2 </a:t>
            </a: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将该元素的行号列号交换后存入</a:t>
            </a:r>
            <a:r>
              <a:rPr lang="en-US" altLang="zh-CN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的位置；</a:t>
            </a:r>
          </a:p>
          <a:p>
            <a:pPr algn="just" eaLnBrk="1" hangingPunct="1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4.3 预置该元素所在列的下一个元素的存放位置；</a:t>
            </a:r>
          </a:p>
        </p:txBody>
      </p:sp>
    </p:spTree>
    <p:extLst>
      <p:ext uri="{BB962C8B-B14F-4D97-AF65-F5344CB8AC3E}">
        <p14:creationId xmlns:p14="http://schemas.microsoft.com/office/powerpoint/2010/main" val="1636970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80" name="Text Box 91">
            <a:extLst>
              <a:ext uri="{FF2B5EF4-FFF2-40B4-BE49-F238E27FC236}">
                <a16:creationId xmlns:a16="http://schemas.microsoft.com/office/drawing/2014/main" id="{CF2C0D19-808C-4407-96E0-3C757C38A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70" y="1237456"/>
            <a:ext cx="76787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三元组顺序表操作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转置算法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F0EDF44-7C31-49DE-8664-7799D613132F}"/>
              </a:ext>
            </a:extLst>
          </p:cNvPr>
          <p:cNvSpPr txBox="1">
            <a:spLocks noChangeArrowheads="1"/>
          </p:cNvSpPr>
          <p:nvPr/>
        </p:nvSpPr>
        <p:spPr>
          <a:xfrm>
            <a:off x="633470" y="1947615"/>
            <a:ext cx="8229600" cy="1008063"/>
          </a:xfrm>
          <a:prstGeom prst="rect">
            <a:avLst/>
          </a:prstGeom>
        </p:spPr>
        <p:txBody>
          <a:bodyPr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算法分析：</a:t>
            </a:r>
            <a:endParaRPr lang="en-US" altLang="zh-CN" sz="2400" b="1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该算法中有</a:t>
            </a:r>
            <a:r>
              <a:rPr lang="en-US" altLang="zh-CN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个平行的</a:t>
            </a:r>
            <a:r>
              <a:rPr lang="en-US" altLang="zh-CN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zh-CN" altLang="en-US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循环。</a:t>
            </a:r>
          </a:p>
          <a:p>
            <a:pPr eaLnBrk="1" hangingPunct="1">
              <a:defRPr/>
            </a:pPr>
            <a:r>
              <a:rPr lang="zh-CN" altLang="en-US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对于一个</a:t>
            </a:r>
            <a:r>
              <a:rPr lang="en-US" altLang="zh-CN" sz="2400" b="1" i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lang="en-US" altLang="zh-CN" sz="2400" b="1" i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列且非零元素个数为</a:t>
            </a:r>
            <a:r>
              <a:rPr lang="en-US" altLang="zh-CN" sz="2400" b="1" i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的稀疏矩阵而言，循环次数分别为</a:t>
            </a:r>
            <a:r>
              <a:rPr lang="en-US" altLang="zh-CN" sz="2400" b="1" i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i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两种，故此算法时间复杂度为</a:t>
            </a:r>
            <a:r>
              <a:rPr lang="en-US" altLang="zh-CN" sz="2400" b="1" i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kern="0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kern="0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i="1" kern="0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defRPr/>
            </a:pPr>
            <a:r>
              <a:rPr lang="zh-CN" altLang="en-US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显然该算法优于转置算法</a:t>
            </a:r>
            <a:r>
              <a:rPr lang="en-US" altLang="zh-CN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43619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80" name="Text Box 91">
            <a:extLst>
              <a:ext uri="{FF2B5EF4-FFF2-40B4-BE49-F238E27FC236}">
                <a16:creationId xmlns:a16="http://schemas.microsoft.com/office/drawing/2014/main" id="{CF2C0D19-808C-4407-96E0-3C757C38A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70" y="1237456"/>
            <a:ext cx="76787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稀疏矩阵的压缩存储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十字链表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27F460A-7107-4CE0-A29D-111A48191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25" y="1855061"/>
            <a:ext cx="8458200" cy="94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存储结构存储三元组表，每个非零元素对应的三元组存储为一个链表结点，结构为： </a:t>
            </a:r>
          </a:p>
        </p:txBody>
      </p:sp>
      <p:grpSp>
        <p:nvGrpSpPr>
          <p:cNvPr id="7" name="Group 37">
            <a:extLst>
              <a:ext uri="{FF2B5EF4-FFF2-40B4-BE49-F238E27FC236}">
                <a16:creationId xmlns:a16="http://schemas.microsoft.com/office/drawing/2014/main" id="{F7F58F71-FADF-4C4A-96F5-485143F2E201}"/>
              </a:ext>
            </a:extLst>
          </p:cNvPr>
          <p:cNvGrpSpPr>
            <a:grpSpLocks/>
          </p:cNvGrpSpPr>
          <p:nvPr/>
        </p:nvGrpSpPr>
        <p:grpSpPr bwMode="auto">
          <a:xfrm>
            <a:off x="1913588" y="2796448"/>
            <a:ext cx="4038600" cy="1066800"/>
            <a:chOff x="912" y="1824"/>
            <a:chExt cx="2544" cy="672"/>
          </a:xfrm>
        </p:grpSpPr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F5D32A8E-7475-49B1-BDEE-90AC4EADB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" y="1827"/>
              <a:ext cx="624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row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D3C949AC-93AB-4C60-9EFB-B4E04989C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" y="1827"/>
              <a:ext cx="911" cy="33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E5882621-BE12-4EDF-A431-64A5D818B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1827"/>
              <a:ext cx="504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col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8">
              <a:extLst>
                <a:ext uri="{FF2B5EF4-FFF2-40B4-BE49-F238E27FC236}">
                  <a16:creationId xmlns:a16="http://schemas.microsoft.com/office/drawing/2014/main" id="{4A079F8E-5C5B-4C9A-9512-C4419A100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" y="1827"/>
              <a:ext cx="708" cy="3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2" name="Rectangle 20">
              <a:extLst>
                <a:ext uri="{FF2B5EF4-FFF2-40B4-BE49-F238E27FC236}">
                  <a16:creationId xmlns:a16="http://schemas.microsoft.com/office/drawing/2014/main" id="{A7096749-E786-454A-BB19-054F3A4EA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1827"/>
              <a:ext cx="607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item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21">
              <a:extLst>
                <a:ext uri="{FF2B5EF4-FFF2-40B4-BE49-F238E27FC236}">
                  <a16:creationId xmlns:a16="http://schemas.microsoft.com/office/drawing/2014/main" id="{1E8BFA68-7AD1-48E5-9141-CE0DC8C77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1827"/>
              <a:ext cx="911" cy="3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9A33621F-32FA-4FEC-B070-0F817AB7E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" y="2160"/>
              <a:ext cx="1061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down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24">
              <a:extLst>
                <a:ext uri="{FF2B5EF4-FFF2-40B4-BE49-F238E27FC236}">
                  <a16:creationId xmlns:a16="http://schemas.microsoft.com/office/drawing/2014/main" id="{0A7151D1-BF04-472D-9CB1-87E5310CA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" y="2160"/>
              <a:ext cx="1265" cy="3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" name="Rectangle 26">
              <a:extLst>
                <a:ext uri="{FF2B5EF4-FFF2-40B4-BE49-F238E27FC236}">
                  <a16:creationId xmlns:a16="http://schemas.microsoft.com/office/drawing/2014/main" id="{C4695641-A400-4594-A7BA-C4015994B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5" y="2160"/>
              <a:ext cx="796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right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1417FE4-3427-4822-A718-CB0CCE148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2160"/>
              <a:ext cx="1265" cy="3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F13239B0-DC06-4677-9677-55A34CD77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824"/>
              <a:ext cx="2544" cy="67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9" name="Text Box 31">
            <a:extLst>
              <a:ext uri="{FF2B5EF4-FFF2-40B4-BE49-F238E27FC236}">
                <a16:creationId xmlns:a16="http://schemas.microsoft.com/office/drawing/2014/main" id="{8DAF8102-D72E-43EB-81B3-DBAB74249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800" y="4252186"/>
            <a:ext cx="7812088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row：</a:t>
            </a:r>
            <a:r>
              <a:rPr kumimoji="1"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存储非零元素的行号</a:t>
            </a:r>
          </a:p>
          <a:p>
            <a:pPr algn="just" eaLnBrk="1" hangingPunct="1">
              <a:defRPr/>
            </a:pPr>
            <a:r>
              <a:rPr kumimoji="1" lang="en-US" altLang="zh-CN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col：</a:t>
            </a:r>
            <a:r>
              <a:rPr kumimoji="1"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存储非零元素的列号</a:t>
            </a:r>
          </a:p>
          <a:p>
            <a:pPr algn="just" eaLnBrk="1" hangingPunct="1">
              <a:defRPr/>
            </a:pPr>
            <a:r>
              <a:rPr kumimoji="1" lang="en-US" altLang="zh-CN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item：</a:t>
            </a:r>
            <a:r>
              <a:rPr kumimoji="1"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存储非零元素的值</a:t>
            </a:r>
          </a:p>
          <a:p>
            <a:pPr algn="just" eaLnBrk="1" hangingPunct="1">
              <a:defRPr/>
            </a:pPr>
            <a:r>
              <a:rPr kumimoji="1" lang="en-US" altLang="zh-CN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right：</a:t>
            </a:r>
            <a:r>
              <a:rPr kumimoji="1"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指针域，指向同一行中的下一个三元组</a:t>
            </a:r>
          </a:p>
          <a:p>
            <a:pPr algn="just" eaLnBrk="1" hangingPunct="1">
              <a:defRPr/>
            </a:pPr>
            <a:r>
              <a:rPr kumimoji="1" lang="en-US" altLang="zh-CN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down：</a:t>
            </a:r>
            <a:r>
              <a:rPr kumimoji="1"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指针域，指向同一列中的下一个三元组</a:t>
            </a:r>
          </a:p>
        </p:txBody>
      </p:sp>
    </p:spTree>
    <p:extLst>
      <p:ext uri="{BB962C8B-B14F-4D97-AF65-F5344CB8AC3E}">
        <p14:creationId xmlns:p14="http://schemas.microsoft.com/office/powerpoint/2010/main" val="750410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80" name="Text Box 91">
            <a:extLst>
              <a:ext uri="{FF2B5EF4-FFF2-40B4-BE49-F238E27FC236}">
                <a16:creationId xmlns:a16="http://schemas.microsoft.com/office/drawing/2014/main" id="{CF2C0D19-808C-4407-96E0-3C757C38A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70" y="1237456"/>
            <a:ext cx="76787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稀疏矩阵的压缩存储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十字链表</a:t>
            </a:r>
          </a:p>
        </p:txBody>
      </p:sp>
      <p:grpSp>
        <p:nvGrpSpPr>
          <p:cNvPr id="20" name="Group 205">
            <a:extLst>
              <a:ext uri="{FF2B5EF4-FFF2-40B4-BE49-F238E27FC236}">
                <a16:creationId xmlns:a16="http://schemas.microsoft.com/office/drawing/2014/main" id="{B230696D-106C-44F1-A835-4B835EB5DAAE}"/>
              </a:ext>
            </a:extLst>
          </p:cNvPr>
          <p:cNvGrpSpPr>
            <a:grpSpLocks/>
          </p:cNvGrpSpPr>
          <p:nvPr/>
        </p:nvGrpSpPr>
        <p:grpSpPr bwMode="auto">
          <a:xfrm>
            <a:off x="712788" y="4941353"/>
            <a:ext cx="2338387" cy="930275"/>
            <a:chOff x="449" y="3189"/>
            <a:chExt cx="1473" cy="586"/>
          </a:xfrm>
          <a:noFill/>
        </p:grpSpPr>
        <p:grpSp>
          <p:nvGrpSpPr>
            <p:cNvPr id="21" name="Group 185">
              <a:extLst>
                <a:ext uri="{FF2B5EF4-FFF2-40B4-BE49-F238E27FC236}">
                  <a16:creationId xmlns:a16="http://schemas.microsoft.com/office/drawing/2014/main" id="{69E77406-162E-4020-8AA6-DF44392E1A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7" y="3189"/>
              <a:ext cx="1005" cy="586"/>
              <a:chOff x="741" y="3537"/>
              <a:chExt cx="1005" cy="586"/>
            </a:xfrm>
            <a:grpFill/>
          </p:grpSpPr>
          <p:sp>
            <p:nvSpPr>
              <p:cNvPr id="24" name="Text Box 186">
                <a:extLst>
                  <a:ext uri="{FF2B5EF4-FFF2-40B4-BE49-F238E27FC236}">
                    <a16:creationId xmlns:a16="http://schemas.microsoft.com/office/drawing/2014/main" id="{33F7FE2A-6649-44B3-A180-80E01EAC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1" y="3547"/>
                <a:ext cx="1005" cy="575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 </a:t>
                </a: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2    0    2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25" name="Line 187">
                <a:extLst>
                  <a:ext uri="{FF2B5EF4-FFF2-40B4-BE49-F238E27FC236}">
                    <a16:creationId xmlns:a16="http://schemas.microsoft.com/office/drawing/2014/main" id="{4E45571C-0E68-4213-9595-6EAC68738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" y="3839"/>
                <a:ext cx="999" cy="0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Line 188">
                <a:extLst>
                  <a:ext uri="{FF2B5EF4-FFF2-40B4-BE49-F238E27FC236}">
                    <a16:creationId xmlns:a16="http://schemas.microsoft.com/office/drawing/2014/main" id="{574C7D8F-BAFC-49C6-B14B-C8693DF4D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0" y="3547"/>
                <a:ext cx="0" cy="302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189">
                <a:extLst>
                  <a:ext uri="{FF2B5EF4-FFF2-40B4-BE49-F238E27FC236}">
                    <a16:creationId xmlns:a16="http://schemas.microsoft.com/office/drawing/2014/main" id="{77E2B5DB-EE13-4F32-894D-6A672687C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7" y="3537"/>
                <a:ext cx="0" cy="311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Line 190">
                <a:extLst>
                  <a:ext uri="{FF2B5EF4-FFF2-40B4-BE49-F238E27FC236}">
                    <a16:creationId xmlns:a16="http://schemas.microsoft.com/office/drawing/2014/main" id="{02EBF980-8267-4979-923A-43DCE5549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3839"/>
                <a:ext cx="0" cy="284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" name="Text Box 191">
              <a:extLst>
                <a:ext uri="{FF2B5EF4-FFF2-40B4-BE49-F238E27FC236}">
                  <a16:creationId xmlns:a16="http://schemas.microsoft.com/office/drawing/2014/main" id="{7E709FE9-E29B-41DD-9A85-62E687BCF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6" y="3519"/>
              <a:ext cx="238" cy="23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∧</a:t>
              </a:r>
            </a:p>
          </p:txBody>
        </p:sp>
        <p:sp>
          <p:nvSpPr>
            <p:cNvPr id="23" name="Line 194">
              <a:extLst>
                <a:ext uri="{FF2B5EF4-FFF2-40B4-BE49-F238E27FC236}">
                  <a16:creationId xmlns:a16="http://schemas.microsoft.com/office/drawing/2014/main" id="{C0012DFA-B1C5-4537-AA4A-00F43A978D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" y="3597"/>
              <a:ext cx="455" cy="0"/>
            </a:xfrm>
            <a:prstGeom prst="line">
              <a:avLst/>
            </a:prstGeom>
            <a:grp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Group 200">
            <a:extLst>
              <a:ext uri="{FF2B5EF4-FFF2-40B4-BE49-F238E27FC236}">
                <a16:creationId xmlns:a16="http://schemas.microsoft.com/office/drawing/2014/main" id="{17B9807B-5B90-40F8-A320-41375B887260}"/>
              </a:ext>
            </a:extLst>
          </p:cNvPr>
          <p:cNvGrpSpPr>
            <a:grpSpLocks/>
          </p:cNvGrpSpPr>
          <p:nvPr/>
        </p:nvGrpSpPr>
        <p:grpSpPr bwMode="auto">
          <a:xfrm>
            <a:off x="5341938" y="4269840"/>
            <a:ext cx="3568700" cy="2017713"/>
            <a:chOff x="3512" y="2588"/>
            <a:chExt cx="2248" cy="1271"/>
          </a:xfrm>
          <a:noFill/>
        </p:grpSpPr>
        <p:sp>
          <p:nvSpPr>
            <p:cNvPr id="30" name="Text Box 199">
              <a:extLst>
                <a:ext uri="{FF2B5EF4-FFF2-40B4-BE49-F238E27FC236}">
                  <a16:creationId xmlns:a16="http://schemas.microsoft.com/office/drawing/2014/main" id="{3471B6E0-E76C-4A30-9E7C-661B730F26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2588"/>
              <a:ext cx="2048" cy="127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grpSp>
          <p:nvGrpSpPr>
            <p:cNvPr id="31" name="Group 153">
              <a:extLst>
                <a:ext uri="{FF2B5EF4-FFF2-40B4-BE49-F238E27FC236}">
                  <a16:creationId xmlns:a16="http://schemas.microsoft.com/office/drawing/2014/main" id="{A8B84895-281A-46C9-924A-DDD2D9E3A4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6" y="2680"/>
              <a:ext cx="2244" cy="1143"/>
              <a:chOff x="354" y="672"/>
              <a:chExt cx="2244" cy="1143"/>
            </a:xfrm>
            <a:grpFill/>
          </p:grpSpPr>
          <p:sp>
            <p:nvSpPr>
              <p:cNvPr id="32" name="Text Box 8">
                <a:extLst>
                  <a:ext uri="{FF2B5EF4-FFF2-40B4-BE49-F238E27FC236}">
                    <a16:creationId xmlns:a16="http://schemas.microsoft.com/office/drawing/2014/main" id="{678A742A-9AE4-434B-A2AA-E656DAA8B8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" y="1078"/>
                <a:ext cx="519" cy="32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</a:rPr>
                  <a:t>M=</a:t>
                </a:r>
              </a:p>
            </p:txBody>
          </p:sp>
          <p:sp>
            <p:nvSpPr>
              <p:cNvPr id="33" name="Text Box 9">
                <a:extLst>
                  <a:ext uri="{FF2B5EF4-FFF2-40B4-BE49-F238E27FC236}">
                    <a16:creationId xmlns:a16="http://schemas.microsoft.com/office/drawing/2014/main" id="{87E45E48-D5CA-42E2-A451-C32DAD5C71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8" y="672"/>
                <a:ext cx="1611" cy="32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latin typeface="Times New Roman" panose="02020603050405020304" pitchFamily="18" charset="0"/>
                  </a:rPr>
                  <a:t>3    0    0   5</a:t>
                </a:r>
              </a:p>
            </p:txBody>
          </p:sp>
          <p:sp>
            <p:nvSpPr>
              <p:cNvPr id="34" name="Text Box 10">
                <a:extLst>
                  <a:ext uri="{FF2B5EF4-FFF2-40B4-BE49-F238E27FC236}">
                    <a16:creationId xmlns:a16="http://schemas.microsoft.com/office/drawing/2014/main" id="{0FEA9D1C-F876-4B69-A615-877B433D41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1" y="1074"/>
                <a:ext cx="1611" cy="32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latin typeface="Times New Roman" panose="02020603050405020304" pitchFamily="18" charset="0"/>
                  </a:rPr>
                  <a:t>0    1    0   0</a:t>
                </a:r>
              </a:p>
            </p:txBody>
          </p:sp>
          <p:sp>
            <p:nvSpPr>
              <p:cNvPr id="35" name="Text Box 11">
                <a:extLst>
                  <a:ext uri="{FF2B5EF4-FFF2-40B4-BE49-F238E27FC236}">
                    <a16:creationId xmlns:a16="http://schemas.microsoft.com/office/drawing/2014/main" id="{83A1B28C-16BD-4809-AD2E-754A08C0B8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7" y="1488"/>
                <a:ext cx="1611" cy="32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latin typeface="Times New Roman" panose="02020603050405020304" pitchFamily="18" charset="0"/>
                  </a:rPr>
                  <a:t>2    0    0   0</a:t>
                </a:r>
              </a:p>
            </p:txBody>
          </p:sp>
          <p:sp>
            <p:nvSpPr>
              <p:cNvPr id="36" name="AutoShape 12">
                <a:extLst>
                  <a:ext uri="{FF2B5EF4-FFF2-40B4-BE49-F238E27FC236}">
                    <a16:creationId xmlns:a16="http://schemas.microsoft.com/office/drawing/2014/main" id="{1100322D-8EC3-42D8-A4AD-FE0A03218C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14"/>
                <a:ext cx="48" cy="1008"/>
              </a:xfrm>
              <a:prstGeom prst="leftBracket">
                <a:avLst>
                  <a:gd name="adj" fmla="val 175000"/>
                </a:avLst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7" name="AutoShape 13">
                <a:extLst>
                  <a:ext uri="{FF2B5EF4-FFF2-40B4-BE49-F238E27FC236}">
                    <a16:creationId xmlns:a16="http://schemas.microsoft.com/office/drawing/2014/main" id="{64134BBB-F151-4E4A-BD69-F77CA2E4E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" y="724"/>
                <a:ext cx="48" cy="1056"/>
              </a:xfrm>
              <a:prstGeom prst="rightBracket">
                <a:avLst>
                  <a:gd name="adj" fmla="val 183333"/>
                </a:avLst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</p:grpSp>
      <p:grpSp>
        <p:nvGrpSpPr>
          <p:cNvPr id="38" name="Group 144">
            <a:extLst>
              <a:ext uri="{FF2B5EF4-FFF2-40B4-BE49-F238E27FC236}">
                <a16:creationId xmlns:a16="http://schemas.microsoft.com/office/drawing/2014/main" id="{C9AFE21E-1920-4D8A-A1CE-F5FDC661DA89}"/>
              </a:ext>
            </a:extLst>
          </p:cNvPr>
          <p:cNvGrpSpPr>
            <a:grpSpLocks/>
          </p:cNvGrpSpPr>
          <p:nvPr/>
        </p:nvGrpSpPr>
        <p:grpSpPr bwMode="auto">
          <a:xfrm>
            <a:off x="333375" y="2652178"/>
            <a:ext cx="533400" cy="3224212"/>
            <a:chOff x="480" y="2208"/>
            <a:chExt cx="336" cy="2031"/>
          </a:xfrm>
          <a:noFill/>
        </p:grpSpPr>
        <p:sp>
          <p:nvSpPr>
            <p:cNvPr id="39" name="Text Box 138">
              <a:extLst>
                <a:ext uri="{FF2B5EF4-FFF2-40B4-BE49-F238E27FC236}">
                  <a16:creationId xmlns:a16="http://schemas.microsoft.com/office/drawing/2014/main" id="{58E31A45-ADCB-458A-A94C-52236DE25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208"/>
              <a:ext cx="336" cy="2031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 b="1">
                <a:solidFill>
                  <a:schemeClr val="accent2"/>
                </a:solidFill>
                <a:latin typeface="宋体" panose="02010600030101010101" pitchFamily="2" charset="-122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 b="1">
                <a:solidFill>
                  <a:schemeClr val="accent2"/>
                </a:solidFill>
                <a:latin typeface="宋体" panose="02010600030101010101" pitchFamily="2" charset="-122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 b="1">
                <a:solidFill>
                  <a:schemeClr val="accent2"/>
                </a:solidFill>
                <a:latin typeface="宋体" panose="02010600030101010101" pitchFamily="2" charset="-122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 b="1">
                <a:solidFill>
                  <a:schemeClr val="accent2"/>
                </a:solidFill>
                <a:latin typeface="宋体" panose="02010600030101010101" pitchFamily="2" charset="-122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 b="1">
                <a:solidFill>
                  <a:schemeClr val="accent2"/>
                </a:solidFill>
                <a:latin typeface="宋体" panose="02010600030101010101" pitchFamily="2" charset="-122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 b="1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0" name="Line 139">
              <a:extLst>
                <a:ext uri="{FF2B5EF4-FFF2-40B4-BE49-F238E27FC236}">
                  <a16:creationId xmlns:a16="http://schemas.microsoft.com/office/drawing/2014/main" id="{C5F2ACE3-855F-46E9-98C8-016E5C1B1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784"/>
              <a:ext cx="336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40">
              <a:extLst>
                <a:ext uri="{FF2B5EF4-FFF2-40B4-BE49-F238E27FC236}">
                  <a16:creationId xmlns:a16="http://schemas.microsoft.com/office/drawing/2014/main" id="{F499B912-5A01-4CA8-95D0-81F7348EF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552"/>
              <a:ext cx="336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" name="Group 203">
            <a:extLst>
              <a:ext uri="{FF2B5EF4-FFF2-40B4-BE49-F238E27FC236}">
                <a16:creationId xmlns:a16="http://schemas.microsoft.com/office/drawing/2014/main" id="{F5569CCA-6CAA-4036-8290-C1D5A7276296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2634715"/>
            <a:ext cx="7851775" cy="944563"/>
            <a:chOff x="403" y="1736"/>
            <a:chExt cx="4946" cy="595"/>
          </a:xfrm>
          <a:noFill/>
        </p:grpSpPr>
        <p:sp>
          <p:nvSpPr>
            <p:cNvPr id="43" name="Line 141">
              <a:extLst>
                <a:ext uri="{FF2B5EF4-FFF2-40B4-BE49-F238E27FC236}">
                  <a16:creationId xmlns:a16="http://schemas.microsoft.com/office/drawing/2014/main" id="{952F862E-CDC5-4A4C-8E3D-5D9E9F563B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" y="2134"/>
              <a:ext cx="455" cy="0"/>
            </a:xfrm>
            <a:prstGeom prst="line">
              <a:avLst/>
            </a:prstGeom>
            <a:grp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" name="Group 165">
              <a:extLst>
                <a:ext uri="{FF2B5EF4-FFF2-40B4-BE49-F238E27FC236}">
                  <a16:creationId xmlns:a16="http://schemas.microsoft.com/office/drawing/2014/main" id="{7A3E9620-9C3A-4E6B-A45E-289D5A65B1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6" y="1736"/>
              <a:ext cx="1005" cy="586"/>
              <a:chOff x="741" y="3537"/>
              <a:chExt cx="1005" cy="586"/>
            </a:xfrm>
            <a:grpFill/>
          </p:grpSpPr>
          <p:sp>
            <p:nvSpPr>
              <p:cNvPr id="53" name="Text Box 159">
                <a:extLst>
                  <a:ext uri="{FF2B5EF4-FFF2-40B4-BE49-F238E27FC236}">
                    <a16:creationId xmlns:a16="http://schemas.microsoft.com/office/drawing/2014/main" id="{1F7E8DF1-18CC-4DC2-8195-ED4AC1460D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1" y="3547"/>
                <a:ext cx="1005" cy="575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 </a:t>
                </a: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0    0    3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54" name="Line 160">
                <a:extLst>
                  <a:ext uri="{FF2B5EF4-FFF2-40B4-BE49-F238E27FC236}">
                    <a16:creationId xmlns:a16="http://schemas.microsoft.com/office/drawing/2014/main" id="{9F07AB2D-7541-4E35-BCB5-6C3567B187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" y="3839"/>
                <a:ext cx="999" cy="0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" name="Line 162">
                <a:extLst>
                  <a:ext uri="{FF2B5EF4-FFF2-40B4-BE49-F238E27FC236}">
                    <a16:creationId xmlns:a16="http://schemas.microsoft.com/office/drawing/2014/main" id="{BEB5F8DE-CBD3-4354-9646-7A0960438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0" y="3547"/>
                <a:ext cx="0" cy="302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" name="Line 163">
                <a:extLst>
                  <a:ext uri="{FF2B5EF4-FFF2-40B4-BE49-F238E27FC236}">
                    <a16:creationId xmlns:a16="http://schemas.microsoft.com/office/drawing/2014/main" id="{2A5B0B67-5D85-4C11-97CE-946D5ECB4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7" y="3537"/>
                <a:ext cx="0" cy="311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" name="Line 164">
                <a:extLst>
                  <a:ext uri="{FF2B5EF4-FFF2-40B4-BE49-F238E27FC236}">
                    <a16:creationId xmlns:a16="http://schemas.microsoft.com/office/drawing/2014/main" id="{CE5CAD54-F8A3-4D75-8262-3A498A131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3839"/>
                <a:ext cx="0" cy="284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5" name="Line 128">
              <a:extLst>
                <a:ext uri="{FF2B5EF4-FFF2-40B4-BE49-F238E27FC236}">
                  <a16:creationId xmlns:a16="http://schemas.microsoft.com/office/drawing/2014/main" id="{FBB15F21-A171-4E9E-961E-8C89D5664F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4" y="2182"/>
              <a:ext cx="2564" cy="0"/>
            </a:xfrm>
            <a:prstGeom prst="line">
              <a:avLst/>
            </a:prstGeom>
            <a:grp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" name="Group 166">
              <a:extLst>
                <a:ext uri="{FF2B5EF4-FFF2-40B4-BE49-F238E27FC236}">
                  <a16:creationId xmlns:a16="http://schemas.microsoft.com/office/drawing/2014/main" id="{ADD08C63-1577-4A05-B568-2B8914B2BE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4" y="1745"/>
              <a:ext cx="1005" cy="586"/>
              <a:chOff x="741" y="3537"/>
              <a:chExt cx="1005" cy="586"/>
            </a:xfrm>
            <a:grpFill/>
          </p:grpSpPr>
          <p:sp>
            <p:nvSpPr>
              <p:cNvPr id="48" name="Text Box 167">
                <a:extLst>
                  <a:ext uri="{FF2B5EF4-FFF2-40B4-BE49-F238E27FC236}">
                    <a16:creationId xmlns:a16="http://schemas.microsoft.com/office/drawing/2014/main" id="{FBF0E173-AC3A-4E23-A235-592AAE623B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1" y="3547"/>
                <a:ext cx="1005" cy="575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 </a:t>
                </a: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0    3    5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49" name="Line 168">
                <a:extLst>
                  <a:ext uri="{FF2B5EF4-FFF2-40B4-BE49-F238E27FC236}">
                    <a16:creationId xmlns:a16="http://schemas.microsoft.com/office/drawing/2014/main" id="{FAB95CFF-7962-4CFB-BC08-0C330F67CC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" y="3839"/>
                <a:ext cx="999" cy="0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Line 169">
                <a:extLst>
                  <a:ext uri="{FF2B5EF4-FFF2-40B4-BE49-F238E27FC236}">
                    <a16:creationId xmlns:a16="http://schemas.microsoft.com/office/drawing/2014/main" id="{9A283A9D-15E8-4E52-BC95-9494851754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0" y="3547"/>
                <a:ext cx="0" cy="302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" name="Line 170">
                <a:extLst>
                  <a:ext uri="{FF2B5EF4-FFF2-40B4-BE49-F238E27FC236}">
                    <a16:creationId xmlns:a16="http://schemas.microsoft.com/office/drawing/2014/main" id="{96A87669-251B-4E45-8877-F6B11C9795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7" y="3537"/>
                <a:ext cx="0" cy="311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" name="Line 171">
                <a:extLst>
                  <a:ext uri="{FF2B5EF4-FFF2-40B4-BE49-F238E27FC236}">
                    <a16:creationId xmlns:a16="http://schemas.microsoft.com/office/drawing/2014/main" id="{DD0F8255-BA47-42E6-9EB9-753EBE746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3839"/>
                <a:ext cx="0" cy="284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7" name="Text Box 172">
              <a:extLst>
                <a:ext uri="{FF2B5EF4-FFF2-40B4-BE49-F238E27FC236}">
                  <a16:creationId xmlns:a16="http://schemas.microsoft.com/office/drawing/2014/main" id="{10896EFA-D094-49B8-9562-9CB07D0617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3" y="2075"/>
              <a:ext cx="238" cy="23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∧</a:t>
              </a:r>
            </a:p>
          </p:txBody>
        </p:sp>
      </p:grpSp>
      <p:grpSp>
        <p:nvGrpSpPr>
          <p:cNvPr id="58" name="Group 208">
            <a:extLst>
              <a:ext uri="{FF2B5EF4-FFF2-40B4-BE49-F238E27FC236}">
                <a16:creationId xmlns:a16="http://schemas.microsoft.com/office/drawing/2014/main" id="{73F17A08-0BB0-49CB-A414-19099DBB4070}"/>
              </a:ext>
            </a:extLst>
          </p:cNvPr>
          <p:cNvGrpSpPr>
            <a:grpSpLocks/>
          </p:cNvGrpSpPr>
          <p:nvPr/>
        </p:nvGrpSpPr>
        <p:grpSpPr bwMode="auto">
          <a:xfrm>
            <a:off x="7081838" y="2275940"/>
            <a:ext cx="490537" cy="1262063"/>
            <a:chOff x="4461" y="1510"/>
            <a:chExt cx="309" cy="795"/>
          </a:xfrm>
          <a:noFill/>
        </p:grpSpPr>
        <p:sp>
          <p:nvSpPr>
            <p:cNvPr id="59" name="Line 137">
              <a:extLst>
                <a:ext uri="{FF2B5EF4-FFF2-40B4-BE49-F238E27FC236}">
                  <a16:creationId xmlns:a16="http://schemas.microsoft.com/office/drawing/2014/main" id="{224B2061-8391-4AD5-9F4F-76A105162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0" y="1510"/>
              <a:ext cx="0" cy="240"/>
            </a:xfrm>
            <a:prstGeom prst="line">
              <a:avLst/>
            </a:prstGeom>
            <a:grp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Text Box 173">
              <a:extLst>
                <a:ext uri="{FF2B5EF4-FFF2-40B4-BE49-F238E27FC236}">
                  <a16:creationId xmlns:a16="http://schemas.microsoft.com/office/drawing/2014/main" id="{B4038E0A-71DD-4730-B254-C57D264E7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" y="2075"/>
              <a:ext cx="238" cy="23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∧</a:t>
              </a:r>
            </a:p>
          </p:txBody>
        </p:sp>
      </p:grpSp>
      <p:grpSp>
        <p:nvGrpSpPr>
          <p:cNvPr id="61" name="Group 204">
            <a:extLst>
              <a:ext uri="{FF2B5EF4-FFF2-40B4-BE49-F238E27FC236}">
                <a16:creationId xmlns:a16="http://schemas.microsoft.com/office/drawing/2014/main" id="{A067AEAD-EB7A-46DA-A121-F4FAB9C58042}"/>
              </a:ext>
            </a:extLst>
          </p:cNvPr>
          <p:cNvGrpSpPr>
            <a:grpSpLocks/>
          </p:cNvGrpSpPr>
          <p:nvPr/>
        </p:nvGrpSpPr>
        <p:grpSpPr bwMode="auto">
          <a:xfrm>
            <a:off x="663575" y="3766603"/>
            <a:ext cx="4186238" cy="930275"/>
            <a:chOff x="418" y="2449"/>
            <a:chExt cx="2637" cy="586"/>
          </a:xfrm>
          <a:noFill/>
        </p:grpSpPr>
        <p:sp>
          <p:nvSpPr>
            <p:cNvPr id="62" name="Line 142">
              <a:extLst>
                <a:ext uri="{FF2B5EF4-FFF2-40B4-BE49-F238E27FC236}">
                  <a16:creationId xmlns:a16="http://schemas.microsoft.com/office/drawing/2014/main" id="{E67F6CB9-987E-43EA-A205-4C88FB5CA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" y="2893"/>
              <a:ext cx="1604" cy="0"/>
            </a:xfrm>
            <a:prstGeom prst="line">
              <a:avLst/>
            </a:prstGeom>
            <a:grp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3" name="Group 176">
              <a:extLst>
                <a:ext uri="{FF2B5EF4-FFF2-40B4-BE49-F238E27FC236}">
                  <a16:creationId xmlns:a16="http://schemas.microsoft.com/office/drawing/2014/main" id="{2CD5BBC5-E28B-40FD-9368-BD159D04E4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0" y="2449"/>
              <a:ext cx="1005" cy="586"/>
              <a:chOff x="741" y="3537"/>
              <a:chExt cx="1005" cy="586"/>
            </a:xfrm>
            <a:grpFill/>
          </p:grpSpPr>
          <p:sp>
            <p:nvSpPr>
              <p:cNvPr id="65" name="Text Box 177">
                <a:extLst>
                  <a:ext uri="{FF2B5EF4-FFF2-40B4-BE49-F238E27FC236}">
                    <a16:creationId xmlns:a16="http://schemas.microsoft.com/office/drawing/2014/main" id="{D9115529-3280-4F99-9BC9-3F1F0FBC2F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1" y="3547"/>
                <a:ext cx="1005" cy="575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 </a:t>
                </a: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1    1    1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66" name="Line 178">
                <a:extLst>
                  <a:ext uri="{FF2B5EF4-FFF2-40B4-BE49-F238E27FC236}">
                    <a16:creationId xmlns:a16="http://schemas.microsoft.com/office/drawing/2014/main" id="{EEDCA78F-42E1-463B-B5DF-68CC9F3A2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" y="3839"/>
                <a:ext cx="999" cy="0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7" name="Line 179">
                <a:extLst>
                  <a:ext uri="{FF2B5EF4-FFF2-40B4-BE49-F238E27FC236}">
                    <a16:creationId xmlns:a16="http://schemas.microsoft.com/office/drawing/2014/main" id="{24EDD7B3-B489-48C0-B646-696546809E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0" y="3547"/>
                <a:ext cx="0" cy="302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8" name="Line 180">
                <a:extLst>
                  <a:ext uri="{FF2B5EF4-FFF2-40B4-BE49-F238E27FC236}">
                    <a16:creationId xmlns:a16="http://schemas.microsoft.com/office/drawing/2014/main" id="{D95E07DD-C5BB-4A7C-AE4D-9AE3060B9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7" y="3537"/>
                <a:ext cx="0" cy="311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" name="Line 181">
                <a:extLst>
                  <a:ext uri="{FF2B5EF4-FFF2-40B4-BE49-F238E27FC236}">
                    <a16:creationId xmlns:a16="http://schemas.microsoft.com/office/drawing/2014/main" id="{938BB0E0-D738-4525-A9A4-1B0077F241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3839"/>
                <a:ext cx="0" cy="284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4" name="Text Box 182">
              <a:extLst>
                <a:ext uri="{FF2B5EF4-FFF2-40B4-BE49-F238E27FC236}">
                  <a16:creationId xmlns:a16="http://schemas.microsoft.com/office/drawing/2014/main" id="{EAD8E8FB-27AC-48BE-8AAB-E0E89176A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9" y="2779"/>
              <a:ext cx="238" cy="23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∧</a:t>
              </a:r>
            </a:p>
          </p:txBody>
        </p:sp>
      </p:grpSp>
      <p:grpSp>
        <p:nvGrpSpPr>
          <p:cNvPr id="70" name="Group 207">
            <a:extLst>
              <a:ext uri="{FF2B5EF4-FFF2-40B4-BE49-F238E27FC236}">
                <a16:creationId xmlns:a16="http://schemas.microsoft.com/office/drawing/2014/main" id="{45DBEB11-39B1-4594-8946-ABEFA02EDF05}"/>
              </a:ext>
            </a:extLst>
          </p:cNvPr>
          <p:cNvGrpSpPr>
            <a:grpSpLocks/>
          </p:cNvGrpSpPr>
          <p:nvPr/>
        </p:nvGrpSpPr>
        <p:grpSpPr bwMode="auto">
          <a:xfrm>
            <a:off x="3440113" y="2352140"/>
            <a:ext cx="474662" cy="2303463"/>
            <a:chOff x="2167" y="1558"/>
            <a:chExt cx="299" cy="1451"/>
          </a:xfrm>
          <a:noFill/>
        </p:grpSpPr>
        <p:sp>
          <p:nvSpPr>
            <p:cNvPr id="71" name="Line 136">
              <a:extLst>
                <a:ext uri="{FF2B5EF4-FFF2-40B4-BE49-F238E27FC236}">
                  <a16:creationId xmlns:a16="http://schemas.microsoft.com/office/drawing/2014/main" id="{99826CAC-DEB0-4B69-9321-48815D5AE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6" y="1558"/>
              <a:ext cx="0" cy="912"/>
            </a:xfrm>
            <a:prstGeom prst="line">
              <a:avLst/>
            </a:prstGeom>
            <a:grpFill/>
            <a:ln w="38100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183">
              <a:extLst>
                <a:ext uri="{FF2B5EF4-FFF2-40B4-BE49-F238E27FC236}">
                  <a16:creationId xmlns:a16="http://schemas.microsoft.com/office/drawing/2014/main" id="{83523856-539D-4A77-9966-5D17B687D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7" y="2779"/>
              <a:ext cx="238" cy="23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∧</a:t>
              </a:r>
            </a:p>
          </p:txBody>
        </p:sp>
      </p:grpSp>
      <p:grpSp>
        <p:nvGrpSpPr>
          <p:cNvPr id="73" name="Group 209">
            <a:extLst>
              <a:ext uri="{FF2B5EF4-FFF2-40B4-BE49-F238E27FC236}">
                <a16:creationId xmlns:a16="http://schemas.microsoft.com/office/drawing/2014/main" id="{BF5C26E9-913F-42A9-9CAD-F7A45D05FF4E}"/>
              </a:ext>
            </a:extLst>
          </p:cNvPr>
          <p:cNvGrpSpPr>
            <a:grpSpLocks/>
          </p:cNvGrpSpPr>
          <p:nvPr/>
        </p:nvGrpSpPr>
        <p:grpSpPr bwMode="auto">
          <a:xfrm>
            <a:off x="1323975" y="1971140"/>
            <a:ext cx="7086600" cy="485775"/>
            <a:chOff x="834" y="1318"/>
            <a:chExt cx="4464" cy="306"/>
          </a:xfrm>
          <a:noFill/>
        </p:grpSpPr>
        <p:sp>
          <p:nvSpPr>
            <p:cNvPr id="74" name="Text Box 126">
              <a:extLst>
                <a:ext uri="{FF2B5EF4-FFF2-40B4-BE49-F238E27FC236}">
                  <a16:creationId xmlns:a16="http://schemas.microsoft.com/office/drawing/2014/main" id="{8F250509-3744-40C8-B937-66468CB49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" y="1318"/>
              <a:ext cx="4464" cy="306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 b="1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5" name="Line 129">
              <a:extLst>
                <a:ext uri="{FF2B5EF4-FFF2-40B4-BE49-F238E27FC236}">
                  <a16:creationId xmlns:a16="http://schemas.microsoft.com/office/drawing/2014/main" id="{4460CFBD-C851-4882-973F-B1A1F9EAA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0" y="1318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30">
              <a:extLst>
                <a:ext uri="{FF2B5EF4-FFF2-40B4-BE49-F238E27FC236}">
                  <a16:creationId xmlns:a16="http://schemas.microsoft.com/office/drawing/2014/main" id="{10129819-4845-4D09-B581-9619043A5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2" y="1318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31">
              <a:extLst>
                <a:ext uri="{FF2B5EF4-FFF2-40B4-BE49-F238E27FC236}">
                  <a16:creationId xmlns:a16="http://schemas.microsoft.com/office/drawing/2014/main" id="{EF8FD501-E975-40B8-9F9B-1CFF7EB69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3" y="1318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" name="Text Box 193">
            <a:extLst>
              <a:ext uri="{FF2B5EF4-FFF2-40B4-BE49-F238E27FC236}">
                <a16:creationId xmlns:a16="http://schemas.microsoft.com/office/drawing/2014/main" id="{B9DCE234-1296-494D-8763-24629A1B8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9088" y="2012415"/>
            <a:ext cx="5508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∧</a:t>
            </a:r>
          </a:p>
        </p:txBody>
      </p:sp>
      <p:grpSp>
        <p:nvGrpSpPr>
          <p:cNvPr id="79" name="Group 206">
            <a:extLst>
              <a:ext uri="{FF2B5EF4-FFF2-40B4-BE49-F238E27FC236}">
                <a16:creationId xmlns:a16="http://schemas.microsoft.com/office/drawing/2014/main" id="{E73D3D41-9764-4181-88A0-B7E3D2C6380F}"/>
              </a:ext>
            </a:extLst>
          </p:cNvPr>
          <p:cNvGrpSpPr>
            <a:grpSpLocks/>
          </p:cNvGrpSpPr>
          <p:nvPr/>
        </p:nvGrpSpPr>
        <p:grpSpPr bwMode="auto">
          <a:xfrm>
            <a:off x="1641475" y="2352140"/>
            <a:ext cx="444500" cy="3478213"/>
            <a:chOff x="1034" y="1558"/>
            <a:chExt cx="280" cy="2191"/>
          </a:xfrm>
          <a:noFill/>
        </p:grpSpPr>
        <p:sp>
          <p:nvSpPr>
            <p:cNvPr id="81" name="Text Box 192">
              <a:extLst>
                <a:ext uri="{FF2B5EF4-FFF2-40B4-BE49-F238E27FC236}">
                  <a16:creationId xmlns:a16="http://schemas.microsoft.com/office/drawing/2014/main" id="{86C7D4A4-69CD-4BA1-83B0-D003CB202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4" y="3519"/>
              <a:ext cx="238" cy="23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∧</a:t>
              </a:r>
            </a:p>
          </p:txBody>
        </p:sp>
        <p:grpSp>
          <p:nvGrpSpPr>
            <p:cNvPr id="82" name="Group 202">
              <a:extLst>
                <a:ext uri="{FF2B5EF4-FFF2-40B4-BE49-F238E27FC236}">
                  <a16:creationId xmlns:a16="http://schemas.microsoft.com/office/drawing/2014/main" id="{7C2D52DE-0107-42EE-88EB-66F46AF22A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2" y="1558"/>
              <a:ext cx="192" cy="1584"/>
              <a:chOff x="1122" y="1558"/>
              <a:chExt cx="192" cy="1584"/>
            </a:xfrm>
            <a:grpFill/>
          </p:grpSpPr>
          <p:sp>
            <p:nvSpPr>
              <p:cNvPr id="83" name="Line 135">
                <a:extLst>
                  <a:ext uri="{FF2B5EF4-FFF2-40B4-BE49-F238E27FC236}">
                    <a16:creationId xmlns:a16="http://schemas.microsoft.com/office/drawing/2014/main" id="{F128A3D1-D6BB-47AC-880A-9930CC395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558"/>
                <a:ext cx="0" cy="192"/>
              </a:xfrm>
              <a:prstGeom prst="line">
                <a:avLst/>
              </a:prstGeom>
              <a:grpFill/>
              <a:ln w="28575">
                <a:solidFill>
                  <a:schemeClr val="accent2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104">
                <a:extLst>
                  <a:ext uri="{FF2B5EF4-FFF2-40B4-BE49-F238E27FC236}">
                    <a16:creationId xmlns:a16="http://schemas.microsoft.com/office/drawing/2014/main" id="{6214558A-6206-473A-9142-E168549B60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2" y="2134"/>
                <a:ext cx="0" cy="1008"/>
              </a:xfrm>
              <a:prstGeom prst="line">
                <a:avLst/>
              </a:prstGeom>
              <a:grpFill/>
              <a:ln w="38100">
                <a:solidFill>
                  <a:schemeClr val="accent2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0013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97" name="Group 205"/>
          <p:cNvGrpSpPr>
            <a:grpSpLocks/>
          </p:cNvGrpSpPr>
          <p:nvPr/>
        </p:nvGrpSpPr>
        <p:grpSpPr bwMode="auto">
          <a:xfrm>
            <a:off x="712788" y="5062538"/>
            <a:ext cx="2338387" cy="930275"/>
            <a:chOff x="449" y="3189"/>
            <a:chExt cx="1473" cy="586"/>
          </a:xfrm>
        </p:grpSpPr>
        <p:grpSp>
          <p:nvGrpSpPr>
            <p:cNvPr id="55355" name="Group 185"/>
            <p:cNvGrpSpPr>
              <a:grpSpLocks/>
            </p:cNvGrpSpPr>
            <p:nvPr/>
          </p:nvGrpSpPr>
          <p:grpSpPr bwMode="auto">
            <a:xfrm>
              <a:off x="917" y="3189"/>
              <a:ext cx="1005" cy="586"/>
              <a:chOff x="741" y="3537"/>
              <a:chExt cx="1005" cy="586"/>
            </a:xfrm>
          </p:grpSpPr>
          <p:sp>
            <p:nvSpPr>
              <p:cNvPr id="55358" name="Text Box 186"/>
              <p:cNvSpPr txBox="1">
                <a:spLocks noChangeArrowheads="1"/>
              </p:cNvSpPr>
              <p:nvPr/>
            </p:nvSpPr>
            <p:spPr bwMode="auto">
              <a:xfrm>
                <a:off x="741" y="3547"/>
                <a:ext cx="1005" cy="57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 </a:t>
                </a: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2    0    2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55359" name="Line 187"/>
              <p:cNvSpPr>
                <a:spLocks noChangeShapeType="1"/>
              </p:cNvSpPr>
              <p:nvPr/>
            </p:nvSpPr>
            <p:spPr bwMode="auto">
              <a:xfrm>
                <a:off x="746" y="3839"/>
                <a:ext cx="999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360" name="Line 188"/>
              <p:cNvSpPr>
                <a:spLocks noChangeShapeType="1"/>
              </p:cNvSpPr>
              <p:nvPr/>
            </p:nvSpPr>
            <p:spPr bwMode="auto">
              <a:xfrm>
                <a:off x="1070" y="3547"/>
                <a:ext cx="0" cy="30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361" name="Line 189"/>
              <p:cNvSpPr>
                <a:spLocks noChangeShapeType="1"/>
              </p:cNvSpPr>
              <p:nvPr/>
            </p:nvSpPr>
            <p:spPr bwMode="auto">
              <a:xfrm>
                <a:off x="1417" y="3537"/>
                <a:ext cx="0" cy="31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362" name="Line 190"/>
              <p:cNvSpPr>
                <a:spLocks noChangeShapeType="1"/>
              </p:cNvSpPr>
              <p:nvPr/>
            </p:nvSpPr>
            <p:spPr bwMode="auto">
              <a:xfrm>
                <a:off x="1243" y="3839"/>
                <a:ext cx="0" cy="28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356" name="Text Box 191"/>
            <p:cNvSpPr txBox="1">
              <a:spLocks noChangeArrowheads="1"/>
            </p:cNvSpPr>
            <p:nvPr/>
          </p:nvSpPr>
          <p:spPr bwMode="auto">
            <a:xfrm>
              <a:off x="1546" y="3519"/>
              <a:ext cx="2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∧</a:t>
              </a:r>
            </a:p>
          </p:txBody>
        </p:sp>
        <p:sp>
          <p:nvSpPr>
            <p:cNvPr id="55357" name="Line 194"/>
            <p:cNvSpPr>
              <a:spLocks noChangeShapeType="1"/>
            </p:cNvSpPr>
            <p:nvPr/>
          </p:nvSpPr>
          <p:spPr bwMode="auto">
            <a:xfrm flipV="1">
              <a:off x="449" y="3597"/>
              <a:ext cx="45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299" name="Group 200"/>
          <p:cNvGrpSpPr>
            <a:grpSpLocks/>
          </p:cNvGrpSpPr>
          <p:nvPr/>
        </p:nvGrpSpPr>
        <p:grpSpPr bwMode="auto">
          <a:xfrm>
            <a:off x="5341938" y="4391025"/>
            <a:ext cx="3568700" cy="2017713"/>
            <a:chOff x="3512" y="2588"/>
            <a:chExt cx="2248" cy="1271"/>
          </a:xfrm>
        </p:grpSpPr>
        <p:sp>
          <p:nvSpPr>
            <p:cNvPr id="55347" name="Text Box 199"/>
            <p:cNvSpPr txBox="1">
              <a:spLocks noChangeArrowheads="1"/>
            </p:cNvSpPr>
            <p:nvPr/>
          </p:nvSpPr>
          <p:spPr bwMode="auto">
            <a:xfrm>
              <a:off x="3512" y="2588"/>
              <a:ext cx="2048" cy="1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grpSp>
          <p:nvGrpSpPr>
            <p:cNvPr id="55348" name="Group 153"/>
            <p:cNvGrpSpPr>
              <a:grpSpLocks/>
            </p:cNvGrpSpPr>
            <p:nvPr/>
          </p:nvGrpSpPr>
          <p:grpSpPr bwMode="auto">
            <a:xfrm>
              <a:off x="3516" y="2680"/>
              <a:ext cx="2244" cy="1143"/>
              <a:chOff x="354" y="672"/>
              <a:chExt cx="2244" cy="1143"/>
            </a:xfrm>
          </p:grpSpPr>
          <p:sp>
            <p:nvSpPr>
              <p:cNvPr id="55349" name="Text Box 8"/>
              <p:cNvSpPr txBox="1">
                <a:spLocks noChangeArrowheads="1"/>
              </p:cNvSpPr>
              <p:nvPr/>
            </p:nvSpPr>
            <p:spPr bwMode="auto">
              <a:xfrm>
                <a:off x="354" y="1078"/>
                <a:ext cx="51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</a:rPr>
                  <a:t>M=</a:t>
                </a:r>
              </a:p>
            </p:txBody>
          </p:sp>
          <p:sp>
            <p:nvSpPr>
              <p:cNvPr id="55350" name="Text Box 9"/>
              <p:cNvSpPr txBox="1">
                <a:spLocks noChangeArrowheads="1"/>
              </p:cNvSpPr>
              <p:nvPr/>
            </p:nvSpPr>
            <p:spPr bwMode="auto">
              <a:xfrm>
                <a:off x="978" y="672"/>
                <a:ext cx="161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latin typeface="Times New Roman" panose="02020603050405020304" pitchFamily="18" charset="0"/>
                  </a:rPr>
                  <a:t>3    0    0   5</a:t>
                </a:r>
              </a:p>
            </p:txBody>
          </p:sp>
          <p:sp>
            <p:nvSpPr>
              <p:cNvPr id="55351" name="Text Box 10"/>
              <p:cNvSpPr txBox="1">
                <a:spLocks noChangeArrowheads="1"/>
              </p:cNvSpPr>
              <p:nvPr/>
            </p:nvSpPr>
            <p:spPr bwMode="auto">
              <a:xfrm>
                <a:off x="981" y="1074"/>
                <a:ext cx="161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latin typeface="Times New Roman" panose="02020603050405020304" pitchFamily="18" charset="0"/>
                  </a:rPr>
                  <a:t>0    1    0   0</a:t>
                </a:r>
              </a:p>
            </p:txBody>
          </p:sp>
          <p:sp>
            <p:nvSpPr>
              <p:cNvPr id="55352" name="Text Box 11"/>
              <p:cNvSpPr txBox="1">
                <a:spLocks noChangeArrowheads="1"/>
              </p:cNvSpPr>
              <p:nvPr/>
            </p:nvSpPr>
            <p:spPr bwMode="auto">
              <a:xfrm>
                <a:off x="987" y="1488"/>
                <a:ext cx="161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latin typeface="Times New Roman" panose="02020603050405020304" pitchFamily="18" charset="0"/>
                  </a:rPr>
                  <a:t>2    0    0   0</a:t>
                </a:r>
              </a:p>
            </p:txBody>
          </p:sp>
          <p:sp>
            <p:nvSpPr>
              <p:cNvPr id="55353" name="AutoShape 12"/>
              <p:cNvSpPr>
                <a:spLocks/>
              </p:cNvSpPr>
              <p:nvPr/>
            </p:nvSpPr>
            <p:spPr bwMode="auto">
              <a:xfrm>
                <a:off x="912" y="714"/>
                <a:ext cx="48" cy="1008"/>
              </a:xfrm>
              <a:prstGeom prst="leftBracket">
                <a:avLst>
                  <a:gd name="adj" fmla="val 175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5354" name="AutoShape 13"/>
              <p:cNvSpPr>
                <a:spLocks/>
              </p:cNvSpPr>
              <p:nvPr/>
            </p:nvSpPr>
            <p:spPr bwMode="auto">
              <a:xfrm>
                <a:off x="2198" y="724"/>
                <a:ext cx="48" cy="1056"/>
              </a:xfrm>
              <a:prstGeom prst="rightBracket">
                <a:avLst>
                  <a:gd name="adj" fmla="val 183333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</p:grpSp>
      <p:grpSp>
        <p:nvGrpSpPr>
          <p:cNvPr id="33936" name="Group 144"/>
          <p:cNvGrpSpPr>
            <a:grpSpLocks/>
          </p:cNvGrpSpPr>
          <p:nvPr/>
        </p:nvGrpSpPr>
        <p:grpSpPr bwMode="auto">
          <a:xfrm>
            <a:off x="333375" y="2773363"/>
            <a:ext cx="533400" cy="3224212"/>
            <a:chOff x="480" y="2208"/>
            <a:chExt cx="336" cy="2031"/>
          </a:xfrm>
        </p:grpSpPr>
        <p:sp>
          <p:nvSpPr>
            <p:cNvPr id="55344" name="Text Box 138"/>
            <p:cNvSpPr txBox="1">
              <a:spLocks noChangeArrowheads="1"/>
            </p:cNvSpPr>
            <p:nvPr/>
          </p:nvSpPr>
          <p:spPr bwMode="auto">
            <a:xfrm>
              <a:off x="480" y="2208"/>
              <a:ext cx="336" cy="203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 b="1">
                <a:solidFill>
                  <a:schemeClr val="accent2"/>
                </a:solidFill>
                <a:latin typeface="宋体" panose="02010600030101010101" pitchFamily="2" charset="-122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 b="1">
                <a:solidFill>
                  <a:schemeClr val="accent2"/>
                </a:solidFill>
                <a:latin typeface="宋体" panose="02010600030101010101" pitchFamily="2" charset="-122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 b="1">
                <a:solidFill>
                  <a:schemeClr val="accent2"/>
                </a:solidFill>
                <a:latin typeface="宋体" panose="02010600030101010101" pitchFamily="2" charset="-122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 b="1">
                <a:solidFill>
                  <a:schemeClr val="accent2"/>
                </a:solidFill>
                <a:latin typeface="宋体" panose="02010600030101010101" pitchFamily="2" charset="-122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 b="1">
                <a:solidFill>
                  <a:schemeClr val="accent2"/>
                </a:solidFill>
                <a:latin typeface="宋体" panose="02010600030101010101" pitchFamily="2" charset="-122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 b="1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55345" name="Line 139"/>
            <p:cNvSpPr>
              <a:spLocks noChangeShapeType="1"/>
            </p:cNvSpPr>
            <p:nvPr/>
          </p:nvSpPr>
          <p:spPr bwMode="auto">
            <a:xfrm>
              <a:off x="480" y="278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6" name="Line 140"/>
            <p:cNvSpPr>
              <a:spLocks noChangeShapeType="1"/>
            </p:cNvSpPr>
            <p:nvPr/>
          </p:nvSpPr>
          <p:spPr bwMode="auto">
            <a:xfrm>
              <a:off x="480" y="355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995" name="Group 203"/>
          <p:cNvGrpSpPr>
            <a:grpSpLocks/>
          </p:cNvGrpSpPr>
          <p:nvPr/>
        </p:nvGrpSpPr>
        <p:grpSpPr bwMode="auto">
          <a:xfrm>
            <a:off x="639763" y="2755900"/>
            <a:ext cx="7851775" cy="944563"/>
            <a:chOff x="403" y="1736"/>
            <a:chExt cx="4946" cy="595"/>
          </a:xfrm>
        </p:grpSpPr>
        <p:sp>
          <p:nvSpPr>
            <p:cNvPr id="55329" name="Line 141"/>
            <p:cNvSpPr>
              <a:spLocks noChangeShapeType="1"/>
            </p:cNvSpPr>
            <p:nvPr/>
          </p:nvSpPr>
          <p:spPr bwMode="auto">
            <a:xfrm flipV="1">
              <a:off x="403" y="2134"/>
              <a:ext cx="45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5330" name="Group 165"/>
            <p:cNvGrpSpPr>
              <a:grpSpLocks/>
            </p:cNvGrpSpPr>
            <p:nvPr/>
          </p:nvGrpSpPr>
          <p:grpSpPr bwMode="auto">
            <a:xfrm>
              <a:off x="906" y="1736"/>
              <a:ext cx="1005" cy="586"/>
              <a:chOff x="741" y="3537"/>
              <a:chExt cx="1005" cy="586"/>
            </a:xfrm>
          </p:grpSpPr>
          <p:sp>
            <p:nvSpPr>
              <p:cNvPr id="55339" name="Text Box 159"/>
              <p:cNvSpPr txBox="1">
                <a:spLocks noChangeArrowheads="1"/>
              </p:cNvSpPr>
              <p:nvPr/>
            </p:nvSpPr>
            <p:spPr bwMode="auto">
              <a:xfrm>
                <a:off x="741" y="3547"/>
                <a:ext cx="1005" cy="57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0    0    3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55340" name="Line 160"/>
              <p:cNvSpPr>
                <a:spLocks noChangeShapeType="1"/>
              </p:cNvSpPr>
              <p:nvPr/>
            </p:nvSpPr>
            <p:spPr bwMode="auto">
              <a:xfrm>
                <a:off x="746" y="3839"/>
                <a:ext cx="999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341" name="Line 162"/>
              <p:cNvSpPr>
                <a:spLocks noChangeShapeType="1"/>
              </p:cNvSpPr>
              <p:nvPr/>
            </p:nvSpPr>
            <p:spPr bwMode="auto">
              <a:xfrm>
                <a:off x="1070" y="3547"/>
                <a:ext cx="0" cy="30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342" name="Line 163"/>
              <p:cNvSpPr>
                <a:spLocks noChangeShapeType="1"/>
              </p:cNvSpPr>
              <p:nvPr/>
            </p:nvSpPr>
            <p:spPr bwMode="auto">
              <a:xfrm>
                <a:off x="1417" y="3537"/>
                <a:ext cx="0" cy="31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343" name="Line 164"/>
              <p:cNvSpPr>
                <a:spLocks noChangeShapeType="1"/>
              </p:cNvSpPr>
              <p:nvPr/>
            </p:nvSpPr>
            <p:spPr bwMode="auto">
              <a:xfrm>
                <a:off x="1243" y="3839"/>
                <a:ext cx="0" cy="28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331" name="Line 128"/>
            <p:cNvSpPr>
              <a:spLocks noChangeShapeType="1"/>
            </p:cNvSpPr>
            <p:nvPr/>
          </p:nvSpPr>
          <p:spPr bwMode="auto">
            <a:xfrm>
              <a:off x="1774" y="2182"/>
              <a:ext cx="256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5332" name="Group 166"/>
            <p:cNvGrpSpPr>
              <a:grpSpLocks/>
            </p:cNvGrpSpPr>
            <p:nvPr/>
          </p:nvGrpSpPr>
          <p:grpSpPr bwMode="auto">
            <a:xfrm>
              <a:off x="4344" y="1745"/>
              <a:ext cx="1005" cy="586"/>
              <a:chOff x="741" y="3537"/>
              <a:chExt cx="1005" cy="586"/>
            </a:xfrm>
          </p:grpSpPr>
          <p:sp>
            <p:nvSpPr>
              <p:cNvPr id="55334" name="Text Box 167"/>
              <p:cNvSpPr txBox="1">
                <a:spLocks noChangeArrowheads="1"/>
              </p:cNvSpPr>
              <p:nvPr/>
            </p:nvSpPr>
            <p:spPr bwMode="auto">
              <a:xfrm>
                <a:off x="741" y="3547"/>
                <a:ext cx="1005" cy="57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 </a:t>
                </a: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0    3    5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55335" name="Line 168"/>
              <p:cNvSpPr>
                <a:spLocks noChangeShapeType="1"/>
              </p:cNvSpPr>
              <p:nvPr/>
            </p:nvSpPr>
            <p:spPr bwMode="auto">
              <a:xfrm>
                <a:off x="746" y="3839"/>
                <a:ext cx="999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336" name="Line 169"/>
              <p:cNvSpPr>
                <a:spLocks noChangeShapeType="1"/>
              </p:cNvSpPr>
              <p:nvPr/>
            </p:nvSpPr>
            <p:spPr bwMode="auto">
              <a:xfrm>
                <a:off x="1070" y="3547"/>
                <a:ext cx="0" cy="30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337" name="Line 170"/>
              <p:cNvSpPr>
                <a:spLocks noChangeShapeType="1"/>
              </p:cNvSpPr>
              <p:nvPr/>
            </p:nvSpPr>
            <p:spPr bwMode="auto">
              <a:xfrm>
                <a:off x="1417" y="3537"/>
                <a:ext cx="0" cy="31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338" name="Line 171"/>
              <p:cNvSpPr>
                <a:spLocks noChangeShapeType="1"/>
              </p:cNvSpPr>
              <p:nvPr/>
            </p:nvSpPr>
            <p:spPr bwMode="auto">
              <a:xfrm>
                <a:off x="1243" y="3839"/>
                <a:ext cx="0" cy="28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333" name="Text Box 172"/>
            <p:cNvSpPr txBox="1">
              <a:spLocks noChangeArrowheads="1"/>
            </p:cNvSpPr>
            <p:nvPr/>
          </p:nvSpPr>
          <p:spPr bwMode="auto">
            <a:xfrm>
              <a:off x="4973" y="2075"/>
              <a:ext cx="2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∧</a:t>
              </a:r>
            </a:p>
          </p:txBody>
        </p:sp>
      </p:grpSp>
      <p:grpSp>
        <p:nvGrpSpPr>
          <p:cNvPr id="34000" name="Group 208"/>
          <p:cNvGrpSpPr>
            <a:grpSpLocks/>
          </p:cNvGrpSpPr>
          <p:nvPr/>
        </p:nvGrpSpPr>
        <p:grpSpPr bwMode="auto">
          <a:xfrm>
            <a:off x="7081838" y="2397125"/>
            <a:ext cx="490537" cy="1262063"/>
            <a:chOff x="4461" y="1510"/>
            <a:chExt cx="309" cy="795"/>
          </a:xfrm>
        </p:grpSpPr>
        <p:sp>
          <p:nvSpPr>
            <p:cNvPr id="55327" name="Line 137"/>
            <p:cNvSpPr>
              <a:spLocks noChangeShapeType="1"/>
            </p:cNvSpPr>
            <p:nvPr/>
          </p:nvSpPr>
          <p:spPr bwMode="auto">
            <a:xfrm>
              <a:off x="4770" y="1510"/>
              <a:ext cx="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8" name="Text Box 173"/>
            <p:cNvSpPr txBox="1">
              <a:spLocks noChangeArrowheads="1"/>
            </p:cNvSpPr>
            <p:nvPr/>
          </p:nvSpPr>
          <p:spPr bwMode="auto">
            <a:xfrm>
              <a:off x="4461" y="2075"/>
              <a:ext cx="2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∧</a:t>
              </a:r>
            </a:p>
          </p:txBody>
        </p:sp>
      </p:grpSp>
      <p:grpSp>
        <p:nvGrpSpPr>
          <p:cNvPr id="33996" name="Group 204"/>
          <p:cNvGrpSpPr>
            <a:grpSpLocks/>
          </p:cNvGrpSpPr>
          <p:nvPr/>
        </p:nvGrpSpPr>
        <p:grpSpPr bwMode="auto">
          <a:xfrm>
            <a:off x="663575" y="3887788"/>
            <a:ext cx="4186238" cy="930275"/>
            <a:chOff x="418" y="2449"/>
            <a:chExt cx="2637" cy="586"/>
          </a:xfrm>
        </p:grpSpPr>
        <p:sp>
          <p:nvSpPr>
            <p:cNvPr id="55319" name="Line 142"/>
            <p:cNvSpPr>
              <a:spLocks noChangeShapeType="1"/>
            </p:cNvSpPr>
            <p:nvPr/>
          </p:nvSpPr>
          <p:spPr bwMode="auto">
            <a:xfrm>
              <a:off x="418" y="2893"/>
              <a:ext cx="160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5320" name="Group 176"/>
            <p:cNvGrpSpPr>
              <a:grpSpLocks/>
            </p:cNvGrpSpPr>
            <p:nvPr/>
          </p:nvGrpSpPr>
          <p:grpSpPr bwMode="auto">
            <a:xfrm>
              <a:off x="2050" y="2449"/>
              <a:ext cx="1005" cy="586"/>
              <a:chOff x="741" y="3537"/>
              <a:chExt cx="1005" cy="586"/>
            </a:xfrm>
          </p:grpSpPr>
          <p:sp>
            <p:nvSpPr>
              <p:cNvPr id="55322" name="Text Box 177"/>
              <p:cNvSpPr txBox="1">
                <a:spLocks noChangeArrowheads="1"/>
              </p:cNvSpPr>
              <p:nvPr/>
            </p:nvSpPr>
            <p:spPr bwMode="auto">
              <a:xfrm>
                <a:off x="741" y="3547"/>
                <a:ext cx="1005" cy="57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 </a:t>
                </a: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1    1    1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55323" name="Line 178"/>
              <p:cNvSpPr>
                <a:spLocks noChangeShapeType="1"/>
              </p:cNvSpPr>
              <p:nvPr/>
            </p:nvSpPr>
            <p:spPr bwMode="auto">
              <a:xfrm>
                <a:off x="746" y="3839"/>
                <a:ext cx="999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324" name="Line 179"/>
              <p:cNvSpPr>
                <a:spLocks noChangeShapeType="1"/>
              </p:cNvSpPr>
              <p:nvPr/>
            </p:nvSpPr>
            <p:spPr bwMode="auto">
              <a:xfrm>
                <a:off x="1070" y="3547"/>
                <a:ext cx="0" cy="30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325" name="Line 180"/>
              <p:cNvSpPr>
                <a:spLocks noChangeShapeType="1"/>
              </p:cNvSpPr>
              <p:nvPr/>
            </p:nvSpPr>
            <p:spPr bwMode="auto">
              <a:xfrm>
                <a:off x="1417" y="3537"/>
                <a:ext cx="0" cy="31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326" name="Line 181"/>
              <p:cNvSpPr>
                <a:spLocks noChangeShapeType="1"/>
              </p:cNvSpPr>
              <p:nvPr/>
            </p:nvSpPr>
            <p:spPr bwMode="auto">
              <a:xfrm>
                <a:off x="1243" y="3839"/>
                <a:ext cx="0" cy="28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321" name="Text Box 182"/>
            <p:cNvSpPr txBox="1">
              <a:spLocks noChangeArrowheads="1"/>
            </p:cNvSpPr>
            <p:nvPr/>
          </p:nvSpPr>
          <p:spPr bwMode="auto">
            <a:xfrm>
              <a:off x="2679" y="2779"/>
              <a:ext cx="2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∧</a:t>
              </a:r>
            </a:p>
          </p:txBody>
        </p:sp>
      </p:grpSp>
      <p:grpSp>
        <p:nvGrpSpPr>
          <p:cNvPr id="33999" name="Group 207"/>
          <p:cNvGrpSpPr>
            <a:grpSpLocks/>
          </p:cNvGrpSpPr>
          <p:nvPr/>
        </p:nvGrpSpPr>
        <p:grpSpPr bwMode="auto">
          <a:xfrm>
            <a:off x="3440113" y="2473325"/>
            <a:ext cx="474662" cy="2303463"/>
            <a:chOff x="2167" y="1558"/>
            <a:chExt cx="299" cy="1451"/>
          </a:xfrm>
        </p:grpSpPr>
        <p:sp>
          <p:nvSpPr>
            <p:cNvPr id="55317" name="Line 136"/>
            <p:cNvSpPr>
              <a:spLocks noChangeShapeType="1"/>
            </p:cNvSpPr>
            <p:nvPr/>
          </p:nvSpPr>
          <p:spPr bwMode="auto">
            <a:xfrm>
              <a:off x="2466" y="1558"/>
              <a:ext cx="0" cy="9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8" name="Text Box 183"/>
            <p:cNvSpPr txBox="1">
              <a:spLocks noChangeArrowheads="1"/>
            </p:cNvSpPr>
            <p:nvPr/>
          </p:nvSpPr>
          <p:spPr bwMode="auto">
            <a:xfrm>
              <a:off x="2167" y="2779"/>
              <a:ext cx="2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∧</a:t>
              </a:r>
            </a:p>
          </p:txBody>
        </p:sp>
      </p:grpSp>
      <p:grpSp>
        <p:nvGrpSpPr>
          <p:cNvPr id="34001" name="Group 209"/>
          <p:cNvGrpSpPr>
            <a:grpSpLocks/>
          </p:cNvGrpSpPr>
          <p:nvPr/>
        </p:nvGrpSpPr>
        <p:grpSpPr bwMode="auto">
          <a:xfrm>
            <a:off x="1323975" y="2092325"/>
            <a:ext cx="7086600" cy="485775"/>
            <a:chOff x="834" y="1318"/>
            <a:chExt cx="4464" cy="306"/>
          </a:xfrm>
        </p:grpSpPr>
        <p:sp>
          <p:nvSpPr>
            <p:cNvPr id="55313" name="Text Box 126"/>
            <p:cNvSpPr txBox="1">
              <a:spLocks noChangeArrowheads="1"/>
            </p:cNvSpPr>
            <p:nvPr/>
          </p:nvSpPr>
          <p:spPr bwMode="auto">
            <a:xfrm>
              <a:off x="834" y="1318"/>
              <a:ext cx="4464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 b="1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55314" name="Line 129"/>
            <p:cNvSpPr>
              <a:spLocks noChangeShapeType="1"/>
            </p:cNvSpPr>
            <p:nvPr/>
          </p:nvSpPr>
          <p:spPr bwMode="auto">
            <a:xfrm>
              <a:off x="1890" y="131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5" name="Line 130"/>
            <p:cNvSpPr>
              <a:spLocks noChangeShapeType="1"/>
            </p:cNvSpPr>
            <p:nvPr/>
          </p:nvSpPr>
          <p:spPr bwMode="auto">
            <a:xfrm>
              <a:off x="3042" y="131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6" name="Line 131"/>
            <p:cNvSpPr>
              <a:spLocks noChangeShapeType="1"/>
            </p:cNvSpPr>
            <p:nvPr/>
          </p:nvSpPr>
          <p:spPr bwMode="auto">
            <a:xfrm>
              <a:off x="4203" y="131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985" name="Text Box 193"/>
          <p:cNvSpPr txBox="1">
            <a:spLocks noChangeArrowheads="1"/>
          </p:cNvSpPr>
          <p:nvPr/>
        </p:nvSpPr>
        <p:spPr bwMode="auto">
          <a:xfrm>
            <a:off x="5399088" y="2133600"/>
            <a:ext cx="550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∧</a:t>
            </a:r>
          </a:p>
        </p:txBody>
      </p:sp>
      <p:grpSp>
        <p:nvGrpSpPr>
          <p:cNvPr id="33998" name="Group 206"/>
          <p:cNvGrpSpPr>
            <a:grpSpLocks/>
          </p:cNvGrpSpPr>
          <p:nvPr/>
        </p:nvGrpSpPr>
        <p:grpSpPr bwMode="auto">
          <a:xfrm>
            <a:off x="1641475" y="2473325"/>
            <a:ext cx="444500" cy="3478213"/>
            <a:chOff x="1034" y="1558"/>
            <a:chExt cx="280" cy="2191"/>
          </a:xfrm>
        </p:grpSpPr>
        <p:sp>
          <p:nvSpPr>
            <p:cNvPr id="55309" name="Text Box 192"/>
            <p:cNvSpPr txBox="1">
              <a:spLocks noChangeArrowheads="1"/>
            </p:cNvSpPr>
            <p:nvPr/>
          </p:nvSpPr>
          <p:spPr bwMode="auto">
            <a:xfrm>
              <a:off x="1034" y="3519"/>
              <a:ext cx="2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∧</a:t>
              </a:r>
            </a:p>
          </p:txBody>
        </p:sp>
        <p:grpSp>
          <p:nvGrpSpPr>
            <p:cNvPr id="55310" name="Group 202"/>
            <p:cNvGrpSpPr>
              <a:grpSpLocks/>
            </p:cNvGrpSpPr>
            <p:nvPr/>
          </p:nvGrpSpPr>
          <p:grpSpPr bwMode="auto">
            <a:xfrm>
              <a:off x="1122" y="1558"/>
              <a:ext cx="192" cy="1584"/>
              <a:chOff x="1122" y="1558"/>
              <a:chExt cx="192" cy="1584"/>
            </a:xfrm>
          </p:grpSpPr>
          <p:sp>
            <p:nvSpPr>
              <p:cNvPr id="55311" name="Line 135"/>
              <p:cNvSpPr>
                <a:spLocks noChangeShapeType="1"/>
              </p:cNvSpPr>
              <p:nvPr/>
            </p:nvSpPr>
            <p:spPr bwMode="auto">
              <a:xfrm>
                <a:off x="1314" y="155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12" name="Line 104"/>
              <p:cNvSpPr>
                <a:spLocks noChangeShapeType="1"/>
              </p:cNvSpPr>
              <p:nvPr/>
            </p:nvSpPr>
            <p:spPr bwMode="auto">
              <a:xfrm>
                <a:off x="1122" y="2134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4002" name="Rectangle 210"/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稀疏矩阵的压缩存储</a:t>
            </a: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十字链表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5.2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矩阵的存储结构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A87839-640E-4480-BCF3-983A16710AA6}"/>
              </a:ext>
            </a:extLst>
          </p:cNvPr>
          <p:cNvSpPr txBox="1"/>
          <p:nvPr/>
        </p:nvSpPr>
        <p:spPr>
          <a:xfrm>
            <a:off x="600419" y="1134737"/>
            <a:ext cx="244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二维数组</a:t>
            </a:r>
          </a:p>
        </p:txBody>
      </p:sp>
      <p:sp>
        <p:nvSpPr>
          <p:cNvPr id="13" name="Text Box 81">
            <a:extLst>
              <a:ext uri="{FF2B5EF4-FFF2-40B4-BE49-F238E27FC236}">
                <a16:creationId xmlns:a16="http://schemas.microsoft.com/office/drawing/2014/main" id="{6747E40F-62FC-4030-978B-D7BCEBAF2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2058988"/>
            <a:ext cx="231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</a:rPr>
              <a:t>l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4" name="Text Box 82">
            <a:extLst>
              <a:ext uri="{FF2B5EF4-FFF2-40B4-BE49-F238E27FC236}">
                <a16:creationId xmlns:a16="http://schemas.microsoft.com/office/drawing/2014/main" id="{693CCFA1-E775-4FD1-9A97-C5886867C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225" y="2073275"/>
            <a:ext cx="384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5" name="Text Box 83">
            <a:extLst>
              <a:ext uri="{FF2B5EF4-FFF2-40B4-BE49-F238E27FC236}">
                <a16:creationId xmlns:a16="http://schemas.microsoft.com/office/drawing/2014/main" id="{0E9B483A-9D2F-4A34-AF87-93319F1F6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32" y="2522538"/>
            <a:ext cx="3303588" cy="2576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2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>
              <a:latin typeface="Times New Roman" panose="02020603050405020304" pitchFamily="18" charset="0"/>
            </a:endParaRPr>
          </a:p>
          <a:p>
            <a:pPr algn="just">
              <a:lnSpc>
                <a:spcPct val="112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>
              <a:latin typeface="Times New Roman" panose="02020603050405020304" pitchFamily="18" charset="0"/>
            </a:endParaRPr>
          </a:p>
          <a:p>
            <a:pPr algn="just">
              <a:lnSpc>
                <a:spcPct val="11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              </a:t>
            </a:r>
            <a:endParaRPr lang="en-US" altLang="zh-CN" sz="28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6" name="Group 84">
            <a:extLst>
              <a:ext uri="{FF2B5EF4-FFF2-40B4-BE49-F238E27FC236}">
                <a16:creationId xmlns:a16="http://schemas.microsoft.com/office/drawing/2014/main" id="{D65F26CC-1E95-46B0-942E-B3BB45BBA2B1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2900363"/>
            <a:ext cx="3286125" cy="1820862"/>
            <a:chOff x="1724" y="11133"/>
            <a:chExt cx="3150" cy="1545"/>
          </a:xfrm>
        </p:grpSpPr>
        <p:sp>
          <p:nvSpPr>
            <p:cNvPr id="17" name="Line 85">
              <a:extLst>
                <a:ext uri="{FF2B5EF4-FFF2-40B4-BE49-F238E27FC236}">
                  <a16:creationId xmlns:a16="http://schemas.microsoft.com/office/drawing/2014/main" id="{BD777623-8482-41D5-AEF7-C2DD397C8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11133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86">
              <a:extLst>
                <a:ext uri="{FF2B5EF4-FFF2-40B4-BE49-F238E27FC236}">
                  <a16:creationId xmlns:a16="http://schemas.microsoft.com/office/drawing/2014/main" id="{0F2C12EA-88C2-4853-928E-4D6C7C43A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11430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87">
              <a:extLst>
                <a:ext uri="{FF2B5EF4-FFF2-40B4-BE49-F238E27FC236}">
                  <a16:creationId xmlns:a16="http://schemas.microsoft.com/office/drawing/2014/main" id="{94AD8C0C-42C2-4ADF-AA86-E62CDD5BF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11742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88">
              <a:extLst>
                <a:ext uri="{FF2B5EF4-FFF2-40B4-BE49-F238E27FC236}">
                  <a16:creationId xmlns:a16="http://schemas.microsoft.com/office/drawing/2014/main" id="{E7A9EA14-3441-476D-90B7-46AEC5236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12054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89">
              <a:extLst>
                <a:ext uri="{FF2B5EF4-FFF2-40B4-BE49-F238E27FC236}">
                  <a16:creationId xmlns:a16="http://schemas.microsoft.com/office/drawing/2014/main" id="{E7A1B0DE-5024-4F4D-8345-87E49B4A0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12366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868908E2-4B9A-4017-A9D1-F502CF179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12678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Line 91">
            <a:extLst>
              <a:ext uri="{FF2B5EF4-FFF2-40B4-BE49-F238E27FC236}">
                <a16:creationId xmlns:a16="http://schemas.microsoft.com/office/drawing/2014/main" id="{DE70E48B-AE1D-488B-BBFC-F10714F28F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9050" y="2547938"/>
            <a:ext cx="3175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92">
            <a:extLst>
              <a:ext uri="{FF2B5EF4-FFF2-40B4-BE49-F238E27FC236}">
                <a16:creationId xmlns:a16="http://schemas.microsoft.com/office/drawing/2014/main" id="{7BB512C7-E66F-4241-A52C-8BDD59C0E6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4063" y="2547938"/>
            <a:ext cx="1587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93">
            <a:extLst>
              <a:ext uri="{FF2B5EF4-FFF2-40B4-BE49-F238E27FC236}">
                <a16:creationId xmlns:a16="http://schemas.microsoft.com/office/drawing/2014/main" id="{9C5EC837-D560-4AB4-8F07-21F6119DB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5288" y="2547938"/>
            <a:ext cx="1587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94">
            <a:extLst>
              <a:ext uri="{FF2B5EF4-FFF2-40B4-BE49-F238E27FC236}">
                <a16:creationId xmlns:a16="http://schemas.microsoft.com/office/drawing/2014/main" id="{2A77F108-2C53-4B32-92ED-12407BA49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4425" y="2547938"/>
            <a:ext cx="1588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95">
            <a:extLst>
              <a:ext uri="{FF2B5EF4-FFF2-40B4-BE49-F238E27FC236}">
                <a16:creationId xmlns:a16="http://schemas.microsoft.com/office/drawing/2014/main" id="{1546A4EB-6F62-4427-8C04-3E638D1F9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813" y="2547938"/>
            <a:ext cx="1587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96">
            <a:extLst>
              <a:ext uri="{FF2B5EF4-FFF2-40B4-BE49-F238E27FC236}">
                <a16:creationId xmlns:a16="http://schemas.microsoft.com/office/drawing/2014/main" id="{C8412CFC-DBB0-4D3D-AA95-3B51633A3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3563" y="2538413"/>
            <a:ext cx="1587" cy="254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97">
            <a:extLst>
              <a:ext uri="{FF2B5EF4-FFF2-40B4-BE49-F238E27FC236}">
                <a16:creationId xmlns:a16="http://schemas.microsoft.com/office/drawing/2014/main" id="{7E3E3E30-F7A5-402E-836E-A78244F06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547938"/>
            <a:ext cx="1588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98">
            <a:extLst>
              <a:ext uri="{FF2B5EF4-FFF2-40B4-BE49-F238E27FC236}">
                <a16:creationId xmlns:a16="http://schemas.microsoft.com/office/drawing/2014/main" id="{775E8CC2-234C-464A-95A2-F082C6ED0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9800" y="2541588"/>
            <a:ext cx="1588" cy="254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100">
            <a:extLst>
              <a:ext uri="{FF2B5EF4-FFF2-40B4-BE49-F238E27FC236}">
                <a16:creationId xmlns:a16="http://schemas.microsoft.com/office/drawing/2014/main" id="{350AA89A-6279-41C3-B0CE-7EEA3C845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2625725"/>
            <a:ext cx="3089275" cy="1841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2" name="Rectangle 101">
            <a:extLst>
              <a:ext uri="{FF2B5EF4-FFF2-40B4-BE49-F238E27FC236}">
                <a16:creationId xmlns:a16="http://schemas.microsoft.com/office/drawing/2014/main" id="{640EBA22-D732-4BF6-9FB3-68D3767FA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2987675"/>
            <a:ext cx="3089275" cy="1841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3" name="Rectangle 102">
            <a:extLst>
              <a:ext uri="{FF2B5EF4-FFF2-40B4-BE49-F238E27FC236}">
                <a16:creationId xmlns:a16="http://schemas.microsoft.com/office/drawing/2014/main" id="{8B0B19D5-850A-4F62-B846-35D261810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3355975"/>
            <a:ext cx="3089275" cy="1841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5" name="Rectangle 103">
            <a:extLst>
              <a:ext uri="{FF2B5EF4-FFF2-40B4-BE49-F238E27FC236}">
                <a16:creationId xmlns:a16="http://schemas.microsoft.com/office/drawing/2014/main" id="{C80B3DD9-39DE-4FFC-8364-7BF6D1035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3724275"/>
            <a:ext cx="1601787" cy="1730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0" name="Text Box 104">
            <a:extLst>
              <a:ext uri="{FF2B5EF4-FFF2-40B4-BE49-F238E27FC236}">
                <a16:creationId xmlns:a16="http://schemas.microsoft.com/office/drawing/2014/main" id="{0BB075AB-A189-4F6E-AF03-2D88687AF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2568575"/>
            <a:ext cx="231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</a:rPr>
              <a:t>l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43" name="Text Box 105">
            <a:extLst>
              <a:ext uri="{FF2B5EF4-FFF2-40B4-BE49-F238E27FC236}">
                <a16:creationId xmlns:a16="http://schemas.microsoft.com/office/drawing/2014/main" id="{72D10D23-3765-4AA1-B33D-72AA0D7FE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748213"/>
            <a:ext cx="3810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46" name="Text Box 106">
            <a:extLst>
              <a:ext uri="{FF2B5EF4-FFF2-40B4-BE49-F238E27FC236}">
                <a16:creationId xmlns:a16="http://schemas.microsoft.com/office/drawing/2014/main" id="{9098ECAD-8E15-4DF6-AA37-7ED8E09D4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276850"/>
            <a:ext cx="207327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a) </a:t>
            </a:r>
            <a:r>
              <a:rPr lang="zh-CN" altLang="en-US" sz="2400" b="1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二维数组</a:t>
            </a:r>
          </a:p>
        </p:txBody>
      </p:sp>
      <p:sp>
        <p:nvSpPr>
          <p:cNvPr id="47" name="Text Box 108">
            <a:extLst>
              <a:ext uri="{FF2B5EF4-FFF2-40B4-BE49-F238E27FC236}">
                <a16:creationId xmlns:a16="http://schemas.microsoft.com/office/drawing/2014/main" id="{1B9276D4-054F-415C-A517-13B26D4E5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675" y="4116388"/>
            <a:ext cx="4572000" cy="221456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/>
          <a:lstStyle/>
          <a:p>
            <a:pPr algn="just">
              <a:lnSpc>
                <a:spcPct val="104000"/>
              </a:lnSpc>
              <a:defRPr/>
            </a:pPr>
            <a:r>
              <a:rPr lang="en-US" altLang="zh-CN" sz="2800" b="1" i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25000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前面的元素个数</a:t>
            </a:r>
          </a:p>
          <a:p>
            <a:pPr algn="just">
              <a:lnSpc>
                <a:spcPct val="104000"/>
              </a:lnSpc>
              <a:defRPr/>
            </a:pP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=阴影部分的面积</a:t>
            </a:r>
          </a:p>
          <a:p>
            <a:pPr algn="just">
              <a:lnSpc>
                <a:spcPct val="104000"/>
              </a:lnSpc>
              <a:defRPr/>
            </a:pP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=整行数×每行元素个数+本行中</a:t>
            </a:r>
            <a:r>
              <a:rPr lang="en-US" altLang="zh-CN" sz="2800" b="1" i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25000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前面的元素个数</a:t>
            </a:r>
          </a:p>
          <a:p>
            <a:pPr algn="just">
              <a:lnSpc>
                <a:spcPct val="104000"/>
              </a:lnSpc>
              <a:defRPr/>
            </a:pPr>
            <a:r>
              <a:rPr lang="zh-CN" altLang="en-US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sz="2400" b="1" i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</a:t>
            </a:r>
            <a:r>
              <a:rPr lang="en-US" altLang="zh-CN" sz="2400" b="1" i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)×(</a:t>
            </a:r>
            <a:r>
              <a:rPr lang="en-US" altLang="zh-CN" sz="2400" b="1" i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</a:t>
            </a:r>
            <a:r>
              <a:rPr lang="en-US" altLang="zh-CN" sz="2400" b="1" i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＋1)＋(</a:t>
            </a:r>
            <a:r>
              <a:rPr lang="en-US" altLang="zh-CN" sz="2400" b="1" i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</a:t>
            </a:r>
            <a:r>
              <a:rPr lang="en-US" altLang="zh-CN" sz="2400" b="1" i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48" name="Group 109">
            <a:extLst>
              <a:ext uri="{FF2B5EF4-FFF2-40B4-BE49-F238E27FC236}">
                <a16:creationId xmlns:a16="http://schemas.microsoft.com/office/drawing/2014/main" id="{F8639533-5E64-42A6-9FD4-F9E9AA5D8619}"/>
              </a:ext>
            </a:extLst>
          </p:cNvPr>
          <p:cNvGrpSpPr>
            <a:grpSpLocks/>
          </p:cNvGrpSpPr>
          <p:nvPr/>
        </p:nvGrpSpPr>
        <p:grpSpPr bwMode="auto">
          <a:xfrm>
            <a:off x="4302125" y="1844675"/>
            <a:ext cx="3886200" cy="2286000"/>
            <a:chOff x="2728" y="1344"/>
            <a:chExt cx="2360" cy="1377"/>
          </a:xfrm>
        </p:grpSpPr>
        <p:sp>
          <p:nvSpPr>
            <p:cNvPr id="49" name="Text Box 110">
              <a:extLst>
                <a:ext uri="{FF2B5EF4-FFF2-40B4-BE49-F238E27FC236}">
                  <a16:creationId xmlns:a16="http://schemas.microsoft.com/office/drawing/2014/main" id="{5C7A3556-366D-4A40-AC34-45839EC1C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8" y="2468"/>
              <a:ext cx="216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zh-CN" altLang="en-US" sz="2200" b="1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本行中</a:t>
              </a:r>
              <a:r>
                <a:rPr lang="en-US" altLang="zh-CN" sz="2200" b="1" i="1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200" b="1" i="1" baseline="-2500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ij</a:t>
              </a:r>
              <a:r>
                <a:rPr lang="zh-CN" altLang="en-US" sz="2200" b="1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前面的元素个数</a:t>
              </a:r>
            </a:p>
          </p:txBody>
        </p:sp>
        <p:sp>
          <p:nvSpPr>
            <p:cNvPr id="50" name="Rectangle 111">
              <a:extLst>
                <a:ext uri="{FF2B5EF4-FFF2-40B4-BE49-F238E27FC236}">
                  <a16:creationId xmlns:a16="http://schemas.microsoft.com/office/drawing/2014/main" id="{48B6EF3A-1550-4395-B171-3D68739C4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812"/>
              <a:ext cx="1946" cy="11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33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112">
              <a:extLst>
                <a:ext uri="{FF2B5EF4-FFF2-40B4-BE49-F238E27FC236}">
                  <a16:creationId xmlns:a16="http://schemas.microsoft.com/office/drawing/2014/main" id="{3B182D2E-F7CE-4143-A254-453ACADE8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962"/>
              <a:ext cx="1946" cy="1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33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113">
              <a:extLst>
                <a:ext uri="{FF2B5EF4-FFF2-40B4-BE49-F238E27FC236}">
                  <a16:creationId xmlns:a16="http://schemas.microsoft.com/office/drawing/2014/main" id="{3C0F1AFE-F862-4704-B242-AF80BF8E0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116"/>
              <a:ext cx="1946" cy="11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33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114">
              <a:extLst>
                <a:ext uri="{FF2B5EF4-FFF2-40B4-BE49-F238E27FC236}">
                  <a16:creationId xmlns:a16="http://schemas.microsoft.com/office/drawing/2014/main" id="{5DEB8396-259A-4AF8-9A9A-37F988867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69"/>
              <a:ext cx="1010" cy="109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33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AutoShape 115">
              <a:extLst>
                <a:ext uri="{FF2B5EF4-FFF2-40B4-BE49-F238E27FC236}">
                  <a16:creationId xmlns:a16="http://schemas.microsoft.com/office/drawing/2014/main" id="{57B7BF78-ACF1-40B1-A744-F48E30D47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" y="1815"/>
              <a:ext cx="104" cy="411"/>
            </a:xfrm>
            <a:prstGeom prst="rightBrace">
              <a:avLst>
                <a:gd name="adj1" fmla="val 32933"/>
                <a:gd name="adj2" fmla="val 47644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33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AutoShape 116">
              <a:extLst>
                <a:ext uri="{FF2B5EF4-FFF2-40B4-BE49-F238E27FC236}">
                  <a16:creationId xmlns:a16="http://schemas.microsoft.com/office/drawing/2014/main" id="{3A2386AE-0380-4D11-BE65-0C2FFB0424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620" y="730"/>
              <a:ext cx="180" cy="1904"/>
            </a:xfrm>
            <a:prstGeom prst="leftBrace">
              <a:avLst>
                <a:gd name="adj1" fmla="val 88148"/>
                <a:gd name="adj2" fmla="val 4964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33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Text Box 117">
              <a:extLst>
                <a:ext uri="{FF2B5EF4-FFF2-40B4-BE49-F238E27FC236}">
                  <a16:creationId xmlns:a16="http://schemas.microsoft.com/office/drawing/2014/main" id="{2527A6C9-4ADB-4006-9A30-1176D2CA6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344"/>
              <a:ext cx="139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zh-CN" altLang="en-US" sz="2200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每行元素个数</a:t>
              </a:r>
            </a:p>
          </p:txBody>
        </p:sp>
        <p:sp>
          <p:nvSpPr>
            <p:cNvPr id="57" name="Text Box 118">
              <a:extLst>
                <a:ext uri="{FF2B5EF4-FFF2-40B4-BE49-F238E27FC236}">
                  <a16:creationId xmlns:a16="http://schemas.microsoft.com/office/drawing/2014/main" id="{17F48F79-4E25-443D-83F1-EB582E809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9" y="1680"/>
              <a:ext cx="209" cy="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  <a:defRPr/>
              </a:pPr>
              <a:r>
                <a:rPr lang="zh-CN" altLang="en-US" sz="2200" b="1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整行数</a:t>
              </a:r>
            </a:p>
          </p:txBody>
        </p:sp>
        <p:sp>
          <p:nvSpPr>
            <p:cNvPr id="58" name="AutoShape 119">
              <a:extLst>
                <a:ext uri="{FF2B5EF4-FFF2-40B4-BE49-F238E27FC236}">
                  <a16:creationId xmlns:a16="http://schemas.microsoft.com/office/drawing/2014/main" id="{16999E06-0B0B-409E-99B5-E61281AAF877}"/>
                </a:ext>
              </a:extLst>
            </p:cNvPr>
            <p:cNvSpPr>
              <a:spLocks/>
            </p:cNvSpPr>
            <p:nvPr/>
          </p:nvSpPr>
          <p:spPr bwMode="auto">
            <a:xfrm rot="-5373145">
              <a:off x="3188" y="1947"/>
              <a:ext cx="114" cy="988"/>
            </a:xfrm>
            <a:prstGeom prst="leftBrace">
              <a:avLst>
                <a:gd name="adj1" fmla="val 7222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33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Group 122">
            <a:extLst>
              <a:ext uri="{FF2B5EF4-FFF2-40B4-BE49-F238E27FC236}">
                <a16:creationId xmlns:a16="http://schemas.microsoft.com/office/drawing/2014/main" id="{7933C737-8ABE-43A1-A65B-FD3D528054C8}"/>
              </a:ext>
            </a:extLst>
          </p:cNvPr>
          <p:cNvGrpSpPr>
            <a:grpSpLocks/>
          </p:cNvGrpSpPr>
          <p:nvPr/>
        </p:nvGrpSpPr>
        <p:grpSpPr bwMode="auto">
          <a:xfrm>
            <a:off x="2354263" y="3530600"/>
            <a:ext cx="495300" cy="450850"/>
            <a:chOff x="1483" y="2224"/>
            <a:chExt cx="312" cy="284"/>
          </a:xfrm>
        </p:grpSpPr>
        <p:sp>
          <p:nvSpPr>
            <p:cNvPr id="60" name="Text Box 107">
              <a:extLst>
                <a:ext uri="{FF2B5EF4-FFF2-40B4-BE49-F238E27FC236}">
                  <a16:creationId xmlns:a16="http://schemas.microsoft.com/office/drawing/2014/main" id="{F1FA5839-D9C1-40E6-829B-0566C15DD9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7" y="2296"/>
              <a:ext cx="2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400" b="1" baseline="-2500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1" name="Text Box 120">
              <a:extLst>
                <a:ext uri="{FF2B5EF4-FFF2-40B4-BE49-F238E27FC236}">
                  <a16:creationId xmlns:a16="http://schemas.microsoft.com/office/drawing/2014/main" id="{FF4606D1-9154-4950-8618-F98C1B56C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3" y="2224"/>
              <a:ext cx="31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10800" rIns="54000" bIns="10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 dirty="0" err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</a:rPr>
                <a:t>ij</a:t>
              </a:r>
              <a:endParaRPr lang="en-US" altLang="zh-CN" sz="2400" b="1" i="1" baseline="-25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2" name="Text Box 121">
            <a:extLst>
              <a:ext uri="{FF2B5EF4-FFF2-40B4-BE49-F238E27FC236}">
                <a16:creationId xmlns:a16="http://schemas.microsoft.com/office/drawing/2014/main" id="{8FBEDC09-831D-4BA6-A174-3997EA07B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8464" y="1115687"/>
            <a:ext cx="3948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按行优先存储的寻址</a:t>
            </a:r>
          </a:p>
        </p:txBody>
      </p:sp>
    </p:spTree>
    <p:extLst>
      <p:ext uri="{BB962C8B-B14F-4D97-AF65-F5344CB8AC3E}">
        <p14:creationId xmlns:p14="http://schemas.microsoft.com/office/powerpoint/2010/main" val="2855707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5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5.2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矩阵的存储结构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A87839-640E-4480-BCF3-983A16710AA6}"/>
              </a:ext>
            </a:extLst>
          </p:cNvPr>
          <p:cNvSpPr txBox="1"/>
          <p:nvPr/>
        </p:nvSpPr>
        <p:spPr>
          <a:xfrm>
            <a:off x="600420" y="1134737"/>
            <a:ext cx="1685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二维数组</a:t>
            </a:r>
          </a:p>
        </p:txBody>
      </p:sp>
      <p:sp>
        <p:nvSpPr>
          <p:cNvPr id="13" name="Text Box 83">
            <a:extLst>
              <a:ext uri="{FF2B5EF4-FFF2-40B4-BE49-F238E27FC236}">
                <a16:creationId xmlns:a16="http://schemas.microsoft.com/office/drawing/2014/main" id="{6DD38F27-82E9-4603-AFB0-E5EF7EA5C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213" y="2014538"/>
            <a:ext cx="1189037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206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000" b="1" i="1">
                <a:solidFill>
                  <a:srgbClr val="00206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Times New Roman" panose="02020603050405020304" pitchFamily="18" charset="0"/>
              </a:rPr>
              <a:t>行</a:t>
            </a:r>
          </a:p>
        </p:txBody>
      </p:sp>
      <p:sp>
        <p:nvSpPr>
          <p:cNvPr id="14" name="Text Box 84">
            <a:extLst>
              <a:ext uri="{FF2B5EF4-FFF2-40B4-BE49-F238E27FC236}">
                <a16:creationId xmlns:a16="http://schemas.microsoft.com/office/drawing/2014/main" id="{3C12A074-3839-41DA-92BB-BEC450CBF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2838" y="2014538"/>
            <a:ext cx="1158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206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000" b="1" i="1">
                <a:solidFill>
                  <a:srgbClr val="00206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solidFill>
                  <a:srgbClr val="002060"/>
                </a:solidFill>
                <a:latin typeface="Times New Roman" panose="02020603050405020304" pitchFamily="18" charset="0"/>
              </a:rPr>
              <a:t>+1</a:t>
            </a:r>
            <a:r>
              <a:rPr lang="zh-CN" altLang="en-US" sz="2000" b="1">
                <a:solidFill>
                  <a:srgbClr val="002060"/>
                </a:solidFill>
                <a:latin typeface="Times New Roman" panose="02020603050405020304" pitchFamily="18" charset="0"/>
              </a:rPr>
              <a:t>行</a:t>
            </a:r>
          </a:p>
        </p:txBody>
      </p:sp>
      <p:grpSp>
        <p:nvGrpSpPr>
          <p:cNvPr id="15" name="Group 109">
            <a:extLst>
              <a:ext uri="{FF2B5EF4-FFF2-40B4-BE49-F238E27FC236}">
                <a16:creationId xmlns:a16="http://schemas.microsoft.com/office/drawing/2014/main" id="{6E23EEB5-8173-47BC-81A7-00601E73D7F3}"/>
              </a:ext>
            </a:extLst>
          </p:cNvPr>
          <p:cNvGrpSpPr>
            <a:grpSpLocks/>
          </p:cNvGrpSpPr>
          <p:nvPr/>
        </p:nvGrpSpPr>
        <p:grpSpPr bwMode="auto">
          <a:xfrm>
            <a:off x="604838" y="2668588"/>
            <a:ext cx="8302625" cy="577850"/>
            <a:chOff x="381" y="1681"/>
            <a:chExt cx="5230" cy="364"/>
          </a:xfrm>
          <a:noFill/>
        </p:grpSpPr>
        <p:sp>
          <p:nvSpPr>
            <p:cNvPr id="16" name="Text Box 85">
              <a:extLst>
                <a:ext uri="{FF2B5EF4-FFF2-40B4-BE49-F238E27FC236}">
                  <a16:creationId xmlns:a16="http://schemas.microsoft.com/office/drawing/2014/main" id="{2F4E9C12-FEEE-41FB-9BC8-733819149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" y="1681"/>
              <a:ext cx="5230" cy="364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90000" tIns="36000" rIns="1800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0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400" b="1" i="1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0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      …        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0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400" b="1" i="1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20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2       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0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+1)</a:t>
              </a:r>
              <a:r>
                <a:rPr lang="en-US" altLang="zh-CN" sz="2400" b="1" i="1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0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     …      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0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+1)</a:t>
              </a:r>
              <a:r>
                <a:rPr lang="en-US" altLang="zh-CN" sz="2400" b="1" i="1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20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    … …         </a:t>
              </a:r>
              <a:r>
                <a:rPr lang="en-US" altLang="zh-CN" sz="2400" b="1" i="1" dirty="0" err="1">
                  <a:solidFill>
                    <a:srgbClr val="00206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 err="1">
                  <a:solidFill>
                    <a:srgbClr val="002060"/>
                  </a:solidFill>
                  <a:latin typeface="Times New Roman" panose="02020603050405020304" pitchFamily="18" charset="0"/>
                </a:rPr>
                <a:t>ij</a:t>
              </a:r>
              <a:r>
                <a:rPr lang="en-US" altLang="zh-CN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           …                   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20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400" b="1" i="1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20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Line 86">
              <a:extLst>
                <a:ext uri="{FF2B5EF4-FFF2-40B4-BE49-F238E27FC236}">
                  <a16:creationId xmlns:a16="http://schemas.microsoft.com/office/drawing/2014/main" id="{32C73C52-6395-46F4-845B-B922C5A30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7" y="1697"/>
              <a:ext cx="0" cy="348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8" name="Line 87">
              <a:extLst>
                <a:ext uri="{FF2B5EF4-FFF2-40B4-BE49-F238E27FC236}">
                  <a16:creationId xmlns:a16="http://schemas.microsoft.com/office/drawing/2014/main" id="{8544B633-9F5A-49D4-A314-81C67361D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7" y="1697"/>
              <a:ext cx="0" cy="348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9" name="Line 88">
              <a:extLst>
                <a:ext uri="{FF2B5EF4-FFF2-40B4-BE49-F238E27FC236}">
                  <a16:creationId xmlns:a16="http://schemas.microsoft.com/office/drawing/2014/main" id="{0678CAA6-E7A8-4BB4-83C0-707C799F5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1" y="1697"/>
              <a:ext cx="0" cy="348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0" name="Line 89">
              <a:extLst>
                <a:ext uri="{FF2B5EF4-FFF2-40B4-BE49-F238E27FC236}">
                  <a16:creationId xmlns:a16="http://schemas.microsoft.com/office/drawing/2014/main" id="{9045A80F-A79A-4DA0-80A6-E92196237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1697"/>
              <a:ext cx="0" cy="348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1" name="Line 90">
              <a:extLst>
                <a:ext uri="{FF2B5EF4-FFF2-40B4-BE49-F238E27FC236}">
                  <a16:creationId xmlns:a16="http://schemas.microsoft.com/office/drawing/2014/main" id="{AA38B1E2-8ECE-4DAC-8521-383FF3C7B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7" y="1697"/>
              <a:ext cx="0" cy="348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2" name="Line 91">
              <a:extLst>
                <a:ext uri="{FF2B5EF4-FFF2-40B4-BE49-F238E27FC236}">
                  <a16:creationId xmlns:a16="http://schemas.microsoft.com/office/drawing/2014/main" id="{62CDE873-D8B5-4117-9E56-42A0101EF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2" y="1697"/>
              <a:ext cx="0" cy="348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3" name="Line 92">
              <a:extLst>
                <a:ext uri="{FF2B5EF4-FFF2-40B4-BE49-F238E27FC236}">
                  <a16:creationId xmlns:a16="http://schemas.microsoft.com/office/drawing/2014/main" id="{4BEA100D-6CDC-4667-8969-3741FF801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6" y="1697"/>
              <a:ext cx="0" cy="348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4" name="Line 93">
              <a:extLst>
                <a:ext uri="{FF2B5EF4-FFF2-40B4-BE49-F238E27FC236}">
                  <a16:creationId xmlns:a16="http://schemas.microsoft.com/office/drawing/2014/main" id="{A87BD4EF-B901-4C24-9CA7-7FD6FE6EE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1" y="1697"/>
              <a:ext cx="0" cy="348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5" name="Line 96">
              <a:extLst>
                <a:ext uri="{FF2B5EF4-FFF2-40B4-BE49-F238E27FC236}">
                  <a16:creationId xmlns:a16="http://schemas.microsoft.com/office/drawing/2014/main" id="{D76876C1-AC7A-4BB2-84B3-655D7BED7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4" y="1688"/>
              <a:ext cx="0" cy="348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</p:grpSp>
      <p:grpSp>
        <p:nvGrpSpPr>
          <p:cNvPr id="26" name="Group 111">
            <a:extLst>
              <a:ext uri="{FF2B5EF4-FFF2-40B4-BE49-F238E27FC236}">
                <a16:creationId xmlns:a16="http://schemas.microsoft.com/office/drawing/2014/main" id="{C3F5F0FF-15CB-4F3D-B325-7F42B8061135}"/>
              </a:ext>
            </a:extLst>
          </p:cNvPr>
          <p:cNvGrpSpPr>
            <a:grpSpLocks/>
          </p:cNvGrpSpPr>
          <p:nvPr/>
        </p:nvGrpSpPr>
        <p:grpSpPr bwMode="auto">
          <a:xfrm>
            <a:off x="5810250" y="3273425"/>
            <a:ext cx="1185863" cy="1074738"/>
            <a:chOff x="3660" y="2062"/>
            <a:chExt cx="747" cy="677"/>
          </a:xfrm>
        </p:grpSpPr>
        <p:sp>
          <p:nvSpPr>
            <p:cNvPr id="27" name="Line 97">
              <a:extLst>
                <a:ext uri="{FF2B5EF4-FFF2-40B4-BE49-F238E27FC236}">
                  <a16:creationId xmlns:a16="http://schemas.microsoft.com/office/drawing/2014/main" id="{1FAF925F-8F29-448D-BC6D-C80D5B112F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9" y="2062"/>
              <a:ext cx="0" cy="3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8" name="Text Box 98">
              <a:extLst>
                <a:ext uri="{FF2B5EF4-FFF2-40B4-BE49-F238E27FC236}">
                  <a16:creationId xmlns:a16="http://schemas.microsoft.com/office/drawing/2014/main" id="{4C30FB0E-C0BF-4580-825C-63CAAC52F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2509"/>
              <a:ext cx="74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Loc</a:t>
              </a:r>
              <a:r>
                <a:rPr lang="en-US" altLang="zh-CN" sz="2000" b="1">
                  <a:solidFill>
                    <a:srgbClr val="002060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sz="2000" b="1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i="1" baseline="-25000">
                  <a:solidFill>
                    <a:srgbClr val="002060"/>
                  </a:solidFill>
                  <a:latin typeface="Times New Roman" panose="02020603050405020304" pitchFamily="18" charset="0"/>
                </a:rPr>
                <a:t>ij</a:t>
              </a:r>
              <a:r>
                <a:rPr lang="en-US" altLang="zh-CN" sz="2000" b="1">
                  <a:solidFill>
                    <a:srgbClr val="002060"/>
                  </a:solidFill>
                  <a:latin typeface="宋体" panose="02010600030101010101" pitchFamily="2" charset="-122"/>
                </a:rPr>
                <a:t>)</a:t>
              </a:r>
              <a:endParaRPr lang="en-US" altLang="zh-CN" sz="2000" b="1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9" name="Group 110">
            <a:extLst>
              <a:ext uri="{FF2B5EF4-FFF2-40B4-BE49-F238E27FC236}">
                <a16:creationId xmlns:a16="http://schemas.microsoft.com/office/drawing/2014/main" id="{1E10B518-C54A-44FB-A3A4-C62C7022C4BE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3298825"/>
            <a:ext cx="1347788" cy="1182688"/>
            <a:chOff x="108" y="2078"/>
            <a:chExt cx="849" cy="745"/>
          </a:xfrm>
        </p:grpSpPr>
        <p:sp>
          <p:nvSpPr>
            <p:cNvPr id="30" name="Text Box 99">
              <a:extLst>
                <a:ext uri="{FF2B5EF4-FFF2-40B4-BE49-F238E27FC236}">
                  <a16:creationId xmlns:a16="http://schemas.microsoft.com/office/drawing/2014/main" id="{E3115354-18DD-49B6-94E9-7FE71CF36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" y="2500"/>
              <a:ext cx="849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2060"/>
                  </a:solidFill>
                  <a:latin typeface="Times New Roman" panose="02020603050405020304" pitchFamily="18" charset="0"/>
                </a:rPr>
                <a:t>Loc</a:t>
              </a:r>
              <a:r>
                <a:rPr lang="en-US" altLang="zh-CN" sz="2000" b="1">
                  <a:solidFill>
                    <a:srgbClr val="002060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sz="2000" b="1" i="1">
                  <a:solidFill>
                    <a:srgbClr val="00206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i="1" baseline="-25000">
                  <a:solidFill>
                    <a:srgbClr val="002060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000" b="1" baseline="-25000">
                  <a:solidFill>
                    <a:srgbClr val="00206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000" b="1" i="1" baseline="-25000">
                  <a:solidFill>
                    <a:srgbClr val="002060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000" b="1" baseline="-25000">
                  <a:solidFill>
                    <a:srgbClr val="00206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000" b="1">
                  <a:solidFill>
                    <a:srgbClr val="002060"/>
                  </a:solidFill>
                  <a:latin typeface="宋体" panose="02010600030101010101" pitchFamily="2" charset="-122"/>
                </a:rPr>
                <a:t>)</a:t>
              </a:r>
              <a:endParaRPr lang="en-US" altLang="zh-CN" sz="2000" b="1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Line 100">
              <a:extLst>
                <a:ext uri="{FF2B5EF4-FFF2-40B4-BE49-F238E27FC236}">
                  <a16:creationId xmlns:a16="http://schemas.microsoft.com/office/drawing/2014/main" id="{54A67AB6-B07C-4AD6-A150-60C61459D7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" y="2078"/>
              <a:ext cx="0" cy="3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</p:grpSp>
      <p:sp>
        <p:nvSpPr>
          <p:cNvPr id="32" name="AutoShape 101">
            <a:extLst>
              <a:ext uri="{FF2B5EF4-FFF2-40B4-BE49-F238E27FC236}">
                <a16:creationId xmlns:a16="http://schemas.microsoft.com/office/drawing/2014/main" id="{E5B7DC11-2F43-4A21-9403-E8977F8D4F69}"/>
              </a:ext>
            </a:extLst>
          </p:cNvPr>
          <p:cNvSpPr>
            <a:spLocks/>
          </p:cNvSpPr>
          <p:nvPr/>
        </p:nvSpPr>
        <p:spPr bwMode="auto">
          <a:xfrm rot="5400000">
            <a:off x="1606550" y="1471613"/>
            <a:ext cx="195263" cy="2198687"/>
          </a:xfrm>
          <a:prstGeom prst="leftBrace">
            <a:avLst>
              <a:gd name="adj1" fmla="val 93834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2060"/>
              </a:solidFill>
            </a:endParaRPr>
          </a:p>
        </p:txBody>
      </p:sp>
      <p:sp>
        <p:nvSpPr>
          <p:cNvPr id="33" name="AutoShape 102">
            <a:extLst>
              <a:ext uri="{FF2B5EF4-FFF2-40B4-BE49-F238E27FC236}">
                <a16:creationId xmlns:a16="http://schemas.microsoft.com/office/drawing/2014/main" id="{92DD1024-EF96-49F7-9D35-58213BA62A59}"/>
              </a:ext>
            </a:extLst>
          </p:cNvPr>
          <p:cNvSpPr>
            <a:spLocks/>
          </p:cNvSpPr>
          <p:nvPr/>
        </p:nvSpPr>
        <p:spPr bwMode="auto">
          <a:xfrm rot="5400000">
            <a:off x="3940175" y="1362075"/>
            <a:ext cx="217488" cy="2401888"/>
          </a:xfrm>
          <a:prstGeom prst="leftBrace">
            <a:avLst>
              <a:gd name="adj1" fmla="val 92031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2060"/>
              </a:solidFill>
            </a:endParaRPr>
          </a:p>
        </p:txBody>
      </p:sp>
      <p:sp>
        <p:nvSpPr>
          <p:cNvPr id="35" name="AutoShape 105">
            <a:extLst>
              <a:ext uri="{FF2B5EF4-FFF2-40B4-BE49-F238E27FC236}">
                <a16:creationId xmlns:a16="http://schemas.microsoft.com/office/drawing/2014/main" id="{AA4FA44C-9D63-41BA-8459-5F4EB0838522}"/>
              </a:ext>
            </a:extLst>
          </p:cNvPr>
          <p:cNvSpPr>
            <a:spLocks/>
          </p:cNvSpPr>
          <p:nvPr/>
        </p:nvSpPr>
        <p:spPr bwMode="auto">
          <a:xfrm rot="-5400000">
            <a:off x="3278187" y="665163"/>
            <a:ext cx="269875" cy="5492750"/>
          </a:xfrm>
          <a:prstGeom prst="leftBrace">
            <a:avLst>
              <a:gd name="adj1" fmla="val 169608"/>
              <a:gd name="adj2" fmla="val 50519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0" name="Text Box 106">
            <a:extLst>
              <a:ext uri="{FF2B5EF4-FFF2-40B4-BE49-F238E27FC236}">
                <a16:creationId xmlns:a16="http://schemas.microsoft.com/office/drawing/2014/main" id="{758EEEB2-8EBE-45BB-BF36-047E988C7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3927475"/>
            <a:ext cx="40417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206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000" b="1" i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2060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2000" b="1" i="1">
                <a:solidFill>
                  <a:srgbClr val="00206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solidFill>
                  <a:srgbClr val="00206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000" b="1">
                <a:solidFill>
                  <a:srgbClr val="002060"/>
                </a:solidFill>
                <a:latin typeface="Times New Roman" panose="02020603050405020304" pitchFamily="18" charset="0"/>
              </a:rPr>
              <a:t>×</a:t>
            </a:r>
            <a:r>
              <a:rPr lang="en-US" altLang="zh-CN" sz="2000" b="1">
                <a:solidFill>
                  <a:srgbClr val="00206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000" b="1" i="1">
                <a:solidFill>
                  <a:srgbClr val="00206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000" b="1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1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2060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2000" b="1" i="1">
                <a:solidFill>
                  <a:srgbClr val="00206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1">
                <a:solidFill>
                  <a:srgbClr val="002060"/>
                </a:solidFill>
                <a:latin typeface="Times New Roman" panose="02020603050405020304" pitchFamily="18" charset="0"/>
              </a:rPr>
              <a:t>＋1</a:t>
            </a:r>
            <a:r>
              <a:rPr lang="en-US" altLang="zh-CN" sz="2000" b="1">
                <a:solidFill>
                  <a:srgbClr val="00206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000" b="1">
                <a:solidFill>
                  <a:srgbClr val="002060"/>
                </a:solidFill>
                <a:latin typeface="Times New Roman" panose="02020603050405020304" pitchFamily="18" charset="0"/>
              </a:rPr>
              <a:t>＋</a:t>
            </a:r>
            <a:r>
              <a:rPr lang="en-US" altLang="zh-CN" sz="2000" b="1">
                <a:solidFill>
                  <a:srgbClr val="00206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000" b="1" i="1">
                <a:solidFill>
                  <a:srgbClr val="00206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000" b="1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2060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2000" b="1" i="1">
                <a:solidFill>
                  <a:srgbClr val="00206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1">
                <a:solidFill>
                  <a:srgbClr val="00206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000" b="1">
                <a:solidFill>
                  <a:srgbClr val="002060"/>
                </a:solidFill>
                <a:latin typeface="Times New Roman" panose="02020603050405020304" pitchFamily="18" charset="0"/>
              </a:rPr>
              <a:t>个元素</a:t>
            </a:r>
          </a:p>
        </p:txBody>
      </p:sp>
      <p:sp>
        <p:nvSpPr>
          <p:cNvPr id="43" name="Text Box 107">
            <a:extLst>
              <a:ext uri="{FF2B5EF4-FFF2-40B4-BE49-F238E27FC236}">
                <a16:creationId xmlns:a16="http://schemas.microsoft.com/office/drawing/2014/main" id="{3594FF54-DE11-4E4D-90F2-9C19886AB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4831556"/>
            <a:ext cx="753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Loc(</a:t>
            </a:r>
            <a:r>
              <a:rPr lang="en-US" altLang="zh-CN" sz="2400" b="1" i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400" b="1" i="1" baseline="-250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ij</a:t>
            </a:r>
            <a:r>
              <a:rPr lang="en-US" altLang="zh-CN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lang="en-US" altLang="zh-CN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Loc(</a:t>
            </a:r>
            <a:r>
              <a:rPr lang="en-US" altLang="zh-CN" sz="2400" b="1" i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400" b="1" i="1" baseline="-250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CN" sz="2400" b="1" baseline="-250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400" b="1" i="1" baseline="-250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CN" sz="2400" b="1" baseline="-250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＋</a:t>
            </a:r>
            <a:r>
              <a:rPr lang="en-US" altLang="zh-CN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((</a:t>
            </a:r>
            <a:r>
              <a:rPr lang="en-US" altLang="zh-CN" sz="2400" b="1" i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－</a:t>
            </a:r>
            <a:r>
              <a:rPr lang="en-US" altLang="zh-CN" sz="2400" b="1" i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CN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1)×(</a:t>
            </a:r>
            <a:r>
              <a:rPr lang="en-US" altLang="zh-CN" sz="2400" b="1" i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</a:t>
            </a:r>
            <a:r>
              <a:rPr lang="en-US" altLang="zh-CN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－</a:t>
            </a:r>
            <a:r>
              <a:rPr lang="en-US" altLang="zh-CN" sz="2400" b="1" i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CN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＋</a:t>
            </a:r>
            <a:r>
              <a:rPr lang="en-US" altLang="zh-CN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1)</a:t>
            </a:r>
            <a:r>
              <a:rPr lang="zh-CN" altLang="en-US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＋</a:t>
            </a:r>
            <a:r>
              <a:rPr lang="en-US" altLang="zh-CN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zh-CN" altLang="en-US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－</a:t>
            </a:r>
            <a:r>
              <a:rPr lang="en-US" altLang="zh-CN" sz="2400" b="1" i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CN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2))×</a:t>
            </a:r>
            <a:r>
              <a:rPr lang="en-US" altLang="zh-CN" sz="2400" b="1" i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endParaRPr lang="zh-CN" altLang="en-US" sz="2400" b="1" i="1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6" name="Text Box 112">
            <a:extLst>
              <a:ext uri="{FF2B5EF4-FFF2-40B4-BE49-F238E27FC236}">
                <a16:creationId xmlns:a16="http://schemas.microsoft.com/office/drawing/2014/main" id="{7242C078-9BFF-476D-A87F-A1D8D4BBE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5505450"/>
            <a:ext cx="6953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按列优先存储的寻址方法与此类似。</a:t>
            </a:r>
          </a:p>
        </p:txBody>
      </p:sp>
      <p:sp>
        <p:nvSpPr>
          <p:cNvPr id="48" name="Text Box 121">
            <a:extLst>
              <a:ext uri="{FF2B5EF4-FFF2-40B4-BE49-F238E27FC236}">
                <a16:creationId xmlns:a16="http://schemas.microsoft.com/office/drawing/2014/main" id="{10361C9A-FEC6-4CCE-AE1A-2465BE63F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8464" y="1115687"/>
            <a:ext cx="3948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按行优先存储的寻址</a:t>
            </a:r>
          </a:p>
        </p:txBody>
      </p:sp>
    </p:spTree>
    <p:extLst>
      <p:ext uri="{BB962C8B-B14F-4D97-AF65-F5344CB8AC3E}">
        <p14:creationId xmlns:p14="http://schemas.microsoft.com/office/powerpoint/2010/main" val="496324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/>
      <p:bldP spid="43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1C1D4D-D1CE-4288-8B9D-CA4E62887FE8}"/>
              </a:ext>
            </a:extLst>
          </p:cNvPr>
          <p:cNvSpPr txBox="1">
            <a:spLocks noChangeArrowheads="1"/>
          </p:cNvSpPr>
          <p:nvPr/>
        </p:nvSpPr>
        <p:spPr>
          <a:xfrm>
            <a:off x="316706" y="1187451"/>
            <a:ext cx="8229600" cy="1008063"/>
          </a:xfrm>
          <a:prstGeom prst="rect">
            <a:avLst/>
          </a:prstGeom>
        </p:spPr>
        <p:txBody>
          <a:bodyPr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特殊矩阵：</a:t>
            </a:r>
            <a:r>
              <a:rPr lang="zh-CN" altLang="en-US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包括对称矩阵、三角矩阵、对角矩阵和稀疏矩阵等。</a:t>
            </a:r>
            <a:r>
              <a:rPr lang="zh-CN" altLang="en-US" sz="2400" kern="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kern="0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稀疏矩阵：</a:t>
            </a:r>
            <a:r>
              <a:rPr lang="zh-CN" altLang="en-US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矩阵中有很多零元素。</a:t>
            </a:r>
          </a:p>
          <a:p>
            <a:pPr eaLnBrk="1" hangingPunct="1">
              <a:defRPr/>
            </a:pPr>
            <a:r>
              <a:rPr lang="zh-CN" altLang="en-US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压缩存储</a:t>
            </a:r>
            <a:r>
              <a:rPr lang="zh-CN" altLang="en-US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的基本思想是：</a:t>
            </a:r>
          </a:p>
          <a:p>
            <a:pPr lvl="1" eaLnBrk="1" hangingPunct="1">
              <a:defRPr/>
            </a:pPr>
            <a:r>
              <a:rPr lang="zh-CN" altLang="en-US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为多个值相同的元素只分配一个存储空间；</a:t>
            </a:r>
          </a:p>
          <a:p>
            <a:pPr lvl="1" eaLnBrk="1" hangingPunct="1">
              <a:defRPr/>
            </a:pPr>
            <a:r>
              <a:rPr lang="zh-CN" altLang="en-US" sz="2400" b="1" kern="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对零元素不分配存储空间。 </a:t>
            </a:r>
          </a:p>
        </p:txBody>
      </p:sp>
    </p:spTree>
    <p:extLst>
      <p:ext uri="{BB962C8B-B14F-4D97-AF65-F5344CB8AC3E}">
        <p14:creationId xmlns:p14="http://schemas.microsoft.com/office/powerpoint/2010/main" val="2597134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特殊矩阵的压缩存储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D22660-47F6-4A31-B8FA-D5FF1C654659}"/>
              </a:ext>
            </a:extLst>
          </p:cNvPr>
          <p:cNvSpPr txBox="1"/>
          <p:nvPr/>
        </p:nvSpPr>
        <p:spPr>
          <a:xfrm>
            <a:off x="600420" y="1134737"/>
            <a:ext cx="1685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对称阵</a:t>
            </a: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53413BAB-D773-4BB6-AD75-79A1F41D2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7050" y="1989138"/>
            <a:ext cx="377348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3</a:t>
            </a:r>
            <a:r>
              <a:rPr lang="zh-CN" altLang="en-US" b="1">
                <a:latin typeface="Times New Roman" panose="02020603050405020304" pitchFamily="18" charset="0"/>
                <a:ea typeface="楷体_GB2312" panose="02010609030101010101" pitchFamily="49" charset="-122"/>
              </a:rPr>
              <a:t>　6　4　7　8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楷体_GB2312" panose="02010609030101010101" pitchFamily="49" charset="-122"/>
              </a:rPr>
              <a:t>6　</a:t>
            </a: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楷体_GB2312" panose="02010609030101010101" pitchFamily="49" charset="-122"/>
              </a:rPr>
              <a:t>　8　4　2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楷体_GB2312" panose="02010609030101010101" pitchFamily="49" charset="-122"/>
              </a:rPr>
              <a:t>4　8　</a:t>
            </a: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楷体_GB2312" panose="02010609030101010101" pitchFamily="49" charset="-122"/>
              </a:rPr>
              <a:t>　6　9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楷体_GB2312" panose="02010609030101010101" pitchFamily="49" charset="-122"/>
              </a:rPr>
              <a:t>7　4　6　</a:t>
            </a: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0</a:t>
            </a:r>
            <a:r>
              <a:rPr lang="zh-CN" altLang="en-US" b="1">
                <a:latin typeface="Times New Roman" panose="02020603050405020304" pitchFamily="18" charset="0"/>
                <a:ea typeface="楷体_GB2312" panose="02010609030101010101" pitchFamily="49" charset="-122"/>
              </a:rPr>
              <a:t>　5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楷体_GB2312" panose="02010609030101010101" pitchFamily="49" charset="-122"/>
              </a:rPr>
              <a:t>8　2　9　5　</a:t>
            </a: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7</a:t>
            </a:r>
            <a:endParaRPr lang="zh-CN" altLang="en-US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AutoShape 12">
            <a:extLst>
              <a:ext uri="{FF2B5EF4-FFF2-40B4-BE49-F238E27FC236}">
                <a16:creationId xmlns:a16="http://schemas.microsoft.com/office/drawing/2014/main" id="{CB5EC46A-747E-4E62-A665-8BC16065ECCF}"/>
              </a:ext>
            </a:extLst>
          </p:cNvPr>
          <p:cNvSpPr>
            <a:spLocks/>
          </p:cNvSpPr>
          <p:nvPr/>
        </p:nvSpPr>
        <p:spPr bwMode="auto">
          <a:xfrm>
            <a:off x="1466850" y="1943100"/>
            <a:ext cx="106363" cy="2300288"/>
          </a:xfrm>
          <a:prstGeom prst="leftBracket">
            <a:avLst>
              <a:gd name="adj" fmla="val 180223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" name="AutoShape 13">
            <a:extLst>
              <a:ext uri="{FF2B5EF4-FFF2-40B4-BE49-F238E27FC236}">
                <a16:creationId xmlns:a16="http://schemas.microsoft.com/office/drawing/2014/main" id="{62B96241-BB82-4D23-859E-78A0F6A2AA71}"/>
              </a:ext>
            </a:extLst>
          </p:cNvPr>
          <p:cNvSpPr>
            <a:spLocks/>
          </p:cNvSpPr>
          <p:nvPr/>
        </p:nvSpPr>
        <p:spPr bwMode="auto">
          <a:xfrm>
            <a:off x="4564063" y="1970088"/>
            <a:ext cx="119062" cy="2378075"/>
          </a:xfrm>
          <a:prstGeom prst="rightBracket">
            <a:avLst>
              <a:gd name="adj" fmla="val 166445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82328B89-2D4F-49D7-919D-5F7AC2950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2754313"/>
            <a:ext cx="733425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</a:rPr>
              <a:t>＝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zh-CN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" name="Group 33">
            <a:extLst>
              <a:ext uri="{FF2B5EF4-FFF2-40B4-BE49-F238E27FC236}">
                <a16:creationId xmlns:a16="http://schemas.microsoft.com/office/drawing/2014/main" id="{7680F7F3-A68F-4DC5-ABAA-F3DF2B9FEACC}"/>
              </a:ext>
            </a:extLst>
          </p:cNvPr>
          <p:cNvGrpSpPr>
            <a:grpSpLocks/>
          </p:cNvGrpSpPr>
          <p:nvPr/>
        </p:nvGrpSpPr>
        <p:grpSpPr bwMode="auto">
          <a:xfrm>
            <a:off x="1784350" y="2376488"/>
            <a:ext cx="2565400" cy="2011362"/>
            <a:chOff x="1066" y="1233"/>
            <a:chExt cx="1616" cy="1267"/>
          </a:xfrm>
        </p:grpSpPr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C74CD56F-5CE7-45F1-B254-BA120FBDBB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" y="1233"/>
              <a:ext cx="0" cy="1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6B7A92E3-F1C0-4EB7-9F13-2D3B2CD2CE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6" y="2500"/>
              <a:ext cx="15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4873A617-8500-4380-8534-28030015B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" y="1233"/>
              <a:ext cx="1601" cy="1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29">
            <a:extLst>
              <a:ext uri="{FF2B5EF4-FFF2-40B4-BE49-F238E27FC236}">
                <a16:creationId xmlns:a16="http://schemas.microsoft.com/office/drawing/2014/main" id="{6F74D27F-3A78-412E-AB4C-8790ACC8259A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2047875"/>
            <a:ext cx="2565400" cy="1944688"/>
            <a:chOff x="1171" y="1011"/>
            <a:chExt cx="1484" cy="1268"/>
          </a:xfrm>
        </p:grpSpPr>
        <p:sp>
          <p:nvSpPr>
            <p:cNvPr id="15" name="Line 18">
              <a:extLst>
                <a:ext uri="{FF2B5EF4-FFF2-40B4-BE49-F238E27FC236}">
                  <a16:creationId xmlns:a16="http://schemas.microsoft.com/office/drawing/2014/main" id="{55E95B36-432C-4D42-9218-670AFF69F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1" y="1011"/>
              <a:ext cx="1478" cy="12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793992E8-19D6-484B-9901-FBF4A34A4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5" y="1011"/>
              <a:ext cx="14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14A6E63A-08BB-41C8-B4A9-C018EEE8D4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5" y="1025"/>
              <a:ext cx="0" cy="12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 Box 22">
            <a:extLst>
              <a:ext uri="{FF2B5EF4-FFF2-40B4-BE49-F238E27FC236}">
                <a16:creationId xmlns:a16="http://schemas.microsoft.com/office/drawing/2014/main" id="{B88AFF81-465B-405C-AB08-9B533B521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2903538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100000">
                      <a:srgbClr val="CCEC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33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对称矩阵特点：</a:t>
            </a:r>
            <a:r>
              <a:rPr lang="en-US" altLang="zh-CN" sz="2800" b="1" i="1">
                <a:solidFill>
                  <a:srgbClr val="0033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30000">
                <a:solidFill>
                  <a:srgbClr val="0033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en-US" altLang="zh-CN" sz="2800" b="1">
                <a:solidFill>
                  <a:srgbClr val="0033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rgbClr val="0033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30000">
                <a:solidFill>
                  <a:srgbClr val="0033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ji</a:t>
            </a:r>
            <a:endParaRPr lang="zh-CN" altLang="en-US" sz="2400" b="1" i="1">
              <a:solidFill>
                <a:srgbClr val="00336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9" name="Group 36">
            <a:extLst>
              <a:ext uri="{FF2B5EF4-FFF2-40B4-BE49-F238E27FC236}">
                <a16:creationId xmlns:a16="http://schemas.microsoft.com/office/drawing/2014/main" id="{ADB6A8A1-2CC0-4E76-B962-34A6F950A754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724400"/>
            <a:ext cx="7259637" cy="519113"/>
            <a:chOff x="385" y="3067"/>
            <a:chExt cx="4573" cy="327"/>
          </a:xfrm>
        </p:grpSpPr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E8D089EE-6F24-4E0D-80ED-0F51DD58A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3067"/>
              <a:ext cx="41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如何压缩存储？</a:t>
              </a:r>
            </a:p>
          </p:txBody>
        </p:sp>
        <p:graphicFrame>
          <p:nvGraphicFramePr>
            <p:cNvPr id="21" name="Object 34">
              <a:extLst>
                <a:ext uri="{FF2B5EF4-FFF2-40B4-BE49-F238E27FC236}">
                  <a16:creationId xmlns:a16="http://schemas.microsoft.com/office/drawing/2014/main" id="{89581579-4773-4289-A8BF-73F8DC2054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" y="3067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45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11277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067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 Box 35">
            <a:extLst>
              <a:ext uri="{FF2B5EF4-FFF2-40B4-BE49-F238E27FC236}">
                <a16:creationId xmlns:a16="http://schemas.microsoft.com/office/drawing/2014/main" id="{3B434B87-A464-47BC-9648-8AED4D881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5295900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只存储下三角部分的元素。</a:t>
            </a:r>
            <a:endParaRPr lang="zh-CN" altLang="en-US" sz="280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479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6393</TotalTime>
  <Words>5654</Words>
  <Application>Microsoft Office PowerPoint</Application>
  <PresentationFormat>全屏显示(4:3)</PresentationFormat>
  <Paragraphs>1254</Paragraphs>
  <Slides>54</Slides>
  <Notes>52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6" baseType="lpstr">
      <vt:lpstr>等线</vt:lpstr>
      <vt:lpstr>迷你简启体</vt:lpstr>
      <vt:lpstr>宋体</vt:lpstr>
      <vt:lpstr>微软雅黑</vt:lpstr>
      <vt:lpstr>Angsana New</vt:lpstr>
      <vt:lpstr>Arial</vt:lpstr>
      <vt:lpstr>Calibri</vt:lpstr>
      <vt:lpstr>Tahoma</vt:lpstr>
      <vt:lpstr>Times New Roman</vt:lpstr>
      <vt:lpstr>Wingdings</vt:lpstr>
      <vt:lpstr>2_Office 主题</vt:lpstr>
      <vt:lpstr>Clip</vt:lpstr>
      <vt:lpstr>第5章    矩阵</vt:lpstr>
      <vt:lpstr>问题的提出：</vt:lpstr>
      <vt:lpstr>5.1  矩阵的基本概念</vt:lpstr>
      <vt:lpstr>5.2  矩阵的存储结构</vt:lpstr>
      <vt:lpstr>5.2  矩阵的存储结构</vt:lpstr>
      <vt:lpstr>5.2  矩阵的存储结构</vt:lpstr>
      <vt:lpstr>5.2  矩阵的存储结构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真题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5.3  特殊矩阵的压缩存储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</dc:creator>
  <cp:lastModifiedBy>c b</cp:lastModifiedBy>
  <cp:revision>574</cp:revision>
  <dcterms:created xsi:type="dcterms:W3CDTF">2017-01-10T15:44:52Z</dcterms:created>
  <dcterms:modified xsi:type="dcterms:W3CDTF">2020-12-09T19:09:56Z</dcterms:modified>
</cp:coreProperties>
</file>