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79"/>
  </p:notesMasterIdLst>
  <p:sldIdLst>
    <p:sldId id="494" r:id="rId2"/>
    <p:sldId id="764" r:id="rId3"/>
    <p:sldId id="765" r:id="rId4"/>
    <p:sldId id="766" r:id="rId5"/>
    <p:sldId id="767" r:id="rId6"/>
    <p:sldId id="768" r:id="rId7"/>
    <p:sldId id="769" r:id="rId8"/>
    <p:sldId id="770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85" r:id="rId24"/>
    <p:sldId id="786" r:id="rId25"/>
    <p:sldId id="787" r:id="rId26"/>
    <p:sldId id="788" r:id="rId27"/>
    <p:sldId id="790" r:id="rId28"/>
    <p:sldId id="791" r:id="rId29"/>
    <p:sldId id="792" r:id="rId30"/>
    <p:sldId id="793" r:id="rId31"/>
    <p:sldId id="794" r:id="rId32"/>
    <p:sldId id="795" r:id="rId33"/>
    <p:sldId id="797" r:id="rId34"/>
    <p:sldId id="796" r:id="rId35"/>
    <p:sldId id="798" r:id="rId36"/>
    <p:sldId id="799" r:id="rId37"/>
    <p:sldId id="800" r:id="rId38"/>
    <p:sldId id="841" r:id="rId39"/>
    <p:sldId id="840" r:id="rId40"/>
    <p:sldId id="842" r:id="rId41"/>
    <p:sldId id="801" r:id="rId42"/>
    <p:sldId id="802" r:id="rId43"/>
    <p:sldId id="803" r:id="rId44"/>
    <p:sldId id="806" r:id="rId45"/>
    <p:sldId id="807" r:id="rId46"/>
    <p:sldId id="808" r:id="rId47"/>
    <p:sldId id="809" r:id="rId48"/>
    <p:sldId id="810" r:id="rId49"/>
    <p:sldId id="811" r:id="rId50"/>
    <p:sldId id="812" r:id="rId51"/>
    <p:sldId id="813" r:id="rId52"/>
    <p:sldId id="814" r:id="rId53"/>
    <p:sldId id="815" r:id="rId54"/>
    <p:sldId id="816" r:id="rId55"/>
    <p:sldId id="817" r:id="rId56"/>
    <p:sldId id="818" r:id="rId57"/>
    <p:sldId id="819" r:id="rId58"/>
    <p:sldId id="820" r:id="rId59"/>
    <p:sldId id="821" r:id="rId60"/>
    <p:sldId id="822" r:id="rId61"/>
    <p:sldId id="823" r:id="rId62"/>
    <p:sldId id="824" r:id="rId63"/>
    <p:sldId id="825" r:id="rId64"/>
    <p:sldId id="826" r:id="rId65"/>
    <p:sldId id="827" r:id="rId66"/>
    <p:sldId id="828" r:id="rId67"/>
    <p:sldId id="829" r:id="rId68"/>
    <p:sldId id="830" r:id="rId69"/>
    <p:sldId id="831" r:id="rId70"/>
    <p:sldId id="832" r:id="rId71"/>
    <p:sldId id="833" r:id="rId72"/>
    <p:sldId id="834" r:id="rId73"/>
    <p:sldId id="835" r:id="rId74"/>
    <p:sldId id="836" r:id="rId75"/>
    <p:sldId id="837" r:id="rId76"/>
    <p:sldId id="838" r:id="rId77"/>
    <p:sldId id="839" r:id="rId7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Tahoma" panose="020B0604030504040204" pitchFamily="34" charset="0"/>
      <p:regular r:id="rId84"/>
      <p:bold r:id="rId85"/>
    </p:embeddedFont>
    <p:embeddedFont>
      <p:font typeface="等线" panose="02010600030101010101" pitchFamily="2" charset="-122"/>
      <p:regular r:id="rId86"/>
      <p:bold r:id="rId87"/>
    </p:embeddedFont>
    <p:embeddedFont>
      <p:font typeface="迷你简启体" panose="03000509000000000000" pitchFamily="65" charset="-122"/>
      <p:regular r:id="rId88"/>
    </p:embeddedFont>
    <p:embeddedFont>
      <p:font typeface="微软雅黑" panose="020B0503020204020204" pitchFamily="34" charset="-122"/>
      <p:regular r:id="rId89"/>
      <p:bold r:id="rId9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314D99-CE97-4E23-A61C-E2A92D2B4EEA}">
          <p14:sldIdLst>
            <p14:sldId id="494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90"/>
            <p14:sldId id="791"/>
            <p14:sldId id="792"/>
            <p14:sldId id="793"/>
            <p14:sldId id="794"/>
            <p14:sldId id="795"/>
            <p14:sldId id="797"/>
            <p14:sldId id="796"/>
            <p14:sldId id="798"/>
            <p14:sldId id="799"/>
            <p14:sldId id="800"/>
            <p14:sldId id="841"/>
            <p14:sldId id="840"/>
            <p14:sldId id="842"/>
            <p14:sldId id="801"/>
            <p14:sldId id="802"/>
            <p14:sldId id="803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6E6E6"/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2157" autoAdjust="0"/>
  </p:normalViewPr>
  <p:slideViewPr>
    <p:cSldViewPr snapToGrid="0">
      <p:cViewPr varScale="1">
        <p:scale>
          <a:sx n="102" d="100"/>
          <a:sy n="102" d="100"/>
        </p:scale>
        <p:origin x="1584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font" Target="fonts/font1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753C6D-1DDE-4F18-9BF4-C9DF0A10E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9D7F71-5283-40EA-93C1-C85B8211BF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2074C5-5737-44CF-9643-1D3E05C59E96}" type="datetimeFigureOut">
              <a:rPr lang="zh-CN" altLang="en-US"/>
              <a:pPr>
                <a:defRPr/>
              </a:pPr>
              <a:t>2020/12/10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526B2B0-CA23-4EEE-9BBD-68B9AA42E1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71A97D5-DAD9-4843-9056-C5515CD7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8D2B5-1B40-4A7C-B136-3A04F90149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19A7E-50BE-4C2E-BDD1-6F87281C8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2CDD577E-5C75-4AE2-A156-EEDF2B835D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52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9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7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4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74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52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7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5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85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1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23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70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74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07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69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03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13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07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23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76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3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4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09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84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89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54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39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76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51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87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93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5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19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552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61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93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53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007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9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177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029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51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0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28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252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165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569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21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383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69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700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110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296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8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648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129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575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694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290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064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781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437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981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528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5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85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643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835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70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952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132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031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9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3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CD1DD07-FDF4-4115-A261-C8243DFE7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2527CC8-F25B-4E1C-B988-76E2C0252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5BC070D-FD2B-461F-9E1A-D27B00505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927E1D-530D-49C1-A068-253A798BC31B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2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8E2273A-D958-483B-AE4D-D6C7BC518B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1"/>
            <a:ext cx="9142810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A0FCB16C-DD90-4106-AB92-E87A1E595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1796" y="2246812"/>
            <a:ext cx="3522764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706149"/>
            <a:ext cx="4683967" cy="692150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9">
            <a:extLst>
              <a:ext uri="{FF2B5EF4-FFF2-40B4-BE49-F238E27FC236}">
                <a16:creationId xmlns:a16="http://schemas.microsoft.com/office/drawing/2014/main" id="{8A1A4E5F-8141-4E67-9DED-2776F19E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3659189"/>
            <a:ext cx="1503759" cy="365125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2020/12/10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22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E52A9359-C846-4DEE-9179-3691852EBA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53313" y="6392864"/>
            <a:ext cx="4286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7334110F-554E-42C8-A9ED-D5B538DE0F4F}" type="slidenum">
              <a:rPr lang="en-US" altLang="zh-CN" sz="750" smtClean="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9325D67-8F99-45FA-88F9-C17E67C53AD2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7881938" y="6508750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B66D383C-BF49-47B7-83CD-EE8C6F39A5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789635" y="6508750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8777108D-79B8-4CEB-9807-C76BD0D93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548" y="915988"/>
            <a:ext cx="7197328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2DA0A92-18AF-4B26-8C02-C791F11BF5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81875" y="915988"/>
            <a:ext cx="1491854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754669"/>
            <a:ext cx="8330701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n"/>
              <a:defRPr sz="15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50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359079"/>
            <a:ext cx="8229601" cy="528176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1138981"/>
            <a:ext cx="83307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81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CE67F10F-4E1F-4E56-AE32-CA90C6166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53313" y="6392864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D9467767-FB9E-4EB1-BDF9-14E43F14637C}" type="slidenum">
              <a:rPr lang="en-US" altLang="zh-CN" sz="750" smtClean="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19">
            <a:extLst>
              <a:ext uri="{FF2B5EF4-FFF2-40B4-BE49-F238E27FC236}">
                <a16:creationId xmlns:a16="http://schemas.microsoft.com/office/drawing/2014/main" id="{7682C204-EEB2-479A-A356-5DEEC7AE267E}"/>
              </a:ext>
            </a:extLst>
          </p:cNvPr>
          <p:cNvCxnSpPr>
            <a:stCxn id="6" idx="3"/>
          </p:cNvCxnSpPr>
          <p:nvPr userDrawn="1"/>
        </p:nvCxnSpPr>
        <p:spPr>
          <a:xfrm>
            <a:off x="7881938" y="6508750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4">
            <a:extLst>
              <a:ext uri="{FF2B5EF4-FFF2-40B4-BE49-F238E27FC236}">
                <a16:creationId xmlns:a16="http://schemas.microsoft.com/office/drawing/2014/main" id="{A814623B-3366-44AB-B600-6B4AAA260DB3}"/>
              </a:ext>
            </a:extLst>
          </p:cNvPr>
          <p:cNvCxnSpPr/>
          <p:nvPr userDrawn="1"/>
        </p:nvCxnSpPr>
        <p:spPr>
          <a:xfrm flipV="1">
            <a:off x="2789635" y="6508750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3">
            <a:extLst>
              <a:ext uri="{FF2B5EF4-FFF2-40B4-BE49-F238E27FC236}">
                <a16:creationId xmlns:a16="http://schemas.microsoft.com/office/drawing/2014/main" id="{EAB06A54-672E-49E5-8290-1A21464D64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548" y="915988"/>
            <a:ext cx="7197328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3"/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156EBC3-F703-4F52-B6EC-93D73AA728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81875" y="915988"/>
            <a:ext cx="1491854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3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359079"/>
            <a:ext cx="8229601" cy="528176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138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838FFA0-3DF1-439E-93A7-17519A8427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1691" y="195263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1F4FDFB-923A-48B7-9C72-919FB14AE2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6706" y="1187451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945C32-2A86-4899-BE8C-4B829FFF4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E6E398-29B0-4247-B1B4-5456FEF80EDE}" type="datetimeFigureOut">
              <a:rPr lang="zh-CN" altLang="en-US"/>
              <a:pPr>
                <a:defRPr/>
              </a:pPr>
              <a:t>2020/12/10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9A701CF6-D6CA-45DB-8DE6-4758CAF2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282D1A1-2FAF-4B96-8F31-585382A8A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0340A2-F8D0-43A0-A5CE-AB69B114C7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9" r:id="rId2"/>
    <p:sldLayoutId id="2147484021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87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0" fontAlgn="base" hangingPunct="0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75">
          <a:solidFill>
            <a:schemeClr val="tx1"/>
          </a:solidFill>
          <a:latin typeface="+mn-lt"/>
          <a:ea typeface="+mn-ea"/>
          <a:cs typeface="宋体" charset="0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75">
          <a:solidFill>
            <a:schemeClr val="tx1"/>
          </a:solidFill>
          <a:latin typeface="+mn-lt"/>
          <a:ea typeface="+mn-ea"/>
        </a:defRPr>
      </a:lvl5pPr>
      <a:lvl6pPr marL="1995524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7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">
            <a:extLst>
              <a:ext uri="{FF2B5EF4-FFF2-40B4-BE49-F238E27FC236}">
                <a16:creationId xmlns:a16="http://schemas.microsoft.com/office/drawing/2014/main" id="{A33AB1D5-A3D8-4BD0-82FE-EEAC5F1C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966" y="2782606"/>
            <a:ext cx="4907756" cy="519113"/>
          </a:xfrm>
        </p:spPr>
        <p:txBody>
          <a:bodyPr/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章  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20620-53BD-4232-97F7-F28FCBC8FE5E}"/>
              </a:ext>
            </a:extLst>
          </p:cNvPr>
          <p:cNvSpPr txBox="1"/>
          <p:nvPr/>
        </p:nvSpPr>
        <p:spPr>
          <a:xfrm>
            <a:off x="3759445" y="4653140"/>
            <a:ext cx="5297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南京师范大学  计算机与电子信息学院</a:t>
            </a:r>
            <a:r>
              <a:rPr lang="en-US" altLang="zh-CN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/>
            <a:r>
              <a:rPr lang="zh-CN" altLang="en-US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人工智能学院 </a:t>
            </a:r>
            <a:endParaRPr lang="en-US" altLang="zh-CN" b="1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100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启体" panose="03000509000000000000" pitchFamily="65" charset="-122"/>
                <a:ea typeface="迷你简启体" panose="03000509000000000000" pitchFamily="65" charset="-122"/>
              </a:rPr>
              <a:t>陈    波</a:t>
            </a:r>
            <a:r>
              <a:rPr lang="zh-CN" altLang="en-US" b="1" dirty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教授   博士</a:t>
            </a:r>
            <a:endParaRPr lang="en-US" altLang="zh-CN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线性表的基本概念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2F91BD4-62B6-40CD-A2AF-6F7074F084EF}"/>
              </a:ext>
            </a:extLst>
          </p:cNvPr>
          <p:cNvSpPr txBox="1">
            <a:spLocks/>
          </p:cNvSpPr>
          <p:nvPr/>
        </p:nvSpPr>
        <p:spPr bwMode="auto">
          <a:xfrm>
            <a:off x="467243" y="1236974"/>
            <a:ext cx="8147947" cy="188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非空线性表的特性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）有且仅有一个表头结点</a:t>
            </a: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，它没有前驱，而仅有一个后继</a:t>
            </a: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）有且仅有一个表尾结点</a:t>
            </a: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，它没有后继，而仅有一个前驱</a:t>
            </a: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）其余的结点</a:t>
            </a: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2≤</a:t>
            </a: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）都有且仅有一个前驱</a:t>
            </a: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i="1" baseline="-25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和一个后继</a:t>
            </a: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2" name="Group 6">
            <a:extLst>
              <a:ext uri="{FF2B5EF4-FFF2-40B4-BE49-F238E27FC236}">
                <a16:creationId xmlns:a16="http://schemas.microsoft.com/office/drawing/2014/main" id="{BFCE280E-DDEB-4A71-9DB6-ED174F7C0D22}"/>
              </a:ext>
            </a:extLst>
          </p:cNvPr>
          <p:cNvGrpSpPr>
            <a:grpSpLocks/>
          </p:cNvGrpSpPr>
          <p:nvPr/>
        </p:nvGrpSpPr>
        <p:grpSpPr bwMode="auto">
          <a:xfrm>
            <a:off x="1391616" y="4592484"/>
            <a:ext cx="6299200" cy="522287"/>
            <a:chOff x="725" y="1281"/>
            <a:chExt cx="3968" cy="329"/>
          </a:xfrm>
        </p:grpSpPr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EE9AF590-BC01-4913-9FDB-58A5EE8FC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1290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55EF1FD-1A5F-41B2-931D-11A2F741A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B747027A-A5D9-4296-955F-D74C0C75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1289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A9DC4C33-D647-4ABA-BBE0-7BC796534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321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74336B7F-50B8-468D-A934-DBBBEE51E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1290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2A87717A-2570-4207-8D0A-022603CA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322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66A404D0-B3DD-4712-B54F-F8F588C9F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1289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86BC74B2-8311-4AE8-887C-5FC667602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1335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Text Box 15">
              <a:extLst>
                <a:ext uri="{FF2B5EF4-FFF2-40B4-BE49-F238E27FC236}">
                  <a16:creationId xmlns:a16="http://schemas.microsoft.com/office/drawing/2014/main" id="{12F9EF93-5C09-4BC8-A62A-FBF72DC73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1281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1DEE4227-E3A4-4475-BCFD-1FF50D028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4905A199-087B-42CC-A276-8440F838F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09F72A77-3EE9-4709-B767-73F5A0973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6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52CBB367-898A-44C8-8EFD-6A01257E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3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6" name="Line 20">
              <a:extLst>
                <a:ext uri="{FF2B5EF4-FFF2-40B4-BE49-F238E27FC236}">
                  <a16:creationId xmlns:a16="http://schemas.microsoft.com/office/drawing/2014/main" id="{1B97A970-604A-4188-840B-484C2C599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1441"/>
              <a:ext cx="97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0897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顺序存储结构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2F91BD4-62B6-40CD-A2AF-6F7074F084EF}"/>
              </a:ext>
            </a:extLst>
          </p:cNvPr>
          <p:cNvSpPr txBox="1">
            <a:spLocks/>
          </p:cNvSpPr>
          <p:nvPr/>
        </p:nvSpPr>
        <p:spPr bwMode="auto">
          <a:xfrm>
            <a:off x="467243" y="1236974"/>
            <a:ext cx="8147947" cy="73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D1241201-0E68-4913-92D9-F68B7E25E98B}"/>
              </a:ext>
            </a:extLst>
          </p:cNvPr>
          <p:cNvGrpSpPr>
            <a:grpSpLocks/>
          </p:cNvGrpSpPr>
          <p:nvPr/>
        </p:nvGrpSpPr>
        <p:grpSpPr bwMode="auto">
          <a:xfrm>
            <a:off x="833858" y="2700119"/>
            <a:ext cx="6337300" cy="723900"/>
            <a:chOff x="383" y="1833"/>
            <a:chExt cx="3992" cy="456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C870891-280C-4BA9-A05D-C71655843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solidFill>
              <a:srgbClr val="CBD3D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2F080417-3137-45AC-BAF1-FFC30834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9A51D490-BAB7-4E11-B31D-C51F0B906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53A4868D-0ED0-4E94-BF38-0CB29831F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DBC5D376-ED8A-4A35-99F6-D60E86A47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1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0">
            <a:extLst>
              <a:ext uri="{FF2B5EF4-FFF2-40B4-BE49-F238E27FC236}">
                <a16:creationId xmlns:a16="http://schemas.microsoft.com/office/drawing/2014/main" id="{E23F6A7B-B1E1-4D50-97A3-CB7F5E92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158" y="2809657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41B91B49-5014-4E9C-9895-9E84694C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420" y="2809657"/>
            <a:ext cx="49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AE4B23F8-4FED-40DE-9870-20F6F0D1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245" y="2828707"/>
            <a:ext cx="45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67</a:t>
            </a:r>
          </a:p>
        </p:txBody>
      </p:sp>
      <p:sp>
        <p:nvSpPr>
          <p:cNvPr id="44" name="Text Box 13">
            <a:extLst>
              <a:ext uri="{FF2B5EF4-FFF2-40B4-BE49-F238E27FC236}">
                <a16:creationId xmlns:a16="http://schemas.microsoft.com/office/drawing/2014/main" id="{DED66D53-72E7-4D6D-AE4E-1A805130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408" y="2828707"/>
            <a:ext cx="45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43</a:t>
            </a: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1041203D-B3D6-4F60-BD6F-915277F3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570" y="2698532"/>
            <a:ext cx="787400" cy="719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26000" tIns="144000" bIns="108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4</a:t>
            </a:r>
          </a:p>
        </p:txBody>
      </p:sp>
      <p:grpSp>
        <p:nvGrpSpPr>
          <p:cNvPr id="46" name="Group 15">
            <a:extLst>
              <a:ext uri="{FF2B5EF4-FFF2-40B4-BE49-F238E27FC236}">
                <a16:creationId xmlns:a16="http://schemas.microsoft.com/office/drawing/2014/main" id="{7840A455-456D-400B-A20D-9154C3431CE0}"/>
              </a:ext>
            </a:extLst>
          </p:cNvPr>
          <p:cNvGrpSpPr>
            <a:grpSpLocks/>
          </p:cNvGrpSpPr>
          <p:nvPr/>
        </p:nvGrpSpPr>
        <p:grpSpPr bwMode="auto">
          <a:xfrm>
            <a:off x="811977" y="3715628"/>
            <a:ext cx="7642225" cy="1000125"/>
            <a:chOff x="265" y="2656"/>
            <a:chExt cx="4814" cy="630"/>
          </a:xfrm>
        </p:grpSpPr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93A27585-6E9F-4575-8207-5C73BDC88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2838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存储要点</a:t>
              </a:r>
            </a:p>
          </p:txBody>
        </p:sp>
        <p:sp>
          <p:nvSpPr>
            <p:cNvPr id="48" name="AutoShape 17">
              <a:extLst>
                <a:ext uri="{FF2B5EF4-FFF2-40B4-BE49-F238E27FC236}">
                  <a16:creationId xmlns:a16="http://schemas.microsoft.com/office/drawing/2014/main" id="{D565D609-E425-45CD-8186-A7B049B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" y="2909"/>
              <a:ext cx="155" cy="236"/>
            </a:xfrm>
            <a:prstGeom prst="leftBrace">
              <a:avLst>
                <a:gd name="adj1" fmla="val 2553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49" name="Rectangle 18">
              <a:extLst>
                <a:ext uri="{FF2B5EF4-FFF2-40B4-BE49-F238E27FC236}">
                  <a16:creationId xmlns:a16="http://schemas.microsoft.com/office/drawing/2014/main" id="{F69DBF68-CB17-4158-8BCA-7618A9DF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2656"/>
              <a:ext cx="3695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用一段地址</a:t>
              </a: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</a:t>
              </a: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的存储单元</a:t>
              </a:r>
            </a:p>
            <a:p>
              <a:pPr eaLnBrk="1" hangingPunct="1">
                <a:defRPr/>
              </a:pPr>
              <a:endParaRPr lang="zh-CN" altLang="en-US" sz="1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存储线性表中的数据元素</a:t>
              </a:r>
            </a:p>
          </p:txBody>
        </p:sp>
      </p:grpSp>
      <p:sp>
        <p:nvSpPr>
          <p:cNvPr id="50" name="Rectangle 19">
            <a:extLst>
              <a:ext uri="{FF2B5EF4-FFF2-40B4-BE49-F238E27FC236}">
                <a16:creationId xmlns:a16="http://schemas.microsoft.com/office/drawing/2014/main" id="{79B2C4EC-C784-4584-97CE-3D7C9631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57" y="1981594"/>
            <a:ext cx="4938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例：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（34, 23, 67, 43）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91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顺序存储结构</a:t>
            </a: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D1241201-0E68-4913-92D9-F68B7E25E98B}"/>
              </a:ext>
            </a:extLst>
          </p:cNvPr>
          <p:cNvGrpSpPr>
            <a:grpSpLocks/>
          </p:cNvGrpSpPr>
          <p:nvPr/>
        </p:nvGrpSpPr>
        <p:grpSpPr bwMode="auto">
          <a:xfrm>
            <a:off x="833858" y="2700119"/>
            <a:ext cx="6337300" cy="723900"/>
            <a:chOff x="383" y="1833"/>
            <a:chExt cx="3992" cy="456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C870891-280C-4BA9-A05D-C71655843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solidFill>
              <a:srgbClr val="CBD3D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2F080417-3137-45AC-BAF1-FFC30834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9A51D490-BAB7-4E11-B31D-C51F0B906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53A4868D-0ED0-4E94-BF38-0CB29831F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DBC5D376-ED8A-4A35-99F6-D60E86A47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1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0">
            <a:extLst>
              <a:ext uri="{FF2B5EF4-FFF2-40B4-BE49-F238E27FC236}">
                <a16:creationId xmlns:a16="http://schemas.microsoft.com/office/drawing/2014/main" id="{E23F6A7B-B1E1-4D50-97A3-CB7F5E92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158" y="2809657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41B91B49-5014-4E9C-9895-9E84694C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420" y="2809657"/>
            <a:ext cx="49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AE4B23F8-4FED-40DE-9870-20F6F0D1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245" y="2828707"/>
            <a:ext cx="45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67</a:t>
            </a:r>
          </a:p>
        </p:txBody>
      </p:sp>
      <p:sp>
        <p:nvSpPr>
          <p:cNvPr id="44" name="Text Box 13">
            <a:extLst>
              <a:ext uri="{FF2B5EF4-FFF2-40B4-BE49-F238E27FC236}">
                <a16:creationId xmlns:a16="http://schemas.microsoft.com/office/drawing/2014/main" id="{DED66D53-72E7-4D6D-AE4E-1A805130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408" y="2828707"/>
            <a:ext cx="45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43</a:t>
            </a: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1041203D-B3D6-4F60-BD6F-915277F3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570" y="2698532"/>
            <a:ext cx="787400" cy="719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26000" tIns="144000" bIns="108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4</a:t>
            </a:r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79B2C4EC-C784-4584-97CE-3D7C9631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57" y="1981594"/>
            <a:ext cx="4938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例：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（34, 23, 67, 43）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5" name="Group 28">
            <a:extLst>
              <a:ext uri="{FF2B5EF4-FFF2-40B4-BE49-F238E27FC236}">
                <a16:creationId xmlns:a16="http://schemas.microsoft.com/office/drawing/2014/main" id="{6F76E12E-AAAB-4681-9BAC-0E390CDB0C75}"/>
              </a:ext>
            </a:extLst>
          </p:cNvPr>
          <p:cNvGrpSpPr>
            <a:grpSpLocks/>
          </p:cNvGrpSpPr>
          <p:nvPr/>
        </p:nvGrpSpPr>
        <p:grpSpPr bwMode="auto">
          <a:xfrm>
            <a:off x="1775246" y="4115020"/>
            <a:ext cx="5127625" cy="461963"/>
            <a:chOff x="587" y="2670"/>
            <a:chExt cx="3230" cy="291"/>
          </a:xfrm>
        </p:grpSpPr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347DA56-FB85-499C-856E-07BA56B39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2670"/>
              <a:ext cx="29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用什么属性来描述顺序表？</a:t>
              </a:r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3C00D175-B6F3-48F0-A990-56450D5125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8407212"/>
                </p:ext>
              </p:extLst>
            </p:nvPr>
          </p:nvGraphicFramePr>
          <p:xfrm>
            <a:off x="587" y="2673"/>
            <a:ext cx="29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2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14357" name="Object 26">
                          <a:extLst>
                            <a:ext uri="{FF2B5EF4-FFF2-40B4-BE49-F238E27FC236}">
                              <a16:creationId xmlns:a16="http://schemas.microsoft.com/office/drawing/2014/main" id="{B55601CF-73DD-4510-854D-0CF56883BA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2673"/>
                          <a:ext cx="29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43">
            <a:extLst>
              <a:ext uri="{FF2B5EF4-FFF2-40B4-BE49-F238E27FC236}">
                <a16:creationId xmlns:a16="http://schemas.microsoft.com/office/drawing/2014/main" id="{793D7F1B-52A4-4A44-BFC2-407294AB5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683" y="4815546"/>
            <a:ext cx="4123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顺序表的容量（最大长度）</a:t>
            </a:r>
          </a:p>
        </p:txBody>
      </p:sp>
      <p:sp>
        <p:nvSpPr>
          <p:cNvPr id="29" name="Rectangle 40">
            <a:extLst>
              <a:ext uri="{FF2B5EF4-FFF2-40B4-BE49-F238E27FC236}">
                <a16:creationId xmlns:a16="http://schemas.microsoft.com/office/drawing/2014/main" id="{281DCD2B-29FF-47AE-8961-863CDD2B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796" y="5364821"/>
            <a:ext cx="5110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顺序表的当前长度</a:t>
            </a:r>
          </a:p>
        </p:txBody>
      </p:sp>
      <p:sp>
        <p:nvSpPr>
          <p:cNvPr id="31" name="Line 18">
            <a:extLst>
              <a:ext uri="{FF2B5EF4-FFF2-40B4-BE49-F238E27FC236}">
                <a16:creationId xmlns:a16="http://schemas.microsoft.com/office/drawing/2014/main" id="{423F11A1-3178-4C51-A068-CFE8D3D9CB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1775" y="3440332"/>
            <a:ext cx="0" cy="674688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AutoShape 47">
            <a:extLst>
              <a:ext uri="{FF2B5EF4-FFF2-40B4-BE49-F238E27FC236}">
                <a16:creationId xmlns:a16="http://schemas.microsoft.com/office/drawing/2014/main" id="{E5DC9757-0922-4803-A8E7-5618C767D287}"/>
              </a:ext>
            </a:extLst>
          </p:cNvPr>
          <p:cNvSpPr>
            <a:spLocks/>
          </p:cNvSpPr>
          <p:nvPr/>
        </p:nvSpPr>
        <p:spPr bwMode="auto">
          <a:xfrm rot="16200000">
            <a:off x="7445660" y="3163226"/>
            <a:ext cx="235211" cy="787393"/>
          </a:xfrm>
          <a:prstGeom prst="leftBrace">
            <a:avLst>
              <a:gd name="adj1" fmla="val 28402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8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顺序存储结构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2F91BD4-62B6-40CD-A2AF-6F7074F084EF}"/>
              </a:ext>
            </a:extLst>
          </p:cNvPr>
          <p:cNvSpPr txBox="1">
            <a:spLocks/>
          </p:cNvSpPr>
          <p:nvPr/>
        </p:nvSpPr>
        <p:spPr bwMode="auto">
          <a:xfrm>
            <a:off x="467243" y="1236974"/>
            <a:ext cx="8147947" cy="73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存储结构和存取结构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是数据及其逻辑结构在计算机中的表示；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存取结构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是在一个数据结构上对查找操作的时间性能的一种描述。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“顺序表是一种随机存取的存储结构”的含义为：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在顺序表这种存储结构上进行的查找操作，其时间性能为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454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13887B-C2BC-4944-A3E7-8C287B2268F3}"/>
              </a:ext>
            </a:extLst>
          </p:cNvPr>
          <p:cNvSpPr txBox="1">
            <a:spLocks noChangeArrowheads="1"/>
          </p:cNvSpPr>
          <p:nvPr/>
        </p:nvSpPr>
        <p:spPr>
          <a:xfrm>
            <a:off x="531823" y="1384300"/>
            <a:ext cx="8229600" cy="4089400"/>
          </a:xfrm>
          <a:prstGeom prst="rect">
            <a:avLst/>
          </a:prstGeom>
          <a:noFill/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template &lt;class T, int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MaxSize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&gt;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类模板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class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SeqList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T data[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MaxSize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];   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用于存放数据元素的数组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int length;        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顺序表中元素的个数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SeqList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( );        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无参构造函数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SeqList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(T a[], int n);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有参构造函数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int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ListLength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();    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求线性表的长度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Get(int pos);      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按位查找，取顺序表的第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pos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个元素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int Locate(T item);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按值查找，求顺序表中值为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item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的元素序号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PrintSeqList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();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遍历顺序表，按序号依次输出各元素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void Insert(int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, T item);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在顺序表第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个位置插入值为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item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的元素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Delete(int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);        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删除顺序表的第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个元素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}; </a:t>
            </a:r>
            <a:endParaRPr lang="zh-CN" alt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6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47012" y="1962835"/>
            <a:ext cx="4919663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操作接口：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SeqList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( )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3B577FBD-D25B-47B0-A445-9504FE3F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75" y="3976765"/>
            <a:ext cx="60975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template &lt;class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T,int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 </a:t>
            </a:r>
          </a:p>
          <a:p>
            <a:pPr eaLnBrk="1" hangingPunct="1">
              <a:defRPr/>
            </a:pP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SeqList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&lt;T,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&gt;::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SeqList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 )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  length=0;  }</a:t>
            </a:r>
            <a:endParaRPr kumimoji="1"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7" name="Group 2070">
            <a:extLst>
              <a:ext uri="{FF2B5EF4-FFF2-40B4-BE49-F238E27FC236}">
                <a16:creationId xmlns:a16="http://schemas.microsoft.com/office/drawing/2014/main" id="{D76AEC15-2C61-4257-AEDE-2F4911663C98}"/>
              </a:ext>
            </a:extLst>
          </p:cNvPr>
          <p:cNvGrpSpPr>
            <a:grpSpLocks/>
          </p:cNvGrpSpPr>
          <p:nvPr/>
        </p:nvGrpSpPr>
        <p:grpSpPr bwMode="auto">
          <a:xfrm>
            <a:off x="689875" y="2572435"/>
            <a:ext cx="8226425" cy="725488"/>
            <a:chOff x="327" y="1701"/>
            <a:chExt cx="5182" cy="457"/>
          </a:xfrm>
        </p:grpSpPr>
        <p:sp>
          <p:nvSpPr>
            <p:cNvPr id="8" name="Rectangle 2062">
              <a:extLst>
                <a:ext uri="{FF2B5EF4-FFF2-40B4-BE49-F238E27FC236}">
                  <a16:creationId xmlns:a16="http://schemas.microsoft.com/office/drawing/2014/main" id="{806EB112-6331-4131-9FBC-484031B6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705"/>
              <a:ext cx="4515" cy="453"/>
            </a:xfrm>
            <a:prstGeom prst="rect">
              <a:avLst/>
            </a:prstGeom>
            <a:solidFill>
              <a:srgbClr val="CBD3D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Text Box 2063">
              <a:extLst>
                <a:ext uri="{FF2B5EF4-FFF2-40B4-BE49-F238E27FC236}">
                  <a16:creationId xmlns:a16="http://schemas.microsoft.com/office/drawing/2014/main" id="{8CB6B3CD-A422-45D1-BE13-7EFCB8989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1701"/>
              <a:ext cx="672" cy="4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0" r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 </a:t>
              </a:r>
              <a:endParaRPr lang="zh-CN" altLang="en-US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AutoShape 2064">
            <a:extLst>
              <a:ext uri="{FF2B5EF4-FFF2-40B4-BE49-F238E27FC236}">
                <a16:creationId xmlns:a16="http://schemas.microsoft.com/office/drawing/2014/main" id="{E6420A48-68E8-4ACF-8BF1-4295BEED8120}"/>
              </a:ext>
            </a:extLst>
          </p:cNvPr>
          <p:cNvSpPr>
            <a:spLocks/>
          </p:cNvSpPr>
          <p:nvPr/>
        </p:nvSpPr>
        <p:spPr bwMode="auto">
          <a:xfrm rot="16200000">
            <a:off x="4168881" y="-120758"/>
            <a:ext cx="158750" cy="7116762"/>
          </a:xfrm>
          <a:prstGeom prst="leftBrace">
            <a:avLst>
              <a:gd name="adj1" fmla="val 254733"/>
              <a:gd name="adj2" fmla="val 50000"/>
            </a:avLst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" name="Text Box 2065">
            <a:extLst>
              <a:ext uri="{FF2B5EF4-FFF2-40B4-BE49-F238E27FC236}">
                <a16:creationId xmlns:a16="http://schemas.microsoft.com/office/drawing/2014/main" id="{0A6BFF80-6B3E-41EC-8720-50ED53AB0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992" y="3516998"/>
            <a:ext cx="13324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14" name="AutoShape 2066">
            <a:extLst>
              <a:ext uri="{FF2B5EF4-FFF2-40B4-BE49-F238E27FC236}">
                <a16:creationId xmlns:a16="http://schemas.microsoft.com/office/drawing/2014/main" id="{A5CF72BF-A45C-4D93-9A09-92A607ADE10A}"/>
              </a:ext>
            </a:extLst>
          </p:cNvPr>
          <p:cNvSpPr>
            <a:spLocks/>
          </p:cNvSpPr>
          <p:nvPr/>
        </p:nvSpPr>
        <p:spPr bwMode="auto">
          <a:xfrm rot="16200000">
            <a:off x="8207804" y="2934859"/>
            <a:ext cx="367653" cy="1066801"/>
          </a:xfrm>
          <a:prstGeom prst="leftBrace">
            <a:avLst>
              <a:gd name="adj1" fmla="val 37671"/>
              <a:gd name="adj2" fmla="val 50000"/>
            </a:avLst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5" name="Text Box 2067">
            <a:extLst>
              <a:ext uri="{FF2B5EF4-FFF2-40B4-BE49-F238E27FC236}">
                <a16:creationId xmlns:a16="http://schemas.microsoft.com/office/drawing/2014/main" id="{E04D7AE3-B51F-4ABD-8A8D-4E4AA04F9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872" y="3514802"/>
            <a:ext cx="133244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</p:txBody>
      </p:sp>
      <p:sp>
        <p:nvSpPr>
          <p:cNvPr id="16" name="Text Box 2069">
            <a:extLst>
              <a:ext uri="{FF2B5EF4-FFF2-40B4-BE49-F238E27FC236}">
                <a16:creationId xmlns:a16="http://schemas.microsoft.com/office/drawing/2014/main" id="{D2CACBA2-61ED-4CF2-ABDD-324013B99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300" y="2705785"/>
            <a:ext cx="50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初始化操作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50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47012" y="1962835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操作接口：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SeqList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(T a[ ], int n)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初始化操作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85EE609B-B336-4360-9748-9F9FA868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294" y="3655328"/>
            <a:ext cx="381000" cy="598488"/>
          </a:xfrm>
          <a:prstGeom prst="downArrow">
            <a:avLst>
              <a:gd name="adj1" fmla="val 50000"/>
              <a:gd name="adj2" fmla="val 39271"/>
            </a:avLst>
          </a:prstGeom>
          <a:solidFill>
            <a:schemeClr val="hlink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567A3271-7719-471F-A8A4-6B69B6595ABF}"/>
              </a:ext>
            </a:extLst>
          </p:cNvPr>
          <p:cNvGrpSpPr>
            <a:grpSpLocks/>
          </p:cNvGrpSpPr>
          <p:nvPr/>
        </p:nvGrpSpPr>
        <p:grpSpPr bwMode="auto">
          <a:xfrm>
            <a:off x="544857" y="4418916"/>
            <a:ext cx="8145462" cy="655637"/>
            <a:chOff x="124" y="2748"/>
            <a:chExt cx="5131" cy="413"/>
          </a:xfrm>
        </p:grpSpPr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5C256210-1C41-400C-8DE6-2C45C59C4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2784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</a:t>
              </a:r>
            </a:p>
          </p:txBody>
        </p: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762652AD-C4E4-43A9-869C-711741027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" y="2748"/>
              <a:ext cx="4232" cy="413"/>
              <a:chOff x="1023" y="2748"/>
              <a:chExt cx="4232" cy="413"/>
            </a:xfrm>
          </p:grpSpPr>
          <p:sp>
            <p:nvSpPr>
              <p:cNvPr id="22" name="Rectangle 20">
                <a:extLst>
                  <a:ext uri="{FF2B5EF4-FFF2-40B4-BE49-F238E27FC236}">
                    <a16:creationId xmlns:a16="http://schemas.microsoft.com/office/drawing/2014/main" id="{641099C0-F4B5-4EB6-B3A8-96FE07A93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" y="2753"/>
                <a:ext cx="3728" cy="408"/>
              </a:xfrm>
              <a:prstGeom prst="rect">
                <a:avLst/>
              </a:prstGeom>
              <a:solidFill>
                <a:srgbClr val="CBD3D1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Text Box 21">
                <a:extLst>
                  <a:ext uri="{FF2B5EF4-FFF2-40B4-BE49-F238E27FC236}">
                    <a16:creationId xmlns:a16="http://schemas.microsoft.com/office/drawing/2014/main" id="{2264F80C-AA40-45CB-899F-EB17BB468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8" y="2749"/>
                <a:ext cx="517" cy="4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0" r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sz="2400" b="1" baseline="-2500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2026BD9F-C853-4497-8416-CE045A949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275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F1A55E54-1360-4DFA-A5F8-4BF632A2D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3" y="275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2F3293C0-558D-4B23-92F3-DBAD65982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274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8F5A3152-8715-4F99-A9C5-34E7EF5D5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8" y="275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4F696A28-6323-440D-8C84-82F2A7E1D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1" y="2758"/>
                <a:ext cx="0" cy="4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A8B17FF1-18F5-425A-84A8-10DF5629515B}"/>
              </a:ext>
            </a:extLst>
          </p:cNvPr>
          <p:cNvGrpSpPr>
            <a:grpSpLocks/>
          </p:cNvGrpSpPr>
          <p:nvPr/>
        </p:nvGrpSpPr>
        <p:grpSpPr bwMode="auto">
          <a:xfrm>
            <a:off x="540095" y="2893328"/>
            <a:ext cx="5418138" cy="647700"/>
            <a:chOff x="121" y="1787"/>
            <a:chExt cx="3413" cy="408"/>
          </a:xfrm>
        </p:grpSpPr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BF15BD30-8B0B-48EA-9549-561327FB0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" y="1787"/>
              <a:ext cx="3413" cy="408"/>
              <a:chOff x="121" y="1787"/>
              <a:chExt cx="3413" cy="408"/>
            </a:xfrm>
          </p:grpSpPr>
          <p:sp>
            <p:nvSpPr>
              <p:cNvPr id="36" name="Text Box 29">
                <a:extLst>
                  <a:ext uri="{FF2B5EF4-FFF2-40B4-BE49-F238E27FC236}">
                    <a16:creationId xmlns:a16="http://schemas.microsoft.com/office/drawing/2014/main" id="{4789523D-19BF-4817-A02C-7B2DDEA2A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30">
                <a:extLst>
                  <a:ext uri="{FF2B5EF4-FFF2-40B4-BE49-F238E27FC236}">
                    <a16:creationId xmlns:a16="http://schemas.microsoft.com/office/drawing/2014/main" id="{C5C53875-76CF-4EF5-A925-3BFC14920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31">
                <a:extLst>
                  <a:ext uri="{FF2B5EF4-FFF2-40B4-BE49-F238E27FC236}">
                    <a16:creationId xmlns:a16="http://schemas.microsoft.com/office/drawing/2014/main" id="{B2DBEC45-EB29-454B-AB7F-9200D9071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32">
                <a:extLst>
                  <a:ext uri="{FF2B5EF4-FFF2-40B4-BE49-F238E27FC236}">
                    <a16:creationId xmlns:a16="http://schemas.microsoft.com/office/drawing/2014/main" id="{561B3475-F9FC-49AD-AD07-1E968F637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33">
                <a:extLst>
                  <a:ext uri="{FF2B5EF4-FFF2-40B4-BE49-F238E27FC236}">
                    <a16:creationId xmlns:a16="http://schemas.microsoft.com/office/drawing/2014/main" id="{9DA88569-E5FA-4658-8BA7-4E538BB6A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34">
                <a:extLst>
                  <a:ext uri="{FF2B5EF4-FFF2-40B4-BE49-F238E27FC236}">
                    <a16:creationId xmlns:a16="http://schemas.microsoft.com/office/drawing/2014/main" id="{1DFC62E8-2AE2-4EBD-AED7-1D74B987E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" y="1857"/>
                <a:ext cx="9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</a:t>
                </a:r>
                <a:r>
                  <a:rPr lang="en-US" altLang="zh-CN" sz="24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微软雅黑" panose="020B0503020204020204" pitchFamily="34" charset="-122"/>
                  </a:rPr>
                  <a:t>a</a:t>
                </a:r>
              </a:p>
            </p:txBody>
          </p:sp>
        </p:grp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913937E8-E0EA-4FA6-B5BC-06BE27A23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56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508B839F-CD52-4B74-BB3D-EF1A5EC8B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1856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6F53F00D-8B94-4B88-A631-68F5441AF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1847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BB4E7103-4A4B-4C2B-ADBC-7ACC67F63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1846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7B0E8074-FA2A-4DEE-8321-F6BF9BE5E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1847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42" name="Text Box 40">
            <a:extLst>
              <a:ext uri="{FF2B5EF4-FFF2-40B4-BE49-F238E27FC236}">
                <a16:creationId xmlns:a16="http://schemas.microsoft.com/office/drawing/2014/main" id="{F09C980F-220F-4E4B-92F9-5C794832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744" y="4498291"/>
            <a:ext cx="334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5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30B56C0A-D7B7-405B-92C5-8430CFE28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657" y="3001278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35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28E169FD-B481-4CC0-A115-6BEDA85B7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169" y="3001278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12</a:t>
            </a: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55E35D18-2A03-4822-943B-B620E761F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232" y="2986991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24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DD441105-7ADD-4A7E-B405-DB6974A79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07" y="2985403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33</a:t>
            </a: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31D70E7F-B1F0-4BFC-8379-AAD8D6FCB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32" y="2986991"/>
            <a:ext cx="479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12124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3.88889E-6 0.228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2.5E-6 0.228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2.22222E-6 0.230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00156 0.230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4.44444E-6 0.2305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47012" y="1962835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操作接口：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SeqList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(T a[ ], int n)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3B577FBD-D25B-47B0-A445-9504FE3F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0" y="2517907"/>
            <a:ext cx="837880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template &lt;class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T,int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 </a:t>
            </a:r>
          </a:p>
          <a:p>
            <a:pPr eaLnBrk="1" hangingPunct="1">
              <a:defRPr/>
            </a:pP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SeqList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&lt;T,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&gt;::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SeqList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(T a[], int n)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if (n&gt;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 {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cerr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&lt;&lt; "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参数非法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";exit(1);}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for (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=0;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&lt;n;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++) 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   data[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]=a[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];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length=n;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初始化操作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有参构造函数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25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47012" y="1962835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Get(int pos)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按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位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查找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FB4AD35-782B-435F-B089-9DEA74E15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433638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0         …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-2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-1      …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-1          Max-1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FDDB3EE-6968-4880-BDE6-E2786662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2928938"/>
            <a:ext cx="666750" cy="461665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F1DAB4F-CFC3-4709-BB3F-B5F18491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879725"/>
            <a:ext cx="7167562" cy="719138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1A6A6C8-AB22-49D7-A6B8-42D31681D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2879725"/>
            <a:ext cx="1587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D2DEC072-7DE1-4093-B31D-A60CAAC86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2879725"/>
            <a:ext cx="1588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8D5891E9-0DD4-4BD6-9ECA-6D852F419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2879725"/>
            <a:ext cx="1588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141051FC-FD61-4C3E-A009-AE4F3F04D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2879725"/>
            <a:ext cx="1587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6CB812E-C1A9-4673-910B-576703E0B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3" y="2879725"/>
            <a:ext cx="0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1C6B630A-8F83-40D7-BB3F-39D11B62F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413" y="2879725"/>
            <a:ext cx="0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DBCC3134-D942-4BF1-827D-95DFB301A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932113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232BE6BA-8F4F-44DC-89D2-3B196C3BB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2932113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endParaRPr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6CCEA5AB-607F-4639-9E0C-FA731DF4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932113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B177405A-D956-44F0-A8DD-2B6532620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2932113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C138CFD-42D6-4652-BE57-72FD0E89F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2932113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endParaRPr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ECCAD909-A819-4DC6-85B4-775BA606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2932113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8B77999C-CE75-45CB-BED8-F6DF41E06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2960688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空闲</a:t>
            </a:r>
            <a:endParaRPr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94EB8275-26D0-4761-8FF7-61BADFDE0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2873375"/>
            <a:ext cx="1066800" cy="719138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0" tIns="10800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endParaRPr lang="en-US" altLang="zh-CN" sz="24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C46C2B0E-6994-435A-A102-F9B6578613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4872" y="3592513"/>
            <a:ext cx="0" cy="4064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/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A734D801-DE11-438C-A943-8939F90B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860" y="2332038"/>
            <a:ext cx="560024" cy="64928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31980FE6-E95D-4BF9-A7FD-BE55CD9F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0" y="3973550"/>
            <a:ext cx="837880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template &lt;class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T,int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SeqList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&lt;T,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&gt;::Get(int pos)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if (pos&lt;1 || pos&gt;length)  {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cerr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&lt;&lt; "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查找位置非法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"; exit(1);}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else return data[pos-1];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</a:t>
            </a:r>
            <a:r>
              <a:rPr kumimoji="1" lang="en-US" altLang="zh-CN" sz="2400" dirty="0">
                <a:solidFill>
                  <a:srgbClr val="002060"/>
                </a:solidFill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47E9F4AA-A560-4A2D-BB78-1BCA30193C2E}"/>
              </a:ext>
            </a:extLst>
          </p:cNvPr>
          <p:cNvGrpSpPr>
            <a:grpSpLocks/>
          </p:cNvGrpSpPr>
          <p:nvPr/>
        </p:nvGrpSpPr>
        <p:grpSpPr bwMode="auto">
          <a:xfrm>
            <a:off x="5564456" y="4528622"/>
            <a:ext cx="3321050" cy="587375"/>
            <a:chOff x="2878" y="2798"/>
            <a:chExt cx="2092" cy="370"/>
          </a:xfrm>
        </p:grpSpPr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FE5F27CB-B1B5-4F7E-B3C9-6FFCDCD83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798"/>
              <a:ext cx="17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时间复杂度？</a:t>
              </a:r>
            </a:p>
          </p:txBody>
        </p:sp>
        <p:graphicFrame>
          <p:nvGraphicFramePr>
            <p:cNvPr id="31" name="Object 26">
              <a:extLst>
                <a:ext uri="{FF2B5EF4-FFF2-40B4-BE49-F238E27FC236}">
                  <a16:creationId xmlns:a16="http://schemas.microsoft.com/office/drawing/2014/main" id="{F1B7A430-B069-4ABD-86AB-D7FE41405A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2818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6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0507" name="Object 26">
                          <a:extLst>
                            <a:ext uri="{FF2B5EF4-FFF2-40B4-BE49-F238E27FC236}">
                              <a16:creationId xmlns:a16="http://schemas.microsoft.com/office/drawing/2014/main" id="{BF221519-3D62-4A5C-A7D0-E9B74E4D20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2818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18048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47012" y="1962835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int Locate(T item )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按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值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查找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19CC928E-BB4F-4B7C-A43E-BE047765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12" y="3880080"/>
            <a:ext cx="6743700" cy="1165225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0CF913F4-2F8C-4C2C-8E4C-67FAE232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949" y="3878493"/>
            <a:ext cx="787400" cy="1169987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26000" tIns="288000" bIns="108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5</a:t>
            </a:r>
          </a:p>
        </p:txBody>
      </p:sp>
      <p:grpSp>
        <p:nvGrpSpPr>
          <p:cNvPr id="34" name="Group 5">
            <a:extLst>
              <a:ext uri="{FF2B5EF4-FFF2-40B4-BE49-F238E27FC236}">
                <a16:creationId xmlns:a16="http://schemas.microsoft.com/office/drawing/2014/main" id="{79984751-AB85-466A-989C-F20B229DC1DB}"/>
              </a:ext>
            </a:extLst>
          </p:cNvPr>
          <p:cNvGrpSpPr>
            <a:grpSpLocks/>
          </p:cNvGrpSpPr>
          <p:nvPr/>
        </p:nvGrpSpPr>
        <p:grpSpPr bwMode="auto">
          <a:xfrm>
            <a:off x="1663987" y="3868968"/>
            <a:ext cx="3327400" cy="1181100"/>
            <a:chOff x="1107" y="1960"/>
            <a:chExt cx="2096" cy="415"/>
          </a:xfrm>
        </p:grpSpPr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9690EA0F-6608-4493-B7A6-6BFB3519E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12D5D515-3405-4250-A059-86BD1548C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DF005DBD-C25E-4A0B-8C10-0523A4A1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53C137D3-C4F1-4711-8E7A-76387A98E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30E491EB-5B7A-45EF-A145-D9A1E61A2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 Box 11">
            <a:extLst>
              <a:ext uri="{FF2B5EF4-FFF2-40B4-BE49-F238E27FC236}">
                <a16:creationId xmlns:a16="http://schemas.microsoft.com/office/drawing/2014/main" id="{17311301-996A-474D-A223-1B5F87E42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874" y="442618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id="{0AE456AC-D76D-405D-88C2-DD50D024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449" y="380388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2" name="Text Box 13">
            <a:extLst>
              <a:ext uri="{FF2B5EF4-FFF2-40B4-BE49-F238E27FC236}">
                <a16:creationId xmlns:a16="http://schemas.microsoft.com/office/drawing/2014/main" id="{F043F2A8-7BA1-443A-9511-08A6EC3CE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699" y="380388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3" name="Text Box 14">
            <a:extLst>
              <a:ext uri="{FF2B5EF4-FFF2-40B4-BE49-F238E27FC236}">
                <a16:creationId xmlns:a16="http://schemas.microsoft.com/office/drawing/2014/main" id="{7B9698B7-E69F-433E-BA79-5125DB14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374" y="3822930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A894A490-E594-460B-AA60-8F5B214B6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099" y="382293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5" name="Text Box 16">
            <a:extLst>
              <a:ext uri="{FF2B5EF4-FFF2-40B4-BE49-F238E27FC236}">
                <a16:creationId xmlns:a16="http://schemas.microsoft.com/office/drawing/2014/main" id="{B1246BA8-FF7C-41BE-BE04-CDDB7CA05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024" y="3380018"/>
            <a:ext cx="595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0       1       2       3       4</a:t>
            </a: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8324F454-9A4E-4DF0-8A13-59414346A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749" y="441665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13D54E53-329A-4551-8B46-EC8D9D58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599" y="4430943"/>
            <a:ext cx="45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6B56488A-C29C-47C7-BF87-CFD2B8CE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049" y="442618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9" name="Text Box 20">
            <a:extLst>
              <a:ext uri="{FF2B5EF4-FFF2-40B4-BE49-F238E27FC236}">
                <a16:creationId xmlns:a16="http://schemas.microsoft.com/office/drawing/2014/main" id="{50CACA22-D950-434A-83F4-1014EC5EE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312" y="4427768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50" name="Text Box 21">
            <a:extLst>
              <a:ext uri="{FF2B5EF4-FFF2-40B4-BE49-F238E27FC236}">
                <a16:creationId xmlns:a16="http://schemas.microsoft.com/office/drawing/2014/main" id="{CDE71D4A-A4E5-4878-9A7F-F8C649BB4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737" y="381023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51" name="Group 23">
            <a:extLst>
              <a:ext uri="{FF2B5EF4-FFF2-40B4-BE49-F238E27FC236}">
                <a16:creationId xmlns:a16="http://schemas.microsoft.com/office/drawing/2014/main" id="{CE84A281-AFD1-4D7B-B814-017AD226AE73}"/>
              </a:ext>
            </a:extLst>
          </p:cNvPr>
          <p:cNvGrpSpPr>
            <a:grpSpLocks/>
          </p:cNvGrpSpPr>
          <p:nvPr/>
        </p:nvGrpSpPr>
        <p:grpSpPr bwMode="auto">
          <a:xfrm>
            <a:off x="1055974" y="5054830"/>
            <a:ext cx="204788" cy="577850"/>
            <a:chOff x="687" y="3274"/>
            <a:chExt cx="129" cy="364"/>
          </a:xfrm>
        </p:grpSpPr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733218F5-FC64-45C4-9138-98DD0FF4A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25">
              <a:extLst>
                <a:ext uri="{FF2B5EF4-FFF2-40B4-BE49-F238E27FC236}">
                  <a16:creationId xmlns:a16="http://schemas.microsoft.com/office/drawing/2014/main" id="{0F97DAC3-F8AF-4E75-B21F-D1F1531D1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3C7E1523-26CF-4FD5-BB2E-DC805452BEBD}"/>
              </a:ext>
            </a:extLst>
          </p:cNvPr>
          <p:cNvGrpSpPr>
            <a:grpSpLocks/>
          </p:cNvGrpSpPr>
          <p:nvPr/>
        </p:nvGrpSpPr>
        <p:grpSpPr bwMode="auto">
          <a:xfrm>
            <a:off x="1854487" y="5056418"/>
            <a:ext cx="204787" cy="577850"/>
            <a:chOff x="687" y="3274"/>
            <a:chExt cx="129" cy="364"/>
          </a:xfrm>
        </p:grpSpPr>
        <p:sp>
          <p:nvSpPr>
            <p:cNvPr id="55" name="Line 27">
              <a:extLst>
                <a:ext uri="{FF2B5EF4-FFF2-40B4-BE49-F238E27FC236}">
                  <a16:creationId xmlns:a16="http://schemas.microsoft.com/office/drawing/2014/main" id="{1C5E8366-F295-466B-B0DC-B1A2D3A2B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0D585954-7E91-4939-BC49-D9174D7DB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</p:grpSp>
      <p:grpSp>
        <p:nvGrpSpPr>
          <p:cNvPr id="57" name="Group 29">
            <a:extLst>
              <a:ext uri="{FF2B5EF4-FFF2-40B4-BE49-F238E27FC236}">
                <a16:creationId xmlns:a16="http://schemas.microsoft.com/office/drawing/2014/main" id="{03F52744-8078-4759-B9E9-615018A3DE46}"/>
              </a:ext>
            </a:extLst>
          </p:cNvPr>
          <p:cNvGrpSpPr>
            <a:grpSpLocks/>
          </p:cNvGrpSpPr>
          <p:nvPr/>
        </p:nvGrpSpPr>
        <p:grpSpPr bwMode="auto">
          <a:xfrm>
            <a:off x="2665699" y="5056418"/>
            <a:ext cx="204788" cy="577850"/>
            <a:chOff x="687" y="3274"/>
            <a:chExt cx="129" cy="364"/>
          </a:xfrm>
        </p:grpSpPr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DFD090CC-906C-44D9-9E73-AB5CD4D4A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31">
              <a:extLst>
                <a:ext uri="{FF2B5EF4-FFF2-40B4-BE49-F238E27FC236}">
                  <a16:creationId xmlns:a16="http://schemas.microsoft.com/office/drawing/2014/main" id="{CFF78655-DBD0-409A-ADE4-9B1D8BD9F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8DBA80CD-FF49-4487-8C47-C8E38D079A3B}"/>
              </a:ext>
            </a:extLst>
          </p:cNvPr>
          <p:cNvGrpSpPr>
            <a:grpSpLocks/>
          </p:cNvGrpSpPr>
          <p:nvPr/>
        </p:nvGrpSpPr>
        <p:grpSpPr bwMode="auto">
          <a:xfrm>
            <a:off x="733712" y="2979968"/>
            <a:ext cx="4600575" cy="1441450"/>
            <a:chOff x="484" y="2240"/>
            <a:chExt cx="2898" cy="908"/>
          </a:xfrm>
        </p:grpSpPr>
        <p:sp>
          <p:nvSpPr>
            <p:cNvPr id="61" name="Oval 33">
              <a:extLst>
                <a:ext uri="{FF2B5EF4-FFF2-40B4-BE49-F238E27FC236}">
                  <a16:creationId xmlns:a16="http://schemas.microsoft.com/office/drawing/2014/main" id="{E46C08D8-E9C8-4D7C-A82F-C325F8957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1"/>
              <a:ext cx="338" cy="32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D97801BE-B1E3-4F07-9E3E-D76144C86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240"/>
              <a:ext cx="2898" cy="33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2060"/>
                  </a:solidFill>
                  <a:latin typeface="微软雅黑" panose="020B0503020204020204" pitchFamily="34" charset="-122"/>
                </a:rPr>
                <a:t>注意序号和下标之间的关系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87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实际问题</a:t>
            </a:r>
            <a:r>
              <a:rPr lang="en-US" altLang="zh-CN" sz="2800" kern="1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1</a:t>
            </a:r>
            <a:r>
              <a:rPr lang="zh-CN" altLang="en-US" sz="2800" kern="1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：学生信息管理</a:t>
            </a:r>
            <a:endParaRPr lang="en-US" altLang="zh-CN" sz="2800" kern="1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18FA01-DD01-42DE-B653-9984E81761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243" y="1236974"/>
            <a:ext cx="8147947" cy="188639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学生的自然情况：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包括学号、姓名、性别、年龄、专业等数据项。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功能要求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⑴ 插入：将某学生的基本信息插入到登记表中；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⑵ 删除：将满足条件的基本信息删除；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⑶ 修改：对基本信息的数据项进行修改；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⑷ 查询：查找满足条件的学生；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⑸ 输出：将登记表中的全部（或满足条件）基本信息输出。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3690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47012" y="1962835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int Locate(T item )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按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值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查找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3" name="Rectangle 39">
            <a:extLst>
              <a:ext uri="{FF2B5EF4-FFF2-40B4-BE49-F238E27FC236}">
                <a16:creationId xmlns:a16="http://schemas.microsoft.com/office/drawing/2014/main" id="{1BF4D29E-4FF9-4B63-9EDB-8E8BFD66D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0" y="2517907"/>
            <a:ext cx="837880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template &lt;class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T,int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int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SeqList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&lt;T,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&gt;::Locate(T item)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    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for (int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=0;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&lt;length;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++)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    if (data[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]==item)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        return i+1 ; 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return 0; 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</a:t>
            </a:r>
          </a:p>
        </p:txBody>
      </p:sp>
      <p:grpSp>
        <p:nvGrpSpPr>
          <p:cNvPr id="64" name="Group 24">
            <a:extLst>
              <a:ext uri="{FF2B5EF4-FFF2-40B4-BE49-F238E27FC236}">
                <a16:creationId xmlns:a16="http://schemas.microsoft.com/office/drawing/2014/main" id="{E2D4C53D-0B61-46F6-A426-56010E19CF83}"/>
              </a:ext>
            </a:extLst>
          </p:cNvPr>
          <p:cNvGrpSpPr>
            <a:grpSpLocks/>
          </p:cNvGrpSpPr>
          <p:nvPr/>
        </p:nvGrpSpPr>
        <p:grpSpPr bwMode="auto">
          <a:xfrm>
            <a:off x="5289110" y="4973987"/>
            <a:ext cx="3321050" cy="587375"/>
            <a:chOff x="2878" y="2798"/>
            <a:chExt cx="2092" cy="370"/>
          </a:xfrm>
        </p:grpSpPr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210A7ABC-D2F4-4EAF-BC64-76806C42B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798"/>
              <a:ext cx="17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时间复杂度？</a:t>
              </a:r>
            </a:p>
          </p:txBody>
        </p:sp>
        <p:graphicFrame>
          <p:nvGraphicFramePr>
            <p:cNvPr id="66" name="Object 26">
              <a:extLst>
                <a:ext uri="{FF2B5EF4-FFF2-40B4-BE49-F238E27FC236}">
                  <a16:creationId xmlns:a16="http://schemas.microsoft.com/office/drawing/2014/main" id="{D7FE7A48-DA39-46CA-B52F-27B6DA1ACF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2818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8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31" name="Object 26">
                          <a:extLst>
                            <a:ext uri="{FF2B5EF4-FFF2-40B4-BE49-F238E27FC236}">
                              <a16:creationId xmlns:a16="http://schemas.microsoft.com/office/drawing/2014/main" id="{F1B7A430-B069-4ABD-86AB-D7FE41405A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2818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8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47012" y="1962835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void Insert(int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, T item)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插入操作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grpSp>
        <p:nvGrpSpPr>
          <p:cNvPr id="9" name="Group 95">
            <a:extLst>
              <a:ext uri="{FF2B5EF4-FFF2-40B4-BE49-F238E27FC236}">
                <a16:creationId xmlns:a16="http://schemas.microsoft.com/office/drawing/2014/main" id="{56C55D65-B979-4A28-A88E-554761D4677B}"/>
              </a:ext>
            </a:extLst>
          </p:cNvPr>
          <p:cNvGrpSpPr>
            <a:grpSpLocks/>
          </p:cNvGrpSpPr>
          <p:nvPr/>
        </p:nvGrpSpPr>
        <p:grpSpPr bwMode="auto">
          <a:xfrm>
            <a:off x="1946715" y="4816245"/>
            <a:ext cx="620713" cy="893763"/>
            <a:chOff x="1145" y="2414"/>
            <a:chExt cx="391" cy="563"/>
          </a:xfrm>
        </p:grpSpPr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3B9F84BA-F0B6-4A86-87DE-9CFFAE05D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2414"/>
              <a:ext cx="0" cy="284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23DDCCB9-8F62-4CB2-A99F-D0A6C7411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650"/>
              <a:ext cx="3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33</a:t>
              </a:r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A674F88C-1B2C-468F-8766-B437ECD0E93E}"/>
              </a:ext>
            </a:extLst>
          </p:cNvPr>
          <p:cNvSpPr txBox="1">
            <a:spLocks noChangeArrowheads="1"/>
          </p:cNvSpPr>
          <p:nvPr/>
        </p:nvSpPr>
        <p:spPr>
          <a:xfrm>
            <a:off x="533840" y="2669945"/>
            <a:ext cx="8332788" cy="603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（35，12，24，42），</a:t>
            </a: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kern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的位置上插入33。</a:t>
            </a:r>
          </a:p>
        </p:txBody>
      </p:sp>
      <p:sp>
        <p:nvSpPr>
          <p:cNvPr id="13" name="Rectangle 81">
            <a:extLst>
              <a:ext uri="{FF2B5EF4-FFF2-40B4-BE49-F238E27FC236}">
                <a16:creationId xmlns:a16="http://schemas.microsoft.com/office/drawing/2014/main" id="{4FA9F744-138A-4784-8D39-333E878F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03" y="3612920"/>
            <a:ext cx="6743700" cy="1165225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14" name="Text Box 90">
            <a:extLst>
              <a:ext uri="{FF2B5EF4-FFF2-40B4-BE49-F238E27FC236}">
                <a16:creationId xmlns:a16="http://schemas.microsoft.com/office/drawing/2014/main" id="{152DFD2A-4B84-40CD-A9F0-84E7D4E3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640" y="3611333"/>
            <a:ext cx="787400" cy="1169987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26000" tIns="144000" bIns="108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4</a:t>
            </a:r>
          </a:p>
        </p:txBody>
      </p:sp>
      <p:grpSp>
        <p:nvGrpSpPr>
          <p:cNvPr id="15" name="Group 100">
            <a:extLst>
              <a:ext uri="{FF2B5EF4-FFF2-40B4-BE49-F238E27FC236}">
                <a16:creationId xmlns:a16="http://schemas.microsoft.com/office/drawing/2014/main" id="{255B081D-2C41-4418-967C-2BF4D482FA1B}"/>
              </a:ext>
            </a:extLst>
          </p:cNvPr>
          <p:cNvGrpSpPr>
            <a:grpSpLocks/>
          </p:cNvGrpSpPr>
          <p:nvPr/>
        </p:nvGrpSpPr>
        <p:grpSpPr bwMode="auto">
          <a:xfrm>
            <a:off x="1900678" y="3601808"/>
            <a:ext cx="3327400" cy="1181100"/>
            <a:chOff x="1107" y="1960"/>
            <a:chExt cx="2096" cy="415"/>
          </a:xfrm>
        </p:grpSpPr>
        <p:sp>
          <p:nvSpPr>
            <p:cNvPr id="16" name="Line 82">
              <a:extLst>
                <a:ext uri="{FF2B5EF4-FFF2-40B4-BE49-F238E27FC236}">
                  <a16:creationId xmlns:a16="http://schemas.microsoft.com/office/drawing/2014/main" id="{316E61CD-EFD4-41F4-AC24-F66A7B12C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3">
              <a:extLst>
                <a:ext uri="{FF2B5EF4-FFF2-40B4-BE49-F238E27FC236}">
                  <a16:creationId xmlns:a16="http://schemas.microsoft.com/office/drawing/2014/main" id="{5CDE5CF5-0ECD-4ABE-AE8C-4B30250C3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84">
              <a:extLst>
                <a:ext uri="{FF2B5EF4-FFF2-40B4-BE49-F238E27FC236}">
                  <a16:creationId xmlns:a16="http://schemas.microsoft.com/office/drawing/2014/main" id="{1BBD429A-A600-4C9E-8F3C-BCC8E41EC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5">
              <a:extLst>
                <a:ext uri="{FF2B5EF4-FFF2-40B4-BE49-F238E27FC236}">
                  <a16:creationId xmlns:a16="http://schemas.microsoft.com/office/drawing/2014/main" id="{69E80088-0BD5-465E-A01D-3E9D8FE7E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2">
              <a:extLst>
                <a:ext uri="{FF2B5EF4-FFF2-40B4-BE49-F238E27FC236}">
                  <a16:creationId xmlns:a16="http://schemas.microsoft.com/office/drawing/2014/main" id="{14F0F3FE-E512-4FA7-B16B-206244B86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Text Box 86">
            <a:extLst>
              <a:ext uri="{FF2B5EF4-FFF2-40B4-BE49-F238E27FC236}">
                <a16:creationId xmlns:a16="http://schemas.microsoft.com/office/drawing/2014/main" id="{98A33E59-B6CD-4D00-9A60-C4F51445C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278" y="4130445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23" name="Text Box 87">
            <a:extLst>
              <a:ext uri="{FF2B5EF4-FFF2-40B4-BE49-F238E27FC236}">
                <a16:creationId xmlns:a16="http://schemas.microsoft.com/office/drawing/2014/main" id="{67E4794E-6D7F-4A76-814E-48061F48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528" y="4130445"/>
            <a:ext cx="49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4" name="Text Box 88">
            <a:extLst>
              <a:ext uri="{FF2B5EF4-FFF2-40B4-BE49-F238E27FC236}">
                <a16:creationId xmlns:a16="http://schemas.microsoft.com/office/drawing/2014/main" id="{88E2F25B-0179-480D-A72E-8B2699B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203" y="4149495"/>
            <a:ext cx="452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25" name="Text Box 89">
            <a:extLst>
              <a:ext uri="{FF2B5EF4-FFF2-40B4-BE49-F238E27FC236}">
                <a16:creationId xmlns:a16="http://schemas.microsoft.com/office/drawing/2014/main" id="{035A8B8F-C762-437C-BB40-13FEE6E8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928" y="414949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26" name="Text Box 96">
            <a:extLst>
              <a:ext uri="{FF2B5EF4-FFF2-40B4-BE49-F238E27FC236}">
                <a16:creationId xmlns:a16="http://schemas.microsoft.com/office/drawing/2014/main" id="{2B3DA360-788B-4388-8BCA-911C6290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140" y="353672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97">
            <a:extLst>
              <a:ext uri="{FF2B5EF4-FFF2-40B4-BE49-F238E27FC236}">
                <a16:creationId xmlns:a16="http://schemas.microsoft.com/office/drawing/2014/main" id="{DB297E9E-F46C-46D1-8C22-D15796510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390" y="353672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" name="Text Box 98">
            <a:extLst>
              <a:ext uri="{FF2B5EF4-FFF2-40B4-BE49-F238E27FC236}">
                <a16:creationId xmlns:a16="http://schemas.microsoft.com/office/drawing/2014/main" id="{A6E94992-3012-44DA-BD4D-97453D12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65" y="3555770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" name="Text Box 99">
            <a:extLst>
              <a:ext uri="{FF2B5EF4-FFF2-40B4-BE49-F238E27FC236}">
                <a16:creationId xmlns:a16="http://schemas.microsoft.com/office/drawing/2014/main" id="{DAB93747-14D5-44B7-8206-8A85374A5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790" y="355577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101">
            <a:extLst>
              <a:ext uri="{FF2B5EF4-FFF2-40B4-BE49-F238E27FC236}">
                <a16:creationId xmlns:a16="http://schemas.microsoft.com/office/drawing/2014/main" id="{4DE43D90-0D27-4E5D-B90E-98458D49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715" y="3112858"/>
            <a:ext cx="595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0       1       2       3       4</a:t>
            </a:r>
          </a:p>
        </p:txBody>
      </p:sp>
      <p:sp>
        <p:nvSpPr>
          <p:cNvPr id="31" name="Text Box 103">
            <a:extLst>
              <a:ext uri="{FF2B5EF4-FFF2-40B4-BE49-F238E27FC236}">
                <a16:creationId xmlns:a16="http://schemas.microsoft.com/office/drawing/2014/main" id="{2D951223-19B2-4714-9C95-92222F4F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440" y="414949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32" name="Text Box 104">
            <a:extLst>
              <a:ext uri="{FF2B5EF4-FFF2-40B4-BE49-F238E27FC236}">
                <a16:creationId xmlns:a16="http://schemas.microsoft.com/office/drawing/2014/main" id="{A156C3E2-6928-437F-913F-8032A5457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578" y="4135208"/>
            <a:ext cx="452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33" name="Text Box 106">
            <a:extLst>
              <a:ext uri="{FF2B5EF4-FFF2-40B4-BE49-F238E27FC236}">
                <a16:creationId xmlns:a16="http://schemas.microsoft.com/office/drawing/2014/main" id="{551725E7-5977-43FC-84BD-F68AAD5EC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328" y="4146320"/>
            <a:ext cx="49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4" name="Text Box 107">
            <a:extLst>
              <a:ext uri="{FF2B5EF4-FFF2-40B4-BE49-F238E27FC236}">
                <a16:creationId xmlns:a16="http://schemas.microsoft.com/office/drawing/2014/main" id="{33B311B7-0C3A-4131-B2C2-E8E56599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640" y="4144733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33</a:t>
            </a:r>
          </a:p>
        </p:txBody>
      </p:sp>
      <p:grpSp>
        <p:nvGrpSpPr>
          <p:cNvPr id="35" name="Group 110">
            <a:extLst>
              <a:ext uri="{FF2B5EF4-FFF2-40B4-BE49-F238E27FC236}">
                <a16:creationId xmlns:a16="http://schemas.microsoft.com/office/drawing/2014/main" id="{F672DF98-35B8-44D5-924E-B79C8A40216B}"/>
              </a:ext>
            </a:extLst>
          </p:cNvPr>
          <p:cNvGrpSpPr>
            <a:grpSpLocks/>
          </p:cNvGrpSpPr>
          <p:nvPr/>
        </p:nvGrpSpPr>
        <p:grpSpPr bwMode="auto">
          <a:xfrm>
            <a:off x="8025253" y="3857395"/>
            <a:ext cx="474662" cy="852488"/>
            <a:chOff x="4965" y="2121"/>
            <a:chExt cx="299" cy="537"/>
          </a:xfrm>
        </p:grpSpPr>
        <p:sp>
          <p:nvSpPr>
            <p:cNvPr id="36" name="Text Box 108">
              <a:extLst>
                <a:ext uri="{FF2B5EF4-FFF2-40B4-BE49-F238E27FC236}">
                  <a16:creationId xmlns:a16="http://schemas.microsoft.com/office/drawing/2014/main" id="{599FD021-D06A-4140-B0BB-CD41A7822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" name="Line 109">
              <a:extLst>
                <a:ext uri="{FF2B5EF4-FFF2-40B4-BE49-F238E27FC236}">
                  <a16:creationId xmlns:a16="http://schemas.microsoft.com/office/drawing/2014/main" id="{2BCD6C9F-F463-4CA3-AA18-E2B8EEC1E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14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08453" y="1959159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void Insert(int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, T item)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插入操作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68DF0BAC-E8E1-4567-96E9-9C47D6C01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0" y="2517907"/>
            <a:ext cx="838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插入前：(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, … , 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="1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-1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30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, … , 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插入后：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, … ,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-1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item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30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… , 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Text Box 58">
            <a:extLst>
              <a:ext uri="{FF2B5EF4-FFF2-40B4-BE49-F238E27FC236}">
                <a16:creationId xmlns:a16="http://schemas.microsoft.com/office/drawing/2014/main" id="{DF537877-9ABC-473B-B1B2-F4256C66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515" y="4920275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微软雅黑" panose="020B0503020204020204" pitchFamily="34" charset="-122"/>
            </a:endParaRPr>
          </a:p>
        </p:txBody>
      </p:sp>
      <p:sp>
        <p:nvSpPr>
          <p:cNvPr id="40" name="Text Box 72">
            <a:extLst>
              <a:ext uri="{FF2B5EF4-FFF2-40B4-BE49-F238E27FC236}">
                <a16:creationId xmlns:a16="http://schemas.microsoft.com/office/drawing/2014/main" id="{56BFFBD9-B8D1-4291-8DD1-76C517954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53" y="4499588"/>
            <a:ext cx="9159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表满：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length&gt;=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MaxSize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合理的插入位置：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1≤i≤length+1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指的是元素的序号）</a:t>
            </a:r>
          </a:p>
        </p:txBody>
      </p:sp>
      <p:grpSp>
        <p:nvGrpSpPr>
          <p:cNvPr id="41" name="Group 111">
            <a:extLst>
              <a:ext uri="{FF2B5EF4-FFF2-40B4-BE49-F238E27FC236}">
                <a16:creationId xmlns:a16="http://schemas.microsoft.com/office/drawing/2014/main" id="{46F17AA7-721E-4D1C-9996-F63F17942CAC}"/>
              </a:ext>
            </a:extLst>
          </p:cNvPr>
          <p:cNvGrpSpPr>
            <a:grpSpLocks/>
          </p:cNvGrpSpPr>
          <p:nvPr/>
        </p:nvGrpSpPr>
        <p:grpSpPr bwMode="auto">
          <a:xfrm>
            <a:off x="794190" y="3864588"/>
            <a:ext cx="5222875" cy="587375"/>
            <a:chOff x="527" y="2670"/>
            <a:chExt cx="3290" cy="370"/>
          </a:xfrm>
        </p:grpSpPr>
        <p:sp>
          <p:nvSpPr>
            <p:cNvPr id="42" name="Rectangle 112">
              <a:extLst>
                <a:ext uri="{FF2B5EF4-FFF2-40B4-BE49-F238E27FC236}">
                  <a16:creationId xmlns:a16="http://schemas.microsoft.com/office/drawing/2014/main" id="{449B1A91-667E-482B-BA2A-76DE2AFF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2670"/>
              <a:ext cx="29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什么时候不能插入？</a:t>
              </a:r>
            </a:p>
          </p:txBody>
        </p:sp>
        <p:graphicFrame>
          <p:nvGraphicFramePr>
            <p:cNvPr id="43" name="Object 113">
              <a:extLst>
                <a:ext uri="{FF2B5EF4-FFF2-40B4-BE49-F238E27FC236}">
                  <a16:creationId xmlns:a16="http://schemas.microsoft.com/office/drawing/2014/main" id="{F181174A-675D-4911-8EA3-FCD70667C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" y="2690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0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24607" name="Object 113">
                          <a:extLst>
                            <a:ext uri="{FF2B5EF4-FFF2-40B4-BE49-F238E27FC236}">
                              <a16:creationId xmlns:a16="http://schemas.microsoft.com/office/drawing/2014/main" id="{15B55D0A-6E89-4EB7-9862-84AA6A512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690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115">
            <a:extLst>
              <a:ext uri="{FF2B5EF4-FFF2-40B4-BE49-F238E27FC236}">
                <a16:creationId xmlns:a16="http://schemas.microsoft.com/office/drawing/2014/main" id="{0BB5CD9D-C75D-444D-8CBE-48722F8E60C4}"/>
              </a:ext>
            </a:extLst>
          </p:cNvPr>
          <p:cNvGrpSpPr>
            <a:grpSpLocks/>
          </p:cNvGrpSpPr>
          <p:nvPr/>
        </p:nvGrpSpPr>
        <p:grpSpPr bwMode="auto">
          <a:xfrm>
            <a:off x="5161401" y="3737588"/>
            <a:ext cx="2730501" cy="917575"/>
            <a:chOff x="2825" y="3047"/>
            <a:chExt cx="1928" cy="578"/>
          </a:xfrm>
        </p:grpSpPr>
        <p:sp>
          <p:nvSpPr>
            <p:cNvPr id="45" name="Text Box 76">
              <a:extLst>
                <a:ext uri="{FF2B5EF4-FFF2-40B4-BE49-F238E27FC236}">
                  <a16:creationId xmlns:a16="http://schemas.microsoft.com/office/drawing/2014/main" id="{45E26C2B-8A2E-4CF9-A884-679AB4323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3141"/>
              <a:ext cx="1499" cy="291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注意边界条件</a:t>
              </a:r>
            </a:p>
          </p:txBody>
        </p:sp>
        <p:sp>
          <p:nvSpPr>
            <p:cNvPr id="46" name="AutoShape 114">
              <a:extLst>
                <a:ext uri="{FF2B5EF4-FFF2-40B4-BE49-F238E27FC236}">
                  <a16:creationId xmlns:a16="http://schemas.microsoft.com/office/drawing/2014/main" id="{A293F63D-C3FA-4EEB-A613-D11C538E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3047"/>
              <a:ext cx="141" cy="578"/>
            </a:xfrm>
            <a:prstGeom prst="rightArrow">
              <a:avLst>
                <a:gd name="adj1" fmla="val 50000"/>
                <a:gd name="adj2" fmla="val 36444"/>
              </a:avLst>
            </a:prstGeom>
            <a:solidFill>
              <a:srgbClr val="FF3300"/>
            </a:solidFill>
            <a:ln w="63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9782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08453" y="1959159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void Insert(int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, T item)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插入操作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4" name="Rectangle 39">
            <a:extLst>
              <a:ext uri="{FF2B5EF4-FFF2-40B4-BE49-F238E27FC236}">
                <a16:creationId xmlns:a16="http://schemas.microsoft.com/office/drawing/2014/main" id="{3F70EFF9-DFF2-4EE8-8F9A-E26153B1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0" y="2517907"/>
            <a:ext cx="837880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template &lt;class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T,int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void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SeqList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&lt;T,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&gt;::Insert(int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, T item)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if (length&gt;=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 {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cerr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&lt;&lt; "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上溢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"; exit(1);}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if (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&lt;1 || 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&gt;length+1)  {</a:t>
            </a:r>
            <a:r>
              <a:rPr kumimoji="1"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cerr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&lt;&lt; "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插入位置非法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"; exit(1);}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for (j=length-1; j&gt;=i-1; j--)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   data[j+1]=data[j];  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data[i-1]=item;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length++;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6366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08453" y="1959159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void Insert(int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, T item)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插入操作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4" name="Rectangle 39">
            <a:extLst>
              <a:ext uri="{FF2B5EF4-FFF2-40B4-BE49-F238E27FC236}">
                <a16:creationId xmlns:a16="http://schemas.microsoft.com/office/drawing/2014/main" id="{3F70EFF9-DFF2-4EE8-8F9A-E26153B1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0" y="2510555"/>
            <a:ext cx="837880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性能分析：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最好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情况（ </a:t>
            </a:r>
            <a:r>
              <a:rPr lang="en-US" altLang="zh-CN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基本语句执行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次，时间复杂度为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1" i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最坏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情况（ </a:t>
            </a:r>
            <a:r>
              <a:rPr lang="en-US" altLang="zh-CN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基本语句执行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次，时间复杂度为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1" i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情况（1≤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defRPr/>
            </a:pPr>
            <a:endParaRPr kumimoji="1"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6" name="Group 3146">
            <a:extLst>
              <a:ext uri="{FF2B5EF4-FFF2-40B4-BE49-F238E27FC236}">
                <a16:creationId xmlns:a16="http://schemas.microsoft.com/office/drawing/2014/main" id="{4D4289BE-08C4-4110-A322-3E9C9F2258C6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4811713"/>
            <a:ext cx="5456238" cy="914400"/>
            <a:chOff x="823" y="3148"/>
            <a:chExt cx="3437" cy="576"/>
          </a:xfrm>
        </p:grpSpPr>
        <p:sp>
          <p:nvSpPr>
            <p:cNvPr id="7" name="AutoShape 3101">
              <a:extLst>
                <a:ext uri="{FF2B5EF4-FFF2-40B4-BE49-F238E27FC236}">
                  <a16:creationId xmlns:a16="http://schemas.microsoft.com/office/drawing/2014/main" id="{56338A87-06AD-4978-A84F-44F95A05B9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3" y="3148"/>
              <a:ext cx="131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3103">
              <a:extLst>
                <a:ext uri="{FF2B5EF4-FFF2-40B4-BE49-F238E27FC236}">
                  <a16:creationId xmlns:a16="http://schemas.microsoft.com/office/drawing/2014/main" id="{2D64313E-318E-4FCB-99F6-6C4F63EF7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3308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å</a:t>
              </a:r>
              <a:endPara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9" name="Rectangle 3104">
              <a:extLst>
                <a:ext uri="{FF2B5EF4-FFF2-40B4-BE49-F238E27FC236}">
                  <a16:creationId xmlns:a16="http://schemas.microsoft.com/office/drawing/2014/main" id="{F09402B0-59E6-4A73-989E-78F27239A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275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10" name="Rectangle 3105">
              <a:extLst>
                <a:ext uri="{FF2B5EF4-FFF2-40B4-BE49-F238E27FC236}">
                  <a16:creationId xmlns:a16="http://schemas.microsoft.com/office/drawing/2014/main" id="{B58A28FB-8D2C-49FB-ACF7-C3A7AB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3275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11" name="Rectangle 3106">
              <a:extLst>
                <a:ext uri="{FF2B5EF4-FFF2-40B4-BE49-F238E27FC236}">
                  <a16:creationId xmlns:a16="http://schemas.microsoft.com/office/drawing/2014/main" id="{5CA478E4-180F-47AF-AB6B-D7AB700E0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160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12" name="Rectangle 3107">
              <a:extLst>
                <a:ext uri="{FF2B5EF4-FFF2-40B4-BE49-F238E27FC236}">
                  <a16:creationId xmlns:a16="http://schemas.microsoft.com/office/drawing/2014/main" id="{DB15C7FC-D59F-4898-9C97-A19CFDF68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3523"/>
              <a:ext cx="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13" name="Rectangle 3108">
              <a:extLst>
                <a:ext uri="{FF2B5EF4-FFF2-40B4-BE49-F238E27FC236}">
                  <a16:creationId xmlns:a16="http://schemas.microsoft.com/office/drawing/2014/main" id="{203AFAF7-959F-49CE-9BA2-3EA08CBE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3176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15" name="Rectangle 3109">
              <a:extLst>
                <a:ext uri="{FF2B5EF4-FFF2-40B4-BE49-F238E27FC236}">
                  <a16:creationId xmlns:a16="http://schemas.microsoft.com/office/drawing/2014/main" id="{B3784625-1306-4C4D-A0EA-C1E90283B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353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16" name="Rectangle 3110">
              <a:extLst>
                <a:ext uri="{FF2B5EF4-FFF2-40B4-BE49-F238E27FC236}">
                  <a16:creationId xmlns:a16="http://schemas.microsoft.com/office/drawing/2014/main" id="{950F9E4E-79E8-48AF-9EFB-DE27669B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299"/>
              <a:ext cx="36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)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=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18" name="Rectangle 3111">
              <a:extLst>
                <a:ext uri="{FF2B5EF4-FFF2-40B4-BE49-F238E27FC236}">
                  <a16:creationId xmlns:a16="http://schemas.microsoft.com/office/drawing/2014/main" id="{38C890E0-3C23-46A5-97FC-79C55A462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3299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19" name="Rectangle 3112">
              <a:extLst>
                <a:ext uri="{FF2B5EF4-FFF2-40B4-BE49-F238E27FC236}">
                  <a16:creationId xmlns:a16="http://schemas.microsoft.com/office/drawing/2014/main" id="{985D61DE-EB69-426C-8661-93BEC4616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3299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20" name="Rectangle 3113">
              <a:extLst>
                <a:ext uri="{FF2B5EF4-FFF2-40B4-BE49-F238E27FC236}">
                  <a16:creationId xmlns:a16="http://schemas.microsoft.com/office/drawing/2014/main" id="{2A8A311B-998C-42AD-BEB8-6AEFB1A9E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3177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21" name="Rectangle 3114">
              <a:extLst>
                <a:ext uri="{FF2B5EF4-FFF2-40B4-BE49-F238E27FC236}">
                  <a16:creationId xmlns:a16="http://schemas.microsoft.com/office/drawing/2014/main" id="{A49304EE-10AA-4767-B471-82106A0B4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3540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22" name="Rectangle 3115">
              <a:extLst>
                <a:ext uri="{FF2B5EF4-FFF2-40B4-BE49-F238E27FC236}">
                  <a16:creationId xmlns:a16="http://schemas.microsoft.com/office/drawing/2014/main" id="{3DB4D556-4B7D-40EF-B5B7-8A9A770DB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" y="3409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23" name="Rectangle 3116">
              <a:extLst>
                <a:ext uri="{FF2B5EF4-FFF2-40B4-BE49-F238E27FC236}">
                  <a16:creationId xmlns:a16="http://schemas.microsoft.com/office/drawing/2014/main" id="{ED2BB459-924D-475D-B290-212CDB58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3299"/>
              <a:ext cx="6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24" name="Rectangle 3117">
              <a:extLst>
                <a:ext uri="{FF2B5EF4-FFF2-40B4-BE49-F238E27FC236}">
                  <a16:creationId xmlns:a16="http://schemas.microsoft.com/office/drawing/2014/main" id="{F6A86C43-CD1E-43EC-834C-DE0E59A5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299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25" name="Rectangle 3118">
              <a:extLst>
                <a:ext uri="{FF2B5EF4-FFF2-40B4-BE49-F238E27FC236}">
                  <a16:creationId xmlns:a16="http://schemas.microsoft.com/office/drawing/2014/main" id="{13303E1D-7ECF-4B58-8B38-3733EFDB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299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26" name="AutoShape 3119">
              <a:extLst>
                <a:ext uri="{FF2B5EF4-FFF2-40B4-BE49-F238E27FC236}">
                  <a16:creationId xmlns:a16="http://schemas.microsoft.com/office/drawing/2014/main" id="{14B89E9F-82B7-4674-93A1-7559A80251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95" y="3155"/>
              <a:ext cx="1615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Line 3121">
              <a:extLst>
                <a:ext uri="{FF2B5EF4-FFF2-40B4-BE49-F238E27FC236}">
                  <a16:creationId xmlns:a16="http://schemas.microsoft.com/office/drawing/2014/main" id="{4313015D-4AAD-4EE2-AAB1-EB08B3887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3436"/>
              <a:ext cx="43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3122">
              <a:extLst>
                <a:ext uri="{FF2B5EF4-FFF2-40B4-BE49-F238E27FC236}">
                  <a16:creationId xmlns:a16="http://schemas.microsoft.com/office/drawing/2014/main" id="{E1264DB3-F165-4F03-83EF-BC197B588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3311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å</a:t>
              </a:r>
              <a:endPara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29" name="Rectangle 3123">
              <a:extLst>
                <a:ext uri="{FF2B5EF4-FFF2-40B4-BE49-F238E27FC236}">
                  <a16:creationId xmlns:a16="http://schemas.microsoft.com/office/drawing/2014/main" id="{5EA8E289-19D7-438D-924A-E660E1BD8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78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0" name="Rectangle 3124">
              <a:extLst>
                <a:ext uri="{FF2B5EF4-FFF2-40B4-BE49-F238E27FC236}">
                  <a16:creationId xmlns:a16="http://schemas.microsoft.com/office/drawing/2014/main" id="{300A8AE6-098E-4441-80BA-E2F9FDE5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278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1" name="Rectangle 3125">
              <a:extLst>
                <a:ext uri="{FF2B5EF4-FFF2-40B4-BE49-F238E27FC236}">
                  <a16:creationId xmlns:a16="http://schemas.microsoft.com/office/drawing/2014/main" id="{353683E6-BBD0-4131-AF9A-41FC94D3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9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2" name="Rectangle 3126">
              <a:extLst>
                <a:ext uri="{FF2B5EF4-FFF2-40B4-BE49-F238E27FC236}">
                  <a16:creationId xmlns:a16="http://schemas.microsoft.com/office/drawing/2014/main" id="{3CFB0E98-D76B-4FB5-BD12-6ABA6C9FA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" y="31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3" name="Rectangle 3127">
              <a:extLst>
                <a:ext uri="{FF2B5EF4-FFF2-40B4-BE49-F238E27FC236}">
                  <a16:creationId xmlns:a16="http://schemas.microsoft.com/office/drawing/2014/main" id="{F465C1FC-9DB2-4447-9071-FDCE1D4A1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521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4" name="Rectangle 3128">
              <a:extLst>
                <a:ext uri="{FF2B5EF4-FFF2-40B4-BE49-F238E27FC236}">
                  <a16:creationId xmlns:a16="http://schemas.microsoft.com/office/drawing/2014/main" id="{BDF358A2-1AB6-4B34-A691-75390917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318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5" name="Rectangle 3129">
              <a:extLst>
                <a:ext uri="{FF2B5EF4-FFF2-40B4-BE49-F238E27FC236}">
                  <a16:creationId xmlns:a16="http://schemas.microsoft.com/office/drawing/2014/main" id="{3FD585BB-A230-45EF-8EDD-CCEE13153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353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6" name="Rectangle 3130">
              <a:extLst>
                <a:ext uri="{FF2B5EF4-FFF2-40B4-BE49-F238E27FC236}">
                  <a16:creationId xmlns:a16="http://schemas.microsoft.com/office/drawing/2014/main" id="{EB0A8054-DF94-4C7E-997B-0772D03C0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302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)=</a:t>
              </a:r>
              <a:endPara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7" name="Rectangle 3131">
              <a:extLst>
                <a:ext uri="{FF2B5EF4-FFF2-40B4-BE49-F238E27FC236}">
                  <a16:creationId xmlns:a16="http://schemas.microsoft.com/office/drawing/2014/main" id="{A44545C8-214D-4DE0-BD3E-CCB307426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302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8" name="Rectangle 3132">
              <a:extLst>
                <a:ext uri="{FF2B5EF4-FFF2-40B4-BE49-F238E27FC236}">
                  <a16:creationId xmlns:a16="http://schemas.microsoft.com/office/drawing/2014/main" id="{31BF5C49-D9C3-45CA-B143-D78B43AF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30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39" name="Rectangle 3133">
              <a:extLst>
                <a:ext uri="{FF2B5EF4-FFF2-40B4-BE49-F238E27FC236}">
                  <a16:creationId xmlns:a16="http://schemas.microsoft.com/office/drawing/2014/main" id="{37813EBB-5CE9-48C3-B113-4DEAFA92A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3419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40" name="Rectangle 3134">
              <a:extLst>
                <a:ext uri="{FF2B5EF4-FFF2-40B4-BE49-F238E27FC236}">
                  <a16:creationId xmlns:a16="http://schemas.microsoft.com/office/drawing/2014/main" id="{A83E049C-DBDA-4971-82F3-D13F4AB89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320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41" name="Rectangle 3135">
              <a:extLst>
                <a:ext uri="{FF2B5EF4-FFF2-40B4-BE49-F238E27FC236}">
                  <a16:creationId xmlns:a16="http://schemas.microsoft.com/office/drawing/2014/main" id="{C6E2D744-FBF1-47F8-A248-B42EF3CE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318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42" name="Rectangle 3136">
              <a:extLst>
                <a:ext uri="{FF2B5EF4-FFF2-40B4-BE49-F238E27FC236}">
                  <a16:creationId xmlns:a16="http://schemas.microsoft.com/office/drawing/2014/main" id="{9F1BAC73-96DC-4331-A557-9EDD7B8BD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537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43" name="Rectangle 3137">
              <a:extLst>
                <a:ext uri="{FF2B5EF4-FFF2-40B4-BE49-F238E27FC236}">
                  <a16:creationId xmlns:a16="http://schemas.microsoft.com/office/drawing/2014/main" id="{0B299A04-BE3D-47B4-9C2B-295D0F3B8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302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44" name="Rectangle 3138">
              <a:extLst>
                <a:ext uri="{FF2B5EF4-FFF2-40B4-BE49-F238E27FC236}">
                  <a16:creationId xmlns:a16="http://schemas.microsoft.com/office/drawing/2014/main" id="{FBA63AA4-6680-4B56-BB21-3ADD9FE2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33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45" name="Rectangle 3139">
              <a:extLst>
                <a:ext uri="{FF2B5EF4-FFF2-40B4-BE49-F238E27FC236}">
                  <a16:creationId xmlns:a16="http://schemas.microsoft.com/office/drawing/2014/main" id="{F40E19E1-57B8-4A9A-94EA-BD6FD078C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341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46" name="AutoShape 3140">
              <a:extLst>
                <a:ext uri="{FF2B5EF4-FFF2-40B4-BE49-F238E27FC236}">
                  <a16:creationId xmlns:a16="http://schemas.microsoft.com/office/drawing/2014/main" id="{A14CA9E7-0582-4AEB-B13D-007C944484D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34" y="3148"/>
              <a:ext cx="215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Line 3142">
              <a:extLst>
                <a:ext uri="{FF2B5EF4-FFF2-40B4-BE49-F238E27FC236}">
                  <a16:creationId xmlns:a16="http://schemas.microsoft.com/office/drawing/2014/main" id="{B1B600F5-DEE7-4DA2-AC69-BED4FC276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3426"/>
              <a:ext cx="181" cy="1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Rectangle 3143">
              <a:extLst>
                <a:ext uri="{FF2B5EF4-FFF2-40B4-BE49-F238E27FC236}">
                  <a16:creationId xmlns:a16="http://schemas.microsoft.com/office/drawing/2014/main" id="{C411F075-44BF-430F-BCF0-D115AF181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44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49" name="Rectangle 3144">
              <a:extLst>
                <a:ext uri="{FF2B5EF4-FFF2-40B4-BE49-F238E27FC236}">
                  <a16:creationId xmlns:a16="http://schemas.microsoft.com/office/drawing/2014/main" id="{B2573B6F-8608-4685-8097-6CE186436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3" y="317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70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08453" y="1959159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Delete(int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删除操作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A37906C-C3F2-49B0-9437-FFE17BB407A6}"/>
              </a:ext>
            </a:extLst>
          </p:cNvPr>
          <p:cNvSpPr txBox="1">
            <a:spLocks noChangeArrowheads="1"/>
          </p:cNvSpPr>
          <p:nvPr/>
        </p:nvSpPr>
        <p:spPr>
          <a:xfrm>
            <a:off x="493617" y="2510555"/>
            <a:ext cx="8283575" cy="620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例：（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35, 33, 12, 24, 42），</a:t>
            </a: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b="1" kern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的数据元素。</a:t>
            </a:r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A4C1CEAB-F197-47B2-924A-CDBCAF2E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05" y="3332880"/>
            <a:ext cx="6743700" cy="1165225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8" name="Text Box 50">
            <a:extLst>
              <a:ext uri="{FF2B5EF4-FFF2-40B4-BE49-F238E27FC236}">
                <a16:creationId xmlns:a16="http://schemas.microsoft.com/office/drawing/2014/main" id="{EF737C9A-125E-41E6-8711-2B254AB5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1342" y="3331293"/>
            <a:ext cx="787400" cy="1169987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26000" tIns="144000" bIns="108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5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38140ADE-9C7B-4319-8629-887C962A9087}"/>
              </a:ext>
            </a:extLst>
          </p:cNvPr>
          <p:cNvGrpSpPr>
            <a:grpSpLocks/>
          </p:cNvGrpSpPr>
          <p:nvPr/>
        </p:nvGrpSpPr>
        <p:grpSpPr bwMode="auto">
          <a:xfrm>
            <a:off x="1768380" y="3321768"/>
            <a:ext cx="3327400" cy="1181100"/>
            <a:chOff x="1107" y="1960"/>
            <a:chExt cx="2096" cy="415"/>
          </a:xfrm>
        </p:grpSpPr>
        <p:sp>
          <p:nvSpPr>
            <p:cNvPr id="10" name="Line 52">
              <a:extLst>
                <a:ext uri="{FF2B5EF4-FFF2-40B4-BE49-F238E27FC236}">
                  <a16:creationId xmlns:a16="http://schemas.microsoft.com/office/drawing/2014/main" id="{497F8F0B-B76F-45B8-91D4-A65589C39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3">
              <a:extLst>
                <a:ext uri="{FF2B5EF4-FFF2-40B4-BE49-F238E27FC236}">
                  <a16:creationId xmlns:a16="http://schemas.microsoft.com/office/drawing/2014/main" id="{552B3E1E-6AB7-49A1-A84C-002E915EE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4">
              <a:extLst>
                <a:ext uri="{FF2B5EF4-FFF2-40B4-BE49-F238E27FC236}">
                  <a16:creationId xmlns:a16="http://schemas.microsoft.com/office/drawing/2014/main" id="{80BB6318-F417-4CA0-9CEF-EF548F02F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84AC4582-799B-4666-BAAC-327628CB7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14C37A40-602F-4CB1-ACB5-006D3743A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 Box 57">
            <a:extLst>
              <a:ext uri="{FF2B5EF4-FFF2-40B4-BE49-F238E27FC236}">
                <a16:creationId xmlns:a16="http://schemas.microsoft.com/office/drawing/2014/main" id="{A03472EE-7E35-47C3-A56E-E15A39C9B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67" y="387898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18" name="Text Box 61">
            <a:extLst>
              <a:ext uri="{FF2B5EF4-FFF2-40B4-BE49-F238E27FC236}">
                <a16:creationId xmlns:a16="http://schemas.microsoft.com/office/drawing/2014/main" id="{3E30CB8B-5B94-490C-8830-97D980E8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842" y="325668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" name="Text Box 62">
            <a:extLst>
              <a:ext uri="{FF2B5EF4-FFF2-40B4-BE49-F238E27FC236}">
                <a16:creationId xmlns:a16="http://schemas.microsoft.com/office/drawing/2014/main" id="{5E3E74A7-B653-442A-9C64-470DB582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092" y="325668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Text Box 63">
            <a:extLst>
              <a:ext uri="{FF2B5EF4-FFF2-40B4-BE49-F238E27FC236}">
                <a16:creationId xmlns:a16="http://schemas.microsoft.com/office/drawing/2014/main" id="{BD245457-95C6-4740-9DA6-F162D8A8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767" y="3275730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" name="Text Box 64">
            <a:extLst>
              <a:ext uri="{FF2B5EF4-FFF2-40B4-BE49-F238E27FC236}">
                <a16:creationId xmlns:a16="http://schemas.microsoft.com/office/drawing/2014/main" id="{8D4AFD4B-0D8B-4189-A140-16591ADA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492" y="327573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" name="Text Box 65">
            <a:extLst>
              <a:ext uri="{FF2B5EF4-FFF2-40B4-BE49-F238E27FC236}">
                <a16:creationId xmlns:a16="http://schemas.microsoft.com/office/drawing/2014/main" id="{A9FC20BD-7A91-4058-AB8E-25BBE8AF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417" y="2832818"/>
            <a:ext cx="595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</a:rPr>
              <a:t>0       1       2       3       4</a:t>
            </a:r>
          </a:p>
        </p:txBody>
      </p:sp>
      <p:sp>
        <p:nvSpPr>
          <p:cNvPr id="23" name="Text Box 66">
            <a:extLst>
              <a:ext uri="{FF2B5EF4-FFF2-40B4-BE49-F238E27FC236}">
                <a16:creationId xmlns:a16="http://schemas.microsoft.com/office/drawing/2014/main" id="{72FE046B-E8DD-499F-9BC6-2560A843C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142" y="386945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24" name="Text Box 67">
            <a:extLst>
              <a:ext uri="{FF2B5EF4-FFF2-40B4-BE49-F238E27FC236}">
                <a16:creationId xmlns:a16="http://schemas.microsoft.com/office/drawing/2014/main" id="{6C90C1B1-1072-4E4B-B8F0-09E921F8D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992" y="3883743"/>
            <a:ext cx="45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25" name="Text Box 68">
            <a:extLst>
              <a:ext uri="{FF2B5EF4-FFF2-40B4-BE49-F238E27FC236}">
                <a16:creationId xmlns:a16="http://schemas.microsoft.com/office/drawing/2014/main" id="{676F71F1-11FC-42D7-BDE1-8F8A4A70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442" y="387898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6" name="Text Box 69">
            <a:extLst>
              <a:ext uri="{FF2B5EF4-FFF2-40B4-BE49-F238E27FC236}">
                <a16:creationId xmlns:a16="http://schemas.microsoft.com/office/drawing/2014/main" id="{44E1BAFF-9BF7-4966-AE5F-45983648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05" y="3880568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33</a:t>
            </a:r>
          </a:p>
        </p:txBody>
      </p:sp>
      <p:grpSp>
        <p:nvGrpSpPr>
          <p:cNvPr id="27" name="Group 70">
            <a:extLst>
              <a:ext uri="{FF2B5EF4-FFF2-40B4-BE49-F238E27FC236}">
                <a16:creationId xmlns:a16="http://schemas.microsoft.com/office/drawing/2014/main" id="{5098741B-F818-4E0E-9BA1-475675507AC8}"/>
              </a:ext>
            </a:extLst>
          </p:cNvPr>
          <p:cNvGrpSpPr>
            <a:grpSpLocks/>
          </p:cNvGrpSpPr>
          <p:nvPr/>
        </p:nvGrpSpPr>
        <p:grpSpPr bwMode="auto">
          <a:xfrm>
            <a:off x="7892955" y="3605930"/>
            <a:ext cx="474662" cy="852488"/>
            <a:chOff x="4965" y="2121"/>
            <a:chExt cx="299" cy="537"/>
          </a:xfrm>
        </p:grpSpPr>
        <p:sp>
          <p:nvSpPr>
            <p:cNvPr id="28" name="Text Box 71">
              <a:extLst>
                <a:ext uri="{FF2B5EF4-FFF2-40B4-BE49-F238E27FC236}">
                  <a16:creationId xmlns:a16="http://schemas.microsoft.com/office/drawing/2014/main" id="{CAE6634F-9C8F-4822-8D0B-7E954042D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Line 72">
              <a:extLst>
                <a:ext uri="{FF2B5EF4-FFF2-40B4-BE49-F238E27FC236}">
                  <a16:creationId xmlns:a16="http://schemas.microsoft.com/office/drawing/2014/main" id="{8895571E-1ED9-4415-B6C1-B6E5264DB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Text Box 73">
            <a:extLst>
              <a:ext uri="{FF2B5EF4-FFF2-40B4-BE49-F238E27FC236}">
                <a16:creationId xmlns:a16="http://schemas.microsoft.com/office/drawing/2014/main" id="{6923A99D-8EE3-42A3-8BF7-0709E771E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130" y="326303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" name="Text Box 75">
            <a:extLst>
              <a:ext uri="{FF2B5EF4-FFF2-40B4-BE49-F238E27FC236}">
                <a16:creationId xmlns:a16="http://schemas.microsoft.com/office/drawing/2014/main" id="{218B3C95-B2DE-4A8D-B490-D72F19CBD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355" y="3878980"/>
            <a:ext cx="49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2" name="Text Box 76">
            <a:extLst>
              <a:ext uri="{FF2B5EF4-FFF2-40B4-BE49-F238E27FC236}">
                <a16:creationId xmlns:a16="http://schemas.microsoft.com/office/drawing/2014/main" id="{A316C648-110E-49C6-94D6-A3B69A25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330" y="3882155"/>
            <a:ext cx="452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33" name="Text Box 77">
            <a:extLst>
              <a:ext uri="{FF2B5EF4-FFF2-40B4-BE49-F238E27FC236}">
                <a16:creationId xmlns:a16="http://schemas.microsoft.com/office/drawing/2014/main" id="{05902081-9BC6-467D-B27C-2F021FC4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342" y="3883743"/>
            <a:ext cx="45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47573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08453" y="1959159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Delete(int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296638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删除操作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A37906C-C3F2-49B0-9437-FFE17BB407A6}"/>
              </a:ext>
            </a:extLst>
          </p:cNvPr>
          <p:cNvSpPr txBox="1">
            <a:spLocks noChangeArrowheads="1"/>
          </p:cNvSpPr>
          <p:nvPr/>
        </p:nvSpPr>
        <p:spPr>
          <a:xfrm>
            <a:off x="493617" y="2510555"/>
            <a:ext cx="8283575" cy="620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例：（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35, 33, 12, 24, 42），</a:t>
            </a: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b="1" kern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的数据元素。</a:t>
            </a:r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A4C1CEAB-F197-47B2-924A-CDBCAF2E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05" y="3332880"/>
            <a:ext cx="6743700" cy="1165225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8" name="Text Box 50">
            <a:extLst>
              <a:ext uri="{FF2B5EF4-FFF2-40B4-BE49-F238E27FC236}">
                <a16:creationId xmlns:a16="http://schemas.microsoft.com/office/drawing/2014/main" id="{EF737C9A-125E-41E6-8711-2B254AB5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1342" y="3331293"/>
            <a:ext cx="787400" cy="1169987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26000" tIns="144000" bIns="108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5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38140ADE-9C7B-4319-8629-887C962A9087}"/>
              </a:ext>
            </a:extLst>
          </p:cNvPr>
          <p:cNvGrpSpPr>
            <a:grpSpLocks/>
          </p:cNvGrpSpPr>
          <p:nvPr/>
        </p:nvGrpSpPr>
        <p:grpSpPr bwMode="auto">
          <a:xfrm>
            <a:off x="1768380" y="3321768"/>
            <a:ext cx="3327400" cy="1181100"/>
            <a:chOff x="1107" y="1960"/>
            <a:chExt cx="2096" cy="415"/>
          </a:xfrm>
        </p:grpSpPr>
        <p:sp>
          <p:nvSpPr>
            <p:cNvPr id="10" name="Line 52">
              <a:extLst>
                <a:ext uri="{FF2B5EF4-FFF2-40B4-BE49-F238E27FC236}">
                  <a16:creationId xmlns:a16="http://schemas.microsoft.com/office/drawing/2014/main" id="{497F8F0B-B76F-45B8-91D4-A65589C39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3">
              <a:extLst>
                <a:ext uri="{FF2B5EF4-FFF2-40B4-BE49-F238E27FC236}">
                  <a16:creationId xmlns:a16="http://schemas.microsoft.com/office/drawing/2014/main" id="{552B3E1E-6AB7-49A1-A84C-002E915EE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4">
              <a:extLst>
                <a:ext uri="{FF2B5EF4-FFF2-40B4-BE49-F238E27FC236}">
                  <a16:creationId xmlns:a16="http://schemas.microsoft.com/office/drawing/2014/main" id="{80BB6318-F417-4CA0-9CEF-EF548F02F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84AC4582-799B-4666-BAAC-327628CB7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14C37A40-602F-4CB1-ACB5-006D3743A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 Box 57">
            <a:extLst>
              <a:ext uri="{FF2B5EF4-FFF2-40B4-BE49-F238E27FC236}">
                <a16:creationId xmlns:a16="http://schemas.microsoft.com/office/drawing/2014/main" id="{A03472EE-7E35-47C3-A56E-E15A39C9B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67" y="387898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18" name="Text Box 61">
            <a:extLst>
              <a:ext uri="{FF2B5EF4-FFF2-40B4-BE49-F238E27FC236}">
                <a16:creationId xmlns:a16="http://schemas.microsoft.com/office/drawing/2014/main" id="{3E30CB8B-5B94-490C-8830-97D980E8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842" y="3256680"/>
            <a:ext cx="48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" name="Text Box 62">
            <a:extLst>
              <a:ext uri="{FF2B5EF4-FFF2-40B4-BE49-F238E27FC236}">
                <a16:creationId xmlns:a16="http://schemas.microsoft.com/office/drawing/2014/main" id="{5E3E74A7-B653-442A-9C64-470DB582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092" y="325668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Text Box 63">
            <a:extLst>
              <a:ext uri="{FF2B5EF4-FFF2-40B4-BE49-F238E27FC236}">
                <a16:creationId xmlns:a16="http://schemas.microsoft.com/office/drawing/2014/main" id="{BD245457-95C6-4740-9DA6-F162D8A8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767" y="3275730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" name="Text Box 64">
            <a:extLst>
              <a:ext uri="{FF2B5EF4-FFF2-40B4-BE49-F238E27FC236}">
                <a16:creationId xmlns:a16="http://schemas.microsoft.com/office/drawing/2014/main" id="{8D4AFD4B-0D8B-4189-A140-16591ADA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492" y="327573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" name="Text Box 65">
            <a:extLst>
              <a:ext uri="{FF2B5EF4-FFF2-40B4-BE49-F238E27FC236}">
                <a16:creationId xmlns:a16="http://schemas.microsoft.com/office/drawing/2014/main" id="{A9FC20BD-7A91-4058-AB8E-25BBE8AF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417" y="2832818"/>
            <a:ext cx="595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</a:rPr>
              <a:t>0       1       2       3       4</a:t>
            </a:r>
          </a:p>
        </p:txBody>
      </p:sp>
      <p:sp>
        <p:nvSpPr>
          <p:cNvPr id="23" name="Text Box 66">
            <a:extLst>
              <a:ext uri="{FF2B5EF4-FFF2-40B4-BE49-F238E27FC236}">
                <a16:creationId xmlns:a16="http://schemas.microsoft.com/office/drawing/2014/main" id="{72FE046B-E8DD-499F-9BC6-2560A843C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142" y="386945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24" name="Text Box 67">
            <a:extLst>
              <a:ext uri="{FF2B5EF4-FFF2-40B4-BE49-F238E27FC236}">
                <a16:creationId xmlns:a16="http://schemas.microsoft.com/office/drawing/2014/main" id="{6C90C1B1-1072-4E4B-B8F0-09E921F8D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992" y="3883743"/>
            <a:ext cx="45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25" name="Text Box 68">
            <a:extLst>
              <a:ext uri="{FF2B5EF4-FFF2-40B4-BE49-F238E27FC236}">
                <a16:creationId xmlns:a16="http://schemas.microsoft.com/office/drawing/2014/main" id="{676F71F1-11FC-42D7-BDE1-8F8A4A70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442" y="387898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6" name="Text Box 69">
            <a:extLst>
              <a:ext uri="{FF2B5EF4-FFF2-40B4-BE49-F238E27FC236}">
                <a16:creationId xmlns:a16="http://schemas.microsoft.com/office/drawing/2014/main" id="{44E1BAFF-9BF7-4966-AE5F-45983648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05" y="3880568"/>
            <a:ext cx="48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33</a:t>
            </a:r>
          </a:p>
        </p:txBody>
      </p:sp>
      <p:grpSp>
        <p:nvGrpSpPr>
          <p:cNvPr id="27" name="Group 70">
            <a:extLst>
              <a:ext uri="{FF2B5EF4-FFF2-40B4-BE49-F238E27FC236}">
                <a16:creationId xmlns:a16="http://schemas.microsoft.com/office/drawing/2014/main" id="{5098741B-F818-4E0E-9BA1-475675507AC8}"/>
              </a:ext>
            </a:extLst>
          </p:cNvPr>
          <p:cNvGrpSpPr>
            <a:grpSpLocks/>
          </p:cNvGrpSpPr>
          <p:nvPr/>
        </p:nvGrpSpPr>
        <p:grpSpPr bwMode="auto">
          <a:xfrm>
            <a:off x="7892955" y="3605930"/>
            <a:ext cx="474662" cy="852488"/>
            <a:chOff x="4965" y="2121"/>
            <a:chExt cx="299" cy="537"/>
          </a:xfrm>
        </p:grpSpPr>
        <p:sp>
          <p:nvSpPr>
            <p:cNvPr id="28" name="Text Box 71">
              <a:extLst>
                <a:ext uri="{FF2B5EF4-FFF2-40B4-BE49-F238E27FC236}">
                  <a16:creationId xmlns:a16="http://schemas.microsoft.com/office/drawing/2014/main" id="{CAE6634F-9C8F-4822-8D0B-7E954042D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Line 72">
              <a:extLst>
                <a:ext uri="{FF2B5EF4-FFF2-40B4-BE49-F238E27FC236}">
                  <a16:creationId xmlns:a16="http://schemas.microsoft.com/office/drawing/2014/main" id="{8895571E-1ED9-4415-B6C1-B6E5264DB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Text Box 73">
            <a:extLst>
              <a:ext uri="{FF2B5EF4-FFF2-40B4-BE49-F238E27FC236}">
                <a16:creationId xmlns:a16="http://schemas.microsoft.com/office/drawing/2014/main" id="{6923A99D-8EE3-42A3-8BF7-0709E771E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130" y="3263030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" name="Text Box 75">
            <a:extLst>
              <a:ext uri="{FF2B5EF4-FFF2-40B4-BE49-F238E27FC236}">
                <a16:creationId xmlns:a16="http://schemas.microsoft.com/office/drawing/2014/main" id="{218B3C95-B2DE-4A8D-B490-D72F19CBD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355" y="3878980"/>
            <a:ext cx="49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2" name="Text Box 76">
            <a:extLst>
              <a:ext uri="{FF2B5EF4-FFF2-40B4-BE49-F238E27FC236}">
                <a16:creationId xmlns:a16="http://schemas.microsoft.com/office/drawing/2014/main" id="{A316C648-110E-49C6-94D6-A3B69A25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330" y="3882155"/>
            <a:ext cx="452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33" name="Text Box 77">
            <a:extLst>
              <a:ext uri="{FF2B5EF4-FFF2-40B4-BE49-F238E27FC236}">
                <a16:creationId xmlns:a16="http://schemas.microsoft.com/office/drawing/2014/main" id="{05902081-9BC6-467D-B27C-2F021FC4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342" y="3883743"/>
            <a:ext cx="45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01CC03D4-BE77-4581-93D8-44B97A85E192}"/>
              </a:ext>
            </a:extLst>
          </p:cNvPr>
          <p:cNvSpPr txBox="1">
            <a:spLocks noChangeArrowheads="1"/>
          </p:cNvSpPr>
          <p:nvPr/>
        </p:nvSpPr>
        <p:spPr>
          <a:xfrm>
            <a:off x="533840" y="4779523"/>
            <a:ext cx="7998721" cy="1048400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删除前：(</a:t>
            </a:r>
            <a:r>
              <a:rPr lang="en-US" altLang="zh-CN" sz="24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altLang="zh-CN" sz="24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删除后：(</a:t>
            </a:r>
            <a:r>
              <a:rPr lang="en-US" altLang="zh-CN" sz="24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altLang="zh-CN" sz="24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</a:t>
            </a:r>
            <a:r>
              <a:rPr lang="en-US" altLang="zh-CN" sz="24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kern="0" baseline="-30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9929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1" grpId="0"/>
      <p:bldP spid="32" grpId="0"/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2.2.2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Delete(int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删除操作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2354DCD1-EBB7-4E75-A34E-CC641501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0" y="2073594"/>
            <a:ext cx="837880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template &lt;class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T,int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SeqList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&lt;T,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&gt;::Delete(int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if (length==0)  {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cerr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&lt;&lt;"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下溢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"; exit(1);}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if (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&lt;1 ||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&gt;length)  {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cerr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&lt;&lt;"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删除位置非法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"; exit(1);}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x=data[i-1];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for (j=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; j&lt;length;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j++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    data[j-1]=data[j];  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length--;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return x;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295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顺序表的其他操作举例算法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——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考研题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95A00D-CAA1-4F21-BB83-2DFFBC665A76}"/>
              </a:ext>
            </a:extLst>
          </p:cNvPr>
          <p:cNvSpPr txBox="1"/>
          <p:nvPr/>
        </p:nvSpPr>
        <p:spPr>
          <a:xfrm>
            <a:off x="528809" y="1360583"/>
            <a:ext cx="7953204" cy="360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设将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n(n&gt;1)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个整数存放到一维数组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中。试设计一个在时间和空间两方面尽可能有效的算法，将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中序列循环左移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p(0&lt;p&lt;n)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个位置。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）给出算法的基本设计思想</a:t>
            </a:r>
            <a:b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）根据设计思想，采用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语言描述算法，关键之处给出注释</a:t>
            </a:r>
            <a:b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）说明所设计算法的时间复杂度和空间复杂度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99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小结：顺序表的优缺点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0A9BD-2F15-41DF-B868-039A5B302A58}"/>
              </a:ext>
            </a:extLst>
          </p:cNvPr>
          <p:cNvSpPr txBox="1">
            <a:spLocks noChangeArrowheads="1"/>
          </p:cNvSpPr>
          <p:nvPr/>
        </p:nvSpPr>
        <p:spPr>
          <a:xfrm>
            <a:off x="608653" y="1319654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顺序表的</a:t>
            </a: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⑴ 无需为表示表中元素之间的逻辑关系而增加额外的存储空间；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⑵ 随机存取：可以快速地存取表中任一位置的元素。 </a:t>
            </a:r>
          </a:p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顺序表的</a:t>
            </a: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⑴ 插入和删除操作需要移动大量元素；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⑵ 表的容量难以确定，表的容量难以扩充；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⑶ 造成存储空间的“碎片”。 </a:t>
            </a:r>
          </a:p>
        </p:txBody>
      </p:sp>
    </p:spTree>
    <p:extLst>
      <p:ext uri="{BB962C8B-B14F-4D97-AF65-F5344CB8AC3E}">
        <p14:creationId xmlns:p14="http://schemas.microsoft.com/office/powerpoint/2010/main" val="2609736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实际问题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1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：学生信息管理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18FA01-DD01-42DE-B653-9984E81761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243" y="1236974"/>
            <a:ext cx="8147947" cy="188639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问题逻辑结构：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学生信息表</a:t>
            </a:r>
          </a:p>
        </p:txBody>
      </p:sp>
    </p:spTree>
    <p:extLst>
      <p:ext uri="{BB962C8B-B14F-4D97-AF65-F5344CB8AC3E}">
        <p14:creationId xmlns:p14="http://schemas.microsoft.com/office/powerpoint/2010/main" val="246928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线性表的链接存储结构及实现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)</a:t>
            </a:r>
            <a:endParaRPr lang="zh-CN" altLang="en-US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7373BD4-D477-41EF-8DAE-90FF64E7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3287273"/>
            <a:ext cx="8788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单链表：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线性表的链接存储结构。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存储思想：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用一组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的存储单元存放线性表的元素。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CF18D7-2F98-4553-B666-0816622C2AAE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1501336"/>
            <a:ext cx="7566025" cy="749300"/>
            <a:chOff x="460" y="1236"/>
            <a:chExt cx="4766" cy="4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437063-8DA6-4174-9954-B5EBB9571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1291"/>
              <a:ext cx="1487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静态存储分配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668F41-8AE3-4079-AD14-F19FE9EC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1275"/>
              <a:ext cx="798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8520E9EF-FFBF-44AB-8FA1-69EC6400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236"/>
              <a:ext cx="146" cy="462"/>
            </a:xfrm>
            <a:prstGeom prst="rightArrow">
              <a:avLst>
                <a:gd name="adj1" fmla="val 50000"/>
                <a:gd name="adj2" fmla="val 4131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8C2DC80F-4168-4BDC-8539-C29220BF6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1246"/>
              <a:ext cx="146" cy="462"/>
            </a:xfrm>
            <a:prstGeom prst="rightArrow">
              <a:avLst>
                <a:gd name="adj1" fmla="val 50000"/>
                <a:gd name="adj2" fmla="val 4131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774B19-B92B-410A-9E54-37749845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282"/>
              <a:ext cx="1487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事先确定容量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48B38D-9680-47EB-9A95-DB8DC83A20A4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2304611"/>
            <a:ext cx="7827963" cy="747712"/>
            <a:chOff x="506" y="1922"/>
            <a:chExt cx="4931" cy="4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FAA681-19AF-4F30-93C7-24DA225A4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973"/>
              <a:ext cx="706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链  表</a:t>
              </a: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A1C5E4CF-9CC9-4F3C-B160-432BD5D4C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1931"/>
              <a:ext cx="146" cy="462"/>
            </a:xfrm>
            <a:prstGeom prst="rightArrow">
              <a:avLst>
                <a:gd name="adj1" fmla="val 50000"/>
                <a:gd name="adj2" fmla="val 4131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04E4CC-04A1-4038-896C-A023D34E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977"/>
              <a:ext cx="1487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动态存储分配 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FED2160C-ECF0-446F-9125-FEE1093B7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22"/>
              <a:ext cx="146" cy="462"/>
            </a:xfrm>
            <a:prstGeom prst="rightArrow">
              <a:avLst>
                <a:gd name="adj1" fmla="val 50000"/>
                <a:gd name="adj2" fmla="val 4131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D50EA7-83CE-4C96-8FA5-2E60049B5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67"/>
              <a:ext cx="1716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运行时分配空间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93C9C7-1037-4F88-8235-F943FCCA06D5}"/>
              </a:ext>
            </a:extLst>
          </p:cNvPr>
          <p:cNvGrpSpPr>
            <a:grpSpLocks/>
          </p:cNvGrpSpPr>
          <p:nvPr/>
        </p:nvGrpSpPr>
        <p:grpSpPr bwMode="auto">
          <a:xfrm>
            <a:off x="3236913" y="4395348"/>
            <a:ext cx="3590925" cy="1544638"/>
            <a:chOff x="2039" y="3140"/>
            <a:chExt cx="2262" cy="973"/>
          </a:xfrm>
        </p:grpSpPr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50175375-3798-43DA-A48C-CE68A1A28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3140"/>
              <a:ext cx="1312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不连续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零散分布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DB678601-072E-4B08-A87F-FAEE0FCA4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3305"/>
              <a:ext cx="134" cy="724"/>
            </a:xfrm>
            <a:prstGeom prst="leftBrace">
              <a:avLst>
                <a:gd name="adj1" fmla="val 4502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5A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  <a:p>
              <a:pPr algn="ctr" eaLnBrk="1" hangingPunct="1">
                <a:defRPr/>
              </a:pPr>
              <a:endParaRPr lang="zh-CN" alt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  <a:p>
              <a:pPr algn="ctr" eaLnBrk="1" hangingPunct="1">
                <a:defRPr/>
              </a:pPr>
              <a:endParaRPr lang="zh-CN" alt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  <a:p>
              <a:pPr algn="ctr" eaLnBrk="1" hangingPunct="1">
                <a:defRPr/>
              </a:pPr>
              <a:endParaRPr lang="zh-CN" alt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E81CDB74-9308-4150-87C9-5E3BC0F1E3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03" y="3066"/>
              <a:ext cx="531" cy="8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5798 h 21600"/>
                <a:gd name="T20" fmla="*/ 17817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5075"/>
                  </a:lnTo>
                  <a:lnTo>
                    <a:pt x="13041" y="5075"/>
                  </a:lnTo>
                  <a:lnTo>
                    <a:pt x="13041" y="15811"/>
                  </a:lnTo>
                  <a:lnTo>
                    <a:pt x="0" y="15811"/>
                  </a:lnTo>
                  <a:lnTo>
                    <a:pt x="0" y="21600"/>
                  </a:lnTo>
                  <a:lnTo>
                    <a:pt x="17816" y="21600"/>
                  </a:lnTo>
                  <a:lnTo>
                    <a:pt x="17816" y="5075"/>
                  </a:lnTo>
                  <a:lnTo>
                    <a:pt x="21600" y="5075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5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48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2.3.1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单链表的存储结构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30AAC5B-2341-4F16-BCCA-7F7A5C768CDD}"/>
              </a:ext>
            </a:extLst>
          </p:cNvPr>
          <p:cNvSpPr txBox="1">
            <a:spLocks noChangeArrowheads="1"/>
          </p:cNvSpPr>
          <p:nvPr/>
        </p:nvSpPr>
        <p:spPr>
          <a:xfrm>
            <a:off x="658030" y="1522832"/>
            <a:ext cx="4478337" cy="4114800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800" b="1" kern="0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800" b="1" kern="0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的存储示意图</a:t>
            </a:r>
          </a:p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存储特点：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逻辑次序和物理次序不一定相同。 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元素之间的逻辑关系用指针表示。</a:t>
            </a: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8DD7154D-5D1D-4BAF-9204-29FEF94D178E}"/>
              </a:ext>
            </a:extLst>
          </p:cNvPr>
          <p:cNvGrpSpPr>
            <a:grpSpLocks/>
          </p:cNvGrpSpPr>
          <p:nvPr/>
        </p:nvGrpSpPr>
        <p:grpSpPr bwMode="auto">
          <a:xfrm>
            <a:off x="5988912" y="1403923"/>
            <a:ext cx="1754187" cy="4732338"/>
            <a:chOff x="3889" y="926"/>
            <a:chExt cx="1105" cy="2981"/>
          </a:xfrm>
          <a:solidFill>
            <a:schemeClr val="bg1"/>
          </a:solidFill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1E6F270B-1345-4919-B13F-3C46D28D2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7" y="1050"/>
              <a:ext cx="707" cy="2836"/>
              <a:chOff x="4287" y="1050"/>
              <a:chExt cx="707" cy="2836"/>
            </a:xfrm>
            <a:grpFill/>
          </p:grpSpPr>
          <p:sp>
            <p:nvSpPr>
              <p:cNvPr id="33" name="Text Box 6">
                <a:extLst>
                  <a:ext uri="{FF2B5EF4-FFF2-40B4-BE49-F238E27FC236}">
                    <a16:creationId xmlns:a16="http://schemas.microsoft.com/office/drawing/2014/main" id="{A4578901-DA46-43B3-90E9-B4799B9E69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95636A64-9205-4801-A033-E1DBCDAF3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8">
                <a:extLst>
                  <a:ext uri="{FF2B5EF4-FFF2-40B4-BE49-F238E27FC236}">
                    <a16:creationId xmlns:a16="http://schemas.microsoft.com/office/drawing/2014/main" id="{1B2FDD7A-F799-4695-A56E-FA104D6D9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4ADBDAE6-2486-499A-97F5-2FE1763FD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1215"/>
              <a:ext cx="346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416149C1-79D3-44F0-B3B2-1F7C8047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1647"/>
              <a:ext cx="322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69F99731-831A-4976-B29D-ACEF4E93B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2480"/>
              <a:ext cx="346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49E58AB5-D87D-4E97-BB4C-604A07896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3272"/>
              <a:ext cx="320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04F8178-98C6-4D80-A641-CD5F7B68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926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F0AE6FED-124E-45BA-8DD0-3E11CECF4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096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CD07F511-2CA8-4B4F-8CC6-B537CE9B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910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C527348E-D4F1-42B8-9E59-C066B7E99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596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36" name="Line 17">
            <a:extLst>
              <a:ext uri="{FF2B5EF4-FFF2-40B4-BE49-F238E27FC236}">
                <a16:creationId xmlns:a16="http://schemas.microsoft.com/office/drawing/2014/main" id="{14BEEC5D-F21F-4520-A3E7-16BC35F2A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962" y="1862711"/>
            <a:ext cx="1100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2B3AEE70-AE38-4BB6-B30C-899C9877D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974" y="2254823"/>
            <a:ext cx="1101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438E9174-4EBD-4F7D-A5D6-669D5C803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1374" y="253104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BE2BF0CF-9EDF-411B-B6F5-AA264B322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974" y="2907286"/>
            <a:ext cx="1101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id="{C94BFC2C-7956-4C38-BFE8-8150C7B0F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1374" y="3200973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D8DC4261-FC36-4198-B749-40D005C87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962" y="3837561"/>
            <a:ext cx="1100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3">
            <a:extLst>
              <a:ext uri="{FF2B5EF4-FFF2-40B4-BE49-F238E27FC236}">
                <a16:creationId xmlns:a16="http://schemas.microsoft.com/office/drawing/2014/main" id="{A46F24A2-245C-443E-B315-D2D4FFBA6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562" y="4229673"/>
            <a:ext cx="11001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F1784019-78FC-4DDF-8165-9E5A76133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962" y="4507486"/>
            <a:ext cx="1100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2ED5FD93-15D9-469F-9320-D3D30DF03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962" y="5144073"/>
            <a:ext cx="1100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B788A3D-F5BE-4443-A024-32634C6B3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562" y="5502848"/>
            <a:ext cx="11001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7">
            <a:extLst>
              <a:ext uri="{FF2B5EF4-FFF2-40B4-BE49-F238E27FC236}">
                <a16:creationId xmlns:a16="http://schemas.microsoft.com/office/drawing/2014/main" id="{D036AB77-B30B-422D-B332-5A7015761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0737" y="5796536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8">
            <a:extLst>
              <a:ext uri="{FF2B5EF4-FFF2-40B4-BE49-F238E27FC236}">
                <a16:creationId xmlns:a16="http://schemas.microsoft.com/office/drawing/2014/main" id="{FD899E13-5F92-4E56-9DE5-9CF0E2C40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2024" y="2661223"/>
            <a:ext cx="45878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25FB5655-7F5C-47C4-954A-FE26257A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949" y="2418336"/>
            <a:ext cx="857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  a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0200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A9D6026E-C6F9-4D65-BA3C-99951714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949" y="1737298"/>
            <a:ext cx="857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  a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0325</a:t>
            </a:r>
          </a:p>
        </p:txBody>
      </p:sp>
      <p:sp>
        <p:nvSpPr>
          <p:cNvPr id="50" name="Rectangle 31">
            <a:extLst>
              <a:ext uri="{FF2B5EF4-FFF2-40B4-BE49-F238E27FC236}">
                <a16:creationId xmlns:a16="http://schemas.microsoft.com/office/drawing/2014/main" id="{EF2177D8-5545-435D-9E6A-3FA2D306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7" y="5002786"/>
            <a:ext cx="857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  a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0300</a:t>
            </a: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9E986B0B-559A-4FB0-9E86-46664929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99" y="3710561"/>
            <a:ext cx="857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  a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  ∧</a:t>
            </a:r>
          </a:p>
        </p:txBody>
      </p:sp>
      <p:grpSp>
        <p:nvGrpSpPr>
          <p:cNvPr id="52" name="Group 33">
            <a:extLst>
              <a:ext uri="{FF2B5EF4-FFF2-40B4-BE49-F238E27FC236}">
                <a16:creationId xmlns:a16="http://schemas.microsoft.com/office/drawing/2014/main" id="{D6119EAC-DC68-4F67-8F81-1690A5ED7018}"/>
              </a:ext>
            </a:extLst>
          </p:cNvPr>
          <p:cNvGrpSpPr>
            <a:grpSpLocks/>
          </p:cNvGrpSpPr>
          <p:nvPr/>
        </p:nvGrpSpPr>
        <p:grpSpPr bwMode="auto">
          <a:xfrm>
            <a:off x="7754212" y="1923036"/>
            <a:ext cx="246062" cy="1116012"/>
            <a:chOff x="5001" y="1253"/>
            <a:chExt cx="155" cy="703"/>
          </a:xfrm>
        </p:grpSpPr>
        <p:sp>
          <p:nvSpPr>
            <p:cNvPr id="53" name="Line 34">
              <a:extLst>
                <a:ext uri="{FF2B5EF4-FFF2-40B4-BE49-F238E27FC236}">
                  <a16:creationId xmlns:a16="http://schemas.microsoft.com/office/drawing/2014/main" id="{4FF8B742-A96A-40EB-9ECC-F5DFB0C4B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1" y="1947"/>
              <a:ext cx="146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5">
              <a:extLst>
                <a:ext uri="{FF2B5EF4-FFF2-40B4-BE49-F238E27FC236}">
                  <a16:creationId xmlns:a16="http://schemas.microsoft.com/office/drawing/2014/main" id="{67C3AA9D-7A85-45C1-BB8C-3F997C828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56" y="1253"/>
              <a:ext cx="0" cy="703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36">
              <a:extLst>
                <a:ext uri="{FF2B5EF4-FFF2-40B4-BE49-F238E27FC236}">
                  <a16:creationId xmlns:a16="http://schemas.microsoft.com/office/drawing/2014/main" id="{43C89811-D714-4660-A594-F6C8B4FBF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0" y="1262"/>
              <a:ext cx="13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" name="Group 37">
            <a:extLst>
              <a:ext uri="{FF2B5EF4-FFF2-40B4-BE49-F238E27FC236}">
                <a16:creationId xmlns:a16="http://schemas.microsoft.com/office/drawing/2014/main" id="{DE11F97A-B0D3-4FAE-B9F7-D8CB1C68484C}"/>
              </a:ext>
            </a:extLst>
          </p:cNvPr>
          <p:cNvGrpSpPr>
            <a:grpSpLocks/>
          </p:cNvGrpSpPr>
          <p:nvPr/>
        </p:nvGrpSpPr>
        <p:grpSpPr bwMode="auto">
          <a:xfrm>
            <a:off x="5634899" y="4001073"/>
            <a:ext cx="928688" cy="1697038"/>
            <a:chOff x="3666" y="2562"/>
            <a:chExt cx="585" cy="1069"/>
          </a:xfrm>
        </p:grpSpPr>
        <p:sp>
          <p:nvSpPr>
            <p:cNvPr id="57" name="Line 38">
              <a:extLst>
                <a:ext uri="{FF2B5EF4-FFF2-40B4-BE49-F238E27FC236}">
                  <a16:creationId xmlns:a16="http://schemas.microsoft.com/office/drawing/2014/main" id="{AFE149F7-536C-4302-A4B8-3140F8AFF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8" y="3626"/>
              <a:ext cx="57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39">
              <a:extLst>
                <a:ext uri="{FF2B5EF4-FFF2-40B4-BE49-F238E27FC236}">
                  <a16:creationId xmlns:a16="http://schemas.microsoft.com/office/drawing/2014/main" id="{95CA4ED9-099F-4F8D-9326-F21462DD1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6" y="2562"/>
              <a:ext cx="0" cy="106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40">
              <a:extLst>
                <a:ext uri="{FF2B5EF4-FFF2-40B4-BE49-F238E27FC236}">
                  <a16:creationId xmlns:a16="http://schemas.microsoft.com/office/drawing/2014/main" id="{BA558DA3-CA50-45DB-9A69-1E6BCBAFE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2567"/>
              <a:ext cx="17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" name="Group 41">
            <a:extLst>
              <a:ext uri="{FF2B5EF4-FFF2-40B4-BE49-F238E27FC236}">
                <a16:creationId xmlns:a16="http://schemas.microsoft.com/office/drawing/2014/main" id="{6CCD876D-A314-4D15-BBDE-6B51A3C9AB07}"/>
              </a:ext>
            </a:extLst>
          </p:cNvPr>
          <p:cNvGrpSpPr>
            <a:grpSpLocks/>
          </p:cNvGrpSpPr>
          <p:nvPr/>
        </p:nvGrpSpPr>
        <p:grpSpPr bwMode="auto">
          <a:xfrm>
            <a:off x="7768499" y="2388173"/>
            <a:ext cx="434975" cy="2857500"/>
            <a:chOff x="5010" y="1546"/>
            <a:chExt cx="274" cy="1800"/>
          </a:xfrm>
        </p:grpSpPr>
        <p:sp>
          <p:nvSpPr>
            <p:cNvPr id="61" name="Line 42">
              <a:extLst>
                <a:ext uri="{FF2B5EF4-FFF2-40B4-BE49-F238E27FC236}">
                  <a16:creationId xmlns:a16="http://schemas.microsoft.com/office/drawing/2014/main" id="{B4A8BEAD-9961-43F0-BB8A-E5B361DBF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0" y="1551"/>
              <a:ext cx="26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43">
              <a:extLst>
                <a:ext uri="{FF2B5EF4-FFF2-40B4-BE49-F238E27FC236}">
                  <a16:creationId xmlns:a16="http://schemas.microsoft.com/office/drawing/2014/main" id="{F425347F-AC58-4D4E-B3A2-13F238833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4" y="1546"/>
              <a:ext cx="0" cy="180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44">
              <a:extLst>
                <a:ext uri="{FF2B5EF4-FFF2-40B4-BE49-F238E27FC236}">
                  <a16:creationId xmlns:a16="http://schemas.microsoft.com/office/drawing/2014/main" id="{AD62D8E9-4CFB-4313-B08E-830115089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6" y="3341"/>
              <a:ext cx="25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262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2.3.1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单链表的存储结构</a:t>
            </a:r>
          </a:p>
        </p:txBody>
      </p:sp>
      <p:grpSp>
        <p:nvGrpSpPr>
          <p:cNvPr id="64" name="Group 53">
            <a:extLst>
              <a:ext uri="{FF2B5EF4-FFF2-40B4-BE49-F238E27FC236}">
                <a16:creationId xmlns:a16="http://schemas.microsoft.com/office/drawing/2014/main" id="{761BE22F-53AC-4657-94F1-99471F8C8915}"/>
              </a:ext>
            </a:extLst>
          </p:cNvPr>
          <p:cNvGrpSpPr>
            <a:grpSpLocks/>
          </p:cNvGrpSpPr>
          <p:nvPr/>
        </p:nvGrpSpPr>
        <p:grpSpPr bwMode="auto">
          <a:xfrm>
            <a:off x="5399068" y="979086"/>
            <a:ext cx="2265363" cy="4732338"/>
            <a:chOff x="3342" y="818"/>
            <a:chExt cx="1427" cy="2981"/>
          </a:xfrm>
          <a:solidFill>
            <a:schemeClr val="bg1"/>
          </a:solidFill>
        </p:grpSpPr>
        <p:grpSp>
          <p:nvGrpSpPr>
            <p:cNvPr id="65" name="Group 5">
              <a:extLst>
                <a:ext uri="{FF2B5EF4-FFF2-40B4-BE49-F238E27FC236}">
                  <a16:creationId xmlns:a16="http://schemas.microsoft.com/office/drawing/2014/main" id="{19A4D4EC-6ADF-440D-95B6-81304C3CB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942"/>
              <a:ext cx="707" cy="2836"/>
              <a:chOff x="4287" y="1050"/>
              <a:chExt cx="707" cy="2836"/>
            </a:xfrm>
            <a:grpFill/>
          </p:grpSpPr>
          <p:sp>
            <p:nvSpPr>
              <p:cNvPr id="90" name="Text Box 6">
                <a:extLst>
                  <a:ext uri="{FF2B5EF4-FFF2-40B4-BE49-F238E27FC236}">
                    <a16:creationId xmlns:a16="http://schemas.microsoft.com/office/drawing/2014/main" id="{50164944-AA6C-483E-8535-DE678A1BF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91" name="Line 7">
                <a:extLst>
                  <a:ext uri="{FF2B5EF4-FFF2-40B4-BE49-F238E27FC236}">
                    <a16:creationId xmlns:a16="http://schemas.microsoft.com/office/drawing/2014/main" id="{CC95A5E2-A5A7-42CE-95CA-A2DE9010C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8">
                <a:extLst>
                  <a:ext uri="{FF2B5EF4-FFF2-40B4-BE49-F238E27FC236}">
                    <a16:creationId xmlns:a16="http://schemas.microsoft.com/office/drawing/2014/main" id="{B90F459E-E132-4300-9C0F-2CBB4846F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21CB8388-4BD0-44A5-ABB4-E64A9E042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079"/>
              <a:ext cx="346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CD66E0F2-F1AE-4C1A-80E0-9550A58C8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520"/>
              <a:ext cx="322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A3F3965A-7217-4446-A354-8967ACEBF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345"/>
              <a:ext cx="346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6D68C05B-A1FC-43AE-B945-5E70DCF3C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3118"/>
              <a:ext cx="320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70" name="Rectangle 13">
              <a:extLst>
                <a:ext uri="{FF2B5EF4-FFF2-40B4-BE49-F238E27FC236}">
                  <a16:creationId xmlns:a16="http://schemas.microsoft.com/office/drawing/2014/main" id="{A5207309-4E7B-420C-99FF-C66CE77B5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818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1" name="Rectangle 14">
              <a:extLst>
                <a:ext uri="{FF2B5EF4-FFF2-40B4-BE49-F238E27FC236}">
                  <a16:creationId xmlns:a16="http://schemas.microsoft.com/office/drawing/2014/main" id="{6B3DFAA5-F1ED-4479-AEFB-63BAB8F76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988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2" name="Rectangle 15">
              <a:extLst>
                <a:ext uri="{FF2B5EF4-FFF2-40B4-BE49-F238E27FC236}">
                  <a16:creationId xmlns:a16="http://schemas.microsoft.com/office/drawing/2014/main" id="{AB50172B-6A22-4395-AC12-0FF53871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802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2295AA10-2BCF-4D6F-85C9-0DDD37C2B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488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A630AD6B-2B14-434B-AC51-CE0472177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107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1">
              <a:extLst>
                <a:ext uri="{FF2B5EF4-FFF2-40B4-BE49-F238E27FC236}">
                  <a16:creationId xmlns:a16="http://schemas.microsoft.com/office/drawing/2014/main" id="{EF85942E-699F-4AFB-B09F-4D5BF1F92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354"/>
              <a:ext cx="69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2">
              <a:extLst>
                <a:ext uri="{FF2B5EF4-FFF2-40B4-BE49-F238E27FC236}">
                  <a16:creationId xmlns:a16="http://schemas.microsoft.com/office/drawing/2014/main" id="{A720E6C8-A2FB-4548-BF7F-190B92F0C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528"/>
              <a:ext cx="69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3">
              <a:extLst>
                <a:ext uri="{FF2B5EF4-FFF2-40B4-BE49-F238E27FC236}">
                  <a16:creationId xmlns:a16="http://schemas.microsoft.com/office/drawing/2014/main" id="{15BB4D7E-8E91-42B1-9D17-40E22187C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765"/>
              <a:ext cx="69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491D7B98-6360-4530-A4C6-64D31E5C6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950"/>
              <a:ext cx="69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E07BFA59-6D97-4896-9235-505DECA41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351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6">
              <a:extLst>
                <a:ext uri="{FF2B5EF4-FFF2-40B4-BE49-F238E27FC236}">
                  <a16:creationId xmlns:a16="http://schemas.microsoft.com/office/drawing/2014/main" id="{4987726F-9DC2-4CD7-8668-767362BED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598"/>
              <a:ext cx="69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2BE799E2-7399-4488-B711-92EC581F2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773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8">
              <a:extLst>
                <a:ext uri="{FF2B5EF4-FFF2-40B4-BE49-F238E27FC236}">
                  <a16:creationId xmlns:a16="http://schemas.microsoft.com/office/drawing/2014/main" id="{8BD4324A-27B7-4F66-BAB1-177C03560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74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9">
              <a:extLst>
                <a:ext uri="{FF2B5EF4-FFF2-40B4-BE49-F238E27FC236}">
                  <a16:creationId xmlns:a16="http://schemas.microsoft.com/office/drawing/2014/main" id="{9D896D08-F5B5-4168-B359-484125D25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3400"/>
              <a:ext cx="69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355B3A8E-686B-4DC6-9A60-109A1700F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85"/>
              <a:ext cx="69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1">
              <a:extLst>
                <a:ext uri="{FF2B5EF4-FFF2-40B4-BE49-F238E27FC236}">
                  <a16:creationId xmlns:a16="http://schemas.microsoft.com/office/drawing/2014/main" id="{56DA5DD0-0CA2-4953-A82C-FE64AC05B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583"/>
              <a:ext cx="289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33">
              <a:extLst>
                <a:ext uri="{FF2B5EF4-FFF2-40B4-BE49-F238E27FC236}">
                  <a16:creationId xmlns:a16="http://schemas.microsoft.com/office/drawing/2014/main" id="{0E5B20B5-6C40-4ABF-BB3E-F9BFDCE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457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0200</a:t>
              </a: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27D51FC3-065C-4C80-8F29-B59FA699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28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0325</a:t>
              </a:r>
            </a:p>
          </p:txBody>
        </p:sp>
        <p:sp>
          <p:nvSpPr>
            <p:cNvPr id="88" name="Rectangle 35">
              <a:extLst>
                <a:ext uri="{FF2B5EF4-FFF2-40B4-BE49-F238E27FC236}">
                  <a16:creationId xmlns:a16="http://schemas.microsoft.com/office/drawing/2014/main" id="{817B7796-3DF5-44C0-93C8-9CBF20B94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085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0300</a:t>
              </a:r>
            </a:p>
          </p:txBody>
        </p:sp>
        <p:sp>
          <p:nvSpPr>
            <p:cNvPr id="89" name="Rectangle 36">
              <a:extLst>
                <a:ext uri="{FF2B5EF4-FFF2-40B4-BE49-F238E27FC236}">
                  <a16:creationId xmlns:a16="http://schemas.microsoft.com/office/drawing/2014/main" id="{79AFDF4E-7B33-4695-B763-7F90CEE81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271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  ∧</a:t>
              </a: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5ED558D4-D6C0-43DB-AFD1-CEFF000B1CF6}"/>
              </a:ext>
            </a:extLst>
          </p:cNvPr>
          <p:cNvGrpSpPr>
            <a:grpSpLocks/>
          </p:cNvGrpSpPr>
          <p:nvPr/>
        </p:nvGrpSpPr>
        <p:grpSpPr bwMode="auto">
          <a:xfrm>
            <a:off x="5226031" y="4900216"/>
            <a:ext cx="1308100" cy="542925"/>
            <a:chOff x="3233" y="3288"/>
            <a:chExt cx="824" cy="342"/>
          </a:xfrm>
          <a:solidFill>
            <a:schemeClr val="bg1"/>
          </a:solidFill>
        </p:grpSpPr>
        <p:sp>
          <p:nvSpPr>
            <p:cNvPr id="94" name="AutoShape 49">
              <a:extLst>
                <a:ext uri="{FF2B5EF4-FFF2-40B4-BE49-F238E27FC236}">
                  <a16:creationId xmlns:a16="http://schemas.microsoft.com/office/drawing/2014/main" id="{15B13DBC-39AC-4D96-99FE-AF4933F1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3288"/>
              <a:ext cx="134" cy="205"/>
            </a:xfrm>
            <a:prstGeom prst="leftBrace">
              <a:avLst>
                <a:gd name="adj1" fmla="val 16042"/>
                <a:gd name="adj2" fmla="val 50000"/>
              </a:avLst>
            </a:prstGeom>
            <a:grp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95" name="AutoShape 50">
              <a:extLst>
                <a:ext uri="{FF2B5EF4-FFF2-40B4-BE49-F238E27FC236}">
                  <a16:creationId xmlns:a16="http://schemas.microsoft.com/office/drawing/2014/main" id="{FFE7E195-0E72-451D-849B-42951B7E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3401"/>
              <a:ext cx="457" cy="229"/>
            </a:xfrm>
            <a:prstGeom prst="wedgeRoundRectCallout">
              <a:avLst>
                <a:gd name="adj1" fmla="val 92449"/>
                <a:gd name="adj2" fmla="val -49565"/>
                <a:gd name="adj3" fmla="val 16667"/>
              </a:avLst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结点</a:t>
              </a:r>
            </a:p>
          </p:txBody>
        </p:sp>
      </p:grpSp>
      <p:sp>
        <p:nvSpPr>
          <p:cNvPr id="96" name="AutoShape 51">
            <a:extLst>
              <a:ext uri="{FF2B5EF4-FFF2-40B4-BE49-F238E27FC236}">
                <a16:creationId xmlns:a16="http://schemas.microsoft.com/office/drawing/2014/main" id="{009A0C89-6ED8-4497-9F94-6AD53747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493" y="4585886"/>
            <a:ext cx="1079500" cy="363538"/>
          </a:xfrm>
          <a:prstGeom prst="wedgeRoundRectCallout">
            <a:avLst>
              <a:gd name="adj1" fmla="val -66764"/>
              <a:gd name="adj2" fmla="val 3820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数据域</a:t>
            </a:r>
          </a:p>
        </p:txBody>
      </p:sp>
      <p:sp>
        <p:nvSpPr>
          <p:cNvPr id="97" name="AutoShape 52">
            <a:extLst>
              <a:ext uri="{FF2B5EF4-FFF2-40B4-BE49-F238E27FC236}">
                <a16:creationId xmlns:a16="http://schemas.microsoft.com/office/drawing/2014/main" id="{A4390029-1C81-46BF-8F75-5E06E99F0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68" y="5108174"/>
            <a:ext cx="1079500" cy="363537"/>
          </a:xfrm>
          <a:prstGeom prst="wedgeRoundRectCallout">
            <a:avLst>
              <a:gd name="adj1" fmla="val -66764"/>
              <a:gd name="adj2" fmla="val -2205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</a:rPr>
              <a:t>指针域</a:t>
            </a:r>
          </a:p>
        </p:txBody>
      </p:sp>
      <p:sp>
        <p:nvSpPr>
          <p:cNvPr id="98" name="Rectangle 55">
            <a:extLst>
              <a:ext uri="{FF2B5EF4-FFF2-40B4-BE49-F238E27FC236}">
                <a16:creationId xmlns:a16="http://schemas.microsoft.com/office/drawing/2014/main" id="{37646CE3-836E-43EA-BE3B-471493D0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06" y="1312461"/>
            <a:ext cx="5673725" cy="1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单链表是由若干结点构成的；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单链表的结点只有一个指针域。</a:t>
            </a:r>
          </a:p>
        </p:txBody>
      </p:sp>
      <p:sp>
        <p:nvSpPr>
          <p:cNvPr id="99" name="Rectangle 68">
            <a:extLst>
              <a:ext uri="{FF2B5EF4-FFF2-40B4-BE49-F238E27FC236}">
                <a16:creationId xmlns:a16="http://schemas.microsoft.com/office/drawing/2014/main" id="{6F3A1442-CACD-49E1-88AF-0C7AEBE2C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70" y="4912911"/>
            <a:ext cx="5140325" cy="72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data：</a:t>
            </a:r>
            <a:r>
              <a:rPr lang="zh-CN" altLang="en-US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存储数据元素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next：</a:t>
            </a:r>
            <a:r>
              <a:rPr lang="zh-CN" altLang="en-US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存储指向后继结点的地址</a:t>
            </a:r>
          </a:p>
        </p:txBody>
      </p:sp>
      <p:grpSp>
        <p:nvGrpSpPr>
          <p:cNvPr id="101" name="Group 73">
            <a:extLst>
              <a:ext uri="{FF2B5EF4-FFF2-40B4-BE49-F238E27FC236}">
                <a16:creationId xmlns:a16="http://schemas.microsoft.com/office/drawing/2014/main" id="{17FFDE0D-D676-4EFD-80E6-21D4D4873ABF}"/>
              </a:ext>
            </a:extLst>
          </p:cNvPr>
          <p:cNvGrpSpPr>
            <a:grpSpLocks/>
          </p:cNvGrpSpPr>
          <p:nvPr/>
        </p:nvGrpSpPr>
        <p:grpSpPr bwMode="auto">
          <a:xfrm>
            <a:off x="1149331" y="4222359"/>
            <a:ext cx="2613025" cy="423863"/>
            <a:chOff x="640" y="3021"/>
            <a:chExt cx="1646" cy="267"/>
          </a:xfrm>
        </p:grpSpPr>
        <p:sp>
          <p:nvSpPr>
            <p:cNvPr id="103" name="Text Box 65">
              <a:extLst>
                <a:ext uri="{FF2B5EF4-FFF2-40B4-BE49-F238E27FC236}">
                  <a16:creationId xmlns:a16="http://schemas.microsoft.com/office/drawing/2014/main" id="{5E2C024F-6CC0-45FC-B46A-800F250D6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" y="3036"/>
              <a:ext cx="1646" cy="2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  data               next</a:t>
              </a:r>
            </a:p>
          </p:txBody>
        </p:sp>
        <p:sp>
          <p:nvSpPr>
            <p:cNvPr id="104" name="Line 66">
              <a:extLst>
                <a:ext uri="{FF2B5EF4-FFF2-40B4-BE49-F238E27FC236}">
                  <a16:creationId xmlns:a16="http://schemas.microsoft.com/office/drawing/2014/main" id="{FCDDDAA4-E5C7-4DFA-B51F-69DDC2F68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7" y="3021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102" name="Rectangle 69">
            <a:extLst>
              <a:ext uri="{FF2B5EF4-FFF2-40B4-BE49-F238E27FC236}">
                <a16:creationId xmlns:a16="http://schemas.microsoft.com/office/drawing/2014/main" id="{2150FD9C-6086-4DAD-9C28-41E25929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56" y="2814237"/>
            <a:ext cx="3729037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单链表的结点结构：</a:t>
            </a:r>
          </a:p>
        </p:txBody>
      </p:sp>
      <p:grpSp>
        <p:nvGrpSpPr>
          <p:cNvPr id="105" name="Group 76">
            <a:extLst>
              <a:ext uri="{FF2B5EF4-FFF2-40B4-BE49-F238E27FC236}">
                <a16:creationId xmlns:a16="http://schemas.microsoft.com/office/drawing/2014/main" id="{719BE1AA-774A-486C-B1D8-58E73FE4FADD}"/>
              </a:ext>
            </a:extLst>
          </p:cNvPr>
          <p:cNvGrpSpPr>
            <a:grpSpLocks/>
          </p:cNvGrpSpPr>
          <p:nvPr/>
        </p:nvGrpSpPr>
        <p:grpSpPr bwMode="auto">
          <a:xfrm>
            <a:off x="1241406" y="3503211"/>
            <a:ext cx="1103312" cy="684213"/>
            <a:chOff x="723" y="2588"/>
            <a:chExt cx="695" cy="431"/>
          </a:xfrm>
        </p:grpSpPr>
        <p:sp>
          <p:nvSpPr>
            <p:cNvPr id="106" name="AutoShape 71">
              <a:extLst>
                <a:ext uri="{FF2B5EF4-FFF2-40B4-BE49-F238E27FC236}">
                  <a16:creationId xmlns:a16="http://schemas.microsoft.com/office/drawing/2014/main" id="{4E598C82-456B-4ACE-A3AF-B62B6C6145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0" y="2809"/>
              <a:ext cx="129" cy="291"/>
            </a:xfrm>
            <a:prstGeom prst="leftBrace">
              <a:avLst>
                <a:gd name="adj1" fmla="val 5251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07" name="Text Box 74">
              <a:extLst>
                <a:ext uri="{FF2B5EF4-FFF2-40B4-BE49-F238E27FC236}">
                  <a16:creationId xmlns:a16="http://schemas.microsoft.com/office/drawing/2014/main" id="{152F3678-FA0C-420B-95BF-7D364C41D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" y="2588"/>
              <a:ext cx="6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数据域</a:t>
              </a:r>
            </a:p>
          </p:txBody>
        </p:sp>
      </p:grpSp>
      <p:grpSp>
        <p:nvGrpSpPr>
          <p:cNvPr id="108" name="Group 77">
            <a:extLst>
              <a:ext uri="{FF2B5EF4-FFF2-40B4-BE49-F238E27FC236}">
                <a16:creationId xmlns:a16="http://schemas.microsoft.com/office/drawing/2014/main" id="{2E9F8185-6002-41FE-9C4C-57938B6D269D}"/>
              </a:ext>
            </a:extLst>
          </p:cNvPr>
          <p:cNvGrpSpPr>
            <a:grpSpLocks/>
          </p:cNvGrpSpPr>
          <p:nvPr/>
        </p:nvGrpSpPr>
        <p:grpSpPr bwMode="auto">
          <a:xfrm>
            <a:off x="2517756" y="3503211"/>
            <a:ext cx="1103312" cy="700088"/>
            <a:chOff x="1527" y="2588"/>
            <a:chExt cx="695" cy="441"/>
          </a:xfrm>
        </p:grpSpPr>
        <p:sp>
          <p:nvSpPr>
            <p:cNvPr id="109" name="AutoShape 72">
              <a:extLst>
                <a:ext uri="{FF2B5EF4-FFF2-40B4-BE49-F238E27FC236}">
                  <a16:creationId xmlns:a16="http://schemas.microsoft.com/office/drawing/2014/main" id="{CA6B6310-C992-4CDA-B575-B6E9FB1C1E2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23" y="2815"/>
              <a:ext cx="138" cy="289"/>
            </a:xfrm>
            <a:prstGeom prst="leftBrace">
              <a:avLst>
                <a:gd name="adj1" fmla="val 474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C144AA6D-7C8C-4C73-857E-C27602450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2588"/>
              <a:ext cx="6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2060"/>
                  </a:solidFill>
                  <a:latin typeface="微软雅黑" panose="020B0503020204020204" pitchFamily="34" charset="-122"/>
                </a:rPr>
                <a:t>指针域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760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/>
      <p:bldP spid="99" grpId="0"/>
      <p:bldP spid="1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2.3.1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单链表的存储结构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CEA81304-EEE8-4C1B-B2EB-3B65A7FE9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94" y="2297304"/>
            <a:ext cx="4851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template &lt;class T&gt;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struct Node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T data;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Node&lt;T&gt; *next;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lt"/>
              </a:rPr>
              <a:t>}; </a:t>
            </a: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821D99B3-D81F-4F4E-81AB-ABF51911B69E}"/>
              </a:ext>
            </a:extLst>
          </p:cNvPr>
          <p:cNvGrpSpPr>
            <a:grpSpLocks/>
          </p:cNvGrpSpPr>
          <p:nvPr/>
        </p:nvGrpSpPr>
        <p:grpSpPr bwMode="auto">
          <a:xfrm>
            <a:off x="628594" y="1684529"/>
            <a:ext cx="7302500" cy="663575"/>
            <a:chOff x="219" y="1039"/>
            <a:chExt cx="4600" cy="418"/>
          </a:xfrm>
        </p:grpSpPr>
        <p:grpSp>
          <p:nvGrpSpPr>
            <p:cNvPr id="5" name="Group 25">
              <a:extLst>
                <a:ext uri="{FF2B5EF4-FFF2-40B4-BE49-F238E27FC236}">
                  <a16:creationId xmlns:a16="http://schemas.microsoft.com/office/drawing/2014/main" id="{2DBF6124-AE13-4344-8A3A-4DB35E038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3" y="1064"/>
              <a:ext cx="1646" cy="393"/>
              <a:chOff x="640" y="3036"/>
              <a:chExt cx="1646" cy="393"/>
            </a:xfrm>
          </p:grpSpPr>
          <p:sp>
            <p:nvSpPr>
              <p:cNvPr id="7" name="Text Box 26">
                <a:extLst>
                  <a:ext uri="{FF2B5EF4-FFF2-40B4-BE49-F238E27FC236}">
                    <a16:creationId xmlns:a16="http://schemas.microsoft.com/office/drawing/2014/main" id="{07BE236C-733A-4BD8-8FF7-2CF08BB94D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3036"/>
                <a:ext cx="1646" cy="3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  data     next</a:t>
                </a:r>
              </a:p>
            </p:txBody>
          </p:sp>
          <p:sp>
            <p:nvSpPr>
              <p:cNvPr id="8" name="Line 27">
                <a:extLst>
                  <a:ext uri="{FF2B5EF4-FFF2-40B4-BE49-F238E27FC236}">
                    <a16:creationId xmlns:a16="http://schemas.microsoft.com/office/drawing/2014/main" id="{929F715C-2C29-49EB-9424-EC811A9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0" y="3036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Rectangle 28">
              <a:extLst>
                <a:ext uri="{FF2B5EF4-FFF2-40B4-BE49-F238E27FC236}">
                  <a16:creationId xmlns:a16="http://schemas.microsoft.com/office/drawing/2014/main" id="{822C9788-AD0E-47AF-9B48-54EDE6DC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" y="1039"/>
              <a:ext cx="234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单链表的结点结构：</a:t>
              </a:r>
            </a:p>
          </p:txBody>
        </p:sp>
      </p:grpSp>
      <p:grpSp>
        <p:nvGrpSpPr>
          <p:cNvPr id="9" name="Group 33">
            <a:extLst>
              <a:ext uri="{FF2B5EF4-FFF2-40B4-BE49-F238E27FC236}">
                <a16:creationId xmlns:a16="http://schemas.microsoft.com/office/drawing/2014/main" id="{A2EEB1B0-9D00-46F5-9AAF-2A1D554CE3C8}"/>
              </a:ext>
            </a:extLst>
          </p:cNvPr>
          <p:cNvGrpSpPr>
            <a:grpSpLocks/>
          </p:cNvGrpSpPr>
          <p:nvPr/>
        </p:nvGrpSpPr>
        <p:grpSpPr bwMode="auto">
          <a:xfrm>
            <a:off x="4821181" y="2627504"/>
            <a:ext cx="4178300" cy="587375"/>
            <a:chOff x="2860" y="1957"/>
            <a:chExt cx="2632" cy="370"/>
          </a:xfrm>
        </p:grpSpPr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5D800E04-61CE-4F30-9BFB-83BF40F91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957"/>
              <a:ext cx="2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如何申请一个结点？</a:t>
              </a:r>
            </a:p>
          </p:txBody>
        </p:sp>
        <p:graphicFrame>
          <p:nvGraphicFramePr>
            <p:cNvPr id="11" name="Object 32">
              <a:extLst>
                <a:ext uri="{FF2B5EF4-FFF2-40B4-BE49-F238E27FC236}">
                  <a16:creationId xmlns:a16="http://schemas.microsoft.com/office/drawing/2014/main" id="{E3A9746E-56CE-404D-9BA7-8D2F2D4C57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0" y="1977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4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37897" name="Object 32">
                          <a:extLst>
                            <a:ext uri="{FF2B5EF4-FFF2-40B4-BE49-F238E27FC236}">
                              <a16:creationId xmlns:a16="http://schemas.microsoft.com/office/drawing/2014/main" id="{348ECA97-C6E7-418A-BCE5-94463344CE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977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5046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1EDDC09-D0FB-4C65-A221-D7D23F5C3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195" y="2318592"/>
            <a:ext cx="341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+mj-lt"/>
              </a:rPr>
              <a:t>s=new Node&lt;int&gt; ;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7F50A43-DF2A-45EC-8A15-2B5763BF5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58" y="2313830"/>
            <a:ext cx="37766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template &lt;class T&gt;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struct Node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T data;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Node&lt;T&gt; *next;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lt"/>
              </a:rPr>
              <a:t>}; 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88378E5-1375-4585-B7EE-5BEA4901F0BD}"/>
              </a:ext>
            </a:extLst>
          </p:cNvPr>
          <p:cNvGrpSpPr>
            <a:grpSpLocks/>
          </p:cNvGrpSpPr>
          <p:nvPr/>
        </p:nvGrpSpPr>
        <p:grpSpPr bwMode="auto">
          <a:xfrm>
            <a:off x="540458" y="1572467"/>
            <a:ext cx="7302500" cy="663575"/>
            <a:chOff x="219" y="1039"/>
            <a:chExt cx="4600" cy="418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5A01EE10-9157-453B-8736-5B9A59350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3" y="1064"/>
              <a:ext cx="1646" cy="393"/>
              <a:chOff x="640" y="3036"/>
              <a:chExt cx="1646" cy="393"/>
            </a:xfrm>
          </p:grpSpPr>
          <p:sp>
            <p:nvSpPr>
              <p:cNvPr id="8" name="Text Box 10">
                <a:extLst>
                  <a:ext uri="{FF2B5EF4-FFF2-40B4-BE49-F238E27FC236}">
                    <a16:creationId xmlns:a16="http://schemas.microsoft.com/office/drawing/2014/main" id="{18C54A4D-A4D8-4F54-BA09-5553A314E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3036"/>
                <a:ext cx="1646" cy="3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  </a:t>
                </a:r>
                <a:r>
                  <a:rPr lang="en-US" altLang="zh-CN" sz="32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data     next</a:t>
                </a:r>
              </a:p>
            </p:txBody>
          </p:sp>
          <p:sp>
            <p:nvSpPr>
              <p:cNvPr id="9" name="Line 11">
                <a:extLst>
                  <a:ext uri="{FF2B5EF4-FFF2-40B4-BE49-F238E27FC236}">
                    <a16:creationId xmlns:a16="http://schemas.microsoft.com/office/drawing/2014/main" id="{9159209F-AF8E-4C57-9070-95B59194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0" y="3036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C8BCEDD3-4337-481D-AA01-67B11FD3B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" y="1039"/>
              <a:ext cx="234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单链表的结点结构：</a:t>
              </a:r>
            </a:p>
          </p:txBody>
        </p:sp>
      </p:grpSp>
      <p:grpSp>
        <p:nvGrpSpPr>
          <p:cNvPr id="10" name="Group 30">
            <a:extLst>
              <a:ext uri="{FF2B5EF4-FFF2-40B4-BE49-F238E27FC236}">
                <a16:creationId xmlns:a16="http://schemas.microsoft.com/office/drawing/2014/main" id="{316B12D8-E0F1-4709-84AC-7604D8085F23}"/>
              </a:ext>
            </a:extLst>
          </p:cNvPr>
          <p:cNvGrpSpPr>
            <a:grpSpLocks/>
          </p:cNvGrpSpPr>
          <p:nvPr/>
        </p:nvGrpSpPr>
        <p:grpSpPr bwMode="auto">
          <a:xfrm>
            <a:off x="6274508" y="3164730"/>
            <a:ext cx="1122362" cy="2860675"/>
            <a:chOff x="3191" y="2239"/>
            <a:chExt cx="707" cy="1802"/>
          </a:xfrm>
          <a:noFill/>
        </p:grpSpPr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B6355042-4CFD-42E0-AAB9-2BBA128AB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2240"/>
              <a:ext cx="686" cy="17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grpSp>
          <p:nvGrpSpPr>
            <p:cNvPr id="12" name="Group 29">
              <a:extLst>
                <a:ext uri="{FF2B5EF4-FFF2-40B4-BE49-F238E27FC236}">
                  <a16:creationId xmlns:a16="http://schemas.microsoft.com/office/drawing/2014/main" id="{33EF5FD4-22D3-4536-AFB8-8F47C929B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2239"/>
              <a:ext cx="707" cy="1802"/>
              <a:chOff x="3191" y="2239"/>
              <a:chExt cx="707" cy="1894"/>
            </a:xfrm>
            <a:grpFill/>
          </p:grpSpPr>
          <p:sp>
            <p:nvSpPr>
              <p:cNvPr id="13" name="Line 19">
                <a:extLst>
                  <a:ext uri="{FF2B5EF4-FFF2-40B4-BE49-F238E27FC236}">
                    <a16:creationId xmlns:a16="http://schemas.microsoft.com/office/drawing/2014/main" id="{F6BC24D8-4AAB-47C7-9E41-73F6FBC41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1" y="2240"/>
                <a:ext cx="0" cy="1893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0">
                <a:extLst>
                  <a:ext uri="{FF2B5EF4-FFF2-40B4-BE49-F238E27FC236}">
                    <a16:creationId xmlns:a16="http://schemas.microsoft.com/office/drawing/2014/main" id="{2905BB4D-8EE0-448E-88BD-AA3F3907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8" y="2239"/>
                <a:ext cx="0" cy="1893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" name="Rectangle 25">
            <a:extLst>
              <a:ext uri="{FF2B5EF4-FFF2-40B4-BE49-F238E27FC236}">
                <a16:creationId xmlns:a16="http://schemas.microsoft.com/office/drawing/2014/main" id="{8C554E83-5571-4364-B2F8-639B4BF7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183" y="3156792"/>
            <a:ext cx="5095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AE724FF1-C534-4241-A4EC-5FF512E86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045" y="5479305"/>
            <a:ext cx="5095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17" name="Group 41">
            <a:extLst>
              <a:ext uri="{FF2B5EF4-FFF2-40B4-BE49-F238E27FC236}">
                <a16:creationId xmlns:a16="http://schemas.microsoft.com/office/drawing/2014/main" id="{567F233F-D630-4EB1-A4E8-C41E24BDA5BA}"/>
              </a:ext>
            </a:extLst>
          </p:cNvPr>
          <p:cNvGrpSpPr>
            <a:grpSpLocks/>
          </p:cNvGrpSpPr>
          <p:nvPr/>
        </p:nvGrpSpPr>
        <p:grpSpPr bwMode="auto">
          <a:xfrm>
            <a:off x="4894970" y="3745755"/>
            <a:ext cx="1350963" cy="503237"/>
            <a:chOff x="2962" y="2651"/>
            <a:chExt cx="851" cy="317"/>
          </a:xfrm>
        </p:grpSpPr>
        <p:sp>
          <p:nvSpPr>
            <p:cNvPr id="18" name="Text Box 35">
              <a:extLst>
                <a:ext uri="{FF2B5EF4-FFF2-40B4-BE49-F238E27FC236}">
                  <a16:creationId xmlns:a16="http://schemas.microsoft.com/office/drawing/2014/main" id="{6A388EFF-FC50-4F39-991D-1DA07511A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697"/>
              <a:ext cx="292" cy="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s</a:t>
              </a:r>
            </a:p>
          </p:txBody>
        </p:sp>
        <p:sp>
          <p:nvSpPr>
            <p:cNvPr id="19" name="Line 36">
              <a:extLst>
                <a:ext uri="{FF2B5EF4-FFF2-40B4-BE49-F238E27FC236}">
                  <a16:creationId xmlns:a16="http://schemas.microsoft.com/office/drawing/2014/main" id="{9184AEA1-E6EE-4A35-8E75-B5E7A6B95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1" y="2651"/>
              <a:ext cx="622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40">
            <a:extLst>
              <a:ext uri="{FF2B5EF4-FFF2-40B4-BE49-F238E27FC236}">
                <a16:creationId xmlns:a16="http://schemas.microsoft.com/office/drawing/2014/main" id="{16403CF6-ABA0-4056-A1C3-73D58BDD2BF5}"/>
              </a:ext>
            </a:extLst>
          </p:cNvPr>
          <p:cNvGrpSpPr>
            <a:grpSpLocks/>
          </p:cNvGrpSpPr>
          <p:nvPr/>
        </p:nvGrpSpPr>
        <p:grpSpPr bwMode="auto">
          <a:xfrm>
            <a:off x="6274507" y="3745755"/>
            <a:ext cx="2638424" cy="855662"/>
            <a:chOff x="3831" y="2651"/>
            <a:chExt cx="1662" cy="539"/>
          </a:xfrm>
        </p:grpSpPr>
        <p:grpSp>
          <p:nvGrpSpPr>
            <p:cNvPr id="21" name="Group 34">
              <a:extLst>
                <a:ext uri="{FF2B5EF4-FFF2-40B4-BE49-F238E27FC236}">
                  <a16:creationId xmlns:a16="http://schemas.microsoft.com/office/drawing/2014/main" id="{092615D9-866B-4B03-9862-E9FF1C92B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1" y="2651"/>
              <a:ext cx="704" cy="539"/>
              <a:chOff x="3831" y="2651"/>
              <a:chExt cx="704" cy="539"/>
            </a:xfrm>
          </p:grpSpPr>
          <p:sp>
            <p:nvSpPr>
              <p:cNvPr id="25" name="Line 31">
                <a:extLst>
                  <a:ext uri="{FF2B5EF4-FFF2-40B4-BE49-F238E27FC236}">
                    <a16:creationId xmlns:a16="http://schemas.microsoft.com/office/drawing/2014/main" id="{12962854-26E6-400C-B9E9-0E7D57E16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1" y="2651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32">
                <a:extLst>
                  <a:ext uri="{FF2B5EF4-FFF2-40B4-BE49-F238E27FC236}">
                    <a16:creationId xmlns:a16="http://schemas.microsoft.com/office/drawing/2014/main" id="{F8E80E51-D15B-47DB-A377-85F84EA79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961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33">
                <a:extLst>
                  <a:ext uri="{FF2B5EF4-FFF2-40B4-BE49-F238E27FC236}">
                    <a16:creationId xmlns:a16="http://schemas.microsoft.com/office/drawing/2014/main" id="{AF61B2A6-526A-41B0-AC5A-7AFC5A1EB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190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Group 39">
              <a:extLst>
                <a:ext uri="{FF2B5EF4-FFF2-40B4-BE49-F238E27FC236}">
                  <a16:creationId xmlns:a16="http://schemas.microsoft.com/office/drawing/2014/main" id="{76709EE1-329B-4905-BF9A-6CDE12DDE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2" y="2776"/>
              <a:ext cx="931" cy="291"/>
              <a:chOff x="4562" y="2776"/>
              <a:chExt cx="931" cy="291"/>
            </a:xfrm>
          </p:grpSpPr>
          <p:sp>
            <p:nvSpPr>
              <p:cNvPr id="23" name="AutoShape 37">
                <a:extLst>
                  <a:ext uri="{FF2B5EF4-FFF2-40B4-BE49-F238E27FC236}">
                    <a16:creationId xmlns:a16="http://schemas.microsoft.com/office/drawing/2014/main" id="{B4CACAC8-DE9E-4501-8AD8-5DD12BAB3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" y="2786"/>
                <a:ext cx="327" cy="271"/>
              </a:xfrm>
              <a:prstGeom prst="rightBrace">
                <a:avLst>
                  <a:gd name="adj1" fmla="val 4090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0433BADA-B425-494F-990E-071D0BF618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2" y="2776"/>
                <a:ext cx="68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25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290C69D-0CF2-4F45-B9A9-583F9081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2409540"/>
            <a:ext cx="341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lt"/>
              </a:rPr>
              <a:t>s=new Node&lt;int&gt; ;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FC762999-24DB-4A32-8AFF-CD8FAA72D84C}"/>
              </a:ext>
            </a:extLst>
          </p:cNvPr>
          <p:cNvGrpSpPr>
            <a:grpSpLocks/>
          </p:cNvGrpSpPr>
          <p:nvPr/>
        </p:nvGrpSpPr>
        <p:grpSpPr bwMode="auto">
          <a:xfrm>
            <a:off x="5119765" y="1693576"/>
            <a:ext cx="2613025" cy="623888"/>
            <a:chOff x="640" y="3036"/>
            <a:chExt cx="1646" cy="393"/>
          </a:xfrm>
        </p:grpSpPr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0327F83E-BB38-4EDC-87A7-1F5623B96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" y="3036"/>
              <a:ext cx="1646" cy="3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+mn-lt"/>
                  <a:ea typeface="华文行楷" panose="02010800040101010101" pitchFamily="2" charset="-122"/>
                </a:rPr>
                <a:t>  data     next</a:t>
              </a:r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8E9EAADB-FBCB-4C11-8683-FC4916A6F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3036"/>
              <a:ext cx="0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</p:grpSp>
      <p:grpSp>
        <p:nvGrpSpPr>
          <p:cNvPr id="7" name="Group 13">
            <a:extLst>
              <a:ext uri="{FF2B5EF4-FFF2-40B4-BE49-F238E27FC236}">
                <a16:creationId xmlns:a16="http://schemas.microsoft.com/office/drawing/2014/main" id="{63412D47-AA29-453C-8C2E-4E10EE9CF6B1}"/>
              </a:ext>
            </a:extLst>
          </p:cNvPr>
          <p:cNvGrpSpPr>
            <a:grpSpLocks/>
          </p:cNvGrpSpPr>
          <p:nvPr/>
        </p:nvGrpSpPr>
        <p:grpSpPr bwMode="auto">
          <a:xfrm>
            <a:off x="6164340" y="3203289"/>
            <a:ext cx="1122362" cy="2860675"/>
            <a:chOff x="3191" y="2239"/>
            <a:chExt cx="707" cy="1802"/>
          </a:xfrm>
          <a:noFill/>
        </p:grpSpPr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84F86F59-BBC0-4121-BD95-D25F412B1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2240"/>
              <a:ext cx="686" cy="17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9ED18AD5-C68E-4B32-AF30-67EDCBF04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2239"/>
              <a:ext cx="707" cy="1802"/>
              <a:chOff x="3191" y="2239"/>
              <a:chExt cx="707" cy="1894"/>
            </a:xfrm>
            <a:grpFill/>
          </p:grpSpPr>
          <p:sp>
            <p:nvSpPr>
              <p:cNvPr id="10" name="Line 16">
                <a:extLst>
                  <a:ext uri="{FF2B5EF4-FFF2-40B4-BE49-F238E27FC236}">
                    <a16:creationId xmlns:a16="http://schemas.microsoft.com/office/drawing/2014/main" id="{2E7B0177-AABD-42EF-81C4-94C0D172B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1" y="2240"/>
                <a:ext cx="0" cy="1893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DB60F27A-4630-4EB7-A644-4C7C39187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8" y="2239"/>
                <a:ext cx="0" cy="1893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" name="Rectangle 18">
            <a:extLst>
              <a:ext uri="{FF2B5EF4-FFF2-40B4-BE49-F238E27FC236}">
                <a16:creationId xmlns:a16="http://schemas.microsoft.com/office/drawing/2014/main" id="{C86FC192-F867-4D32-B26D-A5411551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015" y="3195351"/>
            <a:ext cx="5095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CB359E12-5EC2-4995-A00D-65C6CA14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77" y="5517864"/>
            <a:ext cx="5095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…</a:t>
            </a:r>
            <a:endParaRPr lang="en-US" altLang="zh-CN" sz="24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159BD64A-59EB-44B6-B302-06346BDAC624}"/>
              </a:ext>
            </a:extLst>
          </p:cNvPr>
          <p:cNvGrpSpPr>
            <a:grpSpLocks/>
          </p:cNvGrpSpPr>
          <p:nvPr/>
        </p:nvGrpSpPr>
        <p:grpSpPr bwMode="auto">
          <a:xfrm>
            <a:off x="4784802" y="3784314"/>
            <a:ext cx="1350963" cy="503237"/>
            <a:chOff x="2962" y="2651"/>
            <a:chExt cx="851" cy="317"/>
          </a:xfrm>
        </p:grpSpPr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940A7E74-F1C8-4163-ADE7-0DE9D09A1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697"/>
              <a:ext cx="292" cy="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s</a:t>
              </a:r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5EDDAADE-27CE-41B0-B5BC-2D0B439AD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1" y="2651"/>
              <a:ext cx="622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23">
            <a:extLst>
              <a:ext uri="{FF2B5EF4-FFF2-40B4-BE49-F238E27FC236}">
                <a16:creationId xmlns:a16="http://schemas.microsoft.com/office/drawing/2014/main" id="{67BBD6CB-3F7F-4705-928B-979A3DF115AC}"/>
              </a:ext>
            </a:extLst>
          </p:cNvPr>
          <p:cNvGrpSpPr>
            <a:grpSpLocks/>
          </p:cNvGrpSpPr>
          <p:nvPr/>
        </p:nvGrpSpPr>
        <p:grpSpPr bwMode="auto">
          <a:xfrm>
            <a:off x="6164340" y="3784314"/>
            <a:ext cx="2649537" cy="855662"/>
            <a:chOff x="3831" y="2651"/>
            <a:chExt cx="1669" cy="539"/>
          </a:xfrm>
        </p:grpSpPr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4B0276AA-986B-42B0-8F81-023C11BBE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1" y="2651"/>
              <a:ext cx="704" cy="539"/>
              <a:chOff x="3831" y="2651"/>
              <a:chExt cx="704" cy="539"/>
            </a:xfrm>
          </p:grpSpPr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1429B85F-58CF-4A74-96CA-947E98E33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1" y="2651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B61D967B-2C9F-47CA-B34A-528D1030F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961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255BE6F7-CD96-4787-BA42-E4BBBCD25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190"/>
                <a:ext cx="6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4574D9AC-58A8-4181-B712-C9359CDDA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2" y="2775"/>
              <a:ext cx="938" cy="291"/>
              <a:chOff x="4562" y="2775"/>
              <a:chExt cx="938" cy="291"/>
            </a:xfrm>
          </p:grpSpPr>
          <p:sp>
            <p:nvSpPr>
              <p:cNvPr id="20" name="AutoShape 29">
                <a:extLst>
                  <a:ext uri="{FF2B5EF4-FFF2-40B4-BE49-F238E27FC236}">
                    <a16:creationId xmlns:a16="http://schemas.microsoft.com/office/drawing/2014/main" id="{ADBDE7E3-6C32-4023-9C56-269BEB6B5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" y="2786"/>
                <a:ext cx="327" cy="271"/>
              </a:xfrm>
              <a:prstGeom prst="rightBrace">
                <a:avLst>
                  <a:gd name="adj1" fmla="val 4090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+mn-lt"/>
                </a:endParaRPr>
              </a:p>
            </p:txBody>
          </p:sp>
          <p:sp>
            <p:nvSpPr>
              <p:cNvPr id="21" name="Text Box 30">
                <a:extLst>
                  <a:ext uri="{FF2B5EF4-FFF2-40B4-BE49-F238E27FC236}">
                    <a16:creationId xmlns:a16="http://schemas.microsoft.com/office/drawing/2014/main" id="{10D9C443-C674-4144-87E2-8076BF51B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9" y="2775"/>
                <a:ext cx="68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+mn-lt"/>
                  </a:rPr>
                  <a:t>Node</a:t>
                </a:r>
              </a:p>
            </p:txBody>
          </p:sp>
        </p:grp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0CB4D794-FE59-45E9-9543-6D3261F4767E}"/>
              </a:ext>
            </a:extLst>
          </p:cNvPr>
          <p:cNvGrpSpPr>
            <a:grpSpLocks/>
          </p:cNvGrpSpPr>
          <p:nvPr/>
        </p:nvGrpSpPr>
        <p:grpSpPr bwMode="auto">
          <a:xfrm>
            <a:off x="530302" y="1685639"/>
            <a:ext cx="4178300" cy="587375"/>
            <a:chOff x="2860" y="1957"/>
            <a:chExt cx="2632" cy="370"/>
          </a:xfrm>
        </p:grpSpPr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B95B6D44-6F4A-4140-B77D-D815A8D50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957"/>
              <a:ext cx="2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如何引用数据元素？</a:t>
              </a:r>
            </a:p>
          </p:txBody>
        </p:sp>
        <p:graphicFrame>
          <p:nvGraphicFramePr>
            <p:cNvPr id="27" name="Object 33">
              <a:extLst>
                <a:ext uri="{FF2B5EF4-FFF2-40B4-BE49-F238E27FC236}">
                  <a16:creationId xmlns:a16="http://schemas.microsoft.com/office/drawing/2014/main" id="{6206216A-8BF4-4FCC-89AC-25EA9A26BA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0" y="1977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2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39960" name="Object 33">
                          <a:extLst>
                            <a:ext uri="{FF2B5EF4-FFF2-40B4-BE49-F238E27FC236}">
                              <a16:creationId xmlns:a16="http://schemas.microsoft.com/office/drawing/2014/main" id="{5BAE7D9D-912C-4CCC-84B8-8FEC325384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977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37">
            <a:extLst>
              <a:ext uri="{FF2B5EF4-FFF2-40B4-BE49-F238E27FC236}">
                <a16:creationId xmlns:a16="http://schemas.microsoft.com/office/drawing/2014/main" id="{78ED015C-57B2-49C4-9CF2-6C4196F866D4}"/>
              </a:ext>
            </a:extLst>
          </p:cNvPr>
          <p:cNvGrpSpPr>
            <a:grpSpLocks/>
          </p:cNvGrpSpPr>
          <p:nvPr/>
        </p:nvGrpSpPr>
        <p:grpSpPr bwMode="auto">
          <a:xfrm>
            <a:off x="1374852" y="2339689"/>
            <a:ext cx="1849438" cy="1565275"/>
            <a:chOff x="650" y="2082"/>
            <a:chExt cx="1165" cy="986"/>
          </a:xfrm>
        </p:grpSpPr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E6143B4B-05BC-42B5-9B32-6A3B0E349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" y="2741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+mn-lt"/>
                </a:rPr>
                <a:t>s-&gt;data ;</a:t>
              </a:r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0AB51572-EF2B-41CB-A00A-7C1EA28BD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2082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2060"/>
                  </a:solidFill>
                  <a:latin typeface="+mn-lt"/>
                </a:rPr>
                <a:t>(*s).data ;</a:t>
              </a:r>
            </a:p>
          </p:txBody>
        </p:sp>
        <p:sp>
          <p:nvSpPr>
            <p:cNvPr id="31" name="AutoShape 36">
              <a:extLst>
                <a:ext uri="{FF2B5EF4-FFF2-40B4-BE49-F238E27FC236}">
                  <a16:creationId xmlns:a16="http://schemas.microsoft.com/office/drawing/2014/main" id="{CE4062AD-EFDF-4C20-9DEF-AE7B36E9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2439"/>
              <a:ext cx="156" cy="289"/>
            </a:xfrm>
            <a:prstGeom prst="upDownArrow">
              <a:avLst>
                <a:gd name="adj1" fmla="val 50000"/>
                <a:gd name="adj2" fmla="val 36408"/>
              </a:avLst>
            </a:prstGeom>
            <a:solidFill>
              <a:schemeClr val="fol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32" name="Text Box 38">
            <a:extLst>
              <a:ext uri="{FF2B5EF4-FFF2-40B4-BE49-F238E27FC236}">
                <a16:creationId xmlns:a16="http://schemas.microsoft.com/office/drawing/2014/main" id="{DD01CDEC-BC69-46B0-9E9E-E8B92941E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227" y="3777964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+mn-lt"/>
              </a:rPr>
              <a:t>data</a:t>
            </a: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6775971C-AC10-41CF-8DC0-BDD77A21DA00}"/>
              </a:ext>
            </a:extLst>
          </p:cNvPr>
          <p:cNvGrpSpPr>
            <a:grpSpLocks/>
          </p:cNvGrpSpPr>
          <p:nvPr/>
        </p:nvGrpSpPr>
        <p:grpSpPr bwMode="auto">
          <a:xfrm>
            <a:off x="560465" y="4276439"/>
            <a:ext cx="4178300" cy="587375"/>
            <a:chOff x="2860" y="1957"/>
            <a:chExt cx="2632" cy="370"/>
          </a:xfrm>
        </p:grpSpPr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7455D0CA-019E-4FC1-8F38-8504C7E78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957"/>
              <a:ext cx="2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如何引用指针域？</a:t>
              </a:r>
            </a:p>
          </p:txBody>
        </p:sp>
        <p:graphicFrame>
          <p:nvGraphicFramePr>
            <p:cNvPr id="35" name="Object 41">
              <a:extLst>
                <a:ext uri="{FF2B5EF4-FFF2-40B4-BE49-F238E27FC236}">
                  <a16:creationId xmlns:a16="http://schemas.microsoft.com/office/drawing/2014/main" id="{94A132F6-4CDC-41A9-8712-FC8360DF1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0" y="1977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3" name="Clip" r:id="rId6" imgW="861365" imgH="844906" progId="MS_ClipArt_Gallery.5">
                    <p:embed/>
                  </p:oleObj>
                </mc:Choice>
                <mc:Fallback>
                  <p:oleObj name="Clip" r:id="rId6" imgW="861365" imgH="844906" progId="MS_ClipArt_Gallery.5">
                    <p:embed/>
                    <p:pic>
                      <p:nvPicPr>
                        <p:cNvPr id="39955" name="Object 41">
                          <a:extLst>
                            <a:ext uri="{FF2B5EF4-FFF2-40B4-BE49-F238E27FC236}">
                              <a16:creationId xmlns:a16="http://schemas.microsoft.com/office/drawing/2014/main" id="{BBF0F9CA-E5F2-4B21-876D-245C6218DF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977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42">
            <a:extLst>
              <a:ext uri="{FF2B5EF4-FFF2-40B4-BE49-F238E27FC236}">
                <a16:creationId xmlns:a16="http://schemas.microsoft.com/office/drawing/2014/main" id="{C21AF60D-DD95-48D7-A203-4B832B49F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515" y="4184364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+mn-lt"/>
              </a:rPr>
              <a:t>next</a:t>
            </a:r>
          </a:p>
        </p:txBody>
      </p:sp>
      <p:sp>
        <p:nvSpPr>
          <p:cNvPr id="37" name="Text Box 44">
            <a:extLst>
              <a:ext uri="{FF2B5EF4-FFF2-40B4-BE49-F238E27FC236}">
                <a16:creationId xmlns:a16="http://schemas.microsoft.com/office/drawing/2014/main" id="{F1A0070D-6FE6-47B0-BB2F-399F326B1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452" y="5017801"/>
            <a:ext cx="179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+mn-lt"/>
              </a:rPr>
              <a:t>s-&gt;next;</a:t>
            </a:r>
          </a:p>
        </p:txBody>
      </p:sp>
    </p:spTree>
    <p:extLst>
      <p:ext uri="{BB962C8B-B14F-4D97-AF65-F5344CB8AC3E}">
        <p14:creationId xmlns:p14="http://schemas.microsoft.com/office/powerpoint/2010/main" val="374239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grpSp>
        <p:nvGrpSpPr>
          <p:cNvPr id="3" name="Group 82">
            <a:extLst>
              <a:ext uri="{FF2B5EF4-FFF2-40B4-BE49-F238E27FC236}">
                <a16:creationId xmlns:a16="http://schemas.microsoft.com/office/drawing/2014/main" id="{5C4F8161-7598-469E-A54A-536C8E8A0201}"/>
              </a:ext>
            </a:extLst>
          </p:cNvPr>
          <p:cNvGrpSpPr>
            <a:grpSpLocks/>
          </p:cNvGrpSpPr>
          <p:nvPr/>
        </p:nvGrpSpPr>
        <p:grpSpPr bwMode="auto">
          <a:xfrm>
            <a:off x="6486124" y="1034170"/>
            <a:ext cx="2265362" cy="4732338"/>
            <a:chOff x="3342" y="818"/>
            <a:chExt cx="1427" cy="2981"/>
          </a:xfrm>
        </p:grpSpPr>
        <p:grpSp>
          <p:nvGrpSpPr>
            <p:cNvPr id="4" name="Group 83">
              <a:extLst>
                <a:ext uri="{FF2B5EF4-FFF2-40B4-BE49-F238E27FC236}">
                  <a16:creationId xmlns:a16="http://schemas.microsoft.com/office/drawing/2014/main" id="{2C8B441A-1168-4B47-AE94-9B1745BF0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942"/>
              <a:ext cx="707" cy="2836"/>
              <a:chOff x="4287" y="1050"/>
              <a:chExt cx="707" cy="2836"/>
            </a:xfrm>
          </p:grpSpPr>
          <p:sp>
            <p:nvSpPr>
              <p:cNvPr id="29" name="Text Box 84">
                <a:extLst>
                  <a:ext uri="{FF2B5EF4-FFF2-40B4-BE49-F238E27FC236}">
                    <a16:creationId xmlns:a16="http://schemas.microsoft.com/office/drawing/2014/main" id="{85C7E49C-420D-4FA6-85BE-38351A7A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30" name="Line 85">
                <a:extLst>
                  <a:ext uri="{FF2B5EF4-FFF2-40B4-BE49-F238E27FC236}">
                    <a16:creationId xmlns:a16="http://schemas.microsoft.com/office/drawing/2014/main" id="{C75D196B-B125-40AB-BF13-EB0FB8EFE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86">
                <a:extLst>
                  <a:ext uri="{FF2B5EF4-FFF2-40B4-BE49-F238E27FC236}">
                    <a16:creationId xmlns:a16="http://schemas.microsoft.com/office/drawing/2014/main" id="{7F7B59CA-3EC7-41EA-847A-FFBC098ED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Text Box 87">
              <a:extLst>
                <a:ext uri="{FF2B5EF4-FFF2-40B4-BE49-F238E27FC236}">
                  <a16:creationId xmlns:a16="http://schemas.microsoft.com/office/drawing/2014/main" id="{9067BCA6-2FE8-49E0-A327-EF102DF5E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079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6" name="Text Box 88">
              <a:extLst>
                <a:ext uri="{FF2B5EF4-FFF2-40B4-BE49-F238E27FC236}">
                  <a16:creationId xmlns:a16="http://schemas.microsoft.com/office/drawing/2014/main" id="{8697A77A-FE98-47D7-B5B1-E781517A4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520"/>
              <a:ext cx="3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7" name="Text Box 89">
              <a:extLst>
                <a:ext uri="{FF2B5EF4-FFF2-40B4-BE49-F238E27FC236}">
                  <a16:creationId xmlns:a16="http://schemas.microsoft.com/office/drawing/2014/main" id="{9E39134D-3FF4-42FE-8365-518744B06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345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8" name="Text Box 90">
              <a:extLst>
                <a:ext uri="{FF2B5EF4-FFF2-40B4-BE49-F238E27FC236}">
                  <a16:creationId xmlns:a16="http://schemas.microsoft.com/office/drawing/2014/main" id="{59EF4523-F2F4-477A-9586-75F97304B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3118"/>
              <a:ext cx="32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9" name="Rectangle 91">
              <a:extLst>
                <a:ext uri="{FF2B5EF4-FFF2-40B4-BE49-F238E27FC236}">
                  <a16:creationId xmlns:a16="http://schemas.microsoft.com/office/drawing/2014/main" id="{63385ECC-C5F1-4157-B993-66534BAF2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81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0" name="Rectangle 92">
              <a:extLst>
                <a:ext uri="{FF2B5EF4-FFF2-40B4-BE49-F238E27FC236}">
                  <a16:creationId xmlns:a16="http://schemas.microsoft.com/office/drawing/2014/main" id="{30A4ED09-07F2-471C-B3DD-CEC41B22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9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1" name="Rectangle 93">
              <a:extLst>
                <a:ext uri="{FF2B5EF4-FFF2-40B4-BE49-F238E27FC236}">
                  <a16:creationId xmlns:a16="http://schemas.microsoft.com/office/drawing/2014/main" id="{7025D597-D93A-4A59-99E1-B3D333BA3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802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2" name="Rectangle 94">
              <a:extLst>
                <a:ext uri="{FF2B5EF4-FFF2-40B4-BE49-F238E27FC236}">
                  <a16:creationId xmlns:a16="http://schemas.microsoft.com/office/drawing/2014/main" id="{10F5CAC9-834D-4ACF-AAC1-CC8A67DA5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488"/>
              <a:ext cx="3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3" name="Line 95">
              <a:extLst>
                <a:ext uri="{FF2B5EF4-FFF2-40B4-BE49-F238E27FC236}">
                  <a16:creationId xmlns:a16="http://schemas.microsoft.com/office/drawing/2014/main" id="{CB29D566-F69C-4EAF-93FD-3901FB905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107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6">
              <a:extLst>
                <a:ext uri="{FF2B5EF4-FFF2-40B4-BE49-F238E27FC236}">
                  <a16:creationId xmlns:a16="http://schemas.microsoft.com/office/drawing/2014/main" id="{DEA885C2-2211-4AD8-B43C-A4D9D6548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354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7">
              <a:extLst>
                <a:ext uri="{FF2B5EF4-FFF2-40B4-BE49-F238E27FC236}">
                  <a16:creationId xmlns:a16="http://schemas.microsoft.com/office/drawing/2014/main" id="{87744C4B-89FD-40C8-B612-FC8215D63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528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98">
              <a:extLst>
                <a:ext uri="{FF2B5EF4-FFF2-40B4-BE49-F238E27FC236}">
                  <a16:creationId xmlns:a16="http://schemas.microsoft.com/office/drawing/2014/main" id="{32BAFEF9-FA1F-464B-9C85-D5BDE5387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765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99">
              <a:extLst>
                <a:ext uri="{FF2B5EF4-FFF2-40B4-BE49-F238E27FC236}">
                  <a16:creationId xmlns:a16="http://schemas.microsoft.com/office/drawing/2014/main" id="{6F9D7990-314A-4092-AEED-EB4035108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950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00">
              <a:extLst>
                <a:ext uri="{FF2B5EF4-FFF2-40B4-BE49-F238E27FC236}">
                  <a16:creationId xmlns:a16="http://schemas.microsoft.com/office/drawing/2014/main" id="{B9EB4874-5ED3-4347-A8C0-5B428C969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351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1">
              <a:extLst>
                <a:ext uri="{FF2B5EF4-FFF2-40B4-BE49-F238E27FC236}">
                  <a16:creationId xmlns:a16="http://schemas.microsoft.com/office/drawing/2014/main" id="{F6D2BEB0-153F-4FEF-AE5A-03B379217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598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2">
              <a:extLst>
                <a:ext uri="{FF2B5EF4-FFF2-40B4-BE49-F238E27FC236}">
                  <a16:creationId xmlns:a16="http://schemas.microsoft.com/office/drawing/2014/main" id="{CE9EBAFF-1214-4238-97AA-EBD6B98E3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773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3">
              <a:extLst>
                <a:ext uri="{FF2B5EF4-FFF2-40B4-BE49-F238E27FC236}">
                  <a16:creationId xmlns:a16="http://schemas.microsoft.com/office/drawing/2014/main" id="{1D099D51-E455-416B-8860-0D8446D4F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74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4">
              <a:extLst>
                <a:ext uri="{FF2B5EF4-FFF2-40B4-BE49-F238E27FC236}">
                  <a16:creationId xmlns:a16="http://schemas.microsoft.com/office/drawing/2014/main" id="{F80E059A-7BB6-478A-99E7-1415B94D5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3400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5">
              <a:extLst>
                <a:ext uri="{FF2B5EF4-FFF2-40B4-BE49-F238E27FC236}">
                  <a16:creationId xmlns:a16="http://schemas.microsoft.com/office/drawing/2014/main" id="{E1F7FB7F-6321-4BEA-8411-266A87B4B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85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6">
              <a:extLst>
                <a:ext uri="{FF2B5EF4-FFF2-40B4-BE49-F238E27FC236}">
                  <a16:creationId xmlns:a16="http://schemas.microsoft.com/office/drawing/2014/main" id="{30633D0A-ABC6-41E2-8176-ACE2885EB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583"/>
              <a:ext cx="28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07">
              <a:extLst>
                <a:ext uri="{FF2B5EF4-FFF2-40B4-BE49-F238E27FC236}">
                  <a16:creationId xmlns:a16="http://schemas.microsoft.com/office/drawing/2014/main" id="{213EB259-E133-4A39-B865-1EA5AC8E4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457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0200</a:t>
              </a:r>
            </a:p>
          </p:txBody>
        </p:sp>
        <p:sp>
          <p:nvSpPr>
            <p:cNvPr id="26" name="Rectangle 108">
              <a:extLst>
                <a:ext uri="{FF2B5EF4-FFF2-40B4-BE49-F238E27FC236}">
                  <a16:creationId xmlns:a16="http://schemas.microsoft.com/office/drawing/2014/main" id="{E5232B23-AB0F-4089-B755-EBAEF44B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28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0325</a:t>
              </a:r>
            </a:p>
          </p:txBody>
        </p:sp>
        <p:sp>
          <p:nvSpPr>
            <p:cNvPr id="27" name="Rectangle 109">
              <a:extLst>
                <a:ext uri="{FF2B5EF4-FFF2-40B4-BE49-F238E27FC236}">
                  <a16:creationId xmlns:a16="http://schemas.microsoft.com/office/drawing/2014/main" id="{1C454B1D-6A20-4364-97E8-7825CDD3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085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0300</a:t>
              </a:r>
            </a:p>
          </p:txBody>
        </p:sp>
        <p:sp>
          <p:nvSpPr>
            <p:cNvPr id="28" name="Rectangle 110">
              <a:extLst>
                <a:ext uri="{FF2B5EF4-FFF2-40B4-BE49-F238E27FC236}">
                  <a16:creationId xmlns:a16="http://schemas.microsoft.com/office/drawing/2014/main" id="{6CDE1B57-BA54-4A73-A51B-EFB5F979A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271"/>
              <a:ext cx="54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∧</a:t>
              </a:r>
            </a:p>
          </p:txBody>
        </p:sp>
      </p:grpSp>
      <p:grpSp>
        <p:nvGrpSpPr>
          <p:cNvPr id="32" name="Group 142">
            <a:extLst>
              <a:ext uri="{FF2B5EF4-FFF2-40B4-BE49-F238E27FC236}">
                <a16:creationId xmlns:a16="http://schemas.microsoft.com/office/drawing/2014/main" id="{D2D317ED-F1C6-4DE3-82DB-8C4D5A0AC524}"/>
              </a:ext>
            </a:extLst>
          </p:cNvPr>
          <p:cNvGrpSpPr>
            <a:grpSpLocks/>
          </p:cNvGrpSpPr>
          <p:nvPr/>
        </p:nvGrpSpPr>
        <p:grpSpPr bwMode="auto">
          <a:xfrm>
            <a:off x="547285" y="4321883"/>
            <a:ext cx="6413500" cy="1444625"/>
            <a:chOff x="249" y="3063"/>
            <a:chExt cx="4040" cy="910"/>
          </a:xfrm>
        </p:grpSpPr>
        <p:grpSp>
          <p:nvGrpSpPr>
            <p:cNvPr id="33" name="Group 141">
              <a:extLst>
                <a:ext uri="{FF2B5EF4-FFF2-40B4-BE49-F238E27FC236}">
                  <a16:creationId xmlns:a16="http://schemas.microsoft.com/office/drawing/2014/main" id="{9ED88CC3-89FE-4F3E-8B6E-D3D00E35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" y="3528"/>
              <a:ext cx="3966" cy="445"/>
              <a:chOff x="323" y="3528"/>
              <a:chExt cx="3966" cy="445"/>
            </a:xfrm>
          </p:grpSpPr>
          <p:sp>
            <p:nvSpPr>
              <p:cNvPr id="35" name="Line 15">
                <a:extLst>
                  <a:ext uri="{FF2B5EF4-FFF2-40B4-BE49-F238E27FC236}">
                    <a16:creationId xmlns:a16="http://schemas.microsoft.com/office/drawing/2014/main" id="{721C5F31-3053-4854-AFF3-B35652946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" y="3816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36" name="Text Box 16">
                <a:extLst>
                  <a:ext uri="{FF2B5EF4-FFF2-40B4-BE49-F238E27FC236}">
                    <a16:creationId xmlns:a16="http://schemas.microsoft.com/office/drawing/2014/main" id="{3EBCF02A-10B4-4FE2-8AED-4A5FDAECA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3528"/>
                <a:ext cx="48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+mj-lt"/>
                  </a:rPr>
                  <a:t>head</a:t>
                </a:r>
              </a:p>
            </p:txBody>
          </p:sp>
          <p:sp>
            <p:nvSpPr>
              <p:cNvPr id="37" name="Line 30">
                <a:extLst>
                  <a:ext uri="{FF2B5EF4-FFF2-40B4-BE49-F238E27FC236}">
                    <a16:creationId xmlns:a16="http://schemas.microsoft.com/office/drawing/2014/main" id="{E7148A77-5DCD-4A8D-913C-590AC1747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9" y="3842"/>
                <a:ext cx="354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38" name="Group 113">
                <a:extLst>
                  <a:ext uri="{FF2B5EF4-FFF2-40B4-BE49-F238E27FC236}">
                    <a16:creationId xmlns:a16="http://schemas.microsoft.com/office/drawing/2014/main" id="{31A2FF9B-32BF-4143-BBDB-936DAE68D2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6" y="3641"/>
                <a:ext cx="704" cy="305"/>
                <a:chOff x="759" y="3237"/>
                <a:chExt cx="704" cy="305"/>
              </a:xfrm>
            </p:grpSpPr>
            <p:sp>
              <p:nvSpPr>
                <p:cNvPr id="49" name="Text Box 111">
                  <a:extLst>
                    <a:ext uri="{FF2B5EF4-FFF2-40B4-BE49-F238E27FC236}">
                      <a16:creationId xmlns:a16="http://schemas.microsoft.com/office/drawing/2014/main" id="{D6C88D47-26C7-40A7-A33D-6BAC91B76B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i="1" dirty="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a</a:t>
                  </a:r>
                  <a:r>
                    <a:rPr lang="en-US" altLang="zh-CN" sz="2800" b="1" baseline="-25000" dirty="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1</a:t>
                  </a:r>
                </a:p>
              </p:txBody>
            </p:sp>
            <p:sp>
              <p:nvSpPr>
                <p:cNvPr id="50" name="Line 112">
                  <a:extLst>
                    <a:ext uri="{FF2B5EF4-FFF2-40B4-BE49-F238E27FC236}">
                      <a16:creationId xmlns:a16="http://schemas.microsoft.com/office/drawing/2014/main" id="{D844A8A5-7453-4F04-8BA6-76502EE4A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C002124C-2668-4A81-AFDE-69CF52C8F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5" y="3825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40" name="Group 114">
                <a:extLst>
                  <a:ext uri="{FF2B5EF4-FFF2-40B4-BE49-F238E27FC236}">
                    <a16:creationId xmlns:a16="http://schemas.microsoft.com/office/drawing/2014/main" id="{03B1BB04-E550-43C4-9CC7-430B9FE88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2" y="3650"/>
                <a:ext cx="704" cy="305"/>
                <a:chOff x="759" y="3237"/>
                <a:chExt cx="704" cy="305"/>
              </a:xfrm>
            </p:grpSpPr>
            <p:sp>
              <p:nvSpPr>
                <p:cNvPr id="47" name="Text Box 115">
                  <a:extLst>
                    <a:ext uri="{FF2B5EF4-FFF2-40B4-BE49-F238E27FC236}">
                      <a16:creationId xmlns:a16="http://schemas.microsoft.com/office/drawing/2014/main" id="{C933BF2A-4BDE-465D-9693-1ECE18B1B4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i="1" dirty="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a</a:t>
                  </a:r>
                  <a:r>
                    <a:rPr lang="en-US" altLang="zh-CN" sz="2800" b="1" baseline="-25000" dirty="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2</a:t>
                  </a:r>
                </a:p>
              </p:txBody>
            </p:sp>
            <p:sp>
              <p:nvSpPr>
                <p:cNvPr id="48" name="Line 116">
                  <a:extLst>
                    <a:ext uri="{FF2B5EF4-FFF2-40B4-BE49-F238E27FC236}">
                      <a16:creationId xmlns:a16="http://schemas.microsoft.com/office/drawing/2014/main" id="{C81D39BD-72DE-4E9E-A12B-967801AC0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Line 117">
                <a:extLst>
                  <a:ext uri="{FF2B5EF4-FFF2-40B4-BE49-F238E27FC236}">
                    <a16:creationId xmlns:a16="http://schemas.microsoft.com/office/drawing/2014/main" id="{8895DB48-E235-49F0-8055-38354A2CA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42" name="Line 121">
                <a:extLst>
                  <a:ext uri="{FF2B5EF4-FFF2-40B4-BE49-F238E27FC236}">
                    <a16:creationId xmlns:a16="http://schemas.microsoft.com/office/drawing/2014/main" id="{203677A4-53DD-452F-BBCD-A889B148F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43" name="Group 122">
                <a:extLst>
                  <a:ext uri="{FF2B5EF4-FFF2-40B4-BE49-F238E27FC236}">
                    <a16:creationId xmlns:a16="http://schemas.microsoft.com/office/drawing/2014/main" id="{CF8E53E2-8997-4A2F-8DB1-DFABF3B21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3668"/>
                <a:ext cx="704" cy="305"/>
                <a:chOff x="759" y="3237"/>
                <a:chExt cx="704" cy="305"/>
              </a:xfrm>
            </p:grpSpPr>
            <p:sp>
              <p:nvSpPr>
                <p:cNvPr id="45" name="Text Box 123">
                  <a:extLst>
                    <a:ext uri="{FF2B5EF4-FFF2-40B4-BE49-F238E27FC236}">
                      <a16:creationId xmlns:a16="http://schemas.microsoft.com/office/drawing/2014/main" id="{763E5DFF-E01A-4ADD-BE89-84A7F1DB09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i="1" dirty="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a</a:t>
                  </a:r>
                  <a:r>
                    <a:rPr lang="en-US" altLang="zh-CN" sz="2800" b="1" i="1" baseline="-25000" dirty="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n</a:t>
                  </a:r>
                </a:p>
              </p:txBody>
            </p:sp>
            <p:sp>
              <p:nvSpPr>
                <p:cNvPr id="46" name="Line 124">
                  <a:extLst>
                    <a:ext uri="{FF2B5EF4-FFF2-40B4-BE49-F238E27FC236}">
                      <a16:creationId xmlns:a16="http://schemas.microsoft.com/office/drawing/2014/main" id="{B251B87A-7A7B-47EE-9E6E-F03A91D9BE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28">
                <a:extLst>
                  <a:ext uri="{FF2B5EF4-FFF2-40B4-BE49-F238E27FC236}">
                    <a16:creationId xmlns:a16="http://schemas.microsoft.com/office/drawing/2014/main" id="{D14ED137-E760-4F9C-849F-CCCF83955D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3667"/>
                <a:ext cx="32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∧</a:t>
                </a:r>
              </a:p>
            </p:txBody>
          </p:sp>
        </p:grpSp>
        <p:sp>
          <p:nvSpPr>
            <p:cNvPr id="34" name="Text Box 130">
              <a:extLst>
                <a:ext uri="{FF2B5EF4-FFF2-40B4-BE49-F238E27FC236}">
                  <a16:creationId xmlns:a16="http://schemas.microsoft.com/office/drawing/2014/main" id="{DC3E5701-A632-4A62-BD05-50105BF60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063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非空表</a:t>
              </a:r>
            </a:p>
          </p:txBody>
        </p:sp>
      </p:grpSp>
      <p:grpSp>
        <p:nvGrpSpPr>
          <p:cNvPr id="51" name="Group 143">
            <a:extLst>
              <a:ext uri="{FF2B5EF4-FFF2-40B4-BE49-F238E27FC236}">
                <a16:creationId xmlns:a16="http://schemas.microsoft.com/office/drawing/2014/main" id="{AB71423B-1965-4B16-94CB-241D3FFC82AA}"/>
              </a:ext>
            </a:extLst>
          </p:cNvPr>
          <p:cNvGrpSpPr>
            <a:grpSpLocks/>
          </p:cNvGrpSpPr>
          <p:nvPr/>
        </p:nvGrpSpPr>
        <p:grpSpPr bwMode="auto">
          <a:xfrm>
            <a:off x="591735" y="3175708"/>
            <a:ext cx="2465387" cy="1027112"/>
            <a:chOff x="277" y="2341"/>
            <a:chExt cx="1553" cy="647"/>
          </a:xfrm>
        </p:grpSpPr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DE4A4F39-64EE-4C13-9715-788F6EE1A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697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+mj-lt"/>
                </a:rPr>
                <a:t>head=NULL</a:t>
              </a:r>
            </a:p>
          </p:txBody>
        </p:sp>
        <p:sp>
          <p:nvSpPr>
            <p:cNvPr id="53" name="Text Box 132">
              <a:extLst>
                <a:ext uri="{FF2B5EF4-FFF2-40B4-BE49-F238E27FC236}">
                  <a16:creationId xmlns:a16="http://schemas.microsoft.com/office/drawing/2014/main" id="{286592C6-CB6C-4501-B564-E193153DF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341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空表</a:t>
              </a:r>
            </a:p>
          </p:txBody>
        </p:sp>
      </p:grpSp>
      <p:sp>
        <p:nvSpPr>
          <p:cNvPr id="54" name="Rectangle 135">
            <a:extLst>
              <a:ext uri="{FF2B5EF4-FFF2-40B4-BE49-F238E27FC236}">
                <a16:creationId xmlns:a16="http://schemas.microsoft.com/office/drawing/2014/main" id="{25DE3D1F-86D8-44C7-B1EF-D2FAE94D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38" y="1918174"/>
            <a:ext cx="5672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重点在数据元素之间的逻辑关系的表示，所以，将实际存储地址抽象。</a:t>
            </a:r>
          </a:p>
        </p:txBody>
      </p:sp>
      <p:grpSp>
        <p:nvGrpSpPr>
          <p:cNvPr id="55" name="Group 140">
            <a:extLst>
              <a:ext uri="{FF2B5EF4-FFF2-40B4-BE49-F238E27FC236}">
                <a16:creationId xmlns:a16="http://schemas.microsoft.com/office/drawing/2014/main" id="{AD018230-4F41-4D27-9886-D7316AE8712D}"/>
              </a:ext>
            </a:extLst>
          </p:cNvPr>
          <p:cNvGrpSpPr>
            <a:grpSpLocks/>
          </p:cNvGrpSpPr>
          <p:nvPr/>
        </p:nvGrpSpPr>
        <p:grpSpPr bwMode="auto">
          <a:xfrm>
            <a:off x="540774" y="1413350"/>
            <a:ext cx="4210050" cy="582613"/>
            <a:chOff x="201" y="1145"/>
            <a:chExt cx="2652" cy="367"/>
          </a:xfrm>
        </p:grpSpPr>
        <p:sp>
          <p:nvSpPr>
            <p:cNvPr id="56" name="Rectangle 138">
              <a:extLst>
                <a:ext uri="{FF2B5EF4-FFF2-40B4-BE49-F238E27FC236}">
                  <a16:creationId xmlns:a16="http://schemas.microsoft.com/office/drawing/2014/main" id="{CFE1616F-9F61-479A-9108-957FA032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145"/>
              <a:ext cx="2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什么是存储结构？</a:t>
              </a:r>
            </a:p>
          </p:txBody>
        </p:sp>
        <p:graphicFrame>
          <p:nvGraphicFramePr>
            <p:cNvPr id="57" name="Object 139">
              <a:extLst>
                <a:ext uri="{FF2B5EF4-FFF2-40B4-BE49-F238E27FC236}">
                  <a16:creationId xmlns:a16="http://schemas.microsoft.com/office/drawing/2014/main" id="{9FBC9AD6-1CBD-4B69-85EE-0908717374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" y="1162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8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40971" name="Object 139">
                          <a:extLst>
                            <a:ext uri="{FF2B5EF4-FFF2-40B4-BE49-F238E27FC236}">
                              <a16:creationId xmlns:a16="http://schemas.microsoft.com/office/drawing/2014/main" id="{87CD3F2A-6E45-4ACF-BA72-514CDEF939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" y="1162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969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B8D46E6-0A93-4A9A-845D-357C8A33E634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1298575"/>
            <a:ext cx="2265362" cy="4732338"/>
            <a:chOff x="3342" y="818"/>
            <a:chExt cx="1427" cy="2981"/>
          </a:xfrm>
          <a:noFill/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3DA9B3BD-F4D6-4BC0-9E92-BD9F5A5C6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942"/>
              <a:ext cx="707" cy="2836"/>
              <a:chOff x="4287" y="1050"/>
              <a:chExt cx="707" cy="2836"/>
            </a:xfrm>
            <a:grpFill/>
          </p:grpSpPr>
          <p:sp>
            <p:nvSpPr>
              <p:cNvPr id="29" name="Text Box 8">
                <a:extLst>
                  <a:ext uri="{FF2B5EF4-FFF2-40B4-BE49-F238E27FC236}">
                    <a16:creationId xmlns:a16="http://schemas.microsoft.com/office/drawing/2014/main" id="{C5265D4A-A112-444C-96E8-F1A94C64A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30" name="Line 9">
                <a:extLst>
                  <a:ext uri="{FF2B5EF4-FFF2-40B4-BE49-F238E27FC236}">
                    <a16:creationId xmlns:a16="http://schemas.microsoft.com/office/drawing/2014/main" id="{775CE3D7-E0F5-48A1-A079-4A14DE391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0">
                <a:extLst>
                  <a:ext uri="{FF2B5EF4-FFF2-40B4-BE49-F238E27FC236}">
                    <a16:creationId xmlns:a16="http://schemas.microsoft.com/office/drawing/2014/main" id="{DE09D29F-921C-4701-A3FF-151F4C6F5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623BF9DF-6AFD-4B5C-B85F-2E23A3D33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079"/>
              <a:ext cx="346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7F606A32-28C6-4680-B8EF-097E48514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520"/>
              <a:ext cx="322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01153D14-1234-4B0F-9918-38730BCCA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345"/>
              <a:ext cx="346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FC4B81D3-B098-4CB6-950F-789561C7F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3118"/>
              <a:ext cx="320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547169F6-F076-47D7-B9D3-3DA92C3D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818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9A3FA87D-0086-4A7D-8C0C-35BA5842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988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1A048834-3F40-43F6-B503-419C845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802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49EE5F37-532B-40A2-A811-D7F5F814F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488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32B15DA7-95CA-4F4E-A63F-42F00FE5C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107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1C8E66A1-BBEF-4D89-94DD-232712D44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354"/>
              <a:ext cx="69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C0A6966B-B507-4DFF-8C4A-41FF55A4C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528"/>
              <a:ext cx="69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21703287-70B5-4D9D-AFDE-116D39D99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765"/>
              <a:ext cx="69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A8FA1164-1F59-42C1-A11D-0DDACD904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950"/>
              <a:ext cx="69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ADF66766-044A-425D-8BCA-4B6B37F2F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351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5225FF9E-6E21-4D69-BF07-E216418F4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598"/>
              <a:ext cx="69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6375E06F-7200-4ADA-B9FD-58CD0EBFF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773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344E9C5F-E1F8-4E7D-84B3-A7F2AA8E8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74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id="{38C53181-5723-4D7A-88B4-A7AD4E872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3400"/>
              <a:ext cx="69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A12DEC4C-359D-4278-AEC8-6CFBCD8D0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85"/>
              <a:ext cx="69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9A6CDAA6-8FC8-4778-AE63-1B62A4159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583"/>
              <a:ext cx="289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31">
              <a:extLst>
                <a:ext uri="{FF2B5EF4-FFF2-40B4-BE49-F238E27FC236}">
                  <a16:creationId xmlns:a16="http://schemas.microsoft.com/office/drawing/2014/main" id="{CD92B000-71C5-4730-8F81-695A49FA3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457"/>
              <a:ext cx="540" cy="56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0200</a:t>
              </a:r>
            </a:p>
          </p:txBody>
        </p:sp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41691EB7-407A-4500-883D-CD9BFD0FF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28"/>
              <a:ext cx="540" cy="56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0325</a:t>
              </a:r>
            </a:p>
          </p:txBody>
        </p:sp>
        <p:sp>
          <p:nvSpPr>
            <p:cNvPr id="27" name="Rectangle 33">
              <a:extLst>
                <a:ext uri="{FF2B5EF4-FFF2-40B4-BE49-F238E27FC236}">
                  <a16:creationId xmlns:a16="http://schemas.microsoft.com/office/drawing/2014/main" id="{AF504B4B-F3ED-4384-969F-97A62CE0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085"/>
              <a:ext cx="540" cy="56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0300</a:t>
              </a:r>
            </a:p>
          </p:txBody>
        </p:sp>
        <p:sp>
          <p:nvSpPr>
            <p:cNvPr id="28" name="Rectangle 34">
              <a:extLst>
                <a:ext uri="{FF2B5EF4-FFF2-40B4-BE49-F238E27FC236}">
                  <a16:creationId xmlns:a16="http://schemas.microsoft.com/office/drawing/2014/main" id="{26E37EA1-6759-4E71-97A5-E8896BD7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271"/>
              <a:ext cx="540" cy="56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∧</a:t>
              </a:r>
            </a:p>
          </p:txBody>
        </p:sp>
      </p:grpSp>
      <p:grpSp>
        <p:nvGrpSpPr>
          <p:cNvPr id="32" name="Group 35">
            <a:extLst>
              <a:ext uri="{FF2B5EF4-FFF2-40B4-BE49-F238E27FC236}">
                <a16:creationId xmlns:a16="http://schemas.microsoft.com/office/drawing/2014/main" id="{DAD5F418-8915-4B66-887B-2C101E18A044}"/>
              </a:ext>
            </a:extLst>
          </p:cNvPr>
          <p:cNvGrpSpPr>
            <a:grpSpLocks/>
          </p:cNvGrpSpPr>
          <p:nvPr/>
        </p:nvGrpSpPr>
        <p:grpSpPr bwMode="auto">
          <a:xfrm>
            <a:off x="387350" y="4102780"/>
            <a:ext cx="6413500" cy="1444625"/>
            <a:chOff x="249" y="3063"/>
            <a:chExt cx="4040" cy="910"/>
          </a:xfrm>
        </p:grpSpPr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E8E4D667-3C75-4A2B-AA6B-51A4CED48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" y="3528"/>
              <a:ext cx="3966" cy="445"/>
              <a:chOff x="323" y="3528"/>
              <a:chExt cx="3966" cy="445"/>
            </a:xfrm>
          </p:grpSpPr>
          <p:sp>
            <p:nvSpPr>
              <p:cNvPr id="35" name="Line 37">
                <a:extLst>
                  <a:ext uri="{FF2B5EF4-FFF2-40B4-BE49-F238E27FC236}">
                    <a16:creationId xmlns:a16="http://schemas.microsoft.com/office/drawing/2014/main" id="{28E332F0-DB8F-4335-A69D-087070D1D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" y="3816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36" name="Text Box 38">
                <a:extLst>
                  <a:ext uri="{FF2B5EF4-FFF2-40B4-BE49-F238E27FC236}">
                    <a16:creationId xmlns:a16="http://schemas.microsoft.com/office/drawing/2014/main" id="{85B29E97-AE4B-46E1-ADAD-F9FE6CF7C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352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微软雅黑" panose="020B0503020204020204" pitchFamily="34" charset="-122"/>
                  </a:rPr>
                  <a:t>head</a:t>
                </a:r>
              </a:p>
            </p:txBody>
          </p:sp>
          <p:sp>
            <p:nvSpPr>
              <p:cNvPr id="37" name="Line 39">
                <a:extLst>
                  <a:ext uri="{FF2B5EF4-FFF2-40B4-BE49-F238E27FC236}">
                    <a16:creationId xmlns:a16="http://schemas.microsoft.com/office/drawing/2014/main" id="{BA834610-776A-4F8A-B852-DE69A0581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9" y="3842"/>
                <a:ext cx="354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38" name="Group 40">
                <a:extLst>
                  <a:ext uri="{FF2B5EF4-FFF2-40B4-BE49-F238E27FC236}">
                    <a16:creationId xmlns:a16="http://schemas.microsoft.com/office/drawing/2014/main" id="{F2B67653-0667-419E-898A-9C26F9CB1D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6" y="3641"/>
                <a:ext cx="704" cy="305"/>
                <a:chOff x="759" y="3237"/>
                <a:chExt cx="704" cy="305"/>
              </a:xfrm>
            </p:grpSpPr>
            <p:sp>
              <p:nvSpPr>
                <p:cNvPr id="49" name="Text Box 41">
                  <a:extLst>
                    <a:ext uri="{FF2B5EF4-FFF2-40B4-BE49-F238E27FC236}">
                      <a16:creationId xmlns:a16="http://schemas.microsoft.com/office/drawing/2014/main" id="{961A841C-12D9-4C19-9076-7A3F472402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1</a:t>
                  </a:r>
                </a:p>
              </p:txBody>
            </p:sp>
            <p:sp>
              <p:nvSpPr>
                <p:cNvPr id="50" name="Line 42">
                  <a:extLst>
                    <a:ext uri="{FF2B5EF4-FFF2-40B4-BE49-F238E27FC236}">
                      <a16:creationId xmlns:a16="http://schemas.microsoft.com/office/drawing/2014/main" id="{71D9B473-DC28-4307-9A93-B2F8205781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43">
                <a:extLst>
                  <a:ext uri="{FF2B5EF4-FFF2-40B4-BE49-F238E27FC236}">
                    <a16:creationId xmlns:a16="http://schemas.microsoft.com/office/drawing/2014/main" id="{C58A80F3-BE06-4BA7-8E07-1E0E00D41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5" y="3825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40" name="Group 44">
                <a:extLst>
                  <a:ext uri="{FF2B5EF4-FFF2-40B4-BE49-F238E27FC236}">
                    <a16:creationId xmlns:a16="http://schemas.microsoft.com/office/drawing/2014/main" id="{B3C0812A-5D90-445D-A428-EDEC912878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2" y="3650"/>
                <a:ext cx="704" cy="305"/>
                <a:chOff x="759" y="3237"/>
                <a:chExt cx="704" cy="305"/>
              </a:xfrm>
            </p:grpSpPr>
            <p:sp>
              <p:nvSpPr>
                <p:cNvPr id="47" name="Text Box 45">
                  <a:extLst>
                    <a:ext uri="{FF2B5EF4-FFF2-40B4-BE49-F238E27FC236}">
                      <a16:creationId xmlns:a16="http://schemas.microsoft.com/office/drawing/2014/main" id="{1ABC46D6-1232-48F7-A803-2B9B2D744A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2</a:t>
                  </a:r>
                </a:p>
              </p:txBody>
            </p:sp>
            <p:sp>
              <p:nvSpPr>
                <p:cNvPr id="48" name="Line 46">
                  <a:extLst>
                    <a:ext uri="{FF2B5EF4-FFF2-40B4-BE49-F238E27FC236}">
                      <a16:creationId xmlns:a16="http://schemas.microsoft.com/office/drawing/2014/main" id="{A54EE473-25C8-4DAA-8154-C84F008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Line 47">
                <a:extLst>
                  <a:ext uri="{FF2B5EF4-FFF2-40B4-BE49-F238E27FC236}">
                    <a16:creationId xmlns:a16="http://schemas.microsoft.com/office/drawing/2014/main" id="{7C86C6E7-175A-42DE-B685-26075633C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42" name="Line 48">
                <a:extLst>
                  <a:ext uri="{FF2B5EF4-FFF2-40B4-BE49-F238E27FC236}">
                    <a16:creationId xmlns:a16="http://schemas.microsoft.com/office/drawing/2014/main" id="{453DF8F1-F4D1-4AFD-BE3D-305F685DE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43" name="Group 49">
                <a:extLst>
                  <a:ext uri="{FF2B5EF4-FFF2-40B4-BE49-F238E27FC236}">
                    <a16:creationId xmlns:a16="http://schemas.microsoft.com/office/drawing/2014/main" id="{380CDE9A-33CE-4A06-8110-9030EEA90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3668"/>
                <a:ext cx="704" cy="305"/>
                <a:chOff x="759" y="3237"/>
                <a:chExt cx="704" cy="305"/>
              </a:xfrm>
            </p:grpSpPr>
            <p:sp>
              <p:nvSpPr>
                <p:cNvPr id="45" name="Text Box 50">
                  <a:extLst>
                    <a:ext uri="{FF2B5EF4-FFF2-40B4-BE49-F238E27FC236}">
                      <a16:creationId xmlns:a16="http://schemas.microsoft.com/office/drawing/2014/main" id="{DBD0B692-9EFC-4312-B727-4AD2F93345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i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n</a:t>
                  </a:r>
                </a:p>
              </p:txBody>
            </p:sp>
            <p:sp>
              <p:nvSpPr>
                <p:cNvPr id="46" name="Line 51">
                  <a:extLst>
                    <a:ext uri="{FF2B5EF4-FFF2-40B4-BE49-F238E27FC236}">
                      <a16:creationId xmlns:a16="http://schemas.microsoft.com/office/drawing/2014/main" id="{4A9CAD28-6E9A-4898-A850-BF53991CD4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52">
                <a:extLst>
                  <a:ext uri="{FF2B5EF4-FFF2-40B4-BE49-F238E27FC236}">
                    <a16:creationId xmlns:a16="http://schemas.microsoft.com/office/drawing/2014/main" id="{9CB7597F-1E61-4348-BF98-ED9EC3898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3667"/>
                <a:ext cx="32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微软雅黑" panose="020B0503020204020204" pitchFamily="34" charset="-122"/>
                  </a:rPr>
                  <a:t>∧</a:t>
                </a:r>
              </a:p>
            </p:txBody>
          </p:sp>
        </p:grpSp>
        <p:sp>
          <p:nvSpPr>
            <p:cNvPr id="34" name="Text Box 53">
              <a:extLst>
                <a:ext uri="{FF2B5EF4-FFF2-40B4-BE49-F238E27FC236}">
                  <a16:creationId xmlns:a16="http://schemas.microsoft.com/office/drawing/2014/main" id="{0D8ECF03-DC8A-40B0-90FB-F3DE80E62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063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非空表</a:t>
              </a:r>
            </a:p>
          </p:txBody>
        </p: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id="{851BD355-DEF4-4781-8D7F-9857CE0DDDD8}"/>
              </a:ext>
            </a:extLst>
          </p:cNvPr>
          <p:cNvGrpSpPr>
            <a:grpSpLocks/>
          </p:cNvGrpSpPr>
          <p:nvPr/>
        </p:nvGrpSpPr>
        <p:grpSpPr bwMode="auto">
          <a:xfrm>
            <a:off x="431801" y="2956605"/>
            <a:ext cx="2465388" cy="1084262"/>
            <a:chOff x="277" y="2341"/>
            <a:chExt cx="1553" cy="683"/>
          </a:xfrm>
        </p:grpSpPr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DB9A89C0-19AC-4725-B637-06155B705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697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微软雅黑" panose="020B0503020204020204" pitchFamily="34" charset="-122"/>
                </a:rPr>
                <a:t>head=NULL</a:t>
              </a: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D14C9BA1-3B9C-4FE8-805B-68F2F33CD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341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空表</a:t>
              </a:r>
            </a:p>
          </p:txBody>
        </p:sp>
      </p:grpSp>
      <p:sp>
        <p:nvSpPr>
          <p:cNvPr id="54" name="Rectangle 61">
            <a:extLst>
              <a:ext uri="{FF2B5EF4-FFF2-40B4-BE49-F238E27FC236}">
                <a16:creationId xmlns:a16="http://schemas.microsoft.com/office/drawing/2014/main" id="{CF2D75C5-554E-49A6-BBFC-33EDE34B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38992"/>
            <a:ext cx="5675313" cy="94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头指针：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指向第一个结点的地址。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尾标志：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终端结点的指针域为空。</a:t>
            </a:r>
          </a:p>
        </p:txBody>
      </p:sp>
    </p:spTree>
    <p:extLst>
      <p:ext uri="{BB962C8B-B14F-4D97-AF65-F5344CB8AC3E}">
        <p14:creationId xmlns:p14="http://schemas.microsoft.com/office/powerpoint/2010/main" val="399170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grpSp>
        <p:nvGrpSpPr>
          <p:cNvPr id="32" name="Group 35">
            <a:extLst>
              <a:ext uri="{FF2B5EF4-FFF2-40B4-BE49-F238E27FC236}">
                <a16:creationId xmlns:a16="http://schemas.microsoft.com/office/drawing/2014/main" id="{28666166-8F70-4CA1-BA8B-23313BED1957}"/>
              </a:ext>
            </a:extLst>
          </p:cNvPr>
          <p:cNvGrpSpPr>
            <a:grpSpLocks/>
          </p:cNvGrpSpPr>
          <p:nvPr/>
        </p:nvGrpSpPr>
        <p:grpSpPr bwMode="auto">
          <a:xfrm>
            <a:off x="491024" y="4110022"/>
            <a:ext cx="6413500" cy="1444626"/>
            <a:chOff x="249" y="3063"/>
            <a:chExt cx="4040" cy="910"/>
          </a:xfrm>
        </p:grpSpPr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4417EE6C-700E-4910-A3A4-C6E120AB9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" y="3528"/>
              <a:ext cx="3966" cy="445"/>
              <a:chOff x="323" y="3528"/>
              <a:chExt cx="3966" cy="445"/>
            </a:xfrm>
          </p:grpSpPr>
          <p:sp>
            <p:nvSpPr>
              <p:cNvPr id="35" name="Line 37">
                <a:extLst>
                  <a:ext uri="{FF2B5EF4-FFF2-40B4-BE49-F238E27FC236}">
                    <a16:creationId xmlns:a16="http://schemas.microsoft.com/office/drawing/2014/main" id="{75F61125-0AB3-477B-B53F-2B29C0A65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" y="3816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36" name="Text Box 38">
                <a:extLst>
                  <a:ext uri="{FF2B5EF4-FFF2-40B4-BE49-F238E27FC236}">
                    <a16:creationId xmlns:a16="http://schemas.microsoft.com/office/drawing/2014/main" id="{FFBD449E-31CF-4C63-B21B-15CA68FEF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352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微软雅黑" panose="020B0503020204020204" pitchFamily="34" charset="-122"/>
                  </a:rPr>
                  <a:t>head</a:t>
                </a:r>
              </a:p>
            </p:txBody>
          </p:sp>
          <p:sp>
            <p:nvSpPr>
              <p:cNvPr id="37" name="Line 39">
                <a:extLst>
                  <a:ext uri="{FF2B5EF4-FFF2-40B4-BE49-F238E27FC236}">
                    <a16:creationId xmlns:a16="http://schemas.microsoft.com/office/drawing/2014/main" id="{E99E9C72-B517-4B91-942C-21B18B3E9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9" y="3842"/>
                <a:ext cx="354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38" name="Group 40">
                <a:extLst>
                  <a:ext uri="{FF2B5EF4-FFF2-40B4-BE49-F238E27FC236}">
                    <a16:creationId xmlns:a16="http://schemas.microsoft.com/office/drawing/2014/main" id="{90924772-6752-464B-8E5D-853B6DD307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6" y="3641"/>
                <a:ext cx="704" cy="305"/>
                <a:chOff x="759" y="3237"/>
                <a:chExt cx="704" cy="305"/>
              </a:xfrm>
            </p:grpSpPr>
            <p:sp>
              <p:nvSpPr>
                <p:cNvPr id="49" name="Text Box 41">
                  <a:extLst>
                    <a:ext uri="{FF2B5EF4-FFF2-40B4-BE49-F238E27FC236}">
                      <a16:creationId xmlns:a16="http://schemas.microsoft.com/office/drawing/2014/main" id="{55CCAD4F-C849-4215-9F96-3A3EF81FB4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1</a:t>
                  </a:r>
                </a:p>
              </p:txBody>
            </p:sp>
            <p:sp>
              <p:nvSpPr>
                <p:cNvPr id="50" name="Line 42">
                  <a:extLst>
                    <a:ext uri="{FF2B5EF4-FFF2-40B4-BE49-F238E27FC236}">
                      <a16:creationId xmlns:a16="http://schemas.microsoft.com/office/drawing/2014/main" id="{3AC53750-68A5-48FE-9BCE-AE8331776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43">
                <a:extLst>
                  <a:ext uri="{FF2B5EF4-FFF2-40B4-BE49-F238E27FC236}">
                    <a16:creationId xmlns:a16="http://schemas.microsoft.com/office/drawing/2014/main" id="{4C10DE83-D5D2-44B0-8F24-2152B2112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5" y="3825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40" name="Group 44">
                <a:extLst>
                  <a:ext uri="{FF2B5EF4-FFF2-40B4-BE49-F238E27FC236}">
                    <a16:creationId xmlns:a16="http://schemas.microsoft.com/office/drawing/2014/main" id="{E3849508-9A6E-4CAF-9FDE-9FEF4A1B2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2" y="3650"/>
                <a:ext cx="704" cy="305"/>
                <a:chOff x="759" y="3237"/>
                <a:chExt cx="704" cy="305"/>
              </a:xfrm>
            </p:grpSpPr>
            <p:sp>
              <p:nvSpPr>
                <p:cNvPr id="47" name="Text Box 45">
                  <a:extLst>
                    <a:ext uri="{FF2B5EF4-FFF2-40B4-BE49-F238E27FC236}">
                      <a16:creationId xmlns:a16="http://schemas.microsoft.com/office/drawing/2014/main" id="{D8FDBE4A-FDAC-42E3-BCA6-FA0669EB22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2</a:t>
                  </a:r>
                </a:p>
              </p:txBody>
            </p:sp>
            <p:sp>
              <p:nvSpPr>
                <p:cNvPr id="48" name="Line 46">
                  <a:extLst>
                    <a:ext uri="{FF2B5EF4-FFF2-40B4-BE49-F238E27FC236}">
                      <a16:creationId xmlns:a16="http://schemas.microsoft.com/office/drawing/2014/main" id="{4474DA5F-31D3-453B-AEAF-DF923F32A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Line 47">
                <a:extLst>
                  <a:ext uri="{FF2B5EF4-FFF2-40B4-BE49-F238E27FC236}">
                    <a16:creationId xmlns:a16="http://schemas.microsoft.com/office/drawing/2014/main" id="{229C00ED-7EBA-486A-ABE6-7B161E75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42" name="Line 48">
                <a:extLst>
                  <a:ext uri="{FF2B5EF4-FFF2-40B4-BE49-F238E27FC236}">
                    <a16:creationId xmlns:a16="http://schemas.microsoft.com/office/drawing/2014/main" id="{C61B0D52-36A1-426C-BCAA-51370F8D7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43" name="Group 49">
                <a:extLst>
                  <a:ext uri="{FF2B5EF4-FFF2-40B4-BE49-F238E27FC236}">
                    <a16:creationId xmlns:a16="http://schemas.microsoft.com/office/drawing/2014/main" id="{5C2A2FC1-4AAF-492B-8824-511E0CE4FC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3668"/>
                <a:ext cx="704" cy="305"/>
                <a:chOff x="759" y="3237"/>
                <a:chExt cx="704" cy="305"/>
              </a:xfrm>
            </p:grpSpPr>
            <p:sp>
              <p:nvSpPr>
                <p:cNvPr id="45" name="Text Box 50">
                  <a:extLst>
                    <a:ext uri="{FF2B5EF4-FFF2-40B4-BE49-F238E27FC236}">
                      <a16:creationId xmlns:a16="http://schemas.microsoft.com/office/drawing/2014/main" id="{F1A437FE-66E1-45CE-8525-5A1ABAE1BB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defRPr/>
                  </a:pP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i="1" baseline="-25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n</a:t>
                  </a:r>
                </a:p>
              </p:txBody>
            </p:sp>
            <p:sp>
              <p:nvSpPr>
                <p:cNvPr id="46" name="Line 51">
                  <a:extLst>
                    <a:ext uri="{FF2B5EF4-FFF2-40B4-BE49-F238E27FC236}">
                      <a16:creationId xmlns:a16="http://schemas.microsoft.com/office/drawing/2014/main" id="{B4CEFD43-A86C-4BC7-99E0-6869DBC5A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52">
                <a:extLst>
                  <a:ext uri="{FF2B5EF4-FFF2-40B4-BE49-F238E27FC236}">
                    <a16:creationId xmlns:a16="http://schemas.microsoft.com/office/drawing/2014/main" id="{BA9634FC-4DD0-47A0-BAB6-45204E0C8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3667"/>
                <a:ext cx="32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微软雅黑" panose="020B0503020204020204" pitchFamily="34" charset="-122"/>
                  </a:rPr>
                  <a:t>∧</a:t>
                </a:r>
              </a:p>
            </p:txBody>
          </p:sp>
        </p:grpSp>
        <p:sp>
          <p:nvSpPr>
            <p:cNvPr id="34" name="Text Box 53">
              <a:extLst>
                <a:ext uri="{FF2B5EF4-FFF2-40B4-BE49-F238E27FC236}">
                  <a16:creationId xmlns:a16="http://schemas.microsoft.com/office/drawing/2014/main" id="{5B116633-7005-47EA-B941-826C2142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063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非空表</a:t>
              </a:r>
            </a:p>
          </p:txBody>
        </p: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id="{D87023B0-49CB-46C8-B83F-17279F6AED75}"/>
              </a:ext>
            </a:extLst>
          </p:cNvPr>
          <p:cNvGrpSpPr>
            <a:grpSpLocks/>
          </p:cNvGrpSpPr>
          <p:nvPr/>
        </p:nvGrpSpPr>
        <p:grpSpPr bwMode="auto">
          <a:xfrm>
            <a:off x="496437" y="2760663"/>
            <a:ext cx="2465387" cy="1027112"/>
            <a:chOff x="277" y="2341"/>
            <a:chExt cx="1553" cy="647"/>
          </a:xfrm>
        </p:grpSpPr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E85854DD-F182-4469-BA53-30BC7CE6C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697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微软雅黑" panose="020B0503020204020204" pitchFamily="34" charset="-122"/>
                </a:rPr>
                <a:t>head=NULL</a:t>
              </a: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7F9C6F4D-95C6-4030-9ACD-B05504BF6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341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空表</a:t>
              </a:r>
            </a:p>
          </p:txBody>
        </p:sp>
      </p:grpSp>
      <p:sp>
        <p:nvSpPr>
          <p:cNvPr id="55" name="Rectangle 62">
            <a:extLst>
              <a:ext uri="{FF2B5EF4-FFF2-40B4-BE49-F238E27FC236}">
                <a16:creationId xmlns:a16="http://schemas.microsoft.com/office/drawing/2014/main" id="{24C1FF32-C7EC-45B5-86B7-CDE530ED2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86" y="1418860"/>
            <a:ext cx="747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对于如图所示的链表，假定链表已按升序排列，要求插入结点后依然保持升序。</a:t>
            </a:r>
          </a:p>
        </p:txBody>
      </p:sp>
      <p:graphicFrame>
        <p:nvGraphicFramePr>
          <p:cNvPr id="56" name="Object 63">
            <a:extLst>
              <a:ext uri="{FF2B5EF4-FFF2-40B4-BE49-F238E27FC236}">
                <a16:creationId xmlns:a16="http://schemas.microsoft.com/office/drawing/2014/main" id="{5D57613C-E67A-4A46-BE49-917FD4AA3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024" y="1556545"/>
          <a:ext cx="565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Clip" r:id="rId4" imgW="861365" imgH="844906" progId="MS_ClipArt_Gallery.5">
                  <p:embed/>
                </p:oleObj>
              </mc:Choice>
              <mc:Fallback>
                <p:oleObj name="Clip" r:id="rId4" imgW="861365" imgH="844906" progId="MS_ClipArt_Gallery.5">
                  <p:embed/>
                  <p:pic>
                    <p:nvPicPr>
                      <p:cNvPr id="56" name="Object 63">
                        <a:extLst>
                          <a:ext uri="{FF2B5EF4-FFF2-40B4-BE49-F238E27FC236}">
                            <a16:creationId xmlns:a16="http://schemas.microsoft.com/office/drawing/2014/main" id="{5D57613C-E67A-4A46-BE49-917FD4AA3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24" y="1556545"/>
                        <a:ext cx="565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1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7" name="内容占位符 4">
            <a:extLst>
              <a:ext uri="{FF2B5EF4-FFF2-40B4-BE49-F238E27FC236}">
                <a16:creationId xmlns:a16="http://schemas.microsoft.com/office/drawing/2014/main" id="{23E576EC-2F27-4C2B-9FE2-3E5E7C7A3C82}"/>
              </a:ext>
            </a:extLst>
          </p:cNvPr>
          <p:cNvSpPr txBox="1">
            <a:spLocks/>
          </p:cNvSpPr>
          <p:nvPr/>
        </p:nvSpPr>
        <p:spPr bwMode="auto">
          <a:xfrm>
            <a:off x="252413" y="1130246"/>
            <a:ext cx="5869967" cy="378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基本方法是：将要插入的结点依次与链表中的各结点比较，寻找要插入的位置。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可能存在以下几种情况：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）如果原表是空表，需使链表的头指针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head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指向被插结点即可。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）如果被插结点值最小，则应插入第一个结点之前，这种情况下使头指针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head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指向被插结点，被插结点的指针域指向原来的第一结点即可。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256CE877-28F4-4686-8A3B-347AE2A6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34" y="327495"/>
            <a:ext cx="2830266" cy="2017545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68EC0787-90D4-48EE-95A7-AD9978200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380" y="2685097"/>
            <a:ext cx="3021620" cy="38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实际问题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：超市商品信息管理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18FA01-DD01-42DE-B653-9984E81761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243" y="1236974"/>
            <a:ext cx="8147947" cy="188639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商品的自然情况：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包括代码、品名、单价、库存数量等数据项。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功能要求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⑴ 插入：将某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商品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的基本信息插入到登记表中；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⑵ 删除：将满足条件的基本信息删除；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⑶ 修改：对基本信息的数据项进行修改；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⑷ 查询：查找满足条件的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商品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；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⑸ 输出：将登记表中的全部（或满足条件）基本信息输出。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8487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7" name="内容占位符 4">
            <a:extLst>
              <a:ext uri="{FF2B5EF4-FFF2-40B4-BE49-F238E27FC236}">
                <a16:creationId xmlns:a16="http://schemas.microsoft.com/office/drawing/2014/main" id="{23E576EC-2F27-4C2B-9FE2-3E5E7C7A3C82}"/>
              </a:ext>
            </a:extLst>
          </p:cNvPr>
          <p:cNvSpPr txBox="1">
            <a:spLocks/>
          </p:cNvSpPr>
          <p:nvPr/>
        </p:nvSpPr>
        <p:spPr bwMode="auto">
          <a:xfrm>
            <a:off x="252413" y="1130246"/>
            <a:ext cx="5869967" cy="378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）如果在链表中某位置插入，使插入位置的前一结点的指针域指向被插结点，被插结点的指针域指向插入位置的后一结点即可。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）如果被插结点值最大，则在表尾插入，使原表尾结点指针域指向被插结点，被插结点指针域指向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即可。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anose="020B0503020204020204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68EC0787-90D4-48EE-95A7-AD997820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80" y="1497144"/>
            <a:ext cx="3021620" cy="38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0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7DC9B3EC-3CFA-4754-BC33-BBADB4767BA1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1298575"/>
            <a:ext cx="2265362" cy="4732338"/>
            <a:chOff x="3342" y="818"/>
            <a:chExt cx="1427" cy="2981"/>
          </a:xfrm>
          <a:noFill/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64D30FAC-FC38-4205-A001-83B183B4A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942"/>
              <a:ext cx="707" cy="2836"/>
              <a:chOff x="4287" y="1050"/>
              <a:chExt cx="707" cy="2836"/>
            </a:xfrm>
            <a:grpFill/>
          </p:grpSpPr>
          <p:sp>
            <p:nvSpPr>
              <p:cNvPr id="29" name="Text Box 8">
                <a:extLst>
                  <a:ext uri="{FF2B5EF4-FFF2-40B4-BE49-F238E27FC236}">
                    <a16:creationId xmlns:a16="http://schemas.microsoft.com/office/drawing/2014/main" id="{0FB44682-1424-4266-8B9B-9DDB0F93B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30" name="Line 9">
                <a:extLst>
                  <a:ext uri="{FF2B5EF4-FFF2-40B4-BE49-F238E27FC236}">
                    <a16:creationId xmlns:a16="http://schemas.microsoft.com/office/drawing/2014/main" id="{0EA23150-E09C-46E6-839B-7DBDBDA27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0">
                <a:extLst>
                  <a:ext uri="{FF2B5EF4-FFF2-40B4-BE49-F238E27FC236}">
                    <a16:creationId xmlns:a16="http://schemas.microsoft.com/office/drawing/2014/main" id="{6F90F4D7-B193-4D25-B1A1-EDF56EB75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D709C442-85E5-41F4-85A1-EE76D8226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079"/>
              <a:ext cx="346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0200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EBD51B83-0217-46CC-8BC5-7479BD55C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520"/>
              <a:ext cx="322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0208</a:t>
              </a:r>
            </a:p>
          </p:txBody>
        </p: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2A3E08EB-1A2F-42C8-B70E-466C053B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2345"/>
              <a:ext cx="346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0300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F4C27124-3CB4-429C-876E-0B117AD04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3118"/>
              <a:ext cx="320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0325</a:t>
              </a: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922E6D24-40D2-4DB9-B1A4-5F441F2C4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818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82768853-F6FE-4AA9-92CC-F0CCAB879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988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C096C3DD-28D4-4EDD-81EB-9A2B4A207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2802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B55DD84F-C38F-4E8A-8AB4-FDA216C64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488"/>
              <a:ext cx="321" cy="3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49F1D787-E7B0-40DE-A6A1-8B1E6168E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107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99D9427A-73D1-453E-B939-113CBAC2F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354"/>
              <a:ext cx="69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31C244CF-74C3-4166-BFEB-AE29A2AEB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528"/>
              <a:ext cx="69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DA1F0102-9304-4CE5-9574-02CBE833E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765"/>
              <a:ext cx="69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7F71CBA2-DBF3-4A35-B263-9DE40CAFC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950"/>
              <a:ext cx="69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CF70E059-F682-4C20-B0E6-C32265521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351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DEDA7E76-E002-41AF-98CE-0372A4D0F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598"/>
              <a:ext cx="69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28E5AD9B-2E77-46DE-BFE8-EBA8E839A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2773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CABA955C-D9E3-4798-83B4-ABF47628F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74"/>
              <a:ext cx="6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id="{F41649A9-304D-4461-8413-E8B2F9645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3400"/>
              <a:ext cx="69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6E9959E3-96B4-4054-A626-2F99A1B13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85"/>
              <a:ext cx="694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03F5D221-E454-4A1B-B807-DA1D85C4C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1583"/>
              <a:ext cx="289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31">
              <a:extLst>
                <a:ext uri="{FF2B5EF4-FFF2-40B4-BE49-F238E27FC236}">
                  <a16:creationId xmlns:a16="http://schemas.microsoft.com/office/drawing/2014/main" id="{7F50D62E-CC62-4F62-AE92-5A291A2B8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457"/>
              <a:ext cx="540" cy="56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0200</a:t>
              </a:r>
            </a:p>
          </p:txBody>
        </p:sp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6DC54E33-50A1-4423-B826-D5CB1EC9A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28"/>
              <a:ext cx="540" cy="56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0325</a:t>
              </a:r>
            </a:p>
          </p:txBody>
        </p:sp>
        <p:sp>
          <p:nvSpPr>
            <p:cNvPr id="27" name="Rectangle 33">
              <a:extLst>
                <a:ext uri="{FF2B5EF4-FFF2-40B4-BE49-F238E27FC236}">
                  <a16:creationId xmlns:a16="http://schemas.microsoft.com/office/drawing/2014/main" id="{985BA5D8-462A-40B5-A6A4-A33DCBB00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3085"/>
              <a:ext cx="540" cy="56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0300</a:t>
              </a:r>
            </a:p>
          </p:txBody>
        </p:sp>
        <p:sp>
          <p:nvSpPr>
            <p:cNvPr id="28" name="Rectangle 34">
              <a:extLst>
                <a:ext uri="{FF2B5EF4-FFF2-40B4-BE49-F238E27FC236}">
                  <a16:creationId xmlns:a16="http://schemas.microsoft.com/office/drawing/2014/main" id="{973A931D-6C4B-49F8-9AD1-4BB0FDBC8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271"/>
              <a:ext cx="540" cy="56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a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  ∧</a:t>
              </a:r>
            </a:p>
          </p:txBody>
        </p:sp>
      </p:grpSp>
      <p:grpSp>
        <p:nvGrpSpPr>
          <p:cNvPr id="32" name="Group 35">
            <a:extLst>
              <a:ext uri="{FF2B5EF4-FFF2-40B4-BE49-F238E27FC236}">
                <a16:creationId xmlns:a16="http://schemas.microsoft.com/office/drawing/2014/main" id="{28666166-8F70-4CA1-BA8B-23313BED1957}"/>
              </a:ext>
            </a:extLst>
          </p:cNvPr>
          <p:cNvGrpSpPr>
            <a:grpSpLocks/>
          </p:cNvGrpSpPr>
          <p:nvPr/>
        </p:nvGrpSpPr>
        <p:grpSpPr bwMode="auto">
          <a:xfrm>
            <a:off x="491024" y="4110022"/>
            <a:ext cx="6413500" cy="1444626"/>
            <a:chOff x="249" y="3063"/>
            <a:chExt cx="4040" cy="910"/>
          </a:xfrm>
        </p:grpSpPr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4417EE6C-700E-4910-A3A4-C6E120AB9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" y="3528"/>
              <a:ext cx="3966" cy="445"/>
              <a:chOff x="323" y="3528"/>
              <a:chExt cx="3966" cy="445"/>
            </a:xfrm>
          </p:grpSpPr>
          <p:sp>
            <p:nvSpPr>
              <p:cNvPr id="35" name="Line 37">
                <a:extLst>
                  <a:ext uri="{FF2B5EF4-FFF2-40B4-BE49-F238E27FC236}">
                    <a16:creationId xmlns:a16="http://schemas.microsoft.com/office/drawing/2014/main" id="{75F61125-0AB3-477B-B53F-2B29C0A65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" y="3816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36" name="Text Box 38">
                <a:extLst>
                  <a:ext uri="{FF2B5EF4-FFF2-40B4-BE49-F238E27FC236}">
                    <a16:creationId xmlns:a16="http://schemas.microsoft.com/office/drawing/2014/main" id="{FFBD449E-31CF-4C63-B21B-15CA68FEF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352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微软雅黑" panose="020B0503020204020204" pitchFamily="34" charset="-122"/>
                  </a:rPr>
                  <a:t>head</a:t>
                </a:r>
              </a:p>
            </p:txBody>
          </p:sp>
          <p:sp>
            <p:nvSpPr>
              <p:cNvPr id="37" name="Line 39">
                <a:extLst>
                  <a:ext uri="{FF2B5EF4-FFF2-40B4-BE49-F238E27FC236}">
                    <a16:creationId xmlns:a16="http://schemas.microsoft.com/office/drawing/2014/main" id="{E99E9C72-B517-4B91-942C-21B18B3E9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9" y="3842"/>
                <a:ext cx="354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38" name="Group 40">
                <a:extLst>
                  <a:ext uri="{FF2B5EF4-FFF2-40B4-BE49-F238E27FC236}">
                    <a16:creationId xmlns:a16="http://schemas.microsoft.com/office/drawing/2014/main" id="{90924772-6752-464B-8E5D-853B6DD307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6" y="3641"/>
                <a:ext cx="704" cy="305"/>
                <a:chOff x="759" y="3237"/>
                <a:chExt cx="704" cy="305"/>
              </a:xfrm>
            </p:grpSpPr>
            <p:sp>
              <p:nvSpPr>
                <p:cNvPr id="49" name="Text Box 41">
                  <a:extLst>
                    <a:ext uri="{FF2B5EF4-FFF2-40B4-BE49-F238E27FC236}">
                      <a16:creationId xmlns:a16="http://schemas.microsoft.com/office/drawing/2014/main" id="{55CCAD4F-C849-4215-9F96-3A3EF81FB4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1</a:t>
                  </a:r>
                </a:p>
              </p:txBody>
            </p:sp>
            <p:sp>
              <p:nvSpPr>
                <p:cNvPr id="50" name="Line 42">
                  <a:extLst>
                    <a:ext uri="{FF2B5EF4-FFF2-40B4-BE49-F238E27FC236}">
                      <a16:creationId xmlns:a16="http://schemas.microsoft.com/office/drawing/2014/main" id="{3AC53750-68A5-48FE-9BCE-AE8331776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43">
                <a:extLst>
                  <a:ext uri="{FF2B5EF4-FFF2-40B4-BE49-F238E27FC236}">
                    <a16:creationId xmlns:a16="http://schemas.microsoft.com/office/drawing/2014/main" id="{4C10DE83-D5D2-44B0-8F24-2152B2112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5" y="3825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40" name="Group 44">
                <a:extLst>
                  <a:ext uri="{FF2B5EF4-FFF2-40B4-BE49-F238E27FC236}">
                    <a16:creationId xmlns:a16="http://schemas.microsoft.com/office/drawing/2014/main" id="{E3849508-9A6E-4CAF-9FDE-9FEF4A1B2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2" y="3650"/>
                <a:ext cx="704" cy="305"/>
                <a:chOff x="759" y="3237"/>
                <a:chExt cx="704" cy="305"/>
              </a:xfrm>
            </p:grpSpPr>
            <p:sp>
              <p:nvSpPr>
                <p:cNvPr id="47" name="Text Box 45">
                  <a:extLst>
                    <a:ext uri="{FF2B5EF4-FFF2-40B4-BE49-F238E27FC236}">
                      <a16:creationId xmlns:a16="http://schemas.microsoft.com/office/drawing/2014/main" id="{D8FDBE4A-FDAC-42E3-BCA6-FA0669EB22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defRPr/>
                  </a:pPr>
                  <a:r>
                    <a:rPr lang="en-US" altLang="zh-CN" sz="2800" b="1" i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baseline="-25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2</a:t>
                  </a:r>
                </a:p>
              </p:txBody>
            </p:sp>
            <p:sp>
              <p:nvSpPr>
                <p:cNvPr id="48" name="Line 46">
                  <a:extLst>
                    <a:ext uri="{FF2B5EF4-FFF2-40B4-BE49-F238E27FC236}">
                      <a16:creationId xmlns:a16="http://schemas.microsoft.com/office/drawing/2014/main" id="{4474DA5F-31D3-453B-AEAF-DF923F32A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Line 47">
                <a:extLst>
                  <a:ext uri="{FF2B5EF4-FFF2-40B4-BE49-F238E27FC236}">
                    <a16:creationId xmlns:a16="http://schemas.microsoft.com/office/drawing/2014/main" id="{229C00ED-7EBA-486A-ABE6-7B161E75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42" name="Line 48">
                <a:extLst>
                  <a:ext uri="{FF2B5EF4-FFF2-40B4-BE49-F238E27FC236}">
                    <a16:creationId xmlns:a16="http://schemas.microsoft.com/office/drawing/2014/main" id="{C61B0D52-36A1-426C-BCAA-51370F8D7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84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grpSp>
            <p:nvGrpSpPr>
              <p:cNvPr id="43" name="Group 49">
                <a:extLst>
                  <a:ext uri="{FF2B5EF4-FFF2-40B4-BE49-F238E27FC236}">
                    <a16:creationId xmlns:a16="http://schemas.microsoft.com/office/drawing/2014/main" id="{5C2A2FC1-4AAF-492B-8824-511E0CE4FC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3668"/>
                <a:ext cx="704" cy="305"/>
                <a:chOff x="759" y="3237"/>
                <a:chExt cx="704" cy="305"/>
              </a:xfrm>
            </p:grpSpPr>
            <p:sp>
              <p:nvSpPr>
                <p:cNvPr id="45" name="Text Box 50">
                  <a:extLst>
                    <a:ext uri="{FF2B5EF4-FFF2-40B4-BE49-F238E27FC236}">
                      <a16:creationId xmlns:a16="http://schemas.microsoft.com/office/drawing/2014/main" id="{F1A437FE-66E1-45CE-8525-5A1ABAE1BB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defRPr/>
                  </a:pPr>
                  <a:r>
                    <a:rPr lang="en-US" altLang="zh-CN" sz="2800" b="1" i="1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a</a:t>
                  </a:r>
                  <a:r>
                    <a:rPr lang="en-US" altLang="zh-CN" sz="2800" b="1" i="1" baseline="-25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ea typeface="华文行楷" pitchFamily="2" charset="-122"/>
                    </a:rPr>
                    <a:t>n</a:t>
                  </a:r>
                </a:p>
              </p:txBody>
            </p:sp>
            <p:sp>
              <p:nvSpPr>
                <p:cNvPr id="46" name="Line 51">
                  <a:extLst>
                    <a:ext uri="{FF2B5EF4-FFF2-40B4-BE49-F238E27FC236}">
                      <a16:creationId xmlns:a16="http://schemas.microsoft.com/office/drawing/2014/main" id="{B4CEFD43-A86C-4BC7-99E0-6869DBC5A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52">
                <a:extLst>
                  <a:ext uri="{FF2B5EF4-FFF2-40B4-BE49-F238E27FC236}">
                    <a16:creationId xmlns:a16="http://schemas.microsoft.com/office/drawing/2014/main" id="{BA9634FC-4DD0-47A0-BAB6-45204E0C8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3667"/>
                <a:ext cx="32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微软雅黑" panose="020B0503020204020204" pitchFamily="34" charset="-122"/>
                  </a:rPr>
                  <a:t>∧</a:t>
                </a:r>
              </a:p>
            </p:txBody>
          </p:sp>
        </p:grpSp>
        <p:sp>
          <p:nvSpPr>
            <p:cNvPr id="34" name="Text Box 53">
              <a:extLst>
                <a:ext uri="{FF2B5EF4-FFF2-40B4-BE49-F238E27FC236}">
                  <a16:creationId xmlns:a16="http://schemas.microsoft.com/office/drawing/2014/main" id="{5B116633-7005-47EA-B941-826C2142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063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非空表</a:t>
              </a:r>
            </a:p>
          </p:txBody>
        </p: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id="{D87023B0-49CB-46C8-B83F-17279F6AED75}"/>
              </a:ext>
            </a:extLst>
          </p:cNvPr>
          <p:cNvGrpSpPr>
            <a:grpSpLocks/>
          </p:cNvGrpSpPr>
          <p:nvPr/>
        </p:nvGrpSpPr>
        <p:grpSpPr bwMode="auto">
          <a:xfrm>
            <a:off x="496437" y="2760663"/>
            <a:ext cx="2465387" cy="1027112"/>
            <a:chOff x="277" y="2341"/>
            <a:chExt cx="1553" cy="647"/>
          </a:xfrm>
        </p:grpSpPr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E85854DD-F182-4469-BA53-30BC7CE6C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697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微软雅黑" panose="020B0503020204020204" pitchFamily="34" charset="-122"/>
                </a:rPr>
                <a:t>head=NULL</a:t>
              </a: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7F9C6F4D-95C6-4030-9ACD-B05504BF6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341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空表</a:t>
              </a:r>
            </a:p>
          </p:txBody>
        </p:sp>
      </p:grpSp>
      <p:grpSp>
        <p:nvGrpSpPr>
          <p:cNvPr id="54" name="Group 64">
            <a:extLst>
              <a:ext uri="{FF2B5EF4-FFF2-40B4-BE49-F238E27FC236}">
                <a16:creationId xmlns:a16="http://schemas.microsoft.com/office/drawing/2014/main" id="{5BC8E9C0-6CDC-43F3-9A9C-1E06BCFE9B43}"/>
              </a:ext>
            </a:extLst>
          </p:cNvPr>
          <p:cNvGrpSpPr>
            <a:grpSpLocks/>
          </p:cNvGrpSpPr>
          <p:nvPr/>
        </p:nvGrpSpPr>
        <p:grpSpPr bwMode="auto">
          <a:xfrm>
            <a:off x="496437" y="1418860"/>
            <a:ext cx="5427662" cy="830263"/>
            <a:chOff x="145" y="1196"/>
            <a:chExt cx="3419" cy="523"/>
          </a:xfrm>
        </p:grpSpPr>
        <p:sp>
          <p:nvSpPr>
            <p:cNvPr id="55" name="Rectangle 62">
              <a:extLst>
                <a:ext uri="{FF2B5EF4-FFF2-40B4-BE49-F238E27FC236}">
                  <a16:creationId xmlns:a16="http://schemas.microsoft.com/office/drawing/2014/main" id="{24C1FF32-C7EC-45B5-86B7-CDE530ED2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196"/>
              <a:ext cx="3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空表和非空表不统一，缺点？</a:t>
              </a:r>
            </a:p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如何将空表与非空表统一？</a:t>
              </a:r>
            </a:p>
          </p:txBody>
        </p:sp>
        <p:graphicFrame>
          <p:nvGraphicFramePr>
            <p:cNvPr id="56" name="Object 63">
              <a:extLst>
                <a:ext uri="{FF2B5EF4-FFF2-40B4-BE49-F238E27FC236}">
                  <a16:creationId xmlns:a16="http://schemas.microsoft.com/office/drawing/2014/main" id="{5D57613C-E67A-4A46-BE49-917FD4AA32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" y="1335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0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43018" name="Object 63">
                          <a:extLst>
                            <a:ext uri="{FF2B5EF4-FFF2-40B4-BE49-F238E27FC236}">
                              <a16:creationId xmlns:a16="http://schemas.microsoft.com/office/drawing/2014/main" id="{3BD936ED-E15C-4ADA-B0F2-7E544484AF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" y="1335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331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7701BDC-3C7F-4470-A61E-7B555205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52" y="1420163"/>
            <a:ext cx="8360234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头结点：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单链表的第一个元素结点之前附设一个类型相同的结点，以便空表和非空表处理统一。 </a:t>
            </a: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3F9999A2-98F0-4A6B-B0A5-1FD0BE62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52" y="4364540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非空表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95F67006-4AD3-43CE-887F-1A9F2BEE5F3C}"/>
              </a:ext>
            </a:extLst>
          </p:cNvPr>
          <p:cNvGrpSpPr>
            <a:grpSpLocks/>
          </p:cNvGrpSpPr>
          <p:nvPr/>
        </p:nvGrpSpPr>
        <p:grpSpPr bwMode="auto">
          <a:xfrm>
            <a:off x="523952" y="4850750"/>
            <a:ext cx="7891463" cy="706438"/>
            <a:chOff x="314" y="2293"/>
            <a:chExt cx="4971" cy="445"/>
          </a:xfrm>
        </p:grpSpPr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4F0C7020-562D-4F44-9D32-7C2D9CE49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" y="2581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823F3228-A121-4E10-998E-15CF2334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" y="2293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微软雅黑" panose="020B0503020204020204" pitchFamily="34" charset="-122"/>
                </a:rPr>
                <a:t>head</a:t>
              </a: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7E9C32A3-CD20-4034-AF89-198E0DFBF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5" y="2607"/>
              <a:ext cx="354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674AFDA0-52D1-44F4-9772-FAF30EB4F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406"/>
              <a:ext cx="704" cy="305"/>
              <a:chOff x="759" y="3237"/>
              <a:chExt cx="704" cy="305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4CD17242-F179-47A5-8600-733BD1DFA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a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1</a:t>
                </a:r>
              </a:p>
            </p:txBody>
          </p:sp>
          <p:sp>
            <p:nvSpPr>
              <p:cNvPr id="25" name="Line 14">
                <a:extLst>
                  <a:ext uri="{FF2B5EF4-FFF2-40B4-BE49-F238E27FC236}">
                    <a16:creationId xmlns:a16="http://schemas.microsoft.com/office/drawing/2014/main" id="{2FE860F5-A5A9-472F-839F-786DB817A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E7FF28D7-DFF7-4545-A6FF-5E519D636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590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9E6C4D9F-069C-4E7E-BA22-7F5E7FBC4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" y="2415"/>
              <a:ext cx="704" cy="305"/>
              <a:chOff x="759" y="3237"/>
              <a:chExt cx="704" cy="305"/>
            </a:xfrm>
          </p:grpSpPr>
          <p:sp>
            <p:nvSpPr>
              <p:cNvPr id="22" name="Text Box 17">
                <a:extLst>
                  <a:ext uri="{FF2B5EF4-FFF2-40B4-BE49-F238E27FC236}">
                    <a16:creationId xmlns:a16="http://schemas.microsoft.com/office/drawing/2014/main" id="{5DDDAF13-2B40-46FD-AEA8-9212C74F9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a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2</a:t>
                </a:r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2D589BA2-05DB-4F06-BBB0-305745DA4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BD0C3BC9-D02C-4B6A-84E0-8440C0815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2608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36210F24-24D5-4477-87A6-F6CC7F768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2608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A93FB681-C3C5-45DC-8B82-DEA22CE73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0" y="2433"/>
              <a:ext cx="704" cy="305"/>
              <a:chOff x="759" y="3237"/>
              <a:chExt cx="704" cy="305"/>
            </a:xfrm>
          </p:grpSpPr>
          <p:sp>
            <p:nvSpPr>
              <p:cNvPr id="20" name="Text Box 22">
                <a:extLst>
                  <a:ext uri="{FF2B5EF4-FFF2-40B4-BE49-F238E27FC236}">
                    <a16:creationId xmlns:a16="http://schemas.microsoft.com/office/drawing/2014/main" id="{58A49F82-4B8B-4CE8-BBB6-2F1019043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a</a:t>
                </a:r>
                <a:r>
                  <a:rPr lang="en-US" altLang="zh-CN" sz="2800" b="1" i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华文行楷" pitchFamily="2" charset="-122"/>
                  </a:rPr>
                  <a:t>n</a:t>
                </a:r>
              </a:p>
            </p:txBody>
          </p:sp>
          <p:sp>
            <p:nvSpPr>
              <p:cNvPr id="21" name="Line 23">
                <a:extLst>
                  <a:ext uri="{FF2B5EF4-FFF2-40B4-BE49-F238E27FC236}">
                    <a16:creationId xmlns:a16="http://schemas.microsoft.com/office/drawing/2014/main" id="{409FEDB3-B63F-40C7-969B-795D9B160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E02969FE-0EA5-4BD9-B06D-11B509B76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2432"/>
              <a:ext cx="329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∧</a:t>
              </a:r>
            </a:p>
          </p:txBody>
        </p: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B7D4734E-FC38-44F4-B9FE-B79147573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2406"/>
              <a:ext cx="704" cy="30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B0A42E74-E815-4A5A-A9B7-AC916B295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2406"/>
              <a:ext cx="0" cy="30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510FC3BF-C2CE-49B4-BE7A-2B92F11A9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2590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9" name="Text Box 33" descr="宽上对角线">
              <a:extLst>
                <a:ext uri="{FF2B5EF4-FFF2-40B4-BE49-F238E27FC236}">
                  <a16:creationId xmlns:a16="http://schemas.microsoft.com/office/drawing/2014/main" id="{84D26632-0A3B-4C3D-ABE8-0AD97760A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" y="2414"/>
              <a:ext cx="320" cy="288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</p:txBody>
        </p:sp>
      </p:grpSp>
      <p:grpSp>
        <p:nvGrpSpPr>
          <p:cNvPr id="26" name="Group 40">
            <a:extLst>
              <a:ext uri="{FF2B5EF4-FFF2-40B4-BE49-F238E27FC236}">
                <a16:creationId xmlns:a16="http://schemas.microsoft.com/office/drawing/2014/main" id="{42675B28-B8F3-4D4C-9F59-23DBE9DF044C}"/>
              </a:ext>
            </a:extLst>
          </p:cNvPr>
          <p:cNvGrpSpPr>
            <a:grpSpLocks/>
          </p:cNvGrpSpPr>
          <p:nvPr/>
        </p:nvGrpSpPr>
        <p:grpSpPr bwMode="auto">
          <a:xfrm>
            <a:off x="436640" y="2864788"/>
            <a:ext cx="2438400" cy="1203325"/>
            <a:chOff x="259" y="1042"/>
            <a:chExt cx="1536" cy="758"/>
          </a:xfrm>
        </p:grpSpPr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531C89D4-92B4-4CC2-B636-2FFD3CD18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1042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空表</a:t>
              </a: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32C004F9-5F16-41C4-8EBF-B19F56365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" y="1669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8414B9AB-0915-4EE5-A617-0EE762658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" y="1381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微软雅黑" panose="020B0503020204020204" pitchFamily="34" charset="-122"/>
                </a:rPr>
                <a:t>head</a:t>
              </a:r>
            </a:p>
          </p:txBody>
        </p:sp>
        <p:sp>
          <p:nvSpPr>
            <p:cNvPr id="30" name="Text Box 36">
              <a:extLst>
                <a:ext uri="{FF2B5EF4-FFF2-40B4-BE49-F238E27FC236}">
                  <a16:creationId xmlns:a16="http://schemas.microsoft.com/office/drawing/2014/main" id="{DC4535AF-ABF7-452A-B2A2-F4F2575B1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1494"/>
              <a:ext cx="704" cy="30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F5A9154F-D0B0-4B4A-9C19-AC0A62579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" y="1494"/>
              <a:ext cx="0" cy="30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32" name="Text Box 38" descr="宽上对角线">
              <a:extLst>
                <a:ext uri="{FF2B5EF4-FFF2-40B4-BE49-F238E27FC236}">
                  <a16:creationId xmlns:a16="http://schemas.microsoft.com/office/drawing/2014/main" id="{F5C73818-8D17-4EF6-9022-F8D750830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1502"/>
              <a:ext cx="320" cy="288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5028EE1F-39E0-4147-B020-34A16BC6D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" y="1499"/>
              <a:ext cx="329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392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1200FCFB-4637-443C-BFD1-8AF910530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05" y="1212793"/>
            <a:ext cx="5184775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template &lt;class T&gt;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class 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LinkList</a:t>
            </a:r>
            <a:endParaRPr lang="en-US" altLang="zh-CN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{  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public: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LinkList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( )；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LinkList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(T a[ ], 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n);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~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LinkList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( );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Length( );          </a:t>
            </a:r>
            <a:endParaRPr lang="zh-CN" altLang="en-US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T Get(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pos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);           </a:t>
            </a:r>
            <a:endParaRPr lang="zh-CN" altLang="en-US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Locate(T x);       </a:t>
            </a:r>
            <a:endParaRPr lang="zh-CN" altLang="en-US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void Insert(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i, T item);   </a:t>
            </a:r>
            <a:endParaRPr lang="zh-CN" altLang="en-US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T Delete(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i);        </a:t>
            </a:r>
            <a:endParaRPr lang="zh-CN" altLang="en-US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void </a:t>
            </a:r>
            <a:r>
              <a:rPr lang="en-US" altLang="zh-CN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PrintList</a:t>
            </a: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( );           </a:t>
            </a:r>
            <a:endParaRPr lang="zh-CN" altLang="en-US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private: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     Node&lt;T&gt; *head;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705D019F-B093-494A-AE47-95C1EDEC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9" y="2046288"/>
            <a:ext cx="61555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5A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单链表的类模板</a:t>
            </a:r>
          </a:p>
        </p:txBody>
      </p:sp>
    </p:spTree>
    <p:extLst>
      <p:ext uri="{BB962C8B-B14F-4D97-AF65-F5344CB8AC3E}">
        <p14:creationId xmlns:p14="http://schemas.microsoft.com/office/powerpoint/2010/main" val="143719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Get(int pos)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按位查找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7" name="Line 62">
            <a:extLst>
              <a:ext uri="{FF2B5EF4-FFF2-40B4-BE49-F238E27FC236}">
                <a16:creationId xmlns:a16="http://schemas.microsoft.com/office/drawing/2014/main" id="{CCC5BEBB-1AC9-4F54-A8C3-97EAB2D0B2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175" y="3314700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3C9A43B-AF3C-4C50-A10F-721AFE24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857500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</a:rPr>
              <a:t>head</a:t>
            </a:r>
          </a:p>
        </p:txBody>
      </p:sp>
      <p:sp>
        <p:nvSpPr>
          <p:cNvPr id="9" name="Line 64">
            <a:extLst>
              <a:ext uri="{FF2B5EF4-FFF2-40B4-BE49-F238E27FC236}">
                <a16:creationId xmlns:a16="http://schemas.microsoft.com/office/drawing/2014/main" id="{D36F287B-A2DF-4CB6-A196-07C20D629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0050" y="3355975"/>
            <a:ext cx="461963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" name="Text Box 66">
            <a:extLst>
              <a:ext uri="{FF2B5EF4-FFF2-40B4-BE49-F238E27FC236}">
                <a16:creationId xmlns:a16="http://schemas.microsoft.com/office/drawing/2014/main" id="{41B6E324-4442-41BA-B354-A85028CD0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3036888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11" name="Line 67">
            <a:extLst>
              <a:ext uri="{FF2B5EF4-FFF2-40B4-BE49-F238E27FC236}">
                <a16:creationId xmlns:a16="http://schemas.microsoft.com/office/drawing/2014/main" id="{5081082E-1362-4CE5-8574-1E6D6AA55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036888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grpSp>
        <p:nvGrpSpPr>
          <p:cNvPr id="12" name="Group 84">
            <a:extLst>
              <a:ext uri="{FF2B5EF4-FFF2-40B4-BE49-F238E27FC236}">
                <a16:creationId xmlns:a16="http://schemas.microsoft.com/office/drawing/2014/main" id="{1EBCD05E-F515-4B61-AB12-FE855402565A}"/>
              </a:ext>
            </a:extLst>
          </p:cNvPr>
          <p:cNvGrpSpPr>
            <a:grpSpLocks/>
          </p:cNvGrpSpPr>
          <p:nvPr/>
        </p:nvGrpSpPr>
        <p:grpSpPr bwMode="auto">
          <a:xfrm>
            <a:off x="2578100" y="2497138"/>
            <a:ext cx="347663" cy="508000"/>
            <a:chOff x="1993" y="1573"/>
            <a:chExt cx="219" cy="320"/>
          </a:xfrm>
        </p:grpSpPr>
        <p:sp>
          <p:nvSpPr>
            <p:cNvPr id="13" name="Line 82">
              <a:extLst>
                <a:ext uri="{FF2B5EF4-FFF2-40B4-BE49-F238E27FC236}">
                  <a16:creationId xmlns:a16="http://schemas.microsoft.com/office/drawing/2014/main" id="{744B6D7B-99E1-4086-8F52-26149F8C5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83">
              <a:extLst>
                <a:ext uri="{FF2B5EF4-FFF2-40B4-BE49-F238E27FC236}">
                  <a16:creationId xmlns:a16="http://schemas.microsoft.com/office/drawing/2014/main" id="{3CCDA001-8EA5-4C54-9F34-421EA4397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+mn-lt"/>
                  <a:ea typeface="华文行楷" panose="02010800040101010101" pitchFamily="2" charset="-122"/>
                </a:rPr>
                <a:t>p</a:t>
              </a:r>
            </a:p>
          </p:txBody>
        </p:sp>
      </p:grpSp>
      <p:sp>
        <p:nvSpPr>
          <p:cNvPr id="15" name="Text Box 88">
            <a:extLst>
              <a:ext uri="{FF2B5EF4-FFF2-40B4-BE49-F238E27FC236}">
                <a16:creationId xmlns:a16="http://schemas.microsoft.com/office/drawing/2014/main" id="{D05D6936-372E-4367-A3BD-9AEC9123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3051175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6" name="Line 89">
            <a:extLst>
              <a:ext uri="{FF2B5EF4-FFF2-40B4-BE49-F238E27FC236}">
                <a16:creationId xmlns:a16="http://schemas.microsoft.com/office/drawing/2014/main" id="{571DC0D9-BCA5-43CE-AD89-B7974BD4B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325" y="30511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18" name="Text Box 81" descr="宽上对角线">
            <a:extLst>
              <a:ext uri="{FF2B5EF4-FFF2-40B4-BE49-F238E27FC236}">
                <a16:creationId xmlns:a16="http://schemas.microsoft.com/office/drawing/2014/main" id="{9C6A3241-5347-44A2-A67D-EC4059C6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063875"/>
            <a:ext cx="436562" cy="396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19" name="Line 80">
            <a:extLst>
              <a:ext uri="{FF2B5EF4-FFF2-40B4-BE49-F238E27FC236}">
                <a16:creationId xmlns:a16="http://schemas.microsoft.com/office/drawing/2014/main" id="{2F50E693-AF79-4F63-9736-E95F91C8F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3550" y="3328988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0" name="Text Box 90">
            <a:extLst>
              <a:ext uri="{FF2B5EF4-FFF2-40B4-BE49-F238E27FC236}">
                <a16:creationId xmlns:a16="http://schemas.microsoft.com/office/drawing/2014/main" id="{991D75AC-BAB2-45FD-9B25-74F37DDFF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3036888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</p:txBody>
      </p:sp>
      <p:sp>
        <p:nvSpPr>
          <p:cNvPr id="21" name="Line 91">
            <a:extLst>
              <a:ext uri="{FF2B5EF4-FFF2-40B4-BE49-F238E27FC236}">
                <a16:creationId xmlns:a16="http://schemas.microsoft.com/office/drawing/2014/main" id="{266C5CCD-9BAC-4855-BEA1-C4BAD260B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3036888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grpSp>
        <p:nvGrpSpPr>
          <p:cNvPr id="22" name="Group 92">
            <a:extLst>
              <a:ext uri="{FF2B5EF4-FFF2-40B4-BE49-F238E27FC236}">
                <a16:creationId xmlns:a16="http://schemas.microsoft.com/office/drawing/2014/main" id="{A4F487F8-B6D1-491C-A4C1-59C7A729C623}"/>
              </a:ext>
            </a:extLst>
          </p:cNvPr>
          <p:cNvGrpSpPr>
            <a:grpSpLocks/>
          </p:cNvGrpSpPr>
          <p:nvPr/>
        </p:nvGrpSpPr>
        <p:grpSpPr bwMode="auto">
          <a:xfrm>
            <a:off x="3884613" y="2497138"/>
            <a:ext cx="347662" cy="508000"/>
            <a:chOff x="1993" y="1573"/>
            <a:chExt cx="219" cy="320"/>
          </a:xfrm>
        </p:grpSpPr>
        <p:sp>
          <p:nvSpPr>
            <p:cNvPr id="23" name="Line 93">
              <a:extLst>
                <a:ext uri="{FF2B5EF4-FFF2-40B4-BE49-F238E27FC236}">
                  <a16:creationId xmlns:a16="http://schemas.microsoft.com/office/drawing/2014/main" id="{6A0D30D6-EDBD-4225-AE9B-2B26438B2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94">
              <a:extLst>
                <a:ext uri="{FF2B5EF4-FFF2-40B4-BE49-F238E27FC236}">
                  <a16:creationId xmlns:a16="http://schemas.microsoft.com/office/drawing/2014/main" id="{960DF2BD-1393-425B-A030-A67DFB234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400" b="1" dirty="0">
                  <a:latin typeface="+mn-lt"/>
                  <a:ea typeface="华文行楷" panose="02010800040101010101" pitchFamily="2" charset="-122"/>
                </a:rPr>
                <a:t>p</a:t>
              </a:r>
            </a:p>
          </p:txBody>
        </p:sp>
      </p:grpSp>
      <p:sp>
        <p:nvSpPr>
          <p:cNvPr id="25" name="Text Box 96">
            <a:extLst>
              <a:ext uri="{FF2B5EF4-FFF2-40B4-BE49-F238E27FC236}">
                <a16:creationId xmlns:a16="http://schemas.microsoft.com/office/drawing/2014/main" id="{A335A7DA-AE91-46C1-B443-3126997F6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3065463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26" name="Line 97">
            <a:extLst>
              <a:ext uri="{FF2B5EF4-FFF2-40B4-BE49-F238E27FC236}">
                <a16:creationId xmlns:a16="http://schemas.microsoft.com/office/drawing/2014/main" id="{7AA7CD8F-13B1-4027-B0E2-C6CA56DDD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788" y="306546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27" name="Text Box 98">
            <a:extLst>
              <a:ext uri="{FF2B5EF4-FFF2-40B4-BE49-F238E27FC236}">
                <a16:creationId xmlns:a16="http://schemas.microsoft.com/office/drawing/2014/main" id="{84537A70-8E74-4A57-B5D8-56EC23E8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076575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28" name="Line 99">
            <a:extLst>
              <a:ext uri="{FF2B5EF4-FFF2-40B4-BE49-F238E27FC236}">
                <a16:creationId xmlns:a16="http://schemas.microsoft.com/office/drawing/2014/main" id="{A760C739-E865-450D-A0FE-4884E0672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3328988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9" name="Line 100">
            <a:extLst>
              <a:ext uri="{FF2B5EF4-FFF2-40B4-BE49-F238E27FC236}">
                <a16:creationId xmlns:a16="http://schemas.microsoft.com/office/drawing/2014/main" id="{86A0017B-ADE0-424D-B139-9A440C7F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3343275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0" name="Line 101">
            <a:extLst>
              <a:ext uri="{FF2B5EF4-FFF2-40B4-BE49-F238E27FC236}">
                <a16:creationId xmlns:a16="http://schemas.microsoft.com/office/drawing/2014/main" id="{EEDB89D6-7EAD-4601-877B-92CB4626C0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8538" y="3355975"/>
            <a:ext cx="33020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1" name="Text Box 102">
            <a:extLst>
              <a:ext uri="{FF2B5EF4-FFF2-40B4-BE49-F238E27FC236}">
                <a16:creationId xmlns:a16="http://schemas.microsoft.com/office/drawing/2014/main" id="{C7A07756-0E9E-4F9E-8CB7-DA7E05FB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5463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32" name="Line 103">
            <a:extLst>
              <a:ext uri="{FF2B5EF4-FFF2-40B4-BE49-F238E27FC236}">
                <a16:creationId xmlns:a16="http://schemas.microsoft.com/office/drawing/2014/main" id="{D0539BEA-C291-40B9-834D-BA124D11E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306546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33" name="Line 104">
            <a:extLst>
              <a:ext uri="{FF2B5EF4-FFF2-40B4-BE49-F238E27FC236}">
                <a16:creationId xmlns:a16="http://schemas.microsoft.com/office/drawing/2014/main" id="{BDDEB237-AE8B-4143-A740-4DA47529D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8113" y="3357563"/>
            <a:ext cx="2873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4" name="Line 105">
            <a:extLst>
              <a:ext uri="{FF2B5EF4-FFF2-40B4-BE49-F238E27FC236}">
                <a16:creationId xmlns:a16="http://schemas.microsoft.com/office/drawing/2014/main" id="{F0C1B697-372C-4692-BE6E-13FF2E849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838" y="3357563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5" name="Line 106">
            <a:extLst>
              <a:ext uri="{FF2B5EF4-FFF2-40B4-BE49-F238E27FC236}">
                <a16:creationId xmlns:a16="http://schemas.microsoft.com/office/drawing/2014/main" id="{75D77F02-B792-486F-A745-A70D67529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7100" y="3357563"/>
            <a:ext cx="2873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36" name="Group 110">
            <a:extLst>
              <a:ext uri="{FF2B5EF4-FFF2-40B4-BE49-F238E27FC236}">
                <a16:creationId xmlns:a16="http://schemas.microsoft.com/office/drawing/2014/main" id="{9C57D7CF-DA0D-4571-9D21-5005EBD8B654}"/>
              </a:ext>
            </a:extLst>
          </p:cNvPr>
          <p:cNvGrpSpPr>
            <a:grpSpLocks/>
          </p:cNvGrpSpPr>
          <p:nvPr/>
        </p:nvGrpSpPr>
        <p:grpSpPr bwMode="auto">
          <a:xfrm>
            <a:off x="7804150" y="2541588"/>
            <a:ext cx="347663" cy="508000"/>
            <a:chOff x="1993" y="1573"/>
            <a:chExt cx="219" cy="320"/>
          </a:xfrm>
        </p:grpSpPr>
        <p:sp>
          <p:nvSpPr>
            <p:cNvPr id="37" name="Line 111">
              <a:extLst>
                <a:ext uri="{FF2B5EF4-FFF2-40B4-BE49-F238E27FC236}">
                  <a16:creationId xmlns:a16="http://schemas.microsoft.com/office/drawing/2014/main" id="{5FEAE143-CD4A-4848-8A8A-D819B7BD3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112">
              <a:extLst>
                <a:ext uri="{FF2B5EF4-FFF2-40B4-BE49-F238E27FC236}">
                  <a16:creationId xmlns:a16="http://schemas.microsoft.com/office/drawing/2014/main" id="{174537C4-99D2-4DA4-A0CC-B25F4D6A8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400" b="1" dirty="0">
                  <a:latin typeface="+mn-lt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39" name="Group 120">
            <a:extLst>
              <a:ext uri="{FF2B5EF4-FFF2-40B4-BE49-F238E27FC236}">
                <a16:creationId xmlns:a16="http://schemas.microsoft.com/office/drawing/2014/main" id="{B9B36242-BE12-442D-B7C9-64673CA3F675}"/>
              </a:ext>
            </a:extLst>
          </p:cNvPr>
          <p:cNvGrpSpPr>
            <a:grpSpLocks/>
          </p:cNvGrpSpPr>
          <p:nvPr/>
        </p:nvGrpSpPr>
        <p:grpSpPr bwMode="auto">
          <a:xfrm>
            <a:off x="5210175" y="2527300"/>
            <a:ext cx="1452563" cy="1703388"/>
            <a:chOff x="3282" y="1592"/>
            <a:chExt cx="915" cy="1073"/>
          </a:xfrm>
        </p:grpSpPr>
        <p:grpSp>
          <p:nvGrpSpPr>
            <p:cNvPr id="40" name="Group 107">
              <a:extLst>
                <a:ext uri="{FF2B5EF4-FFF2-40B4-BE49-F238E27FC236}">
                  <a16:creationId xmlns:a16="http://schemas.microsoft.com/office/drawing/2014/main" id="{E336FFFF-7C83-485D-8C12-D317C3C58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6" y="1592"/>
              <a:ext cx="219" cy="320"/>
              <a:chOff x="1993" y="1573"/>
              <a:chExt cx="219" cy="320"/>
            </a:xfrm>
          </p:grpSpPr>
          <p:sp>
            <p:nvSpPr>
              <p:cNvPr id="42" name="Line 108">
                <a:extLst>
                  <a:ext uri="{FF2B5EF4-FFF2-40B4-BE49-F238E27FC236}">
                    <a16:creationId xmlns:a16="http://schemas.microsoft.com/office/drawing/2014/main" id="{604061F7-F7F8-4BD8-ACEE-F2D24ECBC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Text Box 109">
                <a:extLst>
                  <a:ext uri="{FF2B5EF4-FFF2-40B4-BE49-F238E27FC236}">
                    <a16:creationId xmlns:a16="http://schemas.microsoft.com/office/drawing/2014/main" id="{D473F6B2-BBD2-451F-BAA1-BDD302EC8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2400" b="1" dirty="0">
                    <a:latin typeface="+mn-lt"/>
                    <a:ea typeface="华文行楷" panose="02010800040101010101" pitchFamily="2" charset="-122"/>
                  </a:rPr>
                  <a:t>p</a:t>
                </a:r>
              </a:p>
            </p:txBody>
          </p:sp>
        </p:grpSp>
        <p:sp>
          <p:nvSpPr>
            <p:cNvPr id="41" name="Text Box 116">
              <a:extLst>
                <a:ext uri="{FF2B5EF4-FFF2-40B4-BE49-F238E27FC236}">
                  <a16:creationId xmlns:a16="http://schemas.microsoft.com/office/drawing/2014/main" id="{52C6EE50-8027-49EA-9AB9-F198D5788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2413"/>
              <a:ext cx="9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查找成功</a:t>
              </a:r>
            </a:p>
          </p:txBody>
        </p:sp>
      </p:grpSp>
      <p:grpSp>
        <p:nvGrpSpPr>
          <p:cNvPr id="44" name="Group 119">
            <a:extLst>
              <a:ext uri="{FF2B5EF4-FFF2-40B4-BE49-F238E27FC236}">
                <a16:creationId xmlns:a16="http://schemas.microsoft.com/office/drawing/2014/main" id="{A96FC80F-6DED-4F45-A9D8-B0A5186D3BDB}"/>
              </a:ext>
            </a:extLst>
          </p:cNvPr>
          <p:cNvGrpSpPr>
            <a:grpSpLocks/>
          </p:cNvGrpSpPr>
          <p:nvPr/>
        </p:nvGrpSpPr>
        <p:grpSpPr bwMode="auto">
          <a:xfrm>
            <a:off x="7762876" y="2540000"/>
            <a:ext cx="1452562" cy="1670050"/>
            <a:chOff x="4890" y="1600"/>
            <a:chExt cx="915" cy="1052"/>
          </a:xfrm>
        </p:grpSpPr>
        <p:grpSp>
          <p:nvGrpSpPr>
            <p:cNvPr id="45" name="Group 113">
              <a:extLst>
                <a:ext uri="{FF2B5EF4-FFF2-40B4-BE49-F238E27FC236}">
                  <a16:creationId xmlns:a16="http://schemas.microsoft.com/office/drawing/2014/main" id="{95DEF363-10A3-4392-A0F6-155DDC6F8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0" y="1600"/>
              <a:ext cx="219" cy="320"/>
              <a:chOff x="1993" y="1573"/>
              <a:chExt cx="219" cy="320"/>
            </a:xfrm>
          </p:grpSpPr>
          <p:sp>
            <p:nvSpPr>
              <p:cNvPr id="47" name="Line 114">
                <a:extLst>
                  <a:ext uri="{FF2B5EF4-FFF2-40B4-BE49-F238E27FC236}">
                    <a16:creationId xmlns:a16="http://schemas.microsoft.com/office/drawing/2014/main" id="{0D043014-BAC1-45FB-BBC4-089320F97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Text Box 115">
                <a:extLst>
                  <a:ext uri="{FF2B5EF4-FFF2-40B4-BE49-F238E27FC236}">
                    <a16:creationId xmlns:a16="http://schemas.microsoft.com/office/drawing/2014/main" id="{5E082D31-4142-4021-B665-9FE2A3679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2400" b="1" dirty="0">
                    <a:latin typeface="+mn-lt"/>
                    <a:ea typeface="华文行楷" panose="02010800040101010101" pitchFamily="2" charset="-122"/>
                  </a:rPr>
                  <a:t>p</a:t>
                </a:r>
              </a:p>
            </p:txBody>
          </p:sp>
        </p:grpSp>
        <p:sp>
          <p:nvSpPr>
            <p:cNvPr id="46" name="Text Box 118">
              <a:extLst>
                <a:ext uri="{FF2B5EF4-FFF2-40B4-BE49-F238E27FC236}">
                  <a16:creationId xmlns:a16="http://schemas.microsoft.com/office/drawing/2014/main" id="{5268BBB8-2917-425F-A12A-8DCB55553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400"/>
              <a:ext cx="9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查找失败</a:t>
              </a:r>
              <a:endPara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B80A255-D408-476F-9F44-D8C3BE091D44}"/>
              </a:ext>
            </a:extLst>
          </p:cNvPr>
          <p:cNvSpPr txBox="1"/>
          <p:nvPr/>
        </p:nvSpPr>
        <p:spPr>
          <a:xfrm>
            <a:off x="533840" y="4814371"/>
            <a:ext cx="7827958" cy="71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AD5A3A55-2584-417F-A220-7955D994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4359802"/>
            <a:ext cx="8229599" cy="138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核心操作（关键操作）：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工作指针后移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从头结点（或开始结点）出发，通过工作指针的反复后移而将整个单链表“审视”一遍的方法称为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扫描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（或遍历）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657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Get(int pos)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按位查找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2354DCD1-EBB7-4E75-A34E-CC641501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0" y="2073594"/>
            <a:ext cx="837880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template &lt;class T&gt; 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LinkList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::Get(int pos)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 p=head-&gt;next;  j=1; 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 while (p &amp;&amp; j&lt;pos)   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     p=p-&gt;next;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    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j++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;     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 if (!p||j&gt;pos){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cerr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&lt;&lt;"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位置非法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";exit(1);}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 else return p-&gt;data; 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</a:t>
            </a:r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id="{EF29DD96-D39F-4AB9-807D-216A25D34B30}"/>
              </a:ext>
            </a:extLst>
          </p:cNvPr>
          <p:cNvGrpSpPr>
            <a:grpSpLocks/>
          </p:cNvGrpSpPr>
          <p:nvPr/>
        </p:nvGrpSpPr>
        <p:grpSpPr bwMode="auto">
          <a:xfrm>
            <a:off x="1227138" y="2778277"/>
            <a:ext cx="7518400" cy="2266950"/>
            <a:chOff x="832" y="1580"/>
            <a:chExt cx="4736" cy="1428"/>
          </a:xfrm>
        </p:grpSpPr>
        <p:grpSp>
          <p:nvGrpSpPr>
            <p:cNvPr id="8" name="Group 18">
              <a:extLst>
                <a:ext uri="{FF2B5EF4-FFF2-40B4-BE49-F238E27FC236}">
                  <a16:creationId xmlns:a16="http://schemas.microsoft.com/office/drawing/2014/main" id="{F29FCBAB-E216-4F4A-8076-7A8420EB9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1580"/>
              <a:ext cx="2982" cy="370"/>
              <a:chOff x="2897" y="1571"/>
              <a:chExt cx="2982" cy="370"/>
            </a:xfrm>
          </p:grpSpPr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33440813-E1D9-407C-BF46-0BB9A562A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" y="1571"/>
                <a:ext cx="26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+mj-lt"/>
                  </a:rPr>
                  <a:t>p+ +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能否完成指针后移？</a:t>
                </a:r>
              </a:p>
            </p:txBody>
          </p:sp>
          <p:graphicFrame>
            <p:nvGraphicFramePr>
              <p:cNvPr id="11" name="Object 17">
                <a:extLst>
                  <a:ext uri="{FF2B5EF4-FFF2-40B4-BE49-F238E27FC236}">
                    <a16:creationId xmlns:a16="http://schemas.microsoft.com/office/drawing/2014/main" id="{134C5A02-E2BA-4026-9564-288A37AC79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97" y="1591"/>
              <a:ext cx="356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49" name="Clip" r:id="rId4" imgW="861365" imgH="844906" progId="MS_ClipArt_Gallery.5">
                      <p:embed/>
                    </p:oleObj>
                  </mc:Choice>
                  <mc:Fallback>
                    <p:oleObj name="Clip" r:id="rId4" imgW="861365" imgH="844906" progId="MS_ClipArt_Gallery.5">
                      <p:embed/>
                      <p:pic>
                        <p:nvPicPr>
                          <p:cNvPr id="47141" name="Object 17">
                            <a:extLst>
                              <a:ext uri="{FF2B5EF4-FFF2-40B4-BE49-F238E27FC236}">
                                <a16:creationId xmlns:a16="http://schemas.microsoft.com/office/drawing/2014/main" id="{CFC849B9-4ED3-4C83-9088-9AB405A54C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7" y="1591"/>
                            <a:ext cx="356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71095AE8-C9D0-434C-8F77-AACCC3A65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" y="3008"/>
              <a:ext cx="94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76">
            <a:extLst>
              <a:ext uri="{FF2B5EF4-FFF2-40B4-BE49-F238E27FC236}">
                <a16:creationId xmlns:a16="http://schemas.microsoft.com/office/drawing/2014/main" id="{57DE68C1-B7B6-497C-A3DC-C960F8D74B3A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4222750"/>
            <a:ext cx="4764087" cy="1104900"/>
            <a:chOff x="2705" y="2660"/>
            <a:chExt cx="3001" cy="696"/>
          </a:xfrm>
          <a:noFill/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7332049D-9429-44A3-AC52-304614B3A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5" y="2660"/>
              <a:ext cx="3001" cy="511"/>
              <a:chOff x="2651" y="2587"/>
              <a:chExt cx="3001" cy="511"/>
            </a:xfrm>
            <a:grpFill/>
          </p:grpSpPr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394EDBCC-A067-427B-BDE7-C1854820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2587"/>
                <a:ext cx="298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E71C4486-877F-4D79-928F-BDE3A8C92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1" y="3098"/>
                <a:ext cx="298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Text Box 23">
                <a:extLst>
                  <a:ext uri="{FF2B5EF4-FFF2-40B4-BE49-F238E27FC236}">
                    <a16:creationId xmlns:a16="http://schemas.microsoft.com/office/drawing/2014/main" id="{DAEDFAD4-12AA-4FBC-959B-7C5D39533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2596"/>
                <a:ext cx="2999" cy="4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32BC3DD1-BA79-4415-A03D-2DB9D114E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2661"/>
              <a:ext cx="0" cy="512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7CC55C38-4278-4321-BA77-F8ED9B608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661"/>
              <a:ext cx="0" cy="512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1D6D21B3-A355-4477-A22D-47085BA15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2661"/>
              <a:ext cx="0" cy="512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8">
              <a:extLst>
                <a:ext uri="{FF2B5EF4-FFF2-40B4-BE49-F238E27FC236}">
                  <a16:creationId xmlns:a16="http://schemas.microsoft.com/office/drawing/2014/main" id="{E983D98C-486C-4FF6-847B-C7704F4FD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780"/>
              <a:ext cx="256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id="{35375E4A-3418-463D-A7DD-AEBC443A3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" y="2661"/>
              <a:ext cx="0" cy="512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58">
              <a:extLst>
                <a:ext uri="{FF2B5EF4-FFF2-40B4-BE49-F238E27FC236}">
                  <a16:creationId xmlns:a16="http://schemas.microsoft.com/office/drawing/2014/main" id="{1096D0D3-D12D-479F-BF92-86D7FBB37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5" y="2661"/>
              <a:ext cx="0" cy="512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59">
              <a:extLst>
                <a:ext uri="{FF2B5EF4-FFF2-40B4-BE49-F238E27FC236}">
                  <a16:creationId xmlns:a16="http://schemas.microsoft.com/office/drawing/2014/main" id="{1B463B86-06B6-48B9-A347-6B02E27D7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4" y="2661"/>
              <a:ext cx="0" cy="512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70166A5E-3CD9-495F-A8F4-4D80E0990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" y="2780"/>
              <a:ext cx="256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grpSp>
          <p:nvGrpSpPr>
            <p:cNvPr id="23" name="Group 65">
              <a:extLst>
                <a:ext uri="{FF2B5EF4-FFF2-40B4-BE49-F238E27FC236}">
                  <a16:creationId xmlns:a16="http://schemas.microsoft.com/office/drawing/2014/main" id="{ABE2B8E6-C28E-47FE-ABB9-409FE20B14C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320" y="3064"/>
              <a:ext cx="1389" cy="292"/>
              <a:chOff x="3365" y="2469"/>
              <a:chExt cx="1389" cy="292"/>
            </a:xfrm>
            <a:grpFill/>
          </p:grpSpPr>
          <p:sp>
            <p:nvSpPr>
              <p:cNvPr id="24" name="Line 61">
                <a:extLst>
                  <a:ext uri="{FF2B5EF4-FFF2-40B4-BE49-F238E27FC236}">
                    <a16:creationId xmlns:a16="http://schemas.microsoft.com/office/drawing/2014/main" id="{EC050090-4BCD-4F37-BCC4-ABC5CFF1E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4" y="2469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62">
                <a:extLst>
                  <a:ext uri="{FF2B5EF4-FFF2-40B4-BE49-F238E27FC236}">
                    <a16:creationId xmlns:a16="http://schemas.microsoft.com/office/drawing/2014/main" id="{F6FA5E03-DB32-454D-9222-739EB8E30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5" y="2469"/>
                <a:ext cx="1389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63">
                <a:extLst>
                  <a:ext uri="{FF2B5EF4-FFF2-40B4-BE49-F238E27FC236}">
                    <a16:creationId xmlns:a16="http://schemas.microsoft.com/office/drawing/2014/main" id="{D2677FFA-4083-4407-A938-1E7D65067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2469"/>
                <a:ext cx="0" cy="178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67">
            <a:extLst>
              <a:ext uri="{FF2B5EF4-FFF2-40B4-BE49-F238E27FC236}">
                <a16:creationId xmlns:a16="http://schemas.microsoft.com/office/drawing/2014/main" id="{263C37E2-B4FD-407D-9DFA-8D77EA3F9B87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3687763"/>
            <a:ext cx="347663" cy="508000"/>
            <a:chOff x="1993" y="1573"/>
            <a:chExt cx="219" cy="320"/>
          </a:xfrm>
        </p:grpSpPr>
        <p:sp>
          <p:nvSpPr>
            <p:cNvPr id="31" name="Line 68">
              <a:extLst>
                <a:ext uri="{FF2B5EF4-FFF2-40B4-BE49-F238E27FC236}">
                  <a16:creationId xmlns:a16="http://schemas.microsoft.com/office/drawing/2014/main" id="{28D2EB82-03F9-4181-93EE-D8360D787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69">
              <a:extLst>
                <a:ext uri="{FF2B5EF4-FFF2-40B4-BE49-F238E27FC236}">
                  <a16:creationId xmlns:a16="http://schemas.microsoft.com/office/drawing/2014/main" id="{E31967EF-D8CD-424F-BB1A-2C9886D61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33" name="Group 70">
            <a:extLst>
              <a:ext uri="{FF2B5EF4-FFF2-40B4-BE49-F238E27FC236}">
                <a16:creationId xmlns:a16="http://schemas.microsoft.com/office/drawing/2014/main" id="{B2702C71-967F-42A1-8880-2E686DDA3DA2}"/>
              </a:ext>
            </a:extLst>
          </p:cNvPr>
          <p:cNvGrpSpPr>
            <a:grpSpLocks/>
          </p:cNvGrpSpPr>
          <p:nvPr/>
        </p:nvGrpSpPr>
        <p:grpSpPr bwMode="auto">
          <a:xfrm>
            <a:off x="5465763" y="3687763"/>
            <a:ext cx="347662" cy="508000"/>
            <a:chOff x="1993" y="1573"/>
            <a:chExt cx="219" cy="320"/>
          </a:xfrm>
        </p:grpSpPr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BD91A51C-3133-48D2-ACD9-913D686A7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Text Box 72">
              <a:extLst>
                <a:ext uri="{FF2B5EF4-FFF2-40B4-BE49-F238E27FC236}">
                  <a16:creationId xmlns:a16="http://schemas.microsoft.com/office/drawing/2014/main" id="{F37887E3-F7A2-4BBF-97CE-FDEC0A160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36" name="Group 73">
            <a:extLst>
              <a:ext uri="{FF2B5EF4-FFF2-40B4-BE49-F238E27FC236}">
                <a16:creationId xmlns:a16="http://schemas.microsoft.com/office/drawing/2014/main" id="{F4FC19E5-F1C7-4FAC-8CA0-6A1FC1FF994B}"/>
              </a:ext>
            </a:extLst>
          </p:cNvPr>
          <p:cNvGrpSpPr>
            <a:grpSpLocks/>
          </p:cNvGrpSpPr>
          <p:nvPr/>
        </p:nvGrpSpPr>
        <p:grpSpPr bwMode="auto">
          <a:xfrm>
            <a:off x="7440613" y="3702050"/>
            <a:ext cx="347662" cy="508000"/>
            <a:chOff x="1993" y="1573"/>
            <a:chExt cx="219" cy="320"/>
          </a:xfrm>
        </p:grpSpPr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EA0D8CE9-A99E-48A9-ADF5-E85A2B05F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75">
              <a:extLst>
                <a:ext uri="{FF2B5EF4-FFF2-40B4-BE49-F238E27FC236}">
                  <a16:creationId xmlns:a16="http://schemas.microsoft.com/office/drawing/2014/main" id="{C65777BC-7D61-480B-B06A-3AF6607DB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99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void Insert(int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, T x)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插入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grpSp>
        <p:nvGrpSpPr>
          <p:cNvPr id="39" name="Group 16">
            <a:extLst>
              <a:ext uri="{FF2B5EF4-FFF2-40B4-BE49-F238E27FC236}">
                <a16:creationId xmlns:a16="http://schemas.microsoft.com/office/drawing/2014/main" id="{94239EE5-6356-4C20-AE38-9332882351C3}"/>
              </a:ext>
            </a:extLst>
          </p:cNvPr>
          <p:cNvGrpSpPr>
            <a:grpSpLocks/>
          </p:cNvGrpSpPr>
          <p:nvPr/>
        </p:nvGrpSpPr>
        <p:grpSpPr bwMode="auto">
          <a:xfrm>
            <a:off x="533840" y="2301091"/>
            <a:ext cx="7019925" cy="555625"/>
            <a:chOff x="190" y="1371"/>
            <a:chExt cx="4422" cy="350"/>
          </a:xfrm>
        </p:grpSpPr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B65AC756-8D1D-4644-BDC0-84138427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395"/>
              <a:ext cx="40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如何实现结点</a:t>
              </a:r>
              <a:r>
                <a:rPr lang="en-US" altLang="zh-CN" sz="24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sz="2400" b="1" baseline="-25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-1</a:t>
              </a: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、</a:t>
              </a:r>
              <a:r>
                <a:rPr lang="en-US" altLang="zh-CN" sz="24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i="1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之间逻辑关系的变化？</a:t>
              </a:r>
            </a:p>
          </p:txBody>
        </p:sp>
        <p:graphicFrame>
          <p:nvGraphicFramePr>
            <p:cNvPr id="41" name="Object 14">
              <a:extLst>
                <a:ext uri="{FF2B5EF4-FFF2-40B4-BE49-F238E27FC236}">
                  <a16:creationId xmlns:a16="http://schemas.microsoft.com/office/drawing/2014/main" id="{961BE2C5-C7D7-4A3F-96EB-10C43A9B28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" y="1371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48172" name="Object 14">
                          <a:extLst>
                            <a:ext uri="{FF2B5EF4-FFF2-40B4-BE49-F238E27FC236}">
                              <a16:creationId xmlns:a16="http://schemas.microsoft.com/office/drawing/2014/main" id="{DDED1359-E2BD-423C-9818-D00581DD72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1371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31">
            <a:extLst>
              <a:ext uri="{FF2B5EF4-FFF2-40B4-BE49-F238E27FC236}">
                <a16:creationId xmlns:a16="http://schemas.microsoft.com/office/drawing/2014/main" id="{6C7FC891-CD8A-41A3-A5C3-C30318719FDE}"/>
              </a:ext>
            </a:extLst>
          </p:cNvPr>
          <p:cNvGrpSpPr>
            <a:grpSpLocks/>
          </p:cNvGrpSpPr>
          <p:nvPr/>
        </p:nvGrpSpPr>
        <p:grpSpPr bwMode="auto">
          <a:xfrm>
            <a:off x="4904227" y="2817028"/>
            <a:ext cx="347663" cy="508000"/>
            <a:chOff x="1993" y="1573"/>
            <a:chExt cx="219" cy="320"/>
          </a:xfrm>
        </p:grpSpPr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E905F5A7-1B1A-4D02-8C20-7449BC7AF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507AE61E-86EF-471C-969D-556669A60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45" name="Group 54">
            <a:extLst>
              <a:ext uri="{FF2B5EF4-FFF2-40B4-BE49-F238E27FC236}">
                <a16:creationId xmlns:a16="http://schemas.microsoft.com/office/drawing/2014/main" id="{A8D76B95-BD78-4031-968D-5EC9FCEBD6F3}"/>
              </a:ext>
            </a:extLst>
          </p:cNvPr>
          <p:cNvGrpSpPr>
            <a:grpSpLocks/>
          </p:cNvGrpSpPr>
          <p:nvPr/>
        </p:nvGrpSpPr>
        <p:grpSpPr bwMode="auto">
          <a:xfrm>
            <a:off x="5269352" y="4387066"/>
            <a:ext cx="1392238" cy="449262"/>
            <a:chOff x="3028" y="3047"/>
            <a:chExt cx="877" cy="283"/>
          </a:xfrm>
        </p:grpSpPr>
        <p:sp>
          <p:nvSpPr>
            <p:cNvPr id="46" name="Text Box 49">
              <a:extLst>
                <a:ext uri="{FF2B5EF4-FFF2-40B4-BE49-F238E27FC236}">
                  <a16:creationId xmlns:a16="http://schemas.microsoft.com/office/drawing/2014/main" id="{D8518325-A22D-4826-8681-8E2A28A98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x</a:t>
              </a:r>
              <a:endPara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A9D78B04-036E-4F25-93C1-4628A991B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13F395B4-FF19-4BDE-9E1B-F769A3D08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53">
              <a:extLst>
                <a:ext uri="{FF2B5EF4-FFF2-40B4-BE49-F238E27FC236}">
                  <a16:creationId xmlns:a16="http://schemas.microsoft.com/office/drawing/2014/main" id="{3F919575-D317-42F5-A3EB-7382FE7F0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</a:p>
          </p:txBody>
        </p:sp>
      </p:grpSp>
      <p:sp>
        <p:nvSpPr>
          <p:cNvPr id="50" name="Line 55">
            <a:extLst>
              <a:ext uri="{FF2B5EF4-FFF2-40B4-BE49-F238E27FC236}">
                <a16:creationId xmlns:a16="http://schemas.microsoft.com/office/drawing/2014/main" id="{22EB1086-0DC5-4AD8-92A0-967B1E5C5C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8802" y="3802866"/>
            <a:ext cx="260350" cy="66833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1" name="Group 62">
            <a:extLst>
              <a:ext uri="{FF2B5EF4-FFF2-40B4-BE49-F238E27FC236}">
                <a16:creationId xmlns:a16="http://schemas.microsoft.com/office/drawing/2014/main" id="{5058B93D-A2B8-4497-BE40-547437C2A7EC}"/>
              </a:ext>
            </a:extLst>
          </p:cNvPr>
          <p:cNvGrpSpPr>
            <a:grpSpLocks/>
          </p:cNvGrpSpPr>
          <p:nvPr/>
        </p:nvGrpSpPr>
        <p:grpSpPr bwMode="auto">
          <a:xfrm>
            <a:off x="490977" y="3178978"/>
            <a:ext cx="8289925" cy="646113"/>
            <a:chOff x="172" y="2176"/>
            <a:chExt cx="5222" cy="407"/>
          </a:xfrm>
        </p:grpSpPr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B5791BE3-4E46-470C-A41E-1B157A59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" y="2464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53" name="Text Box 18">
              <a:extLst>
                <a:ext uri="{FF2B5EF4-FFF2-40B4-BE49-F238E27FC236}">
                  <a16:creationId xmlns:a16="http://schemas.microsoft.com/office/drawing/2014/main" id="{2DAD394F-6835-41E1-AFC9-BA47417EB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2176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+mj-lt"/>
                </a:rPr>
                <a:t>head</a:t>
              </a:r>
            </a:p>
          </p:txBody>
        </p:sp>
        <p:sp>
          <p:nvSpPr>
            <p:cNvPr id="54" name="Line 19">
              <a:extLst>
                <a:ext uri="{FF2B5EF4-FFF2-40B4-BE49-F238E27FC236}">
                  <a16:creationId xmlns:a16="http://schemas.microsoft.com/office/drawing/2014/main" id="{1C826B88-C454-42F2-8FE6-B47C011C2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7" y="247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8F02E288-A691-4EF0-BE5E-436BE6BCA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89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56" name="Line 21">
              <a:extLst>
                <a:ext uri="{FF2B5EF4-FFF2-40B4-BE49-F238E27FC236}">
                  <a16:creationId xmlns:a16="http://schemas.microsoft.com/office/drawing/2014/main" id="{8A4BF41E-0F2C-4144-81CF-785AE9AC0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228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57" name="Text Box 25">
              <a:extLst>
                <a:ext uri="{FF2B5EF4-FFF2-40B4-BE49-F238E27FC236}">
                  <a16:creationId xmlns:a16="http://schemas.microsoft.com/office/drawing/2014/main" id="{7C060E49-3B54-4F46-9B93-F9E4966CD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298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8" name="Line 26">
              <a:extLst>
                <a:ext uri="{FF2B5EF4-FFF2-40B4-BE49-F238E27FC236}">
                  <a16:creationId xmlns:a16="http://schemas.microsoft.com/office/drawing/2014/main" id="{CCE8AE8C-8199-4BD4-B256-9EF3B300E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229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59" name="Text Box 27" descr="宽上对角线">
              <a:extLst>
                <a:ext uri="{FF2B5EF4-FFF2-40B4-BE49-F238E27FC236}">
                  <a16:creationId xmlns:a16="http://schemas.microsoft.com/office/drawing/2014/main" id="{44E8F385-B174-42F2-908F-66CB61ECA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2306"/>
              <a:ext cx="275" cy="25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71F6AD28-ACE2-45B0-A8D1-D32E7A200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247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61" name="Text Box 29">
              <a:extLst>
                <a:ext uri="{FF2B5EF4-FFF2-40B4-BE49-F238E27FC236}">
                  <a16:creationId xmlns:a16="http://schemas.microsoft.com/office/drawing/2014/main" id="{47C2F73F-2A38-43BA-968C-C280247E2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288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-1</a:t>
              </a:r>
            </a:p>
          </p:txBody>
        </p:sp>
        <p:sp>
          <p:nvSpPr>
            <p:cNvPr id="62" name="Line 30">
              <a:extLst>
                <a:ext uri="{FF2B5EF4-FFF2-40B4-BE49-F238E27FC236}">
                  <a16:creationId xmlns:a16="http://schemas.microsoft.com/office/drawing/2014/main" id="{E4DE62BA-B18B-4A80-9CA6-6C4CFFB87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3" name="Text Box 34">
              <a:extLst>
                <a:ext uri="{FF2B5EF4-FFF2-40B4-BE49-F238E27FC236}">
                  <a16:creationId xmlns:a16="http://schemas.microsoft.com/office/drawing/2014/main" id="{F68F41CB-9A1A-4AD9-AB95-C9F27D180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288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64" name="Line 35">
              <a:extLst>
                <a:ext uri="{FF2B5EF4-FFF2-40B4-BE49-F238E27FC236}">
                  <a16:creationId xmlns:a16="http://schemas.microsoft.com/office/drawing/2014/main" id="{F97DD7D4-0CFB-47A1-8F90-47E06AE42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5" name="Text Box 36">
              <a:extLst>
                <a:ext uri="{FF2B5EF4-FFF2-40B4-BE49-F238E27FC236}">
                  <a16:creationId xmlns:a16="http://schemas.microsoft.com/office/drawing/2014/main" id="{6AF819C6-EEB3-4E65-9815-468A4B01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2295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66" name="Text Box 40">
              <a:extLst>
                <a:ext uri="{FF2B5EF4-FFF2-40B4-BE49-F238E27FC236}">
                  <a16:creationId xmlns:a16="http://schemas.microsoft.com/office/drawing/2014/main" id="{7B7FB2A3-CE66-485C-8C49-7B0DB5660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2288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  <p:sp>
          <p:nvSpPr>
            <p:cNvPr id="67" name="Line 41">
              <a:extLst>
                <a:ext uri="{FF2B5EF4-FFF2-40B4-BE49-F238E27FC236}">
                  <a16:creationId xmlns:a16="http://schemas.microsoft.com/office/drawing/2014/main" id="{3D4EA9E0-665F-43A5-A1AC-FFAA2BF6C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8" name="Line 43">
              <a:extLst>
                <a:ext uri="{FF2B5EF4-FFF2-40B4-BE49-F238E27FC236}">
                  <a16:creationId xmlns:a16="http://schemas.microsoft.com/office/drawing/2014/main" id="{29D69351-6921-415F-B705-54C9AB28F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2472"/>
              <a:ext cx="212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69" name="Line 44">
              <a:extLst>
                <a:ext uri="{FF2B5EF4-FFF2-40B4-BE49-F238E27FC236}">
                  <a16:creationId xmlns:a16="http://schemas.microsoft.com/office/drawing/2014/main" id="{F9B43642-5407-46A5-9D18-D65B2D5FA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0" y="2472"/>
              <a:ext cx="18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0" name="Line 48">
              <a:extLst>
                <a:ext uri="{FF2B5EF4-FFF2-40B4-BE49-F238E27FC236}">
                  <a16:creationId xmlns:a16="http://schemas.microsoft.com/office/drawing/2014/main" id="{4002980F-7F13-4446-8C5C-ABF69C36C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46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1" name="Line 59">
              <a:extLst>
                <a:ext uri="{FF2B5EF4-FFF2-40B4-BE49-F238E27FC236}">
                  <a16:creationId xmlns:a16="http://schemas.microsoft.com/office/drawing/2014/main" id="{17E261B9-7050-4F31-A13D-9BE0BB9F8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247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2" name="Line 60">
              <a:extLst>
                <a:ext uri="{FF2B5EF4-FFF2-40B4-BE49-F238E27FC236}">
                  <a16:creationId xmlns:a16="http://schemas.microsoft.com/office/drawing/2014/main" id="{19FEB6FB-6C30-49DB-A72E-E49AE5D5A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47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3" name="Line 61">
              <a:extLst>
                <a:ext uri="{FF2B5EF4-FFF2-40B4-BE49-F238E27FC236}">
                  <a16:creationId xmlns:a16="http://schemas.microsoft.com/office/drawing/2014/main" id="{F9DE9C70-429E-4A88-8D0F-33EB1C9B7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6" y="2472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</p:grpSp>
      <p:grpSp>
        <p:nvGrpSpPr>
          <p:cNvPr id="74" name="Group 58">
            <a:extLst>
              <a:ext uri="{FF2B5EF4-FFF2-40B4-BE49-F238E27FC236}">
                <a16:creationId xmlns:a16="http://schemas.microsoft.com/office/drawing/2014/main" id="{CF64F82E-B139-439D-A74D-300790C0AFC1}"/>
              </a:ext>
            </a:extLst>
          </p:cNvPr>
          <p:cNvGrpSpPr>
            <a:grpSpLocks/>
          </p:cNvGrpSpPr>
          <p:nvPr/>
        </p:nvGrpSpPr>
        <p:grpSpPr bwMode="auto">
          <a:xfrm>
            <a:off x="5253477" y="3498066"/>
            <a:ext cx="461963" cy="885825"/>
            <a:chOff x="3073" y="2377"/>
            <a:chExt cx="291" cy="558"/>
          </a:xfrm>
        </p:grpSpPr>
        <p:sp>
          <p:nvSpPr>
            <p:cNvPr id="75" name="Line 56">
              <a:extLst>
                <a:ext uri="{FF2B5EF4-FFF2-40B4-BE49-F238E27FC236}">
                  <a16:creationId xmlns:a16="http://schemas.microsoft.com/office/drawing/2014/main" id="{EBAE1422-955B-4EBF-9191-05DE4627D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57">
              <a:extLst>
                <a:ext uri="{FF2B5EF4-FFF2-40B4-BE49-F238E27FC236}">
                  <a16:creationId xmlns:a16="http://schemas.microsoft.com/office/drawing/2014/main" id="{0B33A14A-26BD-48FE-A553-2C9E4787B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" name="Text Box 63">
            <a:extLst>
              <a:ext uri="{FF2B5EF4-FFF2-40B4-BE49-F238E27FC236}">
                <a16:creationId xmlns:a16="http://schemas.microsoft.com/office/drawing/2014/main" id="{1677B29E-DCC1-41FA-ACB2-DBAC17000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15" y="4311771"/>
            <a:ext cx="50974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itchFamily="2" charset="-122"/>
              </a:rPr>
              <a:t>s=new Node&lt;T&gt;;  s-&gt;data=x;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itchFamily="2" charset="-122"/>
              </a:rPr>
              <a:t>s-&gt;next=p-&gt;next;  p-&gt;next=s;</a:t>
            </a:r>
          </a:p>
        </p:txBody>
      </p:sp>
    </p:spTree>
    <p:extLst>
      <p:ext uri="{BB962C8B-B14F-4D97-AF65-F5344CB8AC3E}">
        <p14:creationId xmlns:p14="http://schemas.microsoft.com/office/powerpoint/2010/main" val="108621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void Insert(int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, T x)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插入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78" name="Text Box 4">
            <a:extLst>
              <a:ext uri="{FF2B5EF4-FFF2-40B4-BE49-F238E27FC236}">
                <a16:creationId xmlns:a16="http://schemas.microsoft.com/office/drawing/2014/main" id="{9726CB53-FB19-4BF7-BAAA-F9078D8D4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53882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注意分析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边界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表头、表尾。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A50FE7E6-D981-4ABA-B43E-03F8A9735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300" y="3292466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0" name="Text Box 12">
            <a:extLst>
              <a:ext uri="{FF2B5EF4-FFF2-40B4-BE49-F238E27FC236}">
                <a16:creationId xmlns:a16="http://schemas.microsoft.com/office/drawing/2014/main" id="{1512105E-0F8E-4F0B-BF71-94076E6A9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2835266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</a:rPr>
              <a:t>head</a:t>
            </a:r>
          </a:p>
        </p:txBody>
      </p:sp>
      <p:sp>
        <p:nvSpPr>
          <p:cNvPr id="81" name="Line 13">
            <a:extLst>
              <a:ext uri="{FF2B5EF4-FFF2-40B4-BE49-F238E27FC236}">
                <a16:creationId xmlns:a16="http://schemas.microsoft.com/office/drawing/2014/main" id="{25DDB267-CB75-4981-B7AA-06FCEF310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487" y="3317866"/>
            <a:ext cx="315913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E1C320EE-9C3A-4C4B-9628-E262C155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3014653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0CA5224D-841B-458F-8144-4323BB61A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012" y="301465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84" name="Text Box 16">
            <a:extLst>
              <a:ext uri="{FF2B5EF4-FFF2-40B4-BE49-F238E27FC236}">
                <a16:creationId xmlns:a16="http://schemas.microsoft.com/office/drawing/2014/main" id="{B74F27A9-BCB6-47A6-B4D2-1EA4891FE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7" y="3028941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5" name="Line 17">
            <a:extLst>
              <a:ext uri="{FF2B5EF4-FFF2-40B4-BE49-F238E27FC236}">
                <a16:creationId xmlns:a16="http://schemas.microsoft.com/office/drawing/2014/main" id="{E1ACBD4E-44FC-481D-BF90-945FE18FA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2450" y="3028941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86" name="Text Box 18" descr="宽上对角线">
            <a:extLst>
              <a:ext uri="{FF2B5EF4-FFF2-40B4-BE49-F238E27FC236}">
                <a16:creationId xmlns:a16="http://schemas.microsoft.com/office/drawing/2014/main" id="{DD1F5888-C43D-4341-B679-6E5B184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2" y="3041641"/>
            <a:ext cx="436563" cy="396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87" name="Line 19">
            <a:extLst>
              <a:ext uri="{FF2B5EF4-FFF2-40B4-BE49-F238E27FC236}">
                <a16:creationId xmlns:a16="http://schemas.microsoft.com/office/drawing/2014/main" id="{694F84EE-7D9E-445F-8F22-75875E3AF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3306753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57282FDE-CA23-4AAB-AF2D-C60227A0F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3027353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89" name="Line 23">
            <a:extLst>
              <a:ext uri="{FF2B5EF4-FFF2-40B4-BE49-F238E27FC236}">
                <a16:creationId xmlns:a16="http://schemas.microsoft.com/office/drawing/2014/main" id="{EC7EF45F-B0B4-4F39-9E5E-FBCE1637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2" y="302735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90" name="Text Box 24">
            <a:extLst>
              <a:ext uri="{FF2B5EF4-FFF2-40B4-BE49-F238E27FC236}">
                <a16:creationId xmlns:a16="http://schemas.microsoft.com/office/drawing/2014/main" id="{BDC67AFD-E5D0-4B42-B331-B72FB85A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2" y="303846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B20F57AD-4E3B-4CE8-B414-E013E81D1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7" y="3027353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92" name="Line 26">
            <a:extLst>
              <a:ext uri="{FF2B5EF4-FFF2-40B4-BE49-F238E27FC236}">
                <a16:creationId xmlns:a16="http://schemas.microsoft.com/office/drawing/2014/main" id="{DA825B41-0EBD-4AB7-926C-E39788AF0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302735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93" name="Line 27">
            <a:extLst>
              <a:ext uri="{FF2B5EF4-FFF2-40B4-BE49-F238E27FC236}">
                <a16:creationId xmlns:a16="http://schemas.microsoft.com/office/drawing/2014/main" id="{C1FF70E1-4E09-4117-AB9A-1F0231310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6275" y="3319453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94" name="Line 28">
            <a:extLst>
              <a:ext uri="{FF2B5EF4-FFF2-40B4-BE49-F238E27FC236}">
                <a16:creationId xmlns:a16="http://schemas.microsoft.com/office/drawing/2014/main" id="{2FFFC629-9399-485F-BD2F-A462D6554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375" y="3319453"/>
            <a:ext cx="2873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95" name="Line 29">
            <a:extLst>
              <a:ext uri="{FF2B5EF4-FFF2-40B4-BE49-F238E27FC236}">
                <a16:creationId xmlns:a16="http://schemas.microsoft.com/office/drawing/2014/main" id="{7929ED14-6CCE-467A-84B9-ADEBA059A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3305166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96" name="Line 30">
            <a:extLst>
              <a:ext uri="{FF2B5EF4-FFF2-40B4-BE49-F238E27FC236}">
                <a16:creationId xmlns:a16="http://schemas.microsoft.com/office/drawing/2014/main" id="{170B2306-E24E-42EB-86FC-851134395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3303578"/>
            <a:ext cx="315912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97" name="Line 31">
            <a:extLst>
              <a:ext uri="{FF2B5EF4-FFF2-40B4-BE49-F238E27FC236}">
                <a16:creationId xmlns:a16="http://schemas.microsoft.com/office/drawing/2014/main" id="{70D13E1C-C5F8-4845-A5D5-49633EC7A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3305166"/>
            <a:ext cx="409575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98" name="Group 45">
            <a:extLst>
              <a:ext uri="{FF2B5EF4-FFF2-40B4-BE49-F238E27FC236}">
                <a16:creationId xmlns:a16="http://schemas.microsoft.com/office/drawing/2014/main" id="{EB6A8729-CFB6-4781-AE3F-BA14AAF886A3}"/>
              </a:ext>
            </a:extLst>
          </p:cNvPr>
          <p:cNvGrpSpPr>
            <a:grpSpLocks/>
          </p:cNvGrpSpPr>
          <p:nvPr/>
        </p:nvGrpSpPr>
        <p:grpSpPr bwMode="auto">
          <a:xfrm>
            <a:off x="1611312" y="2473316"/>
            <a:ext cx="1757363" cy="2019300"/>
            <a:chOff x="904" y="1527"/>
            <a:chExt cx="1107" cy="1272"/>
          </a:xfrm>
        </p:grpSpPr>
        <p:grpSp>
          <p:nvGrpSpPr>
            <p:cNvPr id="99" name="Group 33">
              <a:extLst>
                <a:ext uri="{FF2B5EF4-FFF2-40B4-BE49-F238E27FC236}">
                  <a16:creationId xmlns:a16="http://schemas.microsoft.com/office/drawing/2014/main" id="{FD3FDC39-D97B-4A9E-A6AE-8D5616A8C5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527"/>
              <a:ext cx="219" cy="320"/>
              <a:chOff x="1993" y="1573"/>
              <a:chExt cx="219" cy="320"/>
            </a:xfrm>
          </p:grpSpPr>
          <p:sp>
            <p:nvSpPr>
              <p:cNvPr id="109" name="Line 34">
                <a:extLst>
                  <a:ext uri="{FF2B5EF4-FFF2-40B4-BE49-F238E27FC236}">
                    <a16:creationId xmlns:a16="http://schemas.microsoft.com/office/drawing/2014/main" id="{9FBC1CD3-40C5-4AAA-ADAC-F1F85DA16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Text Box 35">
                <a:extLst>
                  <a:ext uri="{FF2B5EF4-FFF2-40B4-BE49-F238E27FC236}">
                    <a16:creationId xmlns:a16="http://schemas.microsoft.com/office/drawing/2014/main" id="{0BFE5887-206E-4850-89C2-1FF0FFA3C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p</a:t>
                </a:r>
              </a:p>
            </p:txBody>
          </p:sp>
        </p:grpSp>
        <p:grpSp>
          <p:nvGrpSpPr>
            <p:cNvPr id="100" name="Group 36">
              <a:extLst>
                <a:ext uri="{FF2B5EF4-FFF2-40B4-BE49-F238E27FC236}">
                  <a16:creationId xmlns:a16="http://schemas.microsoft.com/office/drawing/2014/main" id="{513761E6-36E4-48AE-A756-28B00CEEF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4" y="2516"/>
              <a:ext cx="877" cy="283"/>
              <a:chOff x="3028" y="3047"/>
              <a:chExt cx="877" cy="283"/>
            </a:xfrm>
          </p:grpSpPr>
          <p:sp>
            <p:nvSpPr>
              <p:cNvPr id="105" name="Text Box 37">
                <a:extLst>
                  <a:ext uri="{FF2B5EF4-FFF2-40B4-BE49-F238E27FC236}">
                    <a16:creationId xmlns:a16="http://schemas.microsoft.com/office/drawing/2014/main" id="{F775112E-8A68-483A-BB56-C64288D6C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8" y="3047"/>
                <a:ext cx="567" cy="27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x</a:t>
                </a:r>
                <a:endPara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106" name="Line 38">
                <a:extLst>
                  <a:ext uri="{FF2B5EF4-FFF2-40B4-BE49-F238E27FC236}">
                    <a16:creationId xmlns:a16="http://schemas.microsoft.com/office/drawing/2014/main" id="{8F80DB96-BCAB-40B0-ACD4-117D22983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304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107" name="Line 39">
                <a:extLst>
                  <a:ext uri="{FF2B5EF4-FFF2-40B4-BE49-F238E27FC236}">
                    <a16:creationId xmlns:a16="http://schemas.microsoft.com/office/drawing/2014/main" id="{8F36E419-B536-4353-BCAF-1F02C72AA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1" y="3091"/>
                <a:ext cx="27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Text Box 40">
                <a:extLst>
                  <a:ext uri="{FF2B5EF4-FFF2-40B4-BE49-F238E27FC236}">
                    <a16:creationId xmlns:a16="http://schemas.microsoft.com/office/drawing/2014/main" id="{09E3E17E-B569-436E-B372-E3A9A7E8F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3100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s</a:t>
                </a:r>
              </a:p>
            </p:txBody>
          </p:sp>
        </p:grpSp>
        <p:sp>
          <p:nvSpPr>
            <p:cNvPr id="101" name="Line 41">
              <a:extLst>
                <a:ext uri="{FF2B5EF4-FFF2-40B4-BE49-F238E27FC236}">
                  <a16:creationId xmlns:a16="http://schemas.microsoft.com/office/drawing/2014/main" id="{F5340D1E-FCB9-4371-8929-D6E43CAA7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2" y="2148"/>
              <a:ext cx="164" cy="42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2" name="Group 42">
              <a:extLst>
                <a:ext uri="{FF2B5EF4-FFF2-40B4-BE49-F238E27FC236}">
                  <a16:creationId xmlns:a16="http://schemas.microsoft.com/office/drawing/2014/main" id="{B903F79C-A3EF-4669-A01B-B7C6F1A99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4" y="1956"/>
              <a:ext cx="291" cy="558"/>
              <a:chOff x="3073" y="2377"/>
              <a:chExt cx="291" cy="558"/>
            </a:xfrm>
          </p:grpSpPr>
          <p:sp>
            <p:nvSpPr>
              <p:cNvPr id="103" name="Line 43">
                <a:extLst>
                  <a:ext uri="{FF2B5EF4-FFF2-40B4-BE49-F238E27FC236}">
                    <a16:creationId xmlns:a16="http://schemas.microsoft.com/office/drawing/2014/main" id="{7B0FA72C-C33F-48A1-8FD2-F5426B9A5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3" y="2469"/>
                <a:ext cx="182" cy="46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44">
                <a:extLst>
                  <a:ext uri="{FF2B5EF4-FFF2-40B4-BE49-F238E27FC236}">
                    <a16:creationId xmlns:a16="http://schemas.microsoft.com/office/drawing/2014/main" id="{AC6A7E32-9E47-4267-BA39-78A9AA6CE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1" y="2377"/>
                <a:ext cx="53" cy="16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1" name="Text Box 46">
            <a:extLst>
              <a:ext uri="{FF2B5EF4-FFF2-40B4-BE49-F238E27FC236}">
                <a16:creationId xmlns:a16="http://schemas.microsoft.com/office/drawing/2014/main" id="{D14FB249-C3C1-4E60-888B-484550C63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18029"/>
            <a:ext cx="50974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itchFamily="2" charset="-122"/>
              </a:rPr>
              <a:t>s=new Node&lt;T&gt;;  s-&gt;data=x;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itchFamily="2" charset="-122"/>
              </a:rPr>
              <a:t>s-&gt;next=p-&gt;next;  p-&gt;next=s;</a:t>
            </a:r>
          </a:p>
        </p:txBody>
      </p:sp>
      <p:grpSp>
        <p:nvGrpSpPr>
          <p:cNvPr id="112" name="Group 61">
            <a:extLst>
              <a:ext uri="{FF2B5EF4-FFF2-40B4-BE49-F238E27FC236}">
                <a16:creationId xmlns:a16="http://schemas.microsoft.com/office/drawing/2014/main" id="{3F3C6B43-E0ED-4466-A7E6-6CD61993AB24}"/>
              </a:ext>
            </a:extLst>
          </p:cNvPr>
          <p:cNvGrpSpPr>
            <a:grpSpLocks/>
          </p:cNvGrpSpPr>
          <p:nvPr/>
        </p:nvGrpSpPr>
        <p:grpSpPr bwMode="auto">
          <a:xfrm>
            <a:off x="7099300" y="2487603"/>
            <a:ext cx="1757362" cy="2019300"/>
            <a:chOff x="4361" y="1536"/>
            <a:chExt cx="1107" cy="1272"/>
          </a:xfrm>
        </p:grpSpPr>
        <p:grpSp>
          <p:nvGrpSpPr>
            <p:cNvPr id="113" name="Group 48">
              <a:extLst>
                <a:ext uri="{FF2B5EF4-FFF2-40B4-BE49-F238E27FC236}">
                  <a16:creationId xmlns:a16="http://schemas.microsoft.com/office/drawing/2014/main" id="{8089D94B-EA3D-45CC-AC40-26800EB46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1" y="1536"/>
              <a:ext cx="219" cy="320"/>
              <a:chOff x="1993" y="1573"/>
              <a:chExt cx="219" cy="320"/>
            </a:xfrm>
          </p:grpSpPr>
          <p:sp>
            <p:nvSpPr>
              <p:cNvPr id="119" name="Line 49">
                <a:extLst>
                  <a:ext uri="{FF2B5EF4-FFF2-40B4-BE49-F238E27FC236}">
                    <a16:creationId xmlns:a16="http://schemas.microsoft.com/office/drawing/2014/main" id="{4A92866A-1470-4C2E-B4CF-E3230324C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38B739C4-D42E-4EDC-ABAD-6801DA24E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p</a:t>
                </a:r>
              </a:p>
            </p:txBody>
          </p:sp>
        </p:grpSp>
        <p:grpSp>
          <p:nvGrpSpPr>
            <p:cNvPr id="114" name="Group 51">
              <a:extLst>
                <a:ext uri="{FF2B5EF4-FFF2-40B4-BE49-F238E27FC236}">
                  <a16:creationId xmlns:a16="http://schemas.microsoft.com/office/drawing/2014/main" id="{F5D6D511-D627-4D40-A04A-9F7099F2B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1" y="2525"/>
              <a:ext cx="877" cy="283"/>
              <a:chOff x="3028" y="3047"/>
              <a:chExt cx="877" cy="283"/>
            </a:xfrm>
          </p:grpSpPr>
          <p:sp>
            <p:nvSpPr>
              <p:cNvPr id="115" name="Text Box 52">
                <a:extLst>
                  <a:ext uri="{FF2B5EF4-FFF2-40B4-BE49-F238E27FC236}">
                    <a16:creationId xmlns:a16="http://schemas.microsoft.com/office/drawing/2014/main" id="{C6D65348-C033-4300-8353-A6D767513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8" y="3047"/>
                <a:ext cx="567" cy="27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x</a:t>
                </a:r>
                <a:endPara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116" name="Line 53">
                <a:extLst>
                  <a:ext uri="{FF2B5EF4-FFF2-40B4-BE49-F238E27FC236}">
                    <a16:creationId xmlns:a16="http://schemas.microsoft.com/office/drawing/2014/main" id="{3B8DC19A-5FED-4678-8F9C-61033B19E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304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117" name="Line 54">
                <a:extLst>
                  <a:ext uri="{FF2B5EF4-FFF2-40B4-BE49-F238E27FC236}">
                    <a16:creationId xmlns:a16="http://schemas.microsoft.com/office/drawing/2014/main" id="{B6743EBC-FBE4-427D-A4A2-89E29AC61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1" y="3091"/>
                <a:ext cx="27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" name="Text Box 55">
                <a:extLst>
                  <a:ext uri="{FF2B5EF4-FFF2-40B4-BE49-F238E27FC236}">
                    <a16:creationId xmlns:a16="http://schemas.microsoft.com/office/drawing/2014/main" id="{9B0BCC4B-24D7-4A6D-B701-A3647DB11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3100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s</a:t>
                </a:r>
              </a:p>
            </p:txBody>
          </p:sp>
        </p:grpSp>
      </p:grpSp>
      <p:sp>
        <p:nvSpPr>
          <p:cNvPr id="121" name="Line 58">
            <a:extLst>
              <a:ext uri="{FF2B5EF4-FFF2-40B4-BE49-F238E27FC236}">
                <a16:creationId xmlns:a16="http://schemas.microsoft.com/office/drawing/2014/main" id="{03E4AB74-0683-4BE5-A847-D27D85EC9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550" y="3314691"/>
            <a:ext cx="288925" cy="739775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" name="Text Box 60">
            <a:extLst>
              <a:ext uri="{FF2B5EF4-FFF2-40B4-BE49-F238E27FC236}">
                <a16:creationId xmlns:a16="http://schemas.microsoft.com/office/drawing/2014/main" id="{9C114158-4C1E-4C88-945D-1C1621C4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2" y="405446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123" name="Text Box 62">
            <a:extLst>
              <a:ext uri="{FF2B5EF4-FFF2-40B4-BE49-F238E27FC236}">
                <a16:creationId xmlns:a16="http://schemas.microsoft.com/office/drawing/2014/main" id="{8056905E-53E2-46AD-B855-7A755BB1D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333" y="4745824"/>
            <a:ext cx="3865562" cy="120032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由于单链表带头结点，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表头、表中、表尾三种情况的操作语句一致。 </a:t>
            </a:r>
          </a:p>
        </p:txBody>
      </p:sp>
    </p:spTree>
    <p:extLst>
      <p:ext uri="{BB962C8B-B14F-4D97-AF65-F5344CB8AC3E}">
        <p14:creationId xmlns:p14="http://schemas.microsoft.com/office/powerpoint/2010/main" val="317921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11" grpId="0"/>
      <p:bldP spid="122" grpId="0"/>
      <p:bldP spid="12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void Insert(int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, T x)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插入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1" name="Text Box 2">
            <a:extLst>
              <a:ext uri="{FF2B5EF4-FFF2-40B4-BE49-F238E27FC236}">
                <a16:creationId xmlns:a16="http://schemas.microsoft.com/office/drawing/2014/main" id="{D11D7D1A-19DE-4601-B733-CE2D210A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2115984"/>
            <a:ext cx="457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</a:p>
        </p:txBody>
      </p:sp>
      <p:sp>
        <p:nvSpPr>
          <p:cNvPr id="52" name="Text Box 6">
            <a:extLst>
              <a:ext uri="{FF2B5EF4-FFF2-40B4-BE49-F238E27FC236}">
                <a16:creationId xmlns:a16="http://schemas.microsoft.com/office/drawing/2014/main" id="{0804E8FE-35D6-40D6-AC1D-F33C4B12B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2577649"/>
            <a:ext cx="5054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template &lt;class T&gt; 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void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LinkList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::Insert(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, T item)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{     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    p=head;   j=0;   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微软雅黑" panose="020B0503020204020204" pitchFamily="34" charset="-122"/>
            </a:endParaRPr>
          </a:p>
          <a:p>
            <a:pPr algn="just"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</a:rPr>
              <a:t> 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while (p &amp;&amp; j&lt;i-1)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itchFamily="49" charset="-122"/>
            </a:endParaRP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    {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         p=p-&gt;next;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        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j++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itchFamily="49" charset="-122"/>
            </a:endParaRP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    }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itchFamily="49" charset="-122"/>
            </a:endParaRP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</a:rPr>
              <a:t>    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6687BA47-E6C5-4069-A3D3-A69B67E6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235" y="2456647"/>
            <a:ext cx="39925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if (!p) {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cerr</a:t>
            </a:r>
            <a:r>
              <a:rPr lang="zh-CN" altLang="en-US" sz="2400" b="1" dirty="0">
                <a:solidFill>
                  <a:srgbClr val="002060"/>
                </a:solidFill>
                <a:latin typeface="+mn-lt"/>
                <a:ea typeface="微软雅黑" panose="020B0503020204020204" pitchFamily="34" charset="-122"/>
              </a:rPr>
              <a:t>"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位置非法</a:t>
            </a:r>
            <a:r>
              <a:rPr lang="zh-CN" altLang="en-US" sz="2400" b="1" dirty="0">
                <a:solidFill>
                  <a:srgbClr val="002060"/>
                </a:solidFill>
                <a:latin typeface="+mn-lt"/>
                <a:ea typeface="微软雅黑" panose="020B0503020204020204" pitchFamily="34" charset="-122"/>
              </a:rPr>
              <a:t>"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   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exit(1);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      }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else {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s=new Node&lt;T&gt;;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s-&gt;data=item;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s-&gt;next=p-&gt;next;       </a:t>
            </a: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p-&gt;next=s;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}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}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4" name="Text Box 6" descr="水滴">
            <a:extLst>
              <a:ext uri="{FF2B5EF4-FFF2-40B4-BE49-F238E27FC236}">
                <a16:creationId xmlns:a16="http://schemas.microsoft.com/office/drawing/2014/main" id="{A245EEE5-CCC6-47D5-B6E3-DD1045F03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054" y="2517907"/>
            <a:ext cx="88900" cy="36750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rPr>
              <a:t>，</a:t>
            </a:r>
          </a:p>
        </p:txBody>
      </p:sp>
      <p:grpSp>
        <p:nvGrpSpPr>
          <p:cNvPr id="55" name="Group 9">
            <a:extLst>
              <a:ext uri="{FF2B5EF4-FFF2-40B4-BE49-F238E27FC236}">
                <a16:creationId xmlns:a16="http://schemas.microsoft.com/office/drawing/2014/main" id="{2492A374-8E12-482A-9D4B-D88972C740EB}"/>
              </a:ext>
            </a:extLst>
          </p:cNvPr>
          <p:cNvGrpSpPr>
            <a:grpSpLocks/>
          </p:cNvGrpSpPr>
          <p:nvPr/>
        </p:nvGrpSpPr>
        <p:grpSpPr bwMode="auto">
          <a:xfrm>
            <a:off x="5903913" y="5715343"/>
            <a:ext cx="2578100" cy="555625"/>
            <a:chOff x="190" y="1371"/>
            <a:chExt cx="1624" cy="350"/>
          </a:xfrm>
        </p:grpSpPr>
        <p:sp>
          <p:nvSpPr>
            <p:cNvPr id="56" name="Rectangle 10">
              <a:extLst>
                <a:ext uri="{FF2B5EF4-FFF2-40B4-BE49-F238E27FC236}">
                  <a16:creationId xmlns:a16="http://schemas.microsoft.com/office/drawing/2014/main" id="{C6E6A884-3863-497A-AD32-D5131BB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38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时间复杂度？</a:t>
              </a:r>
            </a:p>
          </p:txBody>
        </p:sp>
        <p:graphicFrame>
          <p:nvGraphicFramePr>
            <p:cNvPr id="57" name="Object 11">
              <a:extLst>
                <a:ext uri="{FF2B5EF4-FFF2-40B4-BE49-F238E27FC236}">
                  <a16:creationId xmlns:a16="http://schemas.microsoft.com/office/drawing/2014/main" id="{26DCD597-C9A9-47FA-B404-400571E6E6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" y="1371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3" name="Clip" r:id="rId5" imgW="861365" imgH="844906" progId="MS_ClipArt_Gallery.5">
                    <p:embed/>
                  </p:oleObj>
                </mc:Choice>
                <mc:Fallback>
                  <p:oleObj name="Clip" r:id="rId5" imgW="861365" imgH="844906" progId="MS_ClipArt_Gallery.5">
                    <p:embed/>
                    <p:pic>
                      <p:nvPicPr>
                        <p:cNvPr id="51211" name="Object 11">
                          <a:extLst>
                            <a:ext uri="{FF2B5EF4-FFF2-40B4-BE49-F238E27FC236}">
                              <a16:creationId xmlns:a16="http://schemas.microsoft.com/office/drawing/2014/main" id="{01CFBCAF-F26A-4C07-9531-4F39CA7E38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1371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068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Delete(int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删除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BA9D7764-FD87-442E-8658-9896E6684333}"/>
              </a:ext>
            </a:extLst>
          </p:cNvPr>
          <p:cNvGrpSpPr>
            <a:grpSpLocks/>
          </p:cNvGrpSpPr>
          <p:nvPr/>
        </p:nvGrpSpPr>
        <p:grpSpPr bwMode="auto">
          <a:xfrm>
            <a:off x="4989857" y="2982250"/>
            <a:ext cx="347663" cy="508000"/>
            <a:chOff x="1993" y="1573"/>
            <a:chExt cx="219" cy="320"/>
          </a:xfrm>
        </p:grpSpPr>
        <p:sp>
          <p:nvSpPr>
            <p:cNvPr id="13" name="Line 3">
              <a:extLst>
                <a:ext uri="{FF2B5EF4-FFF2-40B4-BE49-F238E27FC236}">
                  <a16:creationId xmlns:a16="http://schemas.microsoft.com/office/drawing/2014/main" id="{D7760C57-67F8-447E-8710-80AE97FA0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E06D57A3-3D1D-4DA1-95F1-99E39F3CF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912C42F8-4A1E-4CEA-8483-F939ECFF512B}"/>
              </a:ext>
            </a:extLst>
          </p:cNvPr>
          <p:cNvGrpSpPr>
            <a:grpSpLocks/>
          </p:cNvGrpSpPr>
          <p:nvPr/>
        </p:nvGrpSpPr>
        <p:grpSpPr bwMode="auto">
          <a:xfrm>
            <a:off x="619470" y="2239298"/>
            <a:ext cx="6557963" cy="555625"/>
            <a:chOff x="190" y="1371"/>
            <a:chExt cx="4131" cy="350"/>
          </a:xfrm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5CD5047-9E96-4AFC-95DD-DADA74377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395"/>
              <a:ext cx="37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如何实现结点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-1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和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之间逻辑关系的变化？</a:t>
              </a:r>
            </a:p>
          </p:txBody>
        </p:sp>
        <p:graphicFrame>
          <p:nvGraphicFramePr>
            <p:cNvPr id="18" name="Object 30">
              <a:extLst>
                <a:ext uri="{FF2B5EF4-FFF2-40B4-BE49-F238E27FC236}">
                  <a16:creationId xmlns:a16="http://schemas.microsoft.com/office/drawing/2014/main" id="{B2E72E8F-4D46-4EC9-B9BE-AC6A3A03A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" y="1371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4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52263" name="Object 30">
                          <a:extLst>
                            <a:ext uri="{FF2B5EF4-FFF2-40B4-BE49-F238E27FC236}">
                              <a16:creationId xmlns:a16="http://schemas.microsoft.com/office/drawing/2014/main" id="{04980742-4C9B-4627-B020-3717310241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1371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37">
            <a:extLst>
              <a:ext uri="{FF2B5EF4-FFF2-40B4-BE49-F238E27FC236}">
                <a16:creationId xmlns:a16="http://schemas.microsoft.com/office/drawing/2014/main" id="{97CB0D3C-33E5-47BD-9330-4A72759BFC57}"/>
              </a:ext>
            </a:extLst>
          </p:cNvPr>
          <p:cNvGrpSpPr>
            <a:grpSpLocks/>
          </p:cNvGrpSpPr>
          <p:nvPr/>
        </p:nvGrpSpPr>
        <p:grpSpPr bwMode="auto">
          <a:xfrm>
            <a:off x="576607" y="3344200"/>
            <a:ext cx="8059738" cy="625475"/>
            <a:chOff x="172" y="2176"/>
            <a:chExt cx="5077" cy="394"/>
          </a:xfrm>
        </p:grpSpPr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EE6CA1D5-5C17-4672-A395-B0DC322CE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" y="2464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BAFFA7B3-A184-4AC9-929B-8191BFB14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2176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+mj-lt"/>
                </a:rPr>
                <a:t>head</a:t>
              </a:r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DD951562-5F51-43B2-B25A-2556B77FB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89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607B5A56-8D7F-49CD-A791-683B48BF2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228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DDF2BAF8-4286-48DF-B899-950C1EDF5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298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B1B0FCE9-F065-43DA-82DF-0C6B0DE5F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229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26" name="Text Box 13" descr="宽上对角线">
              <a:extLst>
                <a:ext uri="{FF2B5EF4-FFF2-40B4-BE49-F238E27FC236}">
                  <a16:creationId xmlns:a16="http://schemas.microsoft.com/office/drawing/2014/main" id="{E06A9634-053B-4A63-808E-8BE54ECEF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2306"/>
              <a:ext cx="275" cy="25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31022527-122C-4AC0-9EDA-039F9EBCA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247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8" name="Text Box 15">
              <a:extLst>
                <a:ext uri="{FF2B5EF4-FFF2-40B4-BE49-F238E27FC236}">
                  <a16:creationId xmlns:a16="http://schemas.microsoft.com/office/drawing/2014/main" id="{E8D970D8-5FFC-42A5-A91C-96AADE0C5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288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-1</a:t>
              </a: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27A91C52-193E-4983-8093-EB8527AA1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0FB3A11C-CA14-4A53-B85F-45E5A1E54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2278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+1</a:t>
              </a:r>
            </a:p>
          </p:txBody>
        </p:sp>
        <p:sp>
          <p:nvSpPr>
            <p:cNvPr id="31" name="Line 18">
              <a:extLst>
                <a:ext uri="{FF2B5EF4-FFF2-40B4-BE49-F238E27FC236}">
                  <a16:creationId xmlns:a16="http://schemas.microsoft.com/office/drawing/2014/main" id="{F35B90B7-3C88-4141-8769-C172760C9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8" y="227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6EB42A02-4754-484E-ADF9-EC15260B5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2288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876FA9E8-2CAA-40D0-BCCC-6CF9D20B0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288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74CCA22F-C977-411D-9A57-524EB04F0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1" y="2463"/>
              <a:ext cx="31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03C484EC-6537-44BB-9A12-15FE99698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46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04EAFBA9-DA3A-4FF4-91D8-D74B44263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247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BA561151-DDD0-42BF-8DF7-EFD2E800D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47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A096F04A-06D1-42A2-9375-56522C7D1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6" y="2472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3D2720A3-41D0-4C6C-BFC6-DD6A8B37A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" y="246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</p:grpSp>
      <p:grpSp>
        <p:nvGrpSpPr>
          <p:cNvPr id="40" name="Group 36">
            <a:extLst>
              <a:ext uri="{FF2B5EF4-FFF2-40B4-BE49-F238E27FC236}">
                <a16:creationId xmlns:a16="http://schemas.microsoft.com/office/drawing/2014/main" id="{314F05EC-5E52-4CC2-8824-6E2099513A7E}"/>
              </a:ext>
            </a:extLst>
          </p:cNvPr>
          <p:cNvGrpSpPr>
            <a:grpSpLocks/>
          </p:cNvGrpSpPr>
          <p:nvPr/>
        </p:nvGrpSpPr>
        <p:grpSpPr bwMode="auto">
          <a:xfrm>
            <a:off x="5442295" y="3287050"/>
            <a:ext cx="2074862" cy="638175"/>
            <a:chOff x="3237" y="2140"/>
            <a:chExt cx="1307" cy="402"/>
          </a:xfrm>
        </p:grpSpPr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CD256AC0-9E18-4C23-89DB-FD17FC984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32">
              <a:extLst>
                <a:ext uri="{FF2B5EF4-FFF2-40B4-BE49-F238E27FC236}">
                  <a16:creationId xmlns:a16="http://schemas.microsoft.com/office/drawing/2014/main" id="{4FF7716F-193E-416A-8FCD-C29C47B2A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2140"/>
              <a:ext cx="130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33">
              <a:extLst>
                <a:ext uri="{FF2B5EF4-FFF2-40B4-BE49-F238E27FC236}">
                  <a16:creationId xmlns:a16="http://schemas.microsoft.com/office/drawing/2014/main" id="{2B5D807A-37D7-4118-994B-A4443E3D4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49"/>
              <a:ext cx="0" cy="1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id="{143D88D7-5986-4373-A77B-FB3116B13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91" y="2386"/>
              <a:ext cx="46" cy="1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Text Box 38">
            <a:extLst>
              <a:ext uri="{FF2B5EF4-FFF2-40B4-BE49-F238E27FC236}">
                <a16:creationId xmlns:a16="http://schemas.microsoft.com/office/drawing/2014/main" id="{6987E947-49C5-4FEC-BE04-6EBF6930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57" y="4312576"/>
            <a:ext cx="50974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itchFamily="2" charset="-122"/>
              </a:rPr>
              <a:t>q=p-&gt;next;  x=q-&gt;data;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itchFamily="2" charset="-122"/>
              </a:rPr>
              <a:t>p-&gt;next=q-&gt;next; delete q;</a:t>
            </a:r>
          </a:p>
        </p:txBody>
      </p:sp>
      <p:grpSp>
        <p:nvGrpSpPr>
          <p:cNvPr id="46" name="Group 39">
            <a:extLst>
              <a:ext uri="{FF2B5EF4-FFF2-40B4-BE49-F238E27FC236}">
                <a16:creationId xmlns:a16="http://schemas.microsoft.com/office/drawing/2014/main" id="{1D4CB8E0-DC1F-4FBC-9464-3B2CE02EB416}"/>
              </a:ext>
            </a:extLst>
          </p:cNvPr>
          <p:cNvGrpSpPr>
            <a:grpSpLocks/>
          </p:cNvGrpSpPr>
          <p:nvPr/>
        </p:nvGrpSpPr>
        <p:grpSpPr bwMode="auto">
          <a:xfrm>
            <a:off x="6296370" y="2996538"/>
            <a:ext cx="347662" cy="508000"/>
            <a:chOff x="1993" y="1573"/>
            <a:chExt cx="219" cy="320"/>
          </a:xfrm>
        </p:grpSpPr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D7DA52F5-1AEA-4159-BAEE-E3E8623D9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D9DED329-5DA3-47F3-BBE2-09E4E582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11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实际问题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：超市商品信息管理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18FA01-DD01-42DE-B653-9984E81761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243" y="1236974"/>
            <a:ext cx="8147947" cy="188639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问题逻辑结构：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商品信息表</a:t>
            </a:r>
          </a:p>
        </p:txBody>
      </p:sp>
    </p:spTree>
    <p:extLst>
      <p:ext uri="{BB962C8B-B14F-4D97-AF65-F5344CB8AC3E}">
        <p14:creationId xmlns:p14="http://schemas.microsoft.com/office/powerpoint/2010/main" val="104077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Delete(int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删除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55F8D8CD-D083-477C-A94E-1A9FDF932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" y="3967505"/>
            <a:ext cx="50974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itchFamily="2" charset="-122"/>
              </a:rPr>
              <a:t>q=p-&gt;next;  x=q-&gt;data;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itchFamily="2" charset="-122"/>
              </a:rPr>
              <a:t>p-&gt;next=q-&gt;next; delete q;</a:t>
            </a:r>
          </a:p>
        </p:txBody>
      </p:sp>
      <p:sp>
        <p:nvSpPr>
          <p:cNvPr id="50" name="Text Box 28">
            <a:extLst>
              <a:ext uri="{FF2B5EF4-FFF2-40B4-BE49-F238E27FC236}">
                <a16:creationId xmlns:a16="http://schemas.microsoft.com/office/drawing/2014/main" id="{665EC3C8-EF81-4489-92E0-EB24DE52C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94783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注意分析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边界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表头、表尾。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51" name="Group 34">
            <a:extLst>
              <a:ext uri="{FF2B5EF4-FFF2-40B4-BE49-F238E27FC236}">
                <a16:creationId xmlns:a16="http://schemas.microsoft.com/office/drawing/2014/main" id="{7192A2E6-D00B-49A0-A156-44085D5447E5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2755613"/>
            <a:ext cx="347662" cy="508000"/>
            <a:chOff x="1993" y="1573"/>
            <a:chExt cx="219" cy="320"/>
          </a:xfrm>
          <a:noFill/>
        </p:grpSpPr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70A9D429-B4BC-4F30-84B6-5D136F2AF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36">
              <a:extLst>
                <a:ext uri="{FF2B5EF4-FFF2-40B4-BE49-F238E27FC236}">
                  <a16:creationId xmlns:a16="http://schemas.microsoft.com/office/drawing/2014/main" id="{5D7D71B1-B6DF-47DE-8868-E1E06D8D8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54" name="Group 42">
            <a:extLst>
              <a:ext uri="{FF2B5EF4-FFF2-40B4-BE49-F238E27FC236}">
                <a16:creationId xmlns:a16="http://schemas.microsoft.com/office/drawing/2014/main" id="{379B6D24-E519-4519-BAD7-664124EC2280}"/>
              </a:ext>
            </a:extLst>
          </p:cNvPr>
          <p:cNvGrpSpPr>
            <a:grpSpLocks/>
          </p:cNvGrpSpPr>
          <p:nvPr/>
        </p:nvGrpSpPr>
        <p:grpSpPr bwMode="auto">
          <a:xfrm>
            <a:off x="2816225" y="2754025"/>
            <a:ext cx="347663" cy="508000"/>
            <a:chOff x="1993" y="1573"/>
            <a:chExt cx="219" cy="320"/>
          </a:xfrm>
          <a:noFill/>
        </p:grpSpPr>
        <p:sp>
          <p:nvSpPr>
            <p:cNvPr id="55" name="Line 43">
              <a:extLst>
                <a:ext uri="{FF2B5EF4-FFF2-40B4-BE49-F238E27FC236}">
                  <a16:creationId xmlns:a16="http://schemas.microsoft.com/office/drawing/2014/main" id="{359DA2A9-BF20-4FF7-806F-340D268A4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D1B4F86E-B07D-465F-9A6F-724807711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q</a:t>
              </a:r>
            </a:p>
          </p:txBody>
        </p:sp>
      </p:grpSp>
      <p:grpSp>
        <p:nvGrpSpPr>
          <p:cNvPr id="57" name="Group 46">
            <a:extLst>
              <a:ext uri="{FF2B5EF4-FFF2-40B4-BE49-F238E27FC236}">
                <a16:creationId xmlns:a16="http://schemas.microsoft.com/office/drawing/2014/main" id="{FCD12F53-BDB3-45F5-A4E9-365056808FEB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2771488"/>
            <a:ext cx="347663" cy="508000"/>
            <a:chOff x="1993" y="1573"/>
            <a:chExt cx="219" cy="320"/>
          </a:xfrm>
          <a:noFill/>
        </p:grpSpPr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8F52338A-F725-4290-A2DF-32B0C65DE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48">
              <a:extLst>
                <a:ext uri="{FF2B5EF4-FFF2-40B4-BE49-F238E27FC236}">
                  <a16:creationId xmlns:a16="http://schemas.microsoft.com/office/drawing/2014/main" id="{5FB7EC31-251C-4E4A-8D3B-9AA441BB4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60" name="Group 49">
            <a:extLst>
              <a:ext uri="{FF2B5EF4-FFF2-40B4-BE49-F238E27FC236}">
                <a16:creationId xmlns:a16="http://schemas.microsoft.com/office/drawing/2014/main" id="{7786887D-6C25-4E93-B7E2-DE053C241911}"/>
              </a:ext>
            </a:extLst>
          </p:cNvPr>
          <p:cNvGrpSpPr>
            <a:grpSpLocks/>
          </p:cNvGrpSpPr>
          <p:nvPr/>
        </p:nvGrpSpPr>
        <p:grpSpPr bwMode="auto">
          <a:xfrm>
            <a:off x="7723188" y="2782600"/>
            <a:ext cx="347662" cy="508000"/>
            <a:chOff x="1993" y="1573"/>
            <a:chExt cx="219" cy="320"/>
          </a:xfrm>
          <a:noFill/>
        </p:grpSpPr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8876D8E7-3186-4F5E-BCDB-8DD901BED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51">
              <a:extLst>
                <a:ext uri="{FF2B5EF4-FFF2-40B4-BE49-F238E27FC236}">
                  <a16:creationId xmlns:a16="http://schemas.microsoft.com/office/drawing/2014/main" id="{0B73DDB1-AE57-4969-BC03-D5B4ECB93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q</a:t>
              </a:r>
            </a:p>
          </p:txBody>
        </p:sp>
      </p:grpSp>
      <p:sp>
        <p:nvSpPr>
          <p:cNvPr id="63" name="Text Box 52">
            <a:extLst>
              <a:ext uri="{FF2B5EF4-FFF2-40B4-BE49-F238E27FC236}">
                <a16:creationId xmlns:a16="http://schemas.microsoft.com/office/drawing/2014/main" id="{71C11670-5FF0-458F-A28A-BF1254517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622" y="4620903"/>
            <a:ext cx="3402978" cy="127419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表尾的特殊情况：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虽然被删结点不存在，但其前驱结点却存在。 </a:t>
            </a:r>
          </a:p>
        </p:txBody>
      </p:sp>
      <p:sp>
        <p:nvSpPr>
          <p:cNvPr id="64" name="Text Box 53">
            <a:extLst>
              <a:ext uri="{FF2B5EF4-FFF2-40B4-BE49-F238E27FC236}">
                <a16:creationId xmlns:a16="http://schemas.microsoft.com/office/drawing/2014/main" id="{413865CD-0B71-43BA-8D32-3D7B62BC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380" y="3820032"/>
            <a:ext cx="2643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p-&gt;next=NULL</a:t>
            </a:r>
          </a:p>
        </p:txBody>
      </p:sp>
      <p:grpSp>
        <p:nvGrpSpPr>
          <p:cNvPr id="65" name="Group 37">
            <a:extLst>
              <a:ext uri="{FF2B5EF4-FFF2-40B4-BE49-F238E27FC236}">
                <a16:creationId xmlns:a16="http://schemas.microsoft.com/office/drawing/2014/main" id="{2254929A-A2A4-45EF-AD73-6F5569245DDB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3046125"/>
            <a:ext cx="2074863" cy="638175"/>
            <a:chOff x="3237" y="2140"/>
            <a:chExt cx="1307" cy="402"/>
          </a:xfrm>
          <a:noFill/>
        </p:grpSpPr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823939D8-CBA7-4E37-8B16-3817D51E7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grp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39">
              <a:extLst>
                <a:ext uri="{FF2B5EF4-FFF2-40B4-BE49-F238E27FC236}">
                  <a16:creationId xmlns:a16="http://schemas.microsoft.com/office/drawing/2014/main" id="{0CD89B4B-12D2-470E-9010-9C2F2E074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2140"/>
              <a:ext cx="1307" cy="0"/>
            </a:xfrm>
            <a:prstGeom prst="line">
              <a:avLst/>
            </a:prstGeom>
            <a:grp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40">
              <a:extLst>
                <a:ext uri="{FF2B5EF4-FFF2-40B4-BE49-F238E27FC236}">
                  <a16:creationId xmlns:a16="http://schemas.microsoft.com/office/drawing/2014/main" id="{D7B1817F-282F-4D00-87CB-A4B1127BD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49"/>
              <a:ext cx="0" cy="128"/>
            </a:xfrm>
            <a:prstGeom prst="line">
              <a:avLst/>
            </a:prstGeom>
            <a:grp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AD7A46F1-2AD1-482A-9FC3-2C9DDEA33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91" y="2386"/>
              <a:ext cx="46" cy="156"/>
            </a:xfrm>
            <a:prstGeom prst="line">
              <a:avLst/>
            </a:prstGeom>
            <a:grp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Group 56">
            <a:extLst>
              <a:ext uri="{FF2B5EF4-FFF2-40B4-BE49-F238E27FC236}">
                <a16:creationId xmlns:a16="http://schemas.microsoft.com/office/drawing/2014/main" id="{379FC283-614F-48DD-96D2-DF8F9433A238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3101688"/>
            <a:ext cx="7000875" cy="639762"/>
            <a:chOff x="172" y="1933"/>
            <a:chExt cx="4410" cy="403"/>
          </a:xfrm>
          <a:noFill/>
        </p:grpSpPr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8E05658E-2000-44AB-9E52-D9C8ADB5B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" y="2221"/>
              <a:ext cx="431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2" name="Text Box 8">
              <a:extLst>
                <a:ext uri="{FF2B5EF4-FFF2-40B4-BE49-F238E27FC236}">
                  <a16:creationId xmlns:a16="http://schemas.microsoft.com/office/drawing/2014/main" id="{9761A536-C5FD-46E3-BF25-015B61910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1933"/>
              <a:ext cx="480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+mn-lt"/>
                </a:rPr>
                <a:t>head</a:t>
              </a:r>
            </a:p>
          </p:txBody>
        </p:sp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B572EE64-4BA4-4DD3-BDCA-F9043A823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46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FA6C3325-F28E-4CA8-AB1B-56019634E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2046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5" name="Text Box 11">
              <a:extLst>
                <a:ext uri="{FF2B5EF4-FFF2-40B4-BE49-F238E27FC236}">
                  <a16:creationId xmlns:a16="http://schemas.microsoft.com/office/drawing/2014/main" id="{6B26B41C-06D1-4180-AA0C-9494EE1F6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55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B2BC0452-F6A2-44EA-A4F5-EF7D70CE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2055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7" name="Text Box 13" descr="宽上对角线">
              <a:extLst>
                <a:ext uri="{FF2B5EF4-FFF2-40B4-BE49-F238E27FC236}">
                  <a16:creationId xmlns:a16="http://schemas.microsoft.com/office/drawing/2014/main" id="{98165CA6-617E-42BC-BC4B-778E46012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2063"/>
              <a:ext cx="27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78" name="Line 14">
              <a:extLst>
                <a:ext uri="{FF2B5EF4-FFF2-40B4-BE49-F238E27FC236}">
                  <a16:creationId xmlns:a16="http://schemas.microsoft.com/office/drawing/2014/main" id="{398CD332-B997-4635-8379-504FDF860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2230"/>
              <a:ext cx="340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9" name="Text Box 19">
              <a:extLst>
                <a:ext uri="{FF2B5EF4-FFF2-40B4-BE49-F238E27FC236}">
                  <a16:creationId xmlns:a16="http://schemas.microsoft.com/office/drawing/2014/main" id="{25D1A366-6778-4FC2-B919-9CCC0893A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045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80" name="Line 20">
              <a:extLst>
                <a:ext uri="{FF2B5EF4-FFF2-40B4-BE49-F238E27FC236}">
                  <a16:creationId xmlns:a16="http://schemas.microsoft.com/office/drawing/2014/main" id="{F86BDDB0-FBED-4E79-A6B1-762626F65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5" y="2045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46160462-82EB-42A5-9264-E02C3C84D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2220"/>
              <a:ext cx="340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82" name="Text Box 29">
              <a:extLst>
                <a:ext uri="{FF2B5EF4-FFF2-40B4-BE49-F238E27FC236}">
                  <a16:creationId xmlns:a16="http://schemas.microsoft.com/office/drawing/2014/main" id="{3C9B5E08-A812-4CF6-86B1-C15EBC0BC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2046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85CC5C49-584C-4DD6-864C-4EB1FC4C1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2046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84" name="Line 31">
              <a:extLst>
                <a:ext uri="{FF2B5EF4-FFF2-40B4-BE49-F238E27FC236}">
                  <a16:creationId xmlns:a16="http://schemas.microsoft.com/office/drawing/2014/main" id="{1E519C05-1DC8-49EF-ACE8-243738D60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2230"/>
              <a:ext cx="340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85" name="Line 32">
              <a:extLst>
                <a:ext uri="{FF2B5EF4-FFF2-40B4-BE49-F238E27FC236}">
                  <a16:creationId xmlns:a16="http://schemas.microsoft.com/office/drawing/2014/main" id="{4860FF97-E605-401B-BC7F-B633EA70F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2229"/>
              <a:ext cx="340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86" name="Line 33">
              <a:extLst>
                <a:ext uri="{FF2B5EF4-FFF2-40B4-BE49-F238E27FC236}">
                  <a16:creationId xmlns:a16="http://schemas.microsoft.com/office/drawing/2014/main" id="{63DAB52F-4084-4C31-AA83-D7D303FBC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" y="2229"/>
              <a:ext cx="340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prstDash val="dash"/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87" name="Text Box 54">
              <a:extLst>
                <a:ext uri="{FF2B5EF4-FFF2-40B4-BE49-F238E27FC236}">
                  <a16:creationId xmlns:a16="http://schemas.microsoft.com/office/drawing/2014/main" id="{74EB106C-55C9-4588-A481-685AD323C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2048"/>
              <a:ext cx="28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7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3" grpId="0" animBg="1" autoUpdateAnimBg="0"/>
      <p:bldP spid="6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T Delete(int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删除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CB787D1F-3B19-4D90-A961-E1BB9D598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6" y="2563607"/>
            <a:ext cx="40497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template &lt;class T&gt;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T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LinkList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::Delete(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{  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p=head; j=0; 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while (p &amp;&amp; j&lt;i-1)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{</a:t>
            </a: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p=p-&gt;next;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j++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}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5" name="Text Box 11">
            <a:extLst>
              <a:ext uri="{FF2B5EF4-FFF2-40B4-BE49-F238E27FC236}">
                <a16:creationId xmlns:a16="http://schemas.microsoft.com/office/drawing/2014/main" id="{96EA56B1-233C-46E2-8D59-054569E36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2115984"/>
            <a:ext cx="434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9CBD36E5-C058-4096-A6A2-7491C22A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49587"/>
            <a:ext cx="44862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if (!p | | !p-&gt;next)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 {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cerr</a:t>
            </a:r>
            <a:r>
              <a:rPr lang="zh-CN" altLang="en-US" sz="2400" b="1" dirty="0">
                <a:solidFill>
                  <a:srgbClr val="002060"/>
                </a:solidFill>
                <a:latin typeface="+mn-lt"/>
                <a:ea typeface="微软雅黑" panose="020B0503020204020204" pitchFamily="34" charset="-122"/>
              </a:rPr>
              <a:t>"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位置非法</a:t>
            </a:r>
            <a:r>
              <a:rPr lang="zh-CN" altLang="en-US" sz="2400" b="1" dirty="0">
                <a:solidFill>
                  <a:srgbClr val="002060"/>
                </a:solidFill>
                <a:latin typeface="+mn-lt"/>
                <a:ea typeface="微软雅黑" panose="020B0503020204020204" pitchFamily="34" charset="-122"/>
              </a:rPr>
              <a:t>"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exit(1);    }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;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else {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q=p-&gt;next;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x=q-&gt;data;  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p-&gt;next=q-&gt;next;  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delete q;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 return x;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}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}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7" name="Text Box 15" descr="水滴">
            <a:extLst>
              <a:ext uri="{FF2B5EF4-FFF2-40B4-BE49-F238E27FC236}">
                <a16:creationId xmlns:a16="http://schemas.microsoft.com/office/drawing/2014/main" id="{7C8BFB65-4A8D-4E14-9237-DFFABEF3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9764" y="2255039"/>
            <a:ext cx="88900" cy="40878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186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LinkList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()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6799F78-5E60-41FB-A601-609DA7A2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27" y="2227109"/>
            <a:ext cx="728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无参：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创建一个仅带一个头结点的空链表。</a:t>
            </a:r>
          </a:p>
        </p:txBody>
      </p:sp>
      <p:sp>
        <p:nvSpPr>
          <p:cNvPr id="10" name="Text Box 107">
            <a:extLst>
              <a:ext uri="{FF2B5EF4-FFF2-40B4-BE49-F238E27FC236}">
                <a16:creationId xmlns:a16="http://schemas.microsoft.com/office/drawing/2014/main" id="{44F8CC63-3307-4559-B3E0-52F6B8C3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527" y="3249459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1" name="Text Box 108">
            <a:extLst>
              <a:ext uri="{FF2B5EF4-FFF2-40B4-BE49-F238E27FC236}">
                <a16:creationId xmlns:a16="http://schemas.microsoft.com/office/drawing/2014/main" id="{D8FF0BC9-5011-474F-8AE2-600F7E248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627" y="3639985"/>
            <a:ext cx="38211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head=new Node&lt;T&gt;; 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head-&gt;next=NULL;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40F56166-4558-4577-B71E-D40D39A134FE}"/>
              </a:ext>
            </a:extLst>
          </p:cNvPr>
          <p:cNvGrpSpPr>
            <a:grpSpLocks/>
          </p:cNvGrpSpPr>
          <p:nvPr/>
        </p:nvGrpSpPr>
        <p:grpSpPr bwMode="auto">
          <a:xfrm>
            <a:off x="533840" y="3635222"/>
            <a:ext cx="2438400" cy="1409700"/>
            <a:chOff x="215" y="2451"/>
            <a:chExt cx="1536" cy="888"/>
          </a:xfrm>
        </p:grpSpPr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5DC193A9-1A20-42E7-B597-AA906A24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2451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初始化</a:t>
              </a:r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E258B0B2-11C5-47F0-A326-4C8C1ECA0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5" name="Text Box 26">
              <a:extLst>
                <a:ext uri="{FF2B5EF4-FFF2-40B4-BE49-F238E27FC236}">
                  <a16:creationId xmlns:a16="http://schemas.microsoft.com/office/drawing/2014/main" id="{04902CAE-0989-4133-849A-8FB78D8D5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微软雅黑" panose="020B0503020204020204" pitchFamily="34" charset="-122"/>
                </a:rPr>
                <a:t>head</a:t>
              </a:r>
            </a:p>
          </p:txBody>
        </p: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A18AFC2A-62F1-4CED-9010-3D3F11B6C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16A35C26-69D3-4A24-AF64-7B54261F5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9" name="Text Box 29" descr="宽上对角线">
              <a:extLst>
                <a:ext uri="{FF2B5EF4-FFF2-40B4-BE49-F238E27FC236}">
                  <a16:creationId xmlns:a16="http://schemas.microsoft.com/office/drawing/2014/main" id="{EAA634B2-6B05-4C83-BB41-EAB01D7A8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3075"/>
              <a:ext cx="26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6AD6E308-4649-4B19-8172-E58B271E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3082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华文行楷" pitchFamily="2" charset="-122"/>
                </a:rPr>
                <a:t>∧</a:t>
              </a:r>
              <a:endPara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36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LinkList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()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无参构造函数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6799F78-5E60-41FB-A601-609DA7A2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27" y="2227109"/>
            <a:ext cx="728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无参：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创建一个仅带一个头结点的空链表。</a:t>
            </a:r>
          </a:p>
        </p:txBody>
      </p:sp>
      <p:sp>
        <p:nvSpPr>
          <p:cNvPr id="11" name="Text Box 108">
            <a:extLst>
              <a:ext uri="{FF2B5EF4-FFF2-40B4-BE49-F238E27FC236}">
                <a16:creationId xmlns:a16="http://schemas.microsoft.com/office/drawing/2014/main" id="{D8FF0BC9-5011-474F-8AE2-600F7E248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627" y="3639985"/>
            <a:ext cx="38211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head=new Node&lt;T&gt;; 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head-&gt;next=NULL;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12" name="Group 31">
            <a:extLst>
              <a:ext uri="{FF2B5EF4-FFF2-40B4-BE49-F238E27FC236}">
                <a16:creationId xmlns:a16="http://schemas.microsoft.com/office/drawing/2014/main" id="{40F56166-4558-4577-B71E-D40D39A134FE}"/>
              </a:ext>
            </a:extLst>
          </p:cNvPr>
          <p:cNvGrpSpPr>
            <a:grpSpLocks/>
          </p:cNvGrpSpPr>
          <p:nvPr/>
        </p:nvGrpSpPr>
        <p:grpSpPr bwMode="auto">
          <a:xfrm>
            <a:off x="533840" y="3635222"/>
            <a:ext cx="2438400" cy="1409700"/>
            <a:chOff x="215" y="2451"/>
            <a:chExt cx="1536" cy="888"/>
          </a:xfrm>
        </p:grpSpPr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5DC193A9-1A20-42E7-B597-AA906A24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2451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初始化</a:t>
              </a:r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E258B0B2-11C5-47F0-A326-4C8C1ECA0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5" name="Text Box 26">
              <a:extLst>
                <a:ext uri="{FF2B5EF4-FFF2-40B4-BE49-F238E27FC236}">
                  <a16:creationId xmlns:a16="http://schemas.microsoft.com/office/drawing/2014/main" id="{04902CAE-0989-4133-849A-8FB78D8D5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微软雅黑" panose="020B0503020204020204" pitchFamily="34" charset="-122"/>
                </a:rPr>
                <a:t>head</a:t>
              </a:r>
            </a:p>
          </p:txBody>
        </p: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A18AFC2A-62F1-4CED-9010-3D3F11B6C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16A35C26-69D3-4A24-AF64-7B54261F5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9" name="Text Box 29" descr="宽上对角线">
              <a:extLst>
                <a:ext uri="{FF2B5EF4-FFF2-40B4-BE49-F238E27FC236}">
                  <a16:creationId xmlns:a16="http://schemas.microsoft.com/office/drawing/2014/main" id="{EAA634B2-6B05-4C83-BB41-EAB01D7A8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3075"/>
              <a:ext cx="265" cy="25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6AD6E308-4649-4B19-8172-E58B271E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3082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华文行楷" pitchFamily="2" charset="-122"/>
                </a:rPr>
                <a:t>∧</a:t>
              </a:r>
              <a:endPara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8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de-DE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LinkList(T a[ ], int n)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有参构造函数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6799F78-5E60-41FB-A601-609DA7A2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27" y="2227109"/>
            <a:ext cx="728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头插法：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将待插入结点插在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头结点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的后面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0616E351-7264-4166-9529-30E9C4642F09}"/>
              </a:ext>
            </a:extLst>
          </p:cNvPr>
          <p:cNvGrpSpPr>
            <a:grpSpLocks/>
          </p:cNvGrpSpPr>
          <p:nvPr/>
        </p:nvGrpSpPr>
        <p:grpSpPr bwMode="auto">
          <a:xfrm>
            <a:off x="533840" y="2968705"/>
            <a:ext cx="5299075" cy="546100"/>
            <a:chOff x="196" y="1787"/>
            <a:chExt cx="3338" cy="344"/>
          </a:xfrm>
        </p:grpSpPr>
        <p:grpSp>
          <p:nvGrpSpPr>
            <p:cNvPr id="22" name="Group 9">
              <a:extLst>
                <a:ext uri="{FF2B5EF4-FFF2-40B4-BE49-F238E27FC236}">
                  <a16:creationId xmlns:a16="http://schemas.microsoft.com/office/drawing/2014/main" id="{5D680BC3-F019-43A4-80BF-C80729B9D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28" name="Text Box 10">
                <a:extLst>
                  <a:ext uri="{FF2B5EF4-FFF2-40B4-BE49-F238E27FC236}">
                    <a16:creationId xmlns:a16="http://schemas.microsoft.com/office/drawing/2014/main" id="{B278D20F-B7D0-4481-9B08-182D51283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FF638D47-F70E-4062-868F-5F754356A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854D169E-66D2-4927-AEC0-42D5138F8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13">
                <a:extLst>
                  <a:ext uri="{FF2B5EF4-FFF2-40B4-BE49-F238E27FC236}">
                    <a16:creationId xmlns:a16="http://schemas.microsoft.com/office/drawing/2014/main" id="{8C757ACC-6F56-4969-908A-C29C07100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14">
                <a:extLst>
                  <a:ext uri="{FF2B5EF4-FFF2-40B4-BE49-F238E27FC236}">
                    <a16:creationId xmlns:a16="http://schemas.microsoft.com/office/drawing/2014/main" id="{1353F46D-7D1C-4885-817B-52C018F89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15">
                <a:extLst>
                  <a:ext uri="{FF2B5EF4-FFF2-40B4-BE49-F238E27FC236}">
                    <a16:creationId xmlns:a16="http://schemas.microsoft.com/office/drawing/2014/main" id="{39044921-A754-4041-BF86-A58145D70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</a:t>
                </a:r>
                <a:r>
                  <a:rPr lang="en-US" altLang="zh-CN" sz="20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微软雅黑" panose="020B0503020204020204" pitchFamily="34" charset="-122"/>
                  </a:rPr>
                  <a:t>a</a:t>
                </a:r>
              </a:p>
            </p:txBody>
          </p:sp>
        </p:grp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80607D-A457-43B9-A88C-38123A76F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082CF02D-7B26-432F-968B-DA62A4295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AD124841-C000-4E9E-97D9-28364A39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6031F943-7512-441B-97BD-8CEF54528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AD1FCC5A-8C6D-4FF2-93D7-9E1D7FFE9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34" name="Text Box 21">
            <a:extLst>
              <a:ext uri="{FF2B5EF4-FFF2-40B4-BE49-F238E27FC236}">
                <a16:creationId xmlns:a16="http://schemas.microsoft.com/office/drawing/2014/main" id="{BA874D86-59B1-4575-AD94-258B7FE4E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261" y="3708480"/>
            <a:ext cx="39401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s=new Node&lt;T&gt;; 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s-&gt;data=a[0];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s-&gt;next=head-&gt;next;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head-&gt;next=s;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205585C0-CCC4-450D-BBD1-4C9155376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03" y="3708480"/>
            <a:ext cx="3584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插入第一个元素结点</a:t>
            </a:r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BDF8BB73-F9A7-43C4-BD9F-AD7BF69C0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628" y="4964192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7" name="Text Box 25">
            <a:extLst>
              <a:ext uri="{FF2B5EF4-FFF2-40B4-BE49-F238E27FC236}">
                <a16:creationId xmlns:a16="http://schemas.microsoft.com/office/drawing/2014/main" id="{1DE483E8-C3F2-4F2F-BBF1-FDBE40197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78" y="4506992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lt"/>
              </a:rPr>
              <a:t>head</a:t>
            </a:r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B48EC0DC-761C-4A90-9FB9-D7E5D9C3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778" y="4686380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5BE0B31F-01F5-42B8-9342-6F46CD30F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490" y="468638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40" name="Text Box 28" descr="宽上对角线">
            <a:extLst>
              <a:ext uri="{FF2B5EF4-FFF2-40B4-BE49-F238E27FC236}">
                <a16:creationId xmlns:a16="http://schemas.microsoft.com/office/drawing/2014/main" id="{1E6A6A02-EC5C-4A9A-8CC7-B3CA8C68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353" y="4699080"/>
            <a:ext cx="420687" cy="396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EB3398C7-A21A-4AA2-8CCA-FF6DE71D2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40" y="4710192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42" name="Group 54">
            <a:extLst>
              <a:ext uri="{FF2B5EF4-FFF2-40B4-BE49-F238E27FC236}">
                <a16:creationId xmlns:a16="http://schemas.microsoft.com/office/drawing/2014/main" id="{7A9E233D-32DC-4B0A-83A9-694637C5D55D}"/>
              </a:ext>
            </a:extLst>
          </p:cNvPr>
          <p:cNvGrpSpPr>
            <a:grpSpLocks/>
          </p:cNvGrpSpPr>
          <p:nvPr/>
        </p:nvGrpSpPr>
        <p:grpSpPr bwMode="auto">
          <a:xfrm>
            <a:off x="2189603" y="5746830"/>
            <a:ext cx="1392237" cy="449262"/>
            <a:chOff x="1239" y="3735"/>
            <a:chExt cx="877" cy="283"/>
          </a:xfrm>
          <a:noFill/>
        </p:grpSpPr>
        <p:sp>
          <p:nvSpPr>
            <p:cNvPr id="43" name="Text Box 48">
              <a:extLst>
                <a:ext uri="{FF2B5EF4-FFF2-40B4-BE49-F238E27FC236}">
                  <a16:creationId xmlns:a16="http://schemas.microsoft.com/office/drawing/2014/main" id="{642563BA-5D85-4B5F-BF58-37F9BCEB4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561F291B-D1A2-449D-859A-28E761FA3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27152DC1-D8F4-457E-9CCB-F537F158F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Text Box 51">
              <a:extLst>
                <a:ext uri="{FF2B5EF4-FFF2-40B4-BE49-F238E27FC236}">
                  <a16:creationId xmlns:a16="http://schemas.microsoft.com/office/drawing/2014/main" id="{8DB448E6-67BB-4DCE-90E9-0F98E6DB1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</a:p>
          </p:txBody>
        </p:sp>
      </p:grpSp>
      <p:sp>
        <p:nvSpPr>
          <p:cNvPr id="47" name="Line 52">
            <a:extLst>
              <a:ext uri="{FF2B5EF4-FFF2-40B4-BE49-F238E27FC236}">
                <a16:creationId xmlns:a16="http://schemas.microsoft.com/office/drawing/2014/main" id="{C5242913-5C61-446D-8E36-864118B5D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728" y="5003880"/>
            <a:ext cx="288925" cy="739775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" name="Text Box 53">
            <a:extLst>
              <a:ext uri="{FF2B5EF4-FFF2-40B4-BE49-F238E27FC236}">
                <a16:creationId xmlns:a16="http://schemas.microsoft.com/office/drawing/2014/main" id="{29B1D7F5-D8C5-4E36-82E7-A51E8E3AE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453" y="5743655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15264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1" grpId="0"/>
      <p:bldP spid="4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de-DE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LinkList(T a[ ], int n)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有参构造函数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6799F78-5E60-41FB-A601-609DA7A2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27" y="2227109"/>
            <a:ext cx="728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头插法：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将待插入结点插在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头结点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的后面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79350BC1-0DBA-45FF-B044-EC8115A2AAA4}"/>
              </a:ext>
            </a:extLst>
          </p:cNvPr>
          <p:cNvGrpSpPr>
            <a:grpSpLocks/>
          </p:cNvGrpSpPr>
          <p:nvPr/>
        </p:nvGrpSpPr>
        <p:grpSpPr bwMode="auto">
          <a:xfrm>
            <a:off x="533840" y="2902103"/>
            <a:ext cx="5299075" cy="546100"/>
            <a:chOff x="196" y="1787"/>
            <a:chExt cx="3338" cy="344"/>
          </a:xfrm>
        </p:grpSpPr>
        <p:grpSp>
          <p:nvGrpSpPr>
            <p:cNvPr id="50" name="Group 9">
              <a:extLst>
                <a:ext uri="{FF2B5EF4-FFF2-40B4-BE49-F238E27FC236}">
                  <a16:creationId xmlns:a16="http://schemas.microsoft.com/office/drawing/2014/main" id="{7D6640B0-8CBE-4FC8-88CB-12979E497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56" name="Text Box 10">
                <a:extLst>
                  <a:ext uri="{FF2B5EF4-FFF2-40B4-BE49-F238E27FC236}">
                    <a16:creationId xmlns:a16="http://schemas.microsoft.com/office/drawing/2014/main" id="{3EF718D0-8425-4327-A54C-E34F51483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Text Box 11">
                <a:extLst>
                  <a:ext uri="{FF2B5EF4-FFF2-40B4-BE49-F238E27FC236}">
                    <a16:creationId xmlns:a16="http://schemas.microsoft.com/office/drawing/2014/main" id="{294C3E57-36C2-4362-AAB0-CBC546C1A9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12">
                <a:extLst>
                  <a:ext uri="{FF2B5EF4-FFF2-40B4-BE49-F238E27FC236}">
                    <a16:creationId xmlns:a16="http://schemas.microsoft.com/office/drawing/2014/main" id="{E2C98E89-4BBF-4C87-9E56-B6B5063E5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Text Box 13">
                <a:extLst>
                  <a:ext uri="{FF2B5EF4-FFF2-40B4-BE49-F238E27FC236}">
                    <a16:creationId xmlns:a16="http://schemas.microsoft.com/office/drawing/2014/main" id="{6701B872-EEF2-4197-9329-10735DF10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Text Box 14">
                <a:extLst>
                  <a:ext uri="{FF2B5EF4-FFF2-40B4-BE49-F238E27FC236}">
                    <a16:creationId xmlns:a16="http://schemas.microsoft.com/office/drawing/2014/main" id="{A97B279C-09B1-4C36-83CF-327F2E0C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Text Box 15">
                <a:extLst>
                  <a:ext uri="{FF2B5EF4-FFF2-40B4-BE49-F238E27FC236}">
                    <a16:creationId xmlns:a16="http://schemas.microsoft.com/office/drawing/2014/main" id="{2B46A934-21B8-475C-A1FF-27B486DC2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2060"/>
                    </a:solidFill>
                    <a:latin typeface="微软雅黑" panose="020B0503020204020204" pitchFamily="34" charset="-122"/>
                  </a:rPr>
                  <a:t>数组</a:t>
                </a:r>
                <a:r>
                  <a:rPr lang="en-US" altLang="zh-CN" sz="24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A31E6C8E-56E1-4D02-9ECF-CF8DF1B6C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52" name="Text Box 17">
              <a:extLst>
                <a:ext uri="{FF2B5EF4-FFF2-40B4-BE49-F238E27FC236}">
                  <a16:creationId xmlns:a16="http://schemas.microsoft.com/office/drawing/2014/main" id="{BA8CE4A7-506C-49F4-9F3C-DEAE9860A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53" name="Text Box 18">
              <a:extLst>
                <a:ext uri="{FF2B5EF4-FFF2-40B4-BE49-F238E27FC236}">
                  <a16:creationId xmlns:a16="http://schemas.microsoft.com/office/drawing/2014/main" id="{8E3AF911-F011-466A-85E6-C3E65FFF9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BDA8ABDA-FDFC-46C4-81AF-19FC98E52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A964DF2E-D71A-4885-9CC9-CC6CA339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62" name="Text Box 21">
            <a:extLst>
              <a:ext uri="{FF2B5EF4-FFF2-40B4-BE49-F238E27FC236}">
                <a16:creationId xmlns:a16="http://schemas.microsoft.com/office/drawing/2014/main" id="{52310D2D-7102-4DBB-89A5-B2C2036F2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130" y="3715945"/>
            <a:ext cx="39401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s=new Node&lt;T&gt;; 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s-&gt;data=a[1];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s-&gt;next=head-&gt;next;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head -&gt;next=s;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16F1958F-6EF0-4A6C-8938-800F180C0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27" y="3715945"/>
            <a:ext cx="3584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依次插入每一个结点</a:t>
            </a:r>
          </a:p>
        </p:txBody>
      </p:sp>
      <p:grpSp>
        <p:nvGrpSpPr>
          <p:cNvPr id="64" name="Group 43">
            <a:extLst>
              <a:ext uri="{FF2B5EF4-FFF2-40B4-BE49-F238E27FC236}">
                <a16:creationId xmlns:a16="http://schemas.microsoft.com/office/drawing/2014/main" id="{89C5D42C-3418-4A80-BDFD-376674248844}"/>
              </a:ext>
            </a:extLst>
          </p:cNvPr>
          <p:cNvGrpSpPr>
            <a:grpSpLocks/>
          </p:cNvGrpSpPr>
          <p:nvPr/>
        </p:nvGrpSpPr>
        <p:grpSpPr bwMode="auto">
          <a:xfrm>
            <a:off x="2189603" y="5637366"/>
            <a:ext cx="1392237" cy="449262"/>
            <a:chOff x="1239" y="3735"/>
            <a:chExt cx="877" cy="283"/>
          </a:xfrm>
          <a:noFill/>
        </p:grpSpPr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B5FFC59A-6404-4232-A131-4F4C6EC1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DE0465AA-40F3-4D88-B477-DBE135457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7" name="Line 32">
              <a:extLst>
                <a:ext uri="{FF2B5EF4-FFF2-40B4-BE49-F238E27FC236}">
                  <a16:creationId xmlns:a16="http://schemas.microsoft.com/office/drawing/2014/main" id="{AAD17DA3-56F9-4E77-8EDD-2689BCFE0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9C124B97-B427-4B48-9C2B-4D054E690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</a:p>
          </p:txBody>
        </p:sp>
      </p:grpSp>
      <p:grpSp>
        <p:nvGrpSpPr>
          <p:cNvPr id="69" name="Group 42">
            <a:extLst>
              <a:ext uri="{FF2B5EF4-FFF2-40B4-BE49-F238E27FC236}">
                <a16:creationId xmlns:a16="http://schemas.microsoft.com/office/drawing/2014/main" id="{B601BAA2-FEA4-4B46-B9CB-43172CA66D0A}"/>
              </a:ext>
            </a:extLst>
          </p:cNvPr>
          <p:cNvGrpSpPr>
            <a:grpSpLocks/>
          </p:cNvGrpSpPr>
          <p:nvPr/>
        </p:nvGrpSpPr>
        <p:grpSpPr bwMode="auto">
          <a:xfrm>
            <a:off x="681478" y="4397528"/>
            <a:ext cx="3017837" cy="635000"/>
            <a:chOff x="289" y="2954"/>
            <a:chExt cx="1901" cy="400"/>
          </a:xfrm>
          <a:noFill/>
        </p:grpSpPr>
        <p:sp>
          <p:nvSpPr>
            <p:cNvPr id="70" name="Line 23">
              <a:extLst>
                <a:ext uri="{FF2B5EF4-FFF2-40B4-BE49-F238E27FC236}">
                  <a16:creationId xmlns:a16="http://schemas.microsoft.com/office/drawing/2014/main" id="{FC4FF596-6162-4B8D-98E9-230C25B2F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1" name="Text Box 24">
              <a:extLst>
                <a:ext uri="{FF2B5EF4-FFF2-40B4-BE49-F238E27FC236}">
                  <a16:creationId xmlns:a16="http://schemas.microsoft.com/office/drawing/2014/main" id="{69112AB3-4C8C-43BA-AF4B-67049AD4D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+mn-lt"/>
                </a:rPr>
                <a:t>head</a:t>
              </a:r>
            </a:p>
          </p:txBody>
        </p:sp>
        <p:sp>
          <p:nvSpPr>
            <p:cNvPr id="72" name="Text Box 25">
              <a:extLst>
                <a:ext uri="{FF2B5EF4-FFF2-40B4-BE49-F238E27FC236}">
                  <a16:creationId xmlns:a16="http://schemas.microsoft.com/office/drawing/2014/main" id="{03515EDA-2808-481F-8348-CD5C532CE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3" name="Line 26">
              <a:extLst>
                <a:ext uri="{FF2B5EF4-FFF2-40B4-BE49-F238E27FC236}">
                  <a16:creationId xmlns:a16="http://schemas.microsoft.com/office/drawing/2014/main" id="{49B53D26-1394-4CCE-9A3A-147052E56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4" name="Text Box 27" descr="宽上对角线">
              <a:extLst>
                <a:ext uri="{FF2B5EF4-FFF2-40B4-BE49-F238E27FC236}">
                  <a16:creationId xmlns:a16="http://schemas.microsoft.com/office/drawing/2014/main" id="{99485315-CD39-4D05-A075-B695AB647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3075"/>
              <a:ext cx="26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75" name="Text Box 36">
              <a:extLst>
                <a:ext uri="{FF2B5EF4-FFF2-40B4-BE49-F238E27FC236}">
                  <a16:creationId xmlns:a16="http://schemas.microsoft.com/office/drawing/2014/main" id="{53C33D99-4300-4B75-8984-A14A7F54E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068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6" name="Line 37">
              <a:extLst>
                <a:ext uri="{FF2B5EF4-FFF2-40B4-BE49-F238E27FC236}">
                  <a16:creationId xmlns:a16="http://schemas.microsoft.com/office/drawing/2014/main" id="{2FD2A309-3BA2-4B7A-AD0E-3E18C9EF0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4" y="3068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7627CC5B-1AE2-42A1-9C02-4B1232326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066"/>
              <a:ext cx="28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78" name="Line 39">
              <a:extLst>
                <a:ext uri="{FF2B5EF4-FFF2-40B4-BE49-F238E27FC236}">
                  <a16:creationId xmlns:a16="http://schemas.microsoft.com/office/drawing/2014/main" id="{40608D83-105D-418C-9DEE-0B8ABA8A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3249"/>
              <a:ext cx="340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</p:grpSp>
      <p:sp>
        <p:nvSpPr>
          <p:cNvPr id="79" name="Line 40">
            <a:extLst>
              <a:ext uri="{FF2B5EF4-FFF2-40B4-BE49-F238E27FC236}">
                <a16:creationId xmlns:a16="http://schemas.microsoft.com/office/drawing/2014/main" id="{CA4F4E86-14D7-4F92-B995-AC19847C6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865" y="4894416"/>
            <a:ext cx="288925" cy="739775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" name="Line 41">
            <a:extLst>
              <a:ext uri="{FF2B5EF4-FFF2-40B4-BE49-F238E27FC236}">
                <a16:creationId xmlns:a16="http://schemas.microsoft.com/office/drawing/2014/main" id="{B0D83439-9506-40F8-936F-0207E9E3D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9215" y="5034116"/>
            <a:ext cx="288925" cy="80645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" name="Text Box 28" descr="宽上对角线">
            <a:extLst>
              <a:ext uri="{FF2B5EF4-FFF2-40B4-BE49-F238E27FC236}">
                <a16:creationId xmlns:a16="http://schemas.microsoft.com/office/drawing/2014/main" id="{3F074339-F1A5-4333-B3E0-1E59ED054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353" y="4562578"/>
            <a:ext cx="420688" cy="396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FF5A33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91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de-DE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LinkList(T a[ ], int n)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有参构造函数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6799F78-5E60-41FB-A601-609DA7A2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27" y="2227109"/>
            <a:ext cx="728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尾插法：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将待插入结点插在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终端结点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的后面。 </a:t>
            </a:r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id="{AE8DF03A-5586-42C4-99F6-078DC05A1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40" y="3571977"/>
            <a:ext cx="38211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head=new Node&lt;T&gt;; 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rear=head;</a:t>
            </a:r>
          </a:p>
        </p:txBody>
      </p:sp>
      <p:grpSp>
        <p:nvGrpSpPr>
          <p:cNvPr id="39" name="Group 9">
            <a:extLst>
              <a:ext uri="{FF2B5EF4-FFF2-40B4-BE49-F238E27FC236}">
                <a16:creationId xmlns:a16="http://schemas.microsoft.com/office/drawing/2014/main" id="{EFE83231-A06B-48A7-961D-912753C47651}"/>
              </a:ext>
            </a:extLst>
          </p:cNvPr>
          <p:cNvGrpSpPr>
            <a:grpSpLocks/>
          </p:cNvGrpSpPr>
          <p:nvPr/>
        </p:nvGrpSpPr>
        <p:grpSpPr bwMode="auto">
          <a:xfrm>
            <a:off x="533840" y="2889352"/>
            <a:ext cx="5299075" cy="546100"/>
            <a:chOff x="196" y="1787"/>
            <a:chExt cx="3338" cy="344"/>
          </a:xfrm>
        </p:grpSpPr>
        <p:grpSp>
          <p:nvGrpSpPr>
            <p:cNvPr id="40" name="Group 10">
              <a:extLst>
                <a:ext uri="{FF2B5EF4-FFF2-40B4-BE49-F238E27FC236}">
                  <a16:creationId xmlns:a16="http://schemas.microsoft.com/office/drawing/2014/main" id="{78EC48CC-0406-4F5A-B15A-0F5566679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46" name="Text Box 11">
                <a:extLst>
                  <a:ext uri="{FF2B5EF4-FFF2-40B4-BE49-F238E27FC236}">
                    <a16:creationId xmlns:a16="http://schemas.microsoft.com/office/drawing/2014/main" id="{57A78F43-AB26-4BDC-B192-56C3373AF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Text Box 12">
                <a:extLst>
                  <a:ext uri="{FF2B5EF4-FFF2-40B4-BE49-F238E27FC236}">
                    <a16:creationId xmlns:a16="http://schemas.microsoft.com/office/drawing/2014/main" id="{B0890CAB-5CA4-4715-8D75-20C64544F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Text Box 13">
                <a:extLst>
                  <a:ext uri="{FF2B5EF4-FFF2-40B4-BE49-F238E27FC236}">
                    <a16:creationId xmlns:a16="http://schemas.microsoft.com/office/drawing/2014/main" id="{EE0C3007-1579-45EE-B5D9-9235386B0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Text Box 14">
                <a:extLst>
                  <a:ext uri="{FF2B5EF4-FFF2-40B4-BE49-F238E27FC236}">
                    <a16:creationId xmlns:a16="http://schemas.microsoft.com/office/drawing/2014/main" id="{3996EA17-6E64-4ADD-846C-7CF1717B7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Text Box 15">
                <a:extLst>
                  <a:ext uri="{FF2B5EF4-FFF2-40B4-BE49-F238E27FC236}">
                    <a16:creationId xmlns:a16="http://schemas.microsoft.com/office/drawing/2014/main" id="{6EE9CA51-5145-4793-80D2-7C0AE2757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Text Box 16">
                <a:extLst>
                  <a:ext uri="{FF2B5EF4-FFF2-40B4-BE49-F238E27FC236}">
                    <a16:creationId xmlns:a16="http://schemas.microsoft.com/office/drawing/2014/main" id="{57B85BB9-6542-4182-AA62-A97451DA0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微软雅黑" panose="020B0503020204020204" pitchFamily="34" charset="-122"/>
                  </a:rPr>
                  <a:t>数组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756825EF-3591-49A2-B930-FC7A837FC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94007CA0-9D4C-41E9-B919-0F058AB46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931BB458-109F-46EA-9DD9-A8E741504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C5C14C40-F19E-420E-A76C-41C238CAB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EA467373-67EA-44B2-BE28-5A9FBC689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grpSp>
        <p:nvGrpSpPr>
          <p:cNvPr id="84" name="Group 33">
            <a:extLst>
              <a:ext uri="{FF2B5EF4-FFF2-40B4-BE49-F238E27FC236}">
                <a16:creationId xmlns:a16="http://schemas.microsoft.com/office/drawing/2014/main" id="{38AE841E-3631-43E5-B5EF-BFA8402F0A70}"/>
              </a:ext>
            </a:extLst>
          </p:cNvPr>
          <p:cNvGrpSpPr>
            <a:grpSpLocks/>
          </p:cNvGrpSpPr>
          <p:nvPr/>
        </p:nvGrpSpPr>
        <p:grpSpPr bwMode="auto">
          <a:xfrm>
            <a:off x="564003" y="3571977"/>
            <a:ext cx="2438400" cy="1409700"/>
            <a:chOff x="215" y="2451"/>
            <a:chExt cx="1536" cy="888"/>
          </a:xfrm>
        </p:grpSpPr>
        <p:sp>
          <p:nvSpPr>
            <p:cNvPr id="85" name="Text Box 23">
              <a:extLst>
                <a:ext uri="{FF2B5EF4-FFF2-40B4-BE49-F238E27FC236}">
                  <a16:creationId xmlns:a16="http://schemas.microsoft.com/office/drawing/2014/main" id="{78077AA8-2F3A-4DAD-8E5F-F30482F0E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2451"/>
              <a:ext cx="1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初始化</a:t>
              </a:r>
            </a:p>
          </p:txBody>
        </p:sp>
        <p:grpSp>
          <p:nvGrpSpPr>
            <p:cNvPr id="86" name="Group 31">
              <a:extLst>
                <a:ext uri="{FF2B5EF4-FFF2-40B4-BE49-F238E27FC236}">
                  <a16:creationId xmlns:a16="http://schemas.microsoft.com/office/drawing/2014/main" id="{A9038865-2DBB-4DDE-8ED1-9C8E4662A5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954"/>
              <a:ext cx="1039" cy="385"/>
              <a:chOff x="289" y="2954"/>
              <a:chExt cx="1039" cy="385"/>
            </a:xfrm>
          </p:grpSpPr>
          <p:sp>
            <p:nvSpPr>
              <p:cNvPr id="87" name="Line 24">
                <a:extLst>
                  <a:ext uri="{FF2B5EF4-FFF2-40B4-BE49-F238E27FC236}">
                    <a16:creationId xmlns:a16="http://schemas.microsoft.com/office/drawing/2014/main" id="{721BB836-CB3D-49B4-B641-87ABB4592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" y="3242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88" name="Text Box 25">
                <a:extLst>
                  <a:ext uri="{FF2B5EF4-FFF2-40B4-BE49-F238E27FC236}">
                    <a16:creationId xmlns:a16="http://schemas.microsoft.com/office/drawing/2014/main" id="{8A8D6F01-0807-416F-908E-4B2D289A5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" y="2954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</a:rPr>
                  <a:t>head</a:t>
                </a:r>
              </a:p>
            </p:txBody>
          </p:sp>
          <p:sp>
            <p:nvSpPr>
              <p:cNvPr id="89" name="Text Box 26">
                <a:extLst>
                  <a:ext uri="{FF2B5EF4-FFF2-40B4-BE49-F238E27FC236}">
                    <a16:creationId xmlns:a16="http://schemas.microsoft.com/office/drawing/2014/main" id="{1BFE520A-F877-4EB6-A863-4818F4353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" y="3067"/>
                <a:ext cx="567" cy="27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800" b="1" baseline="-25000">
                  <a:solidFill>
                    <a:srgbClr val="FF5A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90" name="Line 27">
                <a:extLst>
                  <a:ext uri="{FF2B5EF4-FFF2-40B4-BE49-F238E27FC236}">
                    <a16:creationId xmlns:a16="http://schemas.microsoft.com/office/drawing/2014/main" id="{FA87FCAB-5FBC-48D0-B434-20C966A2D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306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91" name="Text Box 28" descr="宽上对角线">
                <a:extLst>
                  <a:ext uri="{FF2B5EF4-FFF2-40B4-BE49-F238E27FC236}">
                    <a16:creationId xmlns:a16="http://schemas.microsoft.com/office/drawing/2014/main" id="{AF3F14C8-BA2E-4E15-B7E0-6733A06AD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" y="3075"/>
                <a:ext cx="265" cy="25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 dirty="0">
                  <a:solidFill>
                    <a:srgbClr val="FF5A33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</p:txBody>
          </p:sp>
        </p:grpSp>
      </p:grpSp>
      <p:grpSp>
        <p:nvGrpSpPr>
          <p:cNvPr id="92" name="Group 32">
            <a:extLst>
              <a:ext uri="{FF2B5EF4-FFF2-40B4-BE49-F238E27FC236}">
                <a16:creationId xmlns:a16="http://schemas.microsoft.com/office/drawing/2014/main" id="{C0F5F614-81C9-444A-92FE-068E66B05798}"/>
              </a:ext>
            </a:extLst>
          </p:cNvPr>
          <p:cNvGrpSpPr>
            <a:grpSpLocks/>
          </p:cNvGrpSpPr>
          <p:nvPr/>
        </p:nvGrpSpPr>
        <p:grpSpPr bwMode="auto">
          <a:xfrm>
            <a:off x="1392678" y="4992789"/>
            <a:ext cx="762000" cy="784225"/>
            <a:chOff x="737" y="3346"/>
            <a:chExt cx="480" cy="494"/>
          </a:xfrm>
        </p:grpSpPr>
        <p:sp>
          <p:nvSpPr>
            <p:cNvPr id="93" name="Line 29">
              <a:extLst>
                <a:ext uri="{FF2B5EF4-FFF2-40B4-BE49-F238E27FC236}">
                  <a16:creationId xmlns:a16="http://schemas.microsoft.com/office/drawing/2014/main" id="{F04B5EB6-56B9-4C56-8FA9-B8C0D0691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Text Box 30">
              <a:extLst>
                <a:ext uri="{FF2B5EF4-FFF2-40B4-BE49-F238E27FC236}">
                  <a16:creationId xmlns:a16="http://schemas.microsoft.com/office/drawing/2014/main" id="{5DA2EAE0-6428-44BD-BF07-E0E67BAE4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3548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99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de-DE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LinkList(T a[ ], int n)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有参构造函数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6799F78-5E60-41FB-A601-609DA7A2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27" y="2227109"/>
            <a:ext cx="728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尾插法：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将待插入结点插在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终端结点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的后面。 </a:t>
            </a: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82B138F3-1473-4493-B988-7C25976BA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802" y="3695700"/>
            <a:ext cx="30511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s=new Node&lt;T&gt;; 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s-&gt;data=a[0];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rear-&gt;next=s;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rear=s;</a:t>
            </a: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27B39294-627C-4AB2-AB1A-56D76BDB8C56}"/>
              </a:ext>
            </a:extLst>
          </p:cNvPr>
          <p:cNvGrpSpPr>
            <a:grpSpLocks/>
          </p:cNvGrpSpPr>
          <p:nvPr/>
        </p:nvGrpSpPr>
        <p:grpSpPr bwMode="auto">
          <a:xfrm>
            <a:off x="533840" y="2844800"/>
            <a:ext cx="5299075" cy="546100"/>
            <a:chOff x="196" y="1787"/>
            <a:chExt cx="3338" cy="344"/>
          </a:xfrm>
        </p:grpSpPr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1FF7345C-B8D9-4FBC-83B8-8296C087A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2D8F2AE6-D5A0-4EB1-8DFD-9B51134D0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26C84BE6-E009-43C6-B6C1-2CE81C2A5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C052E443-968F-4061-8EE4-2C9FCDEEF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14">
                <a:extLst>
                  <a:ext uri="{FF2B5EF4-FFF2-40B4-BE49-F238E27FC236}">
                    <a16:creationId xmlns:a16="http://schemas.microsoft.com/office/drawing/2014/main" id="{C0876993-3475-4BE8-9252-E38B50C53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 Box 15">
                <a:extLst>
                  <a:ext uri="{FF2B5EF4-FFF2-40B4-BE49-F238E27FC236}">
                    <a16:creationId xmlns:a16="http://schemas.microsoft.com/office/drawing/2014/main" id="{65D6DC24-7C16-4703-BC51-DB1A4B4CA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610FFFBA-2B8A-43DD-81AB-18D6A66D4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2060"/>
                    </a:solidFill>
                    <a:latin typeface="微软雅黑" panose="020B0503020204020204" pitchFamily="34" charset="-122"/>
                  </a:rPr>
                  <a:t>数组</a:t>
                </a:r>
                <a:r>
                  <a:rPr lang="en-US" altLang="zh-CN" sz="24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3244DA5D-2315-4EB8-9579-776E6A121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4E67B5D2-C2CF-4C42-9033-A905E7EEA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0BFDB161-9F54-4FEB-A66C-8A3B10D2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C8612177-672B-408B-8E55-D875BFC9E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EA530114-EFB2-4280-B1ED-0067BFD9D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56" name="Text Box 22">
            <a:extLst>
              <a:ext uri="{FF2B5EF4-FFF2-40B4-BE49-F238E27FC236}">
                <a16:creationId xmlns:a16="http://schemas.microsoft.com/office/drawing/2014/main" id="{5E0A0056-4402-4807-A0ED-FA90F82E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3688766"/>
            <a:ext cx="345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插入第一个元素结点</a:t>
            </a:r>
          </a:p>
        </p:txBody>
      </p:sp>
      <p:grpSp>
        <p:nvGrpSpPr>
          <p:cNvPr id="57" name="Group 23">
            <a:extLst>
              <a:ext uri="{FF2B5EF4-FFF2-40B4-BE49-F238E27FC236}">
                <a16:creationId xmlns:a16="http://schemas.microsoft.com/office/drawing/2014/main" id="{DDCBCEDE-E64D-40A3-9B45-7F7FA3ED94DC}"/>
              </a:ext>
            </a:extLst>
          </p:cNvPr>
          <p:cNvGrpSpPr>
            <a:grpSpLocks/>
          </p:cNvGrpSpPr>
          <p:nvPr/>
        </p:nvGrpSpPr>
        <p:grpSpPr bwMode="auto">
          <a:xfrm>
            <a:off x="667190" y="4305300"/>
            <a:ext cx="1649412" cy="611188"/>
            <a:chOff x="289" y="2954"/>
            <a:chExt cx="1039" cy="385"/>
          </a:xfrm>
        </p:grpSpPr>
        <p:sp>
          <p:nvSpPr>
            <p:cNvPr id="58" name="Line 24">
              <a:extLst>
                <a:ext uri="{FF2B5EF4-FFF2-40B4-BE49-F238E27FC236}">
                  <a16:creationId xmlns:a16="http://schemas.microsoft.com/office/drawing/2014/main" id="{348D37AD-74F7-43C4-934F-B81ECE609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FA7C460D-726E-4F4B-BB86-7FE576EBF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+mn-lt"/>
                </a:rPr>
                <a:t>head</a:t>
              </a:r>
            </a:p>
          </p:txBody>
        </p:sp>
        <p:sp>
          <p:nvSpPr>
            <p:cNvPr id="60" name="Text Box 26">
              <a:extLst>
                <a:ext uri="{FF2B5EF4-FFF2-40B4-BE49-F238E27FC236}">
                  <a16:creationId xmlns:a16="http://schemas.microsoft.com/office/drawing/2014/main" id="{64243D59-117F-450F-87AD-D973DE54D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1" name="Line 27">
              <a:extLst>
                <a:ext uri="{FF2B5EF4-FFF2-40B4-BE49-F238E27FC236}">
                  <a16:creationId xmlns:a16="http://schemas.microsoft.com/office/drawing/2014/main" id="{2E4F6143-6734-47CC-BD9B-7906719ED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2" name="Text Box 28" descr="宽上对角线">
              <a:extLst>
                <a:ext uri="{FF2B5EF4-FFF2-40B4-BE49-F238E27FC236}">
                  <a16:creationId xmlns:a16="http://schemas.microsoft.com/office/drawing/2014/main" id="{C976A765-7FC5-49BE-8FB9-A30534DE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3075"/>
              <a:ext cx="265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DE79995F-B8A1-4D4B-BCFB-52F275743332}"/>
              </a:ext>
            </a:extLst>
          </p:cNvPr>
          <p:cNvGrpSpPr>
            <a:grpSpLocks/>
          </p:cNvGrpSpPr>
          <p:nvPr/>
        </p:nvGrpSpPr>
        <p:grpSpPr bwMode="auto">
          <a:xfrm>
            <a:off x="1405378" y="4927603"/>
            <a:ext cx="762000" cy="909638"/>
            <a:chOff x="754" y="3346"/>
            <a:chExt cx="480" cy="573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B3128449-01E2-4321-864C-BA39BF0E9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Text Box 31">
              <a:extLst>
                <a:ext uri="{FF2B5EF4-FFF2-40B4-BE49-F238E27FC236}">
                  <a16:creationId xmlns:a16="http://schemas.microsoft.com/office/drawing/2014/main" id="{A3BB5DCF-25F2-4580-82D4-CC0C2E5FC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3627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rear</a:t>
              </a:r>
            </a:p>
          </p:txBody>
        </p:sp>
      </p:grpSp>
      <p:grpSp>
        <p:nvGrpSpPr>
          <p:cNvPr id="66" name="Group 32">
            <a:extLst>
              <a:ext uri="{FF2B5EF4-FFF2-40B4-BE49-F238E27FC236}">
                <a16:creationId xmlns:a16="http://schemas.microsoft.com/office/drawing/2014/main" id="{502409B5-C0BA-4DA3-B0E3-DEAF4F38ADF3}"/>
              </a:ext>
            </a:extLst>
          </p:cNvPr>
          <p:cNvGrpSpPr>
            <a:grpSpLocks/>
          </p:cNvGrpSpPr>
          <p:nvPr/>
        </p:nvGrpSpPr>
        <p:grpSpPr bwMode="auto">
          <a:xfrm>
            <a:off x="2789677" y="4491038"/>
            <a:ext cx="1392238" cy="449262"/>
            <a:chOff x="1239" y="3735"/>
            <a:chExt cx="877" cy="283"/>
          </a:xfrm>
          <a:noFill/>
        </p:grpSpPr>
        <p:sp>
          <p:nvSpPr>
            <p:cNvPr id="67" name="Text Box 33">
              <a:extLst>
                <a:ext uri="{FF2B5EF4-FFF2-40B4-BE49-F238E27FC236}">
                  <a16:creationId xmlns:a16="http://schemas.microsoft.com/office/drawing/2014/main" id="{B6ABAA56-52B5-4321-858D-AAD6958E4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8" name="Line 34">
              <a:extLst>
                <a:ext uri="{FF2B5EF4-FFF2-40B4-BE49-F238E27FC236}">
                  <a16:creationId xmlns:a16="http://schemas.microsoft.com/office/drawing/2014/main" id="{E3FE4D6C-5D16-4F35-8C3E-C3662756B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9" name="Line 35">
              <a:extLst>
                <a:ext uri="{FF2B5EF4-FFF2-40B4-BE49-F238E27FC236}">
                  <a16:creationId xmlns:a16="http://schemas.microsoft.com/office/drawing/2014/main" id="{51A046F4-B9E4-4426-9A67-60BCCD037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Text Box 36">
              <a:extLst>
                <a:ext uri="{FF2B5EF4-FFF2-40B4-BE49-F238E27FC236}">
                  <a16:creationId xmlns:a16="http://schemas.microsoft.com/office/drawing/2014/main" id="{21B67D75-7DB5-427D-8D86-6BDBBD733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</a:p>
          </p:txBody>
        </p:sp>
      </p:grpSp>
      <p:sp>
        <p:nvSpPr>
          <p:cNvPr id="71" name="Line 38">
            <a:extLst>
              <a:ext uri="{FF2B5EF4-FFF2-40B4-BE49-F238E27FC236}">
                <a16:creationId xmlns:a16="http://schemas.microsoft.com/office/drawing/2014/main" id="{F9AAF79A-B550-4B36-8F27-CB35AC28C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7377" y="47974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2" name="Group 39">
            <a:extLst>
              <a:ext uri="{FF2B5EF4-FFF2-40B4-BE49-F238E27FC236}">
                <a16:creationId xmlns:a16="http://schemas.microsoft.com/office/drawing/2014/main" id="{C97C1756-B1ED-4596-BD0D-73BFF467E89F}"/>
              </a:ext>
            </a:extLst>
          </p:cNvPr>
          <p:cNvGrpSpPr>
            <a:grpSpLocks/>
          </p:cNvGrpSpPr>
          <p:nvPr/>
        </p:nvGrpSpPr>
        <p:grpSpPr bwMode="auto">
          <a:xfrm>
            <a:off x="2800790" y="4941888"/>
            <a:ext cx="762000" cy="879475"/>
            <a:chOff x="736" y="3346"/>
            <a:chExt cx="480" cy="554"/>
          </a:xfrm>
        </p:grpSpPr>
        <p:sp>
          <p:nvSpPr>
            <p:cNvPr id="73" name="Line 40">
              <a:extLst>
                <a:ext uri="{FF2B5EF4-FFF2-40B4-BE49-F238E27FC236}">
                  <a16:creationId xmlns:a16="http://schemas.microsoft.com/office/drawing/2014/main" id="{6C9A2FB2-125C-459F-A192-E281889C2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Text Box 41">
              <a:extLst>
                <a:ext uri="{FF2B5EF4-FFF2-40B4-BE49-F238E27FC236}">
                  <a16:creationId xmlns:a16="http://schemas.microsoft.com/office/drawing/2014/main" id="{2582F0E8-8337-44B1-A094-E989B9CD0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3608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rear</a:t>
              </a: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C2CDCD03-92AC-4297-ADD3-244D57C69049}"/>
              </a:ext>
            </a:extLst>
          </p:cNvPr>
          <p:cNvSpPr/>
          <p:nvPr/>
        </p:nvSpPr>
        <p:spPr bwMode="auto">
          <a:xfrm>
            <a:off x="1445065" y="5091113"/>
            <a:ext cx="184150" cy="369887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04756B-740A-4160-AAE6-33B456C27E38}"/>
              </a:ext>
            </a:extLst>
          </p:cNvPr>
          <p:cNvSpPr/>
          <p:nvPr/>
        </p:nvSpPr>
        <p:spPr bwMode="auto">
          <a:xfrm>
            <a:off x="1345089" y="4956260"/>
            <a:ext cx="834195" cy="851421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ysDash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6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6" grpId="0"/>
      <p:bldP spid="75" grpId="0" animBg="1"/>
      <p:bldP spid="4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de-DE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LinkList(T a[ ], int n)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有参构造函数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6799F78-5E60-41FB-A601-609DA7A2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27" y="2227109"/>
            <a:ext cx="728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尾插法：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将待插入结点插在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终端结点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的后面。 </a:t>
            </a: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27B39294-627C-4AB2-AB1A-56D76BDB8C56}"/>
              </a:ext>
            </a:extLst>
          </p:cNvPr>
          <p:cNvGrpSpPr>
            <a:grpSpLocks/>
          </p:cNvGrpSpPr>
          <p:nvPr/>
        </p:nvGrpSpPr>
        <p:grpSpPr bwMode="auto">
          <a:xfrm>
            <a:off x="533840" y="2844800"/>
            <a:ext cx="5299075" cy="546100"/>
            <a:chOff x="196" y="1787"/>
            <a:chExt cx="3338" cy="344"/>
          </a:xfrm>
        </p:grpSpPr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1FF7345C-B8D9-4FBC-83B8-8296C087A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2D8F2AE6-D5A0-4EB1-8DFD-9B51134D0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26C84BE6-E009-43C6-B6C1-2CE81C2A5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C052E443-968F-4061-8EE4-2C9FCDEEF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14">
                <a:extLst>
                  <a:ext uri="{FF2B5EF4-FFF2-40B4-BE49-F238E27FC236}">
                    <a16:creationId xmlns:a16="http://schemas.microsoft.com/office/drawing/2014/main" id="{C0876993-3475-4BE8-9252-E38B50C53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 Box 15">
                <a:extLst>
                  <a:ext uri="{FF2B5EF4-FFF2-40B4-BE49-F238E27FC236}">
                    <a16:creationId xmlns:a16="http://schemas.microsoft.com/office/drawing/2014/main" id="{65D6DC24-7C16-4703-BC51-DB1A4B4CA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610FFFBA-2B8A-43DD-81AB-18D6A66D4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2060"/>
                    </a:solidFill>
                    <a:latin typeface="微软雅黑" panose="020B0503020204020204" pitchFamily="34" charset="-122"/>
                  </a:rPr>
                  <a:t>数组</a:t>
                </a:r>
                <a:r>
                  <a:rPr lang="en-US" altLang="zh-CN" sz="24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3244DA5D-2315-4EB8-9579-776E6A121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4E67B5D2-C2CF-4C42-9033-A905E7EEA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0BFDB161-9F54-4FEB-A66C-8A3B10D2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C8612177-672B-408B-8E55-D875BFC9E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EA530114-EFB2-4280-B1ED-0067BFD9D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40" name="Text Box 8">
            <a:extLst>
              <a:ext uri="{FF2B5EF4-FFF2-40B4-BE49-F238E27FC236}">
                <a16:creationId xmlns:a16="http://schemas.microsoft.com/office/drawing/2014/main" id="{A78D92BF-08D1-4B17-A669-CF36DA934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124" y="3766936"/>
            <a:ext cx="30511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s=new Node&lt;T&gt;; 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s-&gt;data=a[1];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rear-&gt;next=s;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rear=s;</a:t>
            </a: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93C78841-0BD5-48D3-BAC1-CDCC31642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80" y="3766936"/>
            <a:ext cx="345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依次插入每一个结点</a:t>
            </a:r>
          </a:p>
        </p:txBody>
      </p:sp>
      <p:grpSp>
        <p:nvGrpSpPr>
          <p:cNvPr id="42" name="Group 23">
            <a:extLst>
              <a:ext uri="{FF2B5EF4-FFF2-40B4-BE49-F238E27FC236}">
                <a16:creationId xmlns:a16="http://schemas.microsoft.com/office/drawing/2014/main" id="{AA5E8D5E-A7B3-44BE-BF4C-AD1C4AB63B70}"/>
              </a:ext>
            </a:extLst>
          </p:cNvPr>
          <p:cNvGrpSpPr>
            <a:grpSpLocks/>
          </p:cNvGrpSpPr>
          <p:nvPr/>
        </p:nvGrpSpPr>
        <p:grpSpPr bwMode="auto">
          <a:xfrm>
            <a:off x="635268" y="4404169"/>
            <a:ext cx="1649412" cy="611188"/>
            <a:chOff x="289" y="2954"/>
            <a:chExt cx="1039" cy="385"/>
          </a:xfrm>
        </p:grpSpPr>
        <p:sp>
          <p:nvSpPr>
            <p:cNvPr id="43" name="Line 24">
              <a:extLst>
                <a:ext uri="{FF2B5EF4-FFF2-40B4-BE49-F238E27FC236}">
                  <a16:creationId xmlns:a16="http://schemas.microsoft.com/office/drawing/2014/main" id="{ADC432C7-4F16-4ACD-B841-70824BD19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id="{3C61BB9F-DF20-4773-9D35-FD8463828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微软雅黑" panose="020B0503020204020204" pitchFamily="34" charset="-122"/>
                </a:rPr>
                <a:t>head</a:t>
              </a:r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E0C9E63C-6C61-43E4-A6BE-21AF261EB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46" name="Line 27">
              <a:extLst>
                <a:ext uri="{FF2B5EF4-FFF2-40B4-BE49-F238E27FC236}">
                  <a16:creationId xmlns:a16="http://schemas.microsoft.com/office/drawing/2014/main" id="{89282EBE-F0DF-4A6B-A22D-3163DA39F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48" name="Text Box 33">
            <a:extLst>
              <a:ext uri="{FF2B5EF4-FFF2-40B4-BE49-F238E27FC236}">
                <a16:creationId xmlns:a16="http://schemas.microsoft.com/office/drawing/2014/main" id="{259592D2-7BF4-4A62-8441-74F723B6B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755" y="4589907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8000" tIns="36000" rIns="0" bIns="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rPr>
              <a:t>35</a:t>
            </a:r>
            <a:endParaRPr lang="en-US" altLang="zh-CN" sz="2800" b="1" baseline="-2500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76" name="Line 34">
            <a:extLst>
              <a:ext uri="{FF2B5EF4-FFF2-40B4-BE49-F238E27FC236}">
                <a16:creationId xmlns:a16="http://schemas.microsoft.com/office/drawing/2014/main" id="{9C3F0E65-87CF-464E-95F8-973EF4854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468" y="4589907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77" name="Line 37">
            <a:extLst>
              <a:ext uri="{FF2B5EF4-FFF2-40B4-BE49-F238E27FC236}">
                <a16:creationId xmlns:a16="http://schemas.microsoft.com/office/drawing/2014/main" id="{1EB478AE-51BE-4772-95C5-B93CEE4B9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455" y="4896294"/>
            <a:ext cx="60960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8" name="Group 38">
            <a:extLst>
              <a:ext uri="{FF2B5EF4-FFF2-40B4-BE49-F238E27FC236}">
                <a16:creationId xmlns:a16="http://schemas.microsoft.com/office/drawing/2014/main" id="{74E0945A-7206-44F4-9803-C11896E6B3A2}"/>
              </a:ext>
            </a:extLst>
          </p:cNvPr>
          <p:cNvGrpSpPr>
            <a:grpSpLocks/>
          </p:cNvGrpSpPr>
          <p:nvPr/>
        </p:nvGrpSpPr>
        <p:grpSpPr bwMode="auto">
          <a:xfrm>
            <a:off x="2757756" y="5040757"/>
            <a:ext cx="762000" cy="914400"/>
            <a:chOff x="729" y="3346"/>
            <a:chExt cx="480" cy="576"/>
          </a:xfrm>
        </p:grpSpPr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8F258D71-D6E5-406B-8703-39FDB9C27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Text Box 40">
              <a:extLst>
                <a:ext uri="{FF2B5EF4-FFF2-40B4-BE49-F238E27FC236}">
                  <a16:creationId xmlns:a16="http://schemas.microsoft.com/office/drawing/2014/main" id="{D01FAA8F-51D8-49AB-AC0A-79B8D6593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3630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rear</a:t>
              </a:r>
            </a:p>
          </p:txBody>
        </p:sp>
      </p:grpSp>
      <p:grpSp>
        <p:nvGrpSpPr>
          <p:cNvPr id="81" name="Group 41">
            <a:extLst>
              <a:ext uri="{FF2B5EF4-FFF2-40B4-BE49-F238E27FC236}">
                <a16:creationId xmlns:a16="http://schemas.microsoft.com/office/drawing/2014/main" id="{98C9B53F-7F9F-4281-A4C6-57E5E9181E62}"/>
              </a:ext>
            </a:extLst>
          </p:cNvPr>
          <p:cNvGrpSpPr>
            <a:grpSpLocks/>
          </p:cNvGrpSpPr>
          <p:nvPr/>
        </p:nvGrpSpPr>
        <p:grpSpPr bwMode="auto">
          <a:xfrm>
            <a:off x="4135705" y="4589907"/>
            <a:ext cx="1392238" cy="449262"/>
            <a:chOff x="1239" y="3735"/>
            <a:chExt cx="877" cy="283"/>
          </a:xfrm>
          <a:noFill/>
        </p:grpSpPr>
        <p:sp>
          <p:nvSpPr>
            <p:cNvPr id="82" name="Text Box 42">
              <a:extLst>
                <a:ext uri="{FF2B5EF4-FFF2-40B4-BE49-F238E27FC236}">
                  <a16:creationId xmlns:a16="http://schemas.microsoft.com/office/drawing/2014/main" id="{FF64BC7E-F4B0-432D-92CC-282FAD1FE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12</a:t>
              </a:r>
              <a:endPara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83" name="Line 43">
              <a:extLst>
                <a:ext uri="{FF2B5EF4-FFF2-40B4-BE49-F238E27FC236}">
                  <a16:creationId xmlns:a16="http://schemas.microsoft.com/office/drawing/2014/main" id="{291A89C5-01BD-4B3F-BDBC-DDC962084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84" name="Line 44">
              <a:extLst>
                <a:ext uri="{FF2B5EF4-FFF2-40B4-BE49-F238E27FC236}">
                  <a16:creationId xmlns:a16="http://schemas.microsoft.com/office/drawing/2014/main" id="{BFF3D1E6-5665-4EF8-A6EA-D5F17A960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45">
              <a:extLst>
                <a:ext uri="{FF2B5EF4-FFF2-40B4-BE49-F238E27FC236}">
                  <a16:creationId xmlns:a16="http://schemas.microsoft.com/office/drawing/2014/main" id="{58DDA394-B12A-4C17-8CA6-A25DDDC0E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s</a:t>
              </a:r>
            </a:p>
          </p:txBody>
        </p:sp>
      </p:grpSp>
      <p:sp>
        <p:nvSpPr>
          <p:cNvPr id="86" name="Line 46">
            <a:extLst>
              <a:ext uri="{FF2B5EF4-FFF2-40B4-BE49-F238E27FC236}">
                <a16:creationId xmlns:a16="http://schemas.microsoft.com/office/drawing/2014/main" id="{402BD57D-F2EF-42B6-A78C-7C84D3C98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9280" y="4896294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7" name="Group 47">
            <a:extLst>
              <a:ext uri="{FF2B5EF4-FFF2-40B4-BE49-F238E27FC236}">
                <a16:creationId xmlns:a16="http://schemas.microsoft.com/office/drawing/2014/main" id="{52059B29-7766-4DD9-B7FB-E8B93148EAB9}"/>
              </a:ext>
            </a:extLst>
          </p:cNvPr>
          <p:cNvGrpSpPr>
            <a:grpSpLocks/>
          </p:cNvGrpSpPr>
          <p:nvPr/>
        </p:nvGrpSpPr>
        <p:grpSpPr bwMode="auto">
          <a:xfrm>
            <a:off x="4149993" y="5026472"/>
            <a:ext cx="762000" cy="874713"/>
            <a:chOff x="728" y="3346"/>
            <a:chExt cx="480" cy="551"/>
          </a:xfrm>
        </p:grpSpPr>
        <p:sp>
          <p:nvSpPr>
            <p:cNvPr id="88" name="Line 48">
              <a:extLst>
                <a:ext uri="{FF2B5EF4-FFF2-40B4-BE49-F238E27FC236}">
                  <a16:creationId xmlns:a16="http://schemas.microsoft.com/office/drawing/2014/main" id="{60E660B7-F843-43CE-98A2-0C4BD470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Text Box 49">
              <a:extLst>
                <a:ext uri="{FF2B5EF4-FFF2-40B4-BE49-F238E27FC236}">
                  <a16:creationId xmlns:a16="http://schemas.microsoft.com/office/drawing/2014/main" id="{A8A96D5B-10BC-4FA3-ACA3-B4843D4EA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3605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rear</a:t>
              </a:r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C2D06A77-EF92-4046-B922-E456F0CC068F}"/>
              </a:ext>
            </a:extLst>
          </p:cNvPr>
          <p:cNvSpPr/>
          <p:nvPr/>
        </p:nvSpPr>
        <p:spPr bwMode="auto">
          <a:xfrm>
            <a:off x="2876818" y="5218557"/>
            <a:ext cx="184150" cy="369887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Text Box 28" descr="宽上对角线">
            <a:extLst>
              <a:ext uri="{FF2B5EF4-FFF2-40B4-BE49-F238E27FC236}">
                <a16:creationId xmlns:a16="http://schemas.microsoft.com/office/drawing/2014/main" id="{12361CBB-6F5D-4756-B79B-82A4F65E9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12" y="4607369"/>
            <a:ext cx="420687" cy="396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8A81D3-1A63-4A48-AB7B-B2E2362C0549}"/>
              </a:ext>
            </a:extLst>
          </p:cNvPr>
          <p:cNvSpPr/>
          <p:nvPr/>
        </p:nvSpPr>
        <p:spPr bwMode="auto">
          <a:xfrm>
            <a:off x="2695074" y="5039169"/>
            <a:ext cx="834195" cy="851421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ysDash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8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90" grpId="0" animBg="1"/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de-DE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LinkList(T a[ ], int n)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有参构造函数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6799F78-5E60-41FB-A601-609DA7A2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27" y="2227109"/>
            <a:ext cx="7286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尾插法：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将待插入结点插在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终端结点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的后面。 </a:t>
            </a: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27B39294-627C-4AB2-AB1A-56D76BDB8C56}"/>
              </a:ext>
            </a:extLst>
          </p:cNvPr>
          <p:cNvGrpSpPr>
            <a:grpSpLocks/>
          </p:cNvGrpSpPr>
          <p:nvPr/>
        </p:nvGrpSpPr>
        <p:grpSpPr bwMode="auto">
          <a:xfrm>
            <a:off x="533840" y="2844800"/>
            <a:ext cx="5299075" cy="546100"/>
            <a:chOff x="196" y="1787"/>
            <a:chExt cx="3338" cy="344"/>
          </a:xfrm>
        </p:grpSpPr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1FF7345C-B8D9-4FBC-83B8-8296C087A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2D8F2AE6-D5A0-4EB1-8DFD-9B51134D0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26C84BE6-E009-43C6-B6C1-2CE81C2A5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C052E443-968F-4061-8EE4-2C9FCDEEF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14">
                <a:extLst>
                  <a:ext uri="{FF2B5EF4-FFF2-40B4-BE49-F238E27FC236}">
                    <a16:creationId xmlns:a16="http://schemas.microsoft.com/office/drawing/2014/main" id="{C0876993-3475-4BE8-9252-E38B50C53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 Box 15">
                <a:extLst>
                  <a:ext uri="{FF2B5EF4-FFF2-40B4-BE49-F238E27FC236}">
                    <a16:creationId xmlns:a16="http://schemas.microsoft.com/office/drawing/2014/main" id="{65D6DC24-7C16-4703-BC51-DB1A4B4CA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610FFFBA-2B8A-43DD-81AB-18D6A66D4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2060"/>
                    </a:solidFill>
                    <a:latin typeface="微软雅黑" panose="020B0503020204020204" pitchFamily="34" charset="-122"/>
                  </a:rPr>
                  <a:t>数组</a:t>
                </a:r>
                <a:r>
                  <a:rPr lang="en-US" altLang="zh-CN" sz="2400" b="1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3244DA5D-2315-4EB8-9579-776E6A121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4E67B5D2-C2CF-4C42-9033-A905E7EEA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12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0BFDB161-9F54-4FEB-A66C-8A3B10D2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24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C8612177-672B-408B-8E55-D875BFC9E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33</a:t>
              </a: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EA530114-EFB2-4280-B1ED-0067BFD9D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206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42</a:t>
              </a:r>
            </a:p>
          </p:txBody>
        </p:sp>
      </p:grpSp>
      <p:sp>
        <p:nvSpPr>
          <p:cNvPr id="56" name="Text Box 8">
            <a:extLst>
              <a:ext uri="{FF2B5EF4-FFF2-40B4-BE49-F238E27FC236}">
                <a16:creationId xmlns:a16="http://schemas.microsoft.com/office/drawing/2014/main" id="{AF3911B7-B463-4F65-88CC-3E680C17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542" y="4825981"/>
            <a:ext cx="24396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算法描述：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lt"/>
              </a:rPr>
              <a:t>rear-&gt;next=NULL;</a:t>
            </a:r>
          </a:p>
        </p:txBody>
      </p:sp>
      <p:sp>
        <p:nvSpPr>
          <p:cNvPr id="57" name="Text Box 22">
            <a:extLst>
              <a:ext uri="{FF2B5EF4-FFF2-40B4-BE49-F238E27FC236}">
                <a16:creationId xmlns:a16="http://schemas.microsoft.com/office/drawing/2014/main" id="{2F416FA2-51C9-4382-88D4-31EE10E44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27" y="3790064"/>
            <a:ext cx="345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最后一个结点插入后</a:t>
            </a:r>
          </a:p>
        </p:txBody>
      </p:sp>
      <p:grpSp>
        <p:nvGrpSpPr>
          <p:cNvPr id="58" name="Group 50">
            <a:extLst>
              <a:ext uri="{FF2B5EF4-FFF2-40B4-BE49-F238E27FC236}">
                <a16:creationId xmlns:a16="http://schemas.microsoft.com/office/drawing/2014/main" id="{DC53C77B-35B0-4E8D-B24C-00066C174458}"/>
              </a:ext>
            </a:extLst>
          </p:cNvPr>
          <p:cNvGrpSpPr>
            <a:grpSpLocks/>
          </p:cNvGrpSpPr>
          <p:nvPr/>
        </p:nvGrpSpPr>
        <p:grpSpPr bwMode="auto">
          <a:xfrm>
            <a:off x="729102" y="4522601"/>
            <a:ext cx="5449887" cy="1406525"/>
            <a:chOff x="289" y="2954"/>
            <a:chExt cx="3433" cy="886"/>
          </a:xfrm>
        </p:grpSpPr>
        <p:grpSp>
          <p:nvGrpSpPr>
            <p:cNvPr id="59" name="Group 23">
              <a:extLst>
                <a:ext uri="{FF2B5EF4-FFF2-40B4-BE49-F238E27FC236}">
                  <a16:creationId xmlns:a16="http://schemas.microsoft.com/office/drawing/2014/main" id="{2CA278C2-44DD-4360-89D8-B56AC8E90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954"/>
              <a:ext cx="1039" cy="385"/>
              <a:chOff x="289" y="2954"/>
              <a:chExt cx="1039" cy="385"/>
            </a:xfrm>
          </p:grpSpPr>
          <p:sp>
            <p:nvSpPr>
              <p:cNvPr id="74" name="Line 24">
                <a:extLst>
                  <a:ext uri="{FF2B5EF4-FFF2-40B4-BE49-F238E27FC236}">
                    <a16:creationId xmlns:a16="http://schemas.microsoft.com/office/drawing/2014/main" id="{FC252E17-479E-44D1-8AE8-86D5C99AA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" y="3242"/>
                <a:ext cx="43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75" name="Text Box 25">
                <a:extLst>
                  <a:ext uri="{FF2B5EF4-FFF2-40B4-BE49-F238E27FC236}">
                    <a16:creationId xmlns:a16="http://schemas.microsoft.com/office/drawing/2014/main" id="{0E49FED1-12AE-4998-9C3A-0FE3329ACA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" y="2954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+mn-lt"/>
                  </a:rPr>
                  <a:t>head</a:t>
                </a:r>
              </a:p>
            </p:txBody>
          </p:sp>
          <p:sp>
            <p:nvSpPr>
              <p:cNvPr id="91" name="Text Box 26">
                <a:extLst>
                  <a:ext uri="{FF2B5EF4-FFF2-40B4-BE49-F238E27FC236}">
                    <a16:creationId xmlns:a16="http://schemas.microsoft.com/office/drawing/2014/main" id="{EDB8DA57-ED45-4CC7-8C5E-FB15CAD22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" y="3067"/>
                <a:ext cx="567" cy="27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92" name="Line 27">
                <a:extLst>
                  <a:ext uri="{FF2B5EF4-FFF2-40B4-BE49-F238E27FC236}">
                    <a16:creationId xmlns:a16="http://schemas.microsoft.com/office/drawing/2014/main" id="{E6D3DE6B-1756-4C5C-B0DF-AB3AF8B9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306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93" name="Text Box 28" descr="宽上对角线">
                <a:extLst>
                  <a:ext uri="{FF2B5EF4-FFF2-40B4-BE49-F238E27FC236}">
                    <a16:creationId xmlns:a16="http://schemas.microsoft.com/office/drawing/2014/main" id="{4C78FB9A-23FE-4D66-AE0D-A1F7CE3F0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" y="3075"/>
                <a:ext cx="265" cy="25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000">
                  <a:solidFill>
                    <a:schemeClr val="accent2"/>
                  </a:solidFill>
                  <a:latin typeface="微软雅黑" panose="020B0503020204020204" pitchFamily="34" charset="-122"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0" name="Text Box 32">
              <a:extLst>
                <a:ext uri="{FF2B5EF4-FFF2-40B4-BE49-F238E27FC236}">
                  <a16:creationId xmlns:a16="http://schemas.microsoft.com/office/drawing/2014/main" id="{367D8B75-CD85-4289-AA17-24C22DEE4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3071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35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8640D81A-54BD-44A9-98CF-DB6102701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3071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D9877733-739C-4833-BE71-86CF4015B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4" y="3264"/>
              <a:ext cx="384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" name="Group 38">
              <a:extLst>
                <a:ext uri="{FF2B5EF4-FFF2-40B4-BE49-F238E27FC236}">
                  <a16:creationId xmlns:a16="http://schemas.microsoft.com/office/drawing/2014/main" id="{9CC65187-9E11-467C-820C-3C9852673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5" y="3071"/>
              <a:ext cx="877" cy="283"/>
              <a:chOff x="1239" y="3735"/>
              <a:chExt cx="877" cy="283"/>
            </a:xfrm>
          </p:grpSpPr>
          <p:sp>
            <p:nvSpPr>
              <p:cNvPr id="70" name="Text Box 39">
                <a:extLst>
                  <a:ext uri="{FF2B5EF4-FFF2-40B4-BE49-F238E27FC236}">
                    <a16:creationId xmlns:a16="http://schemas.microsoft.com/office/drawing/2014/main" id="{8A596706-4298-4331-AD8F-49CFD48BE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9" y="3735"/>
                <a:ext cx="567" cy="27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42</a:t>
                </a:r>
                <a:endPara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71" name="Line 40">
                <a:extLst>
                  <a:ext uri="{FF2B5EF4-FFF2-40B4-BE49-F238E27FC236}">
                    <a16:creationId xmlns:a16="http://schemas.microsoft.com/office/drawing/2014/main" id="{17ADD901-0331-40DF-9059-4A94813D7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0" y="3735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72" name="Line 41">
                <a:extLst>
                  <a:ext uri="{FF2B5EF4-FFF2-40B4-BE49-F238E27FC236}">
                    <a16:creationId xmlns:a16="http://schemas.microsoft.com/office/drawing/2014/main" id="{2C184BF6-1D58-4E45-92E9-2A30AFB09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32" y="3779"/>
                <a:ext cx="27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Text Box 42">
                <a:extLst>
                  <a:ext uri="{FF2B5EF4-FFF2-40B4-BE49-F238E27FC236}">
                    <a16:creationId xmlns:a16="http://schemas.microsoft.com/office/drawing/2014/main" id="{A0F466BB-0BE3-4B31-8E51-EBB63DB76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1" y="3788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s</a:t>
                </a:r>
              </a:p>
            </p:txBody>
          </p:sp>
        </p:grpSp>
        <p:sp>
          <p:nvSpPr>
            <p:cNvPr id="64" name="Line 43">
              <a:extLst>
                <a:ext uri="{FF2B5EF4-FFF2-40B4-BE49-F238E27FC236}">
                  <a16:creationId xmlns:a16="http://schemas.microsoft.com/office/drawing/2014/main" id="{27258A9A-A76F-4D54-B110-7C4462C5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264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02B8CF1B-B497-479D-8157-ECF2129F4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3" y="3346"/>
              <a:ext cx="480" cy="494"/>
              <a:chOff x="737" y="3346"/>
              <a:chExt cx="480" cy="494"/>
            </a:xfrm>
          </p:grpSpPr>
          <p:sp>
            <p:nvSpPr>
              <p:cNvPr id="68" name="Line 45">
                <a:extLst>
                  <a:ext uri="{FF2B5EF4-FFF2-40B4-BE49-F238E27FC236}">
                    <a16:creationId xmlns:a16="http://schemas.microsoft.com/office/drawing/2014/main" id="{799341F1-476E-49F8-8189-A9B80C665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346"/>
                <a:ext cx="0" cy="23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Text Box 46">
                <a:extLst>
                  <a:ext uri="{FF2B5EF4-FFF2-40B4-BE49-F238E27FC236}">
                    <a16:creationId xmlns:a16="http://schemas.microsoft.com/office/drawing/2014/main" id="{62C37ABC-8A97-4635-A06F-2A91E4153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" y="354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rear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6" name="Line 47">
              <a:extLst>
                <a:ext uri="{FF2B5EF4-FFF2-40B4-BE49-F238E27FC236}">
                  <a16:creationId xmlns:a16="http://schemas.microsoft.com/office/drawing/2014/main" id="{2CE76128-36CE-473E-8406-90A1D2FB7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3264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48">
              <a:extLst>
                <a:ext uri="{FF2B5EF4-FFF2-40B4-BE49-F238E27FC236}">
                  <a16:creationId xmlns:a16="http://schemas.microsoft.com/office/drawing/2014/main" id="{3A6D98A7-7F34-47AD-9C37-B4FD1EE61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3264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4" name="Text Box 49">
            <a:extLst>
              <a:ext uri="{FF2B5EF4-FFF2-40B4-BE49-F238E27FC236}">
                <a16:creationId xmlns:a16="http://schemas.microsoft.com/office/drawing/2014/main" id="{15B6C27B-829A-47A1-828D-06CA71A24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302" y="4725801"/>
            <a:ext cx="5222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49606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面对问题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1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和问题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CFAC827B-0D5F-4FD7-968C-CBC2FF61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" y="2974699"/>
            <a:ext cx="1253729" cy="10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7">
            <a:extLst>
              <a:ext uri="{FF2B5EF4-FFF2-40B4-BE49-F238E27FC236}">
                <a16:creationId xmlns:a16="http://schemas.microsoft.com/office/drawing/2014/main" id="{1E148239-39EF-440E-B6F4-01BB62042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797" y="3653985"/>
            <a:ext cx="992386" cy="213367"/>
          </a:xfrm>
          <a:prstGeom prst="rightArrow">
            <a:avLst>
              <a:gd name="adj1" fmla="val 50000"/>
              <a:gd name="adj2" fmla="val 64493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50"/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376A9480-8DB0-4986-A869-27C83FD77E65}"/>
              </a:ext>
            </a:extLst>
          </p:cNvPr>
          <p:cNvSpPr>
            <a:spLocks noChangeArrowheads="1"/>
          </p:cNvSpPr>
          <p:nvPr/>
        </p:nvSpPr>
        <p:spPr bwMode="auto">
          <a:xfrm rot="-1719427">
            <a:off x="5014643" y="3239469"/>
            <a:ext cx="1163241" cy="222647"/>
          </a:xfrm>
          <a:prstGeom prst="rightArrow">
            <a:avLst>
              <a:gd name="adj1" fmla="val 50000"/>
              <a:gd name="adj2" fmla="val 109015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5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569C952-4920-438F-9EFA-C3ADA7627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15" y="4065311"/>
            <a:ext cx="56554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zh-CN" sz="33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AEDDE54-D9AA-4A2E-87B4-A4383E45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905" y="3290847"/>
            <a:ext cx="2086569" cy="37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如何表示（抽象）</a:t>
            </a:r>
            <a:endParaRPr lang="zh-CN" altLang="zh-CN" sz="33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820DF04C-98FE-49C6-91E8-701F48E61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609" y="3593238"/>
            <a:ext cx="1208484" cy="3798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21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逻辑结构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53FFE0AC-085A-40B0-903B-51CEADDD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770" y="2852283"/>
            <a:ext cx="1288256" cy="3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如何存储？</a:t>
            </a:r>
            <a:endParaRPr lang="zh-CN" altLang="zh-CN" sz="33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34F59D89-EF1A-4698-94E8-1EA69880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132" y="2731812"/>
            <a:ext cx="1207294" cy="3798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21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物理结构</a:t>
            </a: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DD1EC7D4-268F-42FF-BD53-26D0D8AB1B98}"/>
              </a:ext>
            </a:extLst>
          </p:cNvPr>
          <p:cNvSpPr>
            <a:spLocks noChangeArrowheads="1"/>
          </p:cNvSpPr>
          <p:nvPr/>
        </p:nvSpPr>
        <p:spPr bwMode="auto">
          <a:xfrm rot="1846598">
            <a:off x="4967502" y="4028788"/>
            <a:ext cx="1163241" cy="222647"/>
          </a:xfrm>
          <a:prstGeom prst="rightArrow">
            <a:avLst>
              <a:gd name="adj1" fmla="val 50000"/>
              <a:gd name="adj2" fmla="val 109015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5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12229A27-74A7-47C6-822E-F3F2D4461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089" y="4446311"/>
            <a:ext cx="128825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如何操作？</a:t>
            </a:r>
            <a:endParaRPr lang="zh-CN" altLang="zh-CN" sz="33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02C784A4-C6CB-4B15-9DDF-24256F67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04" y="4343464"/>
            <a:ext cx="1207294" cy="379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21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操作算法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A126B54-034C-412C-987A-6F253FA38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062" y="4055568"/>
            <a:ext cx="3389098" cy="201453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698D3D9-87E0-4C11-931E-22EAC9E50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087" y="1232815"/>
            <a:ext cx="2842313" cy="138088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4E8BEB6-CC20-4CAD-99E6-04256DA3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915" y="4822536"/>
            <a:ext cx="3016530" cy="11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3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 animBg="1"/>
      <p:bldP spid="25" grpId="0"/>
      <p:bldP spid="26" grpId="0" animBg="1"/>
      <p:bldP spid="27" grpId="0" animBg="1"/>
      <p:bldP spid="28" grpId="0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de-DE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LinkList(T a[ ], int n)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有参构造函数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2194EF6C-67BC-4791-B5ED-9EAF7D60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2572693"/>
            <a:ext cx="7391400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template &lt;class T&gt; 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LinkList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::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LinkList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(T a[ ],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n)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{      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head=new Node&lt;T&gt;;     rear=head;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for (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=0;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&lt;n; 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++)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{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s=new Node&lt;T&gt;;      s-&gt;data=a[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];   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rear-&gt;next=s;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rear=s;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 }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   rear-&gt;next=NULL;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 }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4" name="Text Box 3">
            <a:extLst>
              <a:ext uri="{FF2B5EF4-FFF2-40B4-BE49-F238E27FC236}">
                <a16:creationId xmlns:a16="http://schemas.microsoft.com/office/drawing/2014/main" id="{339E758A-335D-4B36-B5C5-3D177111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2115984"/>
            <a:ext cx="2365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算法描述：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45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de-DE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~LinkList( 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析构函数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C51FB7C-9D54-476A-85D9-8DE31154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" y="2155620"/>
            <a:ext cx="8074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析构函数将单链表中所有结点的存储空间释放。 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DCA602BF-DC72-43BF-BF91-57C62B3E0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212" y="3416095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D11CC40F-EB6F-4ECF-84C9-6556D1155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" y="2958895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lt"/>
              </a:rPr>
              <a:t>head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02402EBF-2E76-4137-BD82-6732EEB5F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3087" y="3457370"/>
            <a:ext cx="461962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66E13E3-05EB-4C2A-A93A-D7DAAC721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2" y="3138282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22ADC87A-1885-4DF4-9C32-C9016A401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924" y="3138282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grpSp>
        <p:nvGrpSpPr>
          <p:cNvPr id="13" name="Group 45">
            <a:extLst>
              <a:ext uri="{FF2B5EF4-FFF2-40B4-BE49-F238E27FC236}">
                <a16:creationId xmlns:a16="http://schemas.microsoft.com/office/drawing/2014/main" id="{073E956F-C124-4DEA-9F96-A1F65F2931E3}"/>
              </a:ext>
            </a:extLst>
          </p:cNvPr>
          <p:cNvGrpSpPr>
            <a:grpSpLocks/>
          </p:cNvGrpSpPr>
          <p:nvPr/>
        </p:nvGrpSpPr>
        <p:grpSpPr bwMode="auto">
          <a:xfrm>
            <a:off x="1136649" y="3152570"/>
            <a:ext cx="1309688" cy="431800"/>
            <a:chOff x="634" y="2197"/>
            <a:chExt cx="825" cy="272"/>
          </a:xfrm>
          <a:noFill/>
        </p:grpSpPr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1FA54237-D2EB-4A46-9E93-85553CFDC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" y="2197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62F5D5D7-ACD0-4AD4-B751-61979BA20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197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6" name="Text Box 18" descr="宽上对角线">
              <a:extLst>
                <a:ext uri="{FF2B5EF4-FFF2-40B4-BE49-F238E27FC236}">
                  <a16:creationId xmlns:a16="http://schemas.microsoft.com/office/drawing/2014/main" id="{D078BC4C-0DEC-4963-8ADA-532C2FE8F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205"/>
              <a:ext cx="27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2F869214-5789-42BD-923F-FDB0A7E20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9" y="2372"/>
              <a:ext cx="340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</p:grpSp>
      <p:sp>
        <p:nvSpPr>
          <p:cNvPr id="19" name="Text Box 20">
            <a:extLst>
              <a:ext uri="{FF2B5EF4-FFF2-40B4-BE49-F238E27FC236}">
                <a16:creationId xmlns:a16="http://schemas.microsoft.com/office/drawing/2014/main" id="{DAE36B0E-90D7-4CFC-ADA3-A0D02B398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4" y="3138282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27675722-835D-459E-B124-62216A025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7" y="3138282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3BD28B5C-EEFB-4891-8689-9F2DDC7F8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2" y="3166857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53678A0F-9BD0-4C5A-B55E-0B0FBC781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1824" y="3166857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DE9C6795-8441-4E1C-BBA0-0E9C644E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4" y="317797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9A7FB20A-E7DD-438F-B614-535F729A4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7" y="3430382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4B278039-5A15-4312-927C-BFF9EA6A9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4" y="3444670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4C0407D1-2847-4A57-8599-CDA4EB8C7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1574" y="3457370"/>
            <a:ext cx="33020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D118713D-CC9C-4ED2-B276-4CE7FD98D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3166857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CFC4B7B2-B936-4C60-9FAE-AEE687C3A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49" y="3166857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3BD2022A-FDBB-4BD1-8D6B-553191B8F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1149" y="3458957"/>
            <a:ext cx="2873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294DD881-D0B4-42AE-A29E-926C13A4C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4" y="3458957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157CDFBA-5BDC-412A-AB0C-7351C8F4D1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0137" y="3458957"/>
            <a:ext cx="2873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32" name="Group 40">
            <a:extLst>
              <a:ext uri="{FF2B5EF4-FFF2-40B4-BE49-F238E27FC236}">
                <a16:creationId xmlns:a16="http://schemas.microsoft.com/office/drawing/2014/main" id="{E0260E89-DB40-4100-94D3-22BCF5AB5E5D}"/>
              </a:ext>
            </a:extLst>
          </p:cNvPr>
          <p:cNvGrpSpPr>
            <a:grpSpLocks/>
          </p:cNvGrpSpPr>
          <p:nvPr/>
        </p:nvGrpSpPr>
        <p:grpSpPr bwMode="auto">
          <a:xfrm>
            <a:off x="1163637" y="2619170"/>
            <a:ext cx="255587" cy="508000"/>
            <a:chOff x="651" y="1861"/>
            <a:chExt cx="161" cy="320"/>
          </a:xfrm>
        </p:grpSpPr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6C4A6B8D-F516-4C16-9FA1-71FF6B6FC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1952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CAD4B47C-83E1-4EA0-A84B-69D066DFC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" y="1861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6F816E33-0562-4133-AF13-DC7445CE7D68}"/>
              </a:ext>
            </a:extLst>
          </p:cNvPr>
          <p:cNvGrpSpPr>
            <a:grpSpLocks/>
          </p:cNvGrpSpPr>
          <p:nvPr/>
        </p:nvGrpSpPr>
        <p:grpSpPr bwMode="auto">
          <a:xfrm>
            <a:off x="1697037" y="2617582"/>
            <a:ext cx="347662" cy="508000"/>
            <a:chOff x="1993" y="1573"/>
            <a:chExt cx="219" cy="320"/>
          </a:xfrm>
        </p:grpSpPr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E2979FD-393A-47EB-97F9-B501D2E42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349A3403-A655-48C3-9F6F-5B2E3E96B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q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F5B45C3D-565C-4E05-BE45-09746997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4" y="4078442"/>
            <a:ext cx="30511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q=p; 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p=p-&gt;next;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delete q;</a:t>
            </a:r>
          </a:p>
        </p:txBody>
      </p:sp>
      <p:grpSp>
        <p:nvGrpSpPr>
          <p:cNvPr id="39" name="Group 41">
            <a:extLst>
              <a:ext uri="{FF2B5EF4-FFF2-40B4-BE49-F238E27FC236}">
                <a16:creationId xmlns:a16="http://schemas.microsoft.com/office/drawing/2014/main" id="{3C7E7910-C25F-443B-9697-AB16EDF209D6}"/>
              </a:ext>
            </a:extLst>
          </p:cNvPr>
          <p:cNvGrpSpPr>
            <a:grpSpLocks/>
          </p:cNvGrpSpPr>
          <p:nvPr/>
        </p:nvGrpSpPr>
        <p:grpSpPr bwMode="auto">
          <a:xfrm>
            <a:off x="2470149" y="2633457"/>
            <a:ext cx="255588" cy="508000"/>
            <a:chOff x="651" y="1861"/>
            <a:chExt cx="161" cy="320"/>
          </a:xfrm>
        </p:grpSpPr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2747421A-D2DA-4AC6-9DA7-8F0039406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1952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0D13EECE-B26F-4851-BFD9-8553D76FF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" y="1861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sp>
        <p:nvSpPr>
          <p:cNvPr id="42" name="Text Box 46">
            <a:extLst>
              <a:ext uri="{FF2B5EF4-FFF2-40B4-BE49-F238E27FC236}">
                <a16:creationId xmlns:a16="http://schemas.microsoft.com/office/drawing/2014/main" id="{C6975578-8515-41F2-B44F-2FAE1F37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840" y="4148229"/>
            <a:ext cx="4218384" cy="101566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注意：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确保链表未处理的部分不断开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7ED115F-B5B3-4D45-A108-0EDDD20B61F9}"/>
              </a:ext>
            </a:extLst>
          </p:cNvPr>
          <p:cNvSpPr/>
          <p:nvPr/>
        </p:nvSpPr>
        <p:spPr bwMode="auto">
          <a:xfrm>
            <a:off x="1058862" y="2687432"/>
            <a:ext cx="455612" cy="369888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0ACA18-6B5E-4DCC-A2C6-D2481FF1F4A3}"/>
              </a:ext>
            </a:extLst>
          </p:cNvPr>
          <p:cNvSpPr/>
          <p:nvPr/>
        </p:nvSpPr>
        <p:spPr bwMode="auto">
          <a:xfrm>
            <a:off x="1571624" y="2689020"/>
            <a:ext cx="454025" cy="368300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41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 animBg="1"/>
      <p:bldP spid="45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2.3.2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单链表的操作算法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C8CB6-02A7-4284-81E8-A60C479EF031}"/>
              </a:ext>
            </a:extLst>
          </p:cNvPr>
          <p:cNvSpPr txBox="1">
            <a:spLocks noChangeArrowheads="1"/>
          </p:cNvSpPr>
          <p:nvPr/>
        </p:nvSpPr>
        <p:spPr>
          <a:xfrm>
            <a:off x="619470" y="1639734"/>
            <a:ext cx="6310140" cy="476250"/>
          </a:xfrm>
          <a:prstGeom prst="rect">
            <a:avLst/>
          </a:prstGeom>
        </p:spPr>
        <p:txBody>
          <a:bodyPr lIns="0" rIns="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操作接口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de-DE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~LinkList( 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析构函数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F5B45C3D-565C-4E05-BE45-09746997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1" y="2115984"/>
            <a:ext cx="3525876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template &lt;class T&gt;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LinkList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&lt;T&gt;:: ~</a:t>
            </a:r>
            <a:r>
              <a:rPr lang="en-US" altLang="zh-CN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LinkList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()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p=head;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while(p)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{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	q=p;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	p=p-&gt;next;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	delete q;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}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	head=NULL;</a:t>
            </a: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A73F5522-5AC2-4D93-8C7E-BD0707CD4BE2}"/>
              </a:ext>
            </a:extLst>
          </p:cNvPr>
          <p:cNvSpPr/>
          <p:nvPr/>
        </p:nvSpPr>
        <p:spPr bwMode="auto">
          <a:xfrm>
            <a:off x="4720728" y="4346154"/>
            <a:ext cx="2330067" cy="997027"/>
          </a:xfrm>
          <a:prstGeom prst="wedgeRectCallout">
            <a:avLst>
              <a:gd name="adj1" fmla="val -125798"/>
              <a:gd name="adj2" fmla="val 124378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head=NULL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273656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单链表的其他操作举例算法</a:t>
            </a: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080986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逆置单链表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F5B45C3D-565C-4E05-BE45-09746997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1629615"/>
            <a:ext cx="66987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126D992-DE25-42EB-8A48-10AA98D76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40" y="2105016"/>
            <a:ext cx="8701087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template &lt;class T&gt;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LinkList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&lt;T&gt;::Invert()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p=head-&gt;next;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head-&gt;next=NULL; 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将逆置后的单链表初始化为空表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while (p!=NULL)   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遍历原单链表中的结点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q=p;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p=p-&gt;next;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q-&gt;next=head-&gt;next;  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                                         //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将结点插入到逆置后单链表的表头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head-&gt;next=q;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}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</a:t>
            </a:r>
            <a:r>
              <a:rPr lang="en-US" altLang="zh-CN" sz="2000" dirty="0">
                <a:solidFill>
                  <a:srgbClr val="002060"/>
                </a:solidFill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5" descr="2X13">
            <a:extLst>
              <a:ext uri="{FF2B5EF4-FFF2-40B4-BE49-F238E27FC236}">
                <a16:creationId xmlns:a16="http://schemas.microsoft.com/office/drawing/2014/main" id="{3DBB394F-0179-4426-8544-8E675697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1960563"/>
            <a:ext cx="483393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71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单链表的其他操作举例算法</a:t>
            </a: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72" y="963419"/>
            <a:ext cx="5924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合并有序单链表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F5B45C3D-565C-4E05-BE45-09746997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72" y="1406577"/>
            <a:ext cx="66987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412725B1-AE2B-4893-B067-DC77E05D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724025"/>
            <a:ext cx="8701087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void Merge(</a:t>
            </a:r>
            <a:r>
              <a:rPr lang="en-US" altLang="zh-CN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LinkList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&amp;L1, </a:t>
            </a:r>
            <a:r>
              <a:rPr lang="en-US" altLang="zh-CN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LinkList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&amp;L2)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  p1=L1.head-&gt;next;	p2=L2.head-&gt;next;   p3=L1.head;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while ((p1!=NULL)&amp;&amp;(p2!=NULL))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{   //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处理两个表非空时的情况。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p2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指向当前需比较的结点，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//p3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指向结果有序单链表的表尾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if ((p1-&gt;data)&lt;(p2-&gt;data))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{           p3-&gt;next=p1;	p1=p1-&gt;next;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	p3=p3-&gt;next;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}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else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{           p3-&gt;next=p2;   p2=p2-&gt;next;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	p3=p3-&gt;next;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	} 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}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if (p1!=NULL)  p3-&gt;next=p1;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if (p2!=NULL)  p3-&gt;next=p2;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 delete L2.head;     L2.head=NULL;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}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91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单链表的其他操作举例算法</a:t>
            </a: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22" y="1123720"/>
            <a:ext cx="8086860" cy="87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考研题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(《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程序员面试攻略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版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)》)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输入一个单向链表，输出该链表中倒数第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个结点的元素。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E96414-77C2-47B2-9244-3BAF0041DB16}"/>
              </a:ext>
            </a:extLst>
          </p:cNvPr>
          <p:cNvSpPr/>
          <p:nvPr/>
        </p:nvSpPr>
        <p:spPr>
          <a:xfrm>
            <a:off x="522822" y="233601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考虑算法的效率</a:t>
            </a:r>
            <a:endParaRPr kumimoji="1"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k=0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的特殊情况</a:t>
            </a:r>
          </a:p>
        </p:txBody>
      </p:sp>
      <p:pic>
        <p:nvPicPr>
          <p:cNvPr id="7" name="Picture 8" descr="程序员面试攻略(原书第3版)(china-pub首发)">
            <a:extLst>
              <a:ext uri="{FF2B5EF4-FFF2-40B4-BE49-F238E27FC236}">
                <a16:creationId xmlns:a16="http://schemas.microsoft.com/office/drawing/2014/main" id="{D73E52CA-749C-4B1B-A324-44D14CBF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309" y="2707242"/>
            <a:ext cx="2105025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22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2.3.3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单链表的其他操作举例算法</a:t>
            </a:r>
          </a:p>
        </p:txBody>
      </p:sp>
      <p:sp>
        <p:nvSpPr>
          <p:cNvPr id="17" name="Rectangle 2061">
            <a:extLst>
              <a:ext uri="{FF2B5EF4-FFF2-40B4-BE49-F238E27FC236}">
                <a16:creationId xmlns:a16="http://schemas.microsoft.com/office/drawing/2014/main" id="{06ED54D3-88E8-47F7-9221-F25EB918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22" y="1123720"/>
            <a:ext cx="8086860" cy="87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875">
                <a:solidFill>
                  <a:schemeClr val="tx1"/>
                </a:solidFill>
                <a:latin typeface="Calibri" pitchFamily="34" charset="0"/>
                <a:ea typeface="微软雅黑" pitchFamily="34" charset="-122"/>
                <a:cs typeface="微软雅黑" charset="0"/>
              </a:defRPr>
            </a:lvl5pPr>
            <a:lvl6pPr marL="362822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725645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088468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451290" algn="l" rtl="0" eaLnBrk="0" fontAlgn="base" hangingPunct="0">
              <a:spcBef>
                <a:spcPct val="0"/>
              </a:spcBef>
              <a:spcAft>
                <a:spcPct val="0"/>
              </a:spcAft>
              <a:defRPr sz="1904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如何判断一个链表中有“环”？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E96414-77C2-47B2-9244-3BAF0041DB16}"/>
              </a:ext>
            </a:extLst>
          </p:cNvPr>
          <p:cNvSpPr/>
          <p:nvPr/>
        </p:nvSpPr>
        <p:spPr>
          <a:xfrm>
            <a:off x="165253" y="1905506"/>
            <a:ext cx="7943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）给一个单链表，判断其中是否有环的存在；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）如果存在环，找出环的入口点；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）如果存在环，求出环上节点的个数；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）如果存在环，求出链表的长度；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）如果存在环，求出环上距离任意一个节点最远的点（对面节点）；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）（扩展）如何判断两个无环链表是否相交；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）（扩展）如果相交，求出第一个相交的节点。</a:t>
            </a:r>
          </a:p>
        </p:txBody>
      </p:sp>
    </p:spTree>
    <p:extLst>
      <p:ext uri="{BB962C8B-B14F-4D97-AF65-F5344CB8AC3E}">
        <p14:creationId xmlns:p14="http://schemas.microsoft.com/office/powerpoint/2010/main" val="26220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2.4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线性表的其他存储结构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1542EE35-B8D2-47F7-BB00-39C0912EE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063" y="2541588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900C671-EE2D-4FAA-BC0C-6246D32C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578100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lt"/>
              </a:rPr>
              <a:t>head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60ACC9B1-B0C8-4C91-9034-D3F1C9599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688" y="2478088"/>
            <a:ext cx="315912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8FAA592-E015-42FB-A09B-ECC64BB8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2189163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17C65DB-931D-4D1F-B810-FA3EF1D3B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363" y="2189163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0C6B6249-B948-4936-88AC-FF24A211E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2203450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74F9512-3C65-4E38-89FD-19313A368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20345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12" name="Text Box 11" descr="宽上对角线">
            <a:extLst>
              <a:ext uri="{FF2B5EF4-FFF2-40B4-BE49-F238E27FC236}">
                <a16:creationId xmlns:a16="http://schemas.microsoft.com/office/drawing/2014/main" id="{D0643B5E-D374-4CFF-9C5B-B30B4CA3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2216150"/>
            <a:ext cx="436562" cy="3968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E39E6F9-63CE-49DB-909F-E5F6FAC97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1025" y="2481263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2CA14FE-964E-47C3-9018-533517B20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2187575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8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-1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4CD9A4B-F4DB-4293-BFC2-BE598ACE5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5538" y="21875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1752A7F-1E51-484C-9B58-057E32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2187575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3F4CC57-0454-42E8-AD13-1C3CE62F3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3" y="21875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E249CFCF-A027-4B7E-9997-AD0F060A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2198688"/>
            <a:ext cx="44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行楷" panose="02010800040101010101" pitchFamily="2" charset="-122"/>
              </a:rPr>
              <a:t>∧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109F5B33-2C9F-45DA-8BE5-415F1CDC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2187575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6E532053-94D1-4679-8BEE-C84140990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218757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CBC2ABA-3EE2-4AA4-BB22-8D42932C0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4475" y="2479675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78225EA6-67A5-4F39-9A30-EF8DC8CFD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4575" y="2479675"/>
            <a:ext cx="2873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F617F967-FF8F-4FFA-87B3-03E59E9E7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2465388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160FFBBE-4221-4414-AAFB-D1A6B3AF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5" y="2478088"/>
            <a:ext cx="315913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7F70ECCA-4B99-4F96-8B25-A781DEEFD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2479675"/>
            <a:ext cx="409575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E416C68C-CE7D-4B24-BBBF-0F8EB0332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6225" y="2479675"/>
            <a:ext cx="36036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8" name="Group 26">
            <a:extLst>
              <a:ext uri="{FF2B5EF4-FFF2-40B4-BE49-F238E27FC236}">
                <a16:creationId xmlns:a16="http://schemas.microsoft.com/office/drawing/2014/main" id="{E05B6965-389E-4B48-B37E-45E5F67D2B65}"/>
              </a:ext>
            </a:extLst>
          </p:cNvPr>
          <p:cNvGrpSpPr>
            <a:grpSpLocks/>
          </p:cNvGrpSpPr>
          <p:nvPr/>
        </p:nvGrpSpPr>
        <p:grpSpPr bwMode="auto">
          <a:xfrm>
            <a:off x="4670425" y="1649413"/>
            <a:ext cx="347663" cy="508000"/>
            <a:chOff x="1993" y="1573"/>
            <a:chExt cx="219" cy="320"/>
          </a:xfrm>
        </p:grpSpPr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EDF1B13F-6BE1-404D-AB30-FC2B92175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3348E759-B36B-4FDE-B954-428DC7BE0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31" name="Group 29">
            <a:extLst>
              <a:ext uri="{FF2B5EF4-FFF2-40B4-BE49-F238E27FC236}">
                <a16:creationId xmlns:a16="http://schemas.microsoft.com/office/drawing/2014/main" id="{EC2F22F1-DA12-4D4B-9D9E-1C5E2A6F78DE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3411538"/>
            <a:ext cx="8085138" cy="555625"/>
            <a:chOff x="373" y="2149"/>
            <a:chExt cx="5093" cy="350"/>
          </a:xfrm>
        </p:grpSpPr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CEFDAB73-E6AD-4604-9729-FF73466E1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2166"/>
              <a:ext cx="47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从单链表中某结点</a:t>
              </a: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p</a:t>
              </a: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出发如何找到其前驱？</a:t>
              </a:r>
            </a:p>
          </p:txBody>
        </p:sp>
        <p:graphicFrame>
          <p:nvGraphicFramePr>
            <p:cNvPr id="33" name="Object 31">
              <a:extLst>
                <a:ext uri="{FF2B5EF4-FFF2-40B4-BE49-F238E27FC236}">
                  <a16:creationId xmlns:a16="http://schemas.microsoft.com/office/drawing/2014/main" id="{6C279D72-8E6B-4055-8F56-545C92DBB9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" y="2149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7" name="Clip" r:id="rId5" imgW="861365" imgH="844906" progId="MS_ClipArt_Gallery.5">
                    <p:embed/>
                  </p:oleObj>
                </mc:Choice>
                <mc:Fallback>
                  <p:oleObj name="Clip" r:id="rId5" imgW="861365" imgH="844906" progId="MS_ClipArt_Gallery.5">
                    <p:embed/>
                    <p:pic>
                      <p:nvPicPr>
                        <p:cNvPr id="70693" name="Object 31">
                          <a:extLst>
                            <a:ext uri="{FF2B5EF4-FFF2-40B4-BE49-F238E27FC236}">
                              <a16:creationId xmlns:a16="http://schemas.microsoft.com/office/drawing/2014/main" id="{B844E170-215F-4C78-9E67-F4A9F9CE8B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" y="2149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32">
            <a:extLst>
              <a:ext uri="{FF2B5EF4-FFF2-40B4-BE49-F238E27FC236}">
                <a16:creationId xmlns:a16="http://schemas.microsoft.com/office/drawing/2014/main" id="{FE5B799B-1143-47A5-A7EE-DD6CCDBF0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212549"/>
            <a:ext cx="8026553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将单链表的首尾相接，将终端结点的指针域由空指针改为指向头结点，构成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单循环链表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循环链表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33">
            <a:extLst>
              <a:ext uri="{FF2B5EF4-FFF2-40B4-BE49-F238E27FC236}">
                <a16:creationId xmlns:a16="http://schemas.microsoft.com/office/drawing/2014/main" id="{C0CBEC1F-B134-45F0-8204-4480A8A7D94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96913" y="1887538"/>
            <a:ext cx="8097837" cy="595312"/>
            <a:chOff x="439" y="1549"/>
            <a:chExt cx="5101" cy="375"/>
          </a:xfrm>
        </p:grpSpPr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656D9074-CDB9-49A1-874F-C7A4BB82F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6" y="1558"/>
              <a:ext cx="15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FE18AE8C-EF04-438A-8204-B31A1A641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40" y="1549"/>
              <a:ext cx="0" cy="3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6BA28B7A-748C-44AA-911B-B58F3D944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" y="1915"/>
              <a:ext cx="510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02B5BE86-F935-4565-94AA-2E9B479E5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" y="1613"/>
              <a:ext cx="0" cy="31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86E10ED6-21F4-4D77-8ED2-16E2CEB37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1618"/>
              <a:ext cx="21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282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2.4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线性表的其他存储结构</a:t>
            </a:r>
          </a:p>
        </p:txBody>
      </p:sp>
      <p:grpSp>
        <p:nvGrpSpPr>
          <p:cNvPr id="41" name="Group 4">
            <a:extLst>
              <a:ext uri="{FF2B5EF4-FFF2-40B4-BE49-F238E27FC236}">
                <a16:creationId xmlns:a16="http://schemas.microsoft.com/office/drawing/2014/main" id="{B04CCDF5-CCF3-4071-ACBD-A7558881C838}"/>
              </a:ext>
            </a:extLst>
          </p:cNvPr>
          <p:cNvGrpSpPr>
            <a:grpSpLocks/>
          </p:cNvGrpSpPr>
          <p:nvPr/>
        </p:nvGrpSpPr>
        <p:grpSpPr bwMode="auto">
          <a:xfrm>
            <a:off x="670825" y="1587731"/>
            <a:ext cx="6810375" cy="673100"/>
            <a:chOff x="306" y="1013"/>
            <a:chExt cx="4290" cy="424"/>
          </a:xfrm>
        </p:grpSpPr>
        <p:sp>
          <p:nvSpPr>
            <p:cNvPr id="42" name="Text Box 5">
              <a:extLst>
                <a:ext uri="{FF2B5EF4-FFF2-40B4-BE49-F238E27FC236}">
                  <a16:creationId xmlns:a16="http://schemas.microsoft.com/office/drawing/2014/main" id="{45BB457A-5BC2-48E7-82C7-E198BFCA6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060"/>
              <a:ext cx="2638" cy="29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空表和非空表的处理一致</a:t>
              </a:r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B41543EF-F7D0-46ED-A63B-8423FED5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065"/>
              <a:ext cx="1086" cy="29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2060"/>
                  </a:solidFill>
                  <a:latin typeface="微软雅黑" panose="020B0503020204020204" pitchFamily="34" charset="-122"/>
                </a:rPr>
                <a:t>附设头结点</a:t>
              </a:r>
            </a:p>
          </p:txBody>
        </p:sp>
        <p:sp>
          <p:nvSpPr>
            <p:cNvPr id="44" name="AutoShape 7">
              <a:extLst>
                <a:ext uri="{FF2B5EF4-FFF2-40B4-BE49-F238E27FC236}">
                  <a16:creationId xmlns:a16="http://schemas.microsoft.com/office/drawing/2014/main" id="{89C8FBFC-B5C2-4C09-B3A3-F7C8E634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013"/>
              <a:ext cx="145" cy="424"/>
            </a:xfrm>
            <a:prstGeom prst="rightArrow">
              <a:avLst>
                <a:gd name="adj1" fmla="val 50000"/>
                <a:gd name="adj2" fmla="val 4002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45" name="Group 8">
            <a:extLst>
              <a:ext uri="{FF2B5EF4-FFF2-40B4-BE49-F238E27FC236}">
                <a16:creationId xmlns:a16="http://schemas.microsoft.com/office/drawing/2014/main" id="{8EC19326-D246-4C7E-BC2A-23770DE2DEC9}"/>
              </a:ext>
            </a:extLst>
          </p:cNvPr>
          <p:cNvGrpSpPr>
            <a:grpSpLocks/>
          </p:cNvGrpSpPr>
          <p:nvPr/>
        </p:nvGrpSpPr>
        <p:grpSpPr bwMode="auto">
          <a:xfrm>
            <a:off x="732737" y="2633892"/>
            <a:ext cx="4619625" cy="1184275"/>
            <a:chOff x="354" y="1791"/>
            <a:chExt cx="2910" cy="746"/>
          </a:xfrm>
        </p:grpSpPr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B4513360-E6C2-418F-8A22-4F900B084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8" y="222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47" name="Text Box 10">
              <a:extLst>
                <a:ext uri="{FF2B5EF4-FFF2-40B4-BE49-F238E27FC236}">
                  <a16:creationId xmlns:a16="http://schemas.microsoft.com/office/drawing/2014/main" id="{F0CA55B4-5EA8-43F8-8ECF-A3CE8575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245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+mn-lt"/>
                </a:rPr>
                <a:t>head</a:t>
              </a:r>
            </a:p>
          </p:txBody>
        </p:sp>
        <p:sp>
          <p:nvSpPr>
            <p:cNvPr id="48" name="Text Box 11">
              <a:extLst>
                <a:ext uri="{FF2B5EF4-FFF2-40B4-BE49-F238E27FC236}">
                  <a16:creationId xmlns:a16="http://schemas.microsoft.com/office/drawing/2014/main" id="{83B3D170-87BF-461D-A23A-77A67A964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2009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FA26244B-D5A3-4C5B-A937-547866D5B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00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50" name="Text Box 13" descr="宽上对角线">
              <a:extLst>
                <a:ext uri="{FF2B5EF4-FFF2-40B4-BE49-F238E27FC236}">
                  <a16:creationId xmlns:a16="http://schemas.microsoft.com/office/drawing/2014/main" id="{42BF9493-82D3-43F3-B5CF-445339F0D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" y="2017"/>
              <a:ext cx="275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51" name="Line 14">
              <a:extLst>
                <a:ext uri="{FF2B5EF4-FFF2-40B4-BE49-F238E27FC236}">
                  <a16:creationId xmlns:a16="http://schemas.microsoft.com/office/drawing/2014/main" id="{2666C284-390B-4293-8B45-73194592F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99" y="2157"/>
              <a:ext cx="15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15">
              <a:extLst>
                <a:ext uri="{FF2B5EF4-FFF2-40B4-BE49-F238E27FC236}">
                  <a16:creationId xmlns:a16="http://schemas.microsoft.com/office/drawing/2014/main" id="{92B4371A-9A65-4D10-B73E-7FAC211DC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3" y="1809"/>
              <a:ext cx="0" cy="35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47C32588-5FF4-4D57-AC34-8D265B4C9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1" y="1800"/>
              <a:ext cx="92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17">
              <a:extLst>
                <a:ext uri="{FF2B5EF4-FFF2-40B4-BE49-F238E27FC236}">
                  <a16:creationId xmlns:a16="http://schemas.microsoft.com/office/drawing/2014/main" id="{E6FBB7AA-9B41-4F85-A52B-E339AF062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791"/>
              <a:ext cx="0" cy="31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18">
              <a:extLst>
                <a:ext uri="{FF2B5EF4-FFF2-40B4-BE49-F238E27FC236}">
                  <a16:creationId xmlns:a16="http://schemas.microsoft.com/office/drawing/2014/main" id="{B0E335F7-FE1D-479F-BA64-9FBD3B960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0" y="2097"/>
              <a:ext cx="21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56A359A0-847F-4DBE-ACBA-A8F4EBBB0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2007"/>
              <a:ext cx="122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空循环链表</a:t>
              </a:r>
            </a:p>
          </p:txBody>
        </p:sp>
      </p:grpSp>
      <p:grpSp>
        <p:nvGrpSpPr>
          <p:cNvPr id="57" name="Group 20">
            <a:extLst>
              <a:ext uri="{FF2B5EF4-FFF2-40B4-BE49-F238E27FC236}">
                <a16:creationId xmlns:a16="http://schemas.microsoft.com/office/drawing/2014/main" id="{91FA38A9-5FE1-4F38-82A9-8350AE51C76C}"/>
              </a:ext>
            </a:extLst>
          </p:cNvPr>
          <p:cNvGrpSpPr>
            <a:grpSpLocks/>
          </p:cNvGrpSpPr>
          <p:nvPr/>
        </p:nvGrpSpPr>
        <p:grpSpPr bwMode="auto">
          <a:xfrm>
            <a:off x="413650" y="4211867"/>
            <a:ext cx="8478837" cy="1987550"/>
            <a:chOff x="153" y="2785"/>
            <a:chExt cx="5341" cy="1252"/>
          </a:xfrm>
        </p:grpSpPr>
        <p:sp>
          <p:nvSpPr>
            <p:cNvPr id="58" name="Line 21">
              <a:extLst>
                <a:ext uri="{FF2B5EF4-FFF2-40B4-BE49-F238E27FC236}">
                  <a16:creationId xmlns:a16="http://schemas.microsoft.com/office/drawing/2014/main" id="{BBB4BE6B-B0A6-4F12-9B53-D9536A759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" y="3722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59" name="Text Box 22">
              <a:extLst>
                <a:ext uri="{FF2B5EF4-FFF2-40B4-BE49-F238E27FC236}">
                  <a16:creationId xmlns:a16="http://schemas.microsoft.com/office/drawing/2014/main" id="{CC408809-5686-4C15-A006-508AF1FEB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" y="3745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+mn-lt"/>
                </a:rPr>
                <a:t>head</a:t>
              </a:r>
            </a:p>
          </p:txBody>
        </p:sp>
        <p:sp>
          <p:nvSpPr>
            <p:cNvPr id="60" name="Line 23">
              <a:extLst>
                <a:ext uri="{FF2B5EF4-FFF2-40B4-BE49-F238E27FC236}">
                  <a16:creationId xmlns:a16="http://schemas.microsoft.com/office/drawing/2014/main" id="{443885A4-53F7-4EA2-99CA-B558853EB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682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01EAD3D-86EE-4497-B8CB-48D738BDC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3500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62" name="Line 25">
              <a:extLst>
                <a:ext uri="{FF2B5EF4-FFF2-40B4-BE49-F238E27FC236}">
                  <a16:creationId xmlns:a16="http://schemas.microsoft.com/office/drawing/2014/main" id="{879030E2-F95E-4AE6-8E1B-97B11E08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3500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BED6DB93-2476-4FAF-B177-85453858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3509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64" name="Line 27">
              <a:extLst>
                <a:ext uri="{FF2B5EF4-FFF2-40B4-BE49-F238E27FC236}">
                  <a16:creationId xmlns:a16="http://schemas.microsoft.com/office/drawing/2014/main" id="{71FDAAC0-C1D7-4B24-B268-CBE3E5018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350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5" name="Text Box 28" descr="宽上对角线">
              <a:extLst>
                <a:ext uri="{FF2B5EF4-FFF2-40B4-BE49-F238E27FC236}">
                  <a16:creationId xmlns:a16="http://schemas.microsoft.com/office/drawing/2014/main" id="{D09B6E8D-094F-4719-BB48-20FD20F4C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3517"/>
              <a:ext cx="275" cy="2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66" name="Line 29">
              <a:extLst>
                <a:ext uri="{FF2B5EF4-FFF2-40B4-BE49-F238E27FC236}">
                  <a16:creationId xmlns:a16="http://schemas.microsoft.com/office/drawing/2014/main" id="{9E3FEBA1-1290-4C82-B33A-22C95CE8F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3684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67" name="Text Box 30">
              <a:extLst>
                <a:ext uri="{FF2B5EF4-FFF2-40B4-BE49-F238E27FC236}">
                  <a16:creationId xmlns:a16="http://schemas.microsoft.com/office/drawing/2014/main" id="{35A2174A-08F9-47A0-B68F-4ABF48766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" y="3499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-1</a:t>
              </a:r>
            </a:p>
          </p:txBody>
        </p:sp>
        <p:sp>
          <p:nvSpPr>
            <p:cNvPr id="68" name="Line 31">
              <a:extLst>
                <a:ext uri="{FF2B5EF4-FFF2-40B4-BE49-F238E27FC236}">
                  <a16:creationId xmlns:a16="http://schemas.microsoft.com/office/drawing/2014/main" id="{1CE705BC-A611-4D03-94D3-31554F183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349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9" name="Text Box 32">
              <a:extLst>
                <a:ext uri="{FF2B5EF4-FFF2-40B4-BE49-F238E27FC236}">
                  <a16:creationId xmlns:a16="http://schemas.microsoft.com/office/drawing/2014/main" id="{D93CE074-066C-4819-9907-D2B2B0574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6" y="3499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70" name="Line 33">
              <a:extLst>
                <a:ext uri="{FF2B5EF4-FFF2-40B4-BE49-F238E27FC236}">
                  <a16:creationId xmlns:a16="http://schemas.microsoft.com/office/drawing/2014/main" id="{AF274092-281D-4CC4-9C77-43233CD57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7" y="349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1" name="Text Box 34">
              <a:extLst>
                <a:ext uri="{FF2B5EF4-FFF2-40B4-BE49-F238E27FC236}">
                  <a16:creationId xmlns:a16="http://schemas.microsoft.com/office/drawing/2014/main" id="{709DC2F6-A9F2-4AC6-AF5B-413174B6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3499"/>
              <a:ext cx="567" cy="2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  <p:sp>
          <p:nvSpPr>
            <p:cNvPr id="72" name="Line 35">
              <a:extLst>
                <a:ext uri="{FF2B5EF4-FFF2-40B4-BE49-F238E27FC236}">
                  <a16:creationId xmlns:a16="http://schemas.microsoft.com/office/drawing/2014/main" id="{BC34B220-A107-4EA8-8CC0-FCD22311D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2" y="3499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3" name="Line 36">
              <a:extLst>
                <a:ext uri="{FF2B5EF4-FFF2-40B4-BE49-F238E27FC236}">
                  <a16:creationId xmlns:a16="http://schemas.microsoft.com/office/drawing/2014/main" id="{AC8439AA-5135-4A31-A6D7-8FB45040E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" y="3683"/>
              <a:ext cx="212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4" name="Line 37">
              <a:extLst>
                <a:ext uri="{FF2B5EF4-FFF2-40B4-BE49-F238E27FC236}">
                  <a16:creationId xmlns:a16="http://schemas.microsoft.com/office/drawing/2014/main" id="{0C78C53D-82DF-4DD1-92CD-43994C5BE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2" y="3683"/>
              <a:ext cx="18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5" name="Line 38">
              <a:extLst>
                <a:ext uri="{FF2B5EF4-FFF2-40B4-BE49-F238E27FC236}">
                  <a16:creationId xmlns:a16="http://schemas.microsoft.com/office/drawing/2014/main" id="{65139D6B-859C-42A7-B3DC-F16AF5F8E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3674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6" name="Line 39">
              <a:extLst>
                <a:ext uri="{FF2B5EF4-FFF2-40B4-BE49-F238E27FC236}">
                  <a16:creationId xmlns:a16="http://schemas.microsoft.com/office/drawing/2014/main" id="{1BA08BBA-7C13-4360-ABC0-42480C65B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3682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7" name="Line 40">
              <a:extLst>
                <a:ext uri="{FF2B5EF4-FFF2-40B4-BE49-F238E27FC236}">
                  <a16:creationId xmlns:a16="http://schemas.microsoft.com/office/drawing/2014/main" id="{8511B9D9-58CC-46D8-8E53-EBFC69462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3683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8" name="Line 41">
              <a:extLst>
                <a:ext uri="{FF2B5EF4-FFF2-40B4-BE49-F238E27FC236}">
                  <a16:creationId xmlns:a16="http://schemas.microsoft.com/office/drawing/2014/main" id="{82167C2E-8771-4F7C-BBEB-4798B86C4B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8" y="3683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79" name="Group 42">
              <a:extLst>
                <a:ext uri="{FF2B5EF4-FFF2-40B4-BE49-F238E27FC236}">
                  <a16:creationId xmlns:a16="http://schemas.microsoft.com/office/drawing/2014/main" id="{5C4ACFF9-597B-4B04-88EB-DDA493448E9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93" y="3310"/>
              <a:ext cx="5101" cy="375"/>
              <a:chOff x="439" y="1549"/>
              <a:chExt cx="5101" cy="375"/>
            </a:xfrm>
          </p:grpSpPr>
          <p:sp>
            <p:nvSpPr>
              <p:cNvPr id="81" name="Line 43">
                <a:extLst>
                  <a:ext uri="{FF2B5EF4-FFF2-40B4-BE49-F238E27FC236}">
                    <a16:creationId xmlns:a16="http://schemas.microsoft.com/office/drawing/2014/main" id="{53F69ACC-41DC-4F30-ACA9-19C135CC3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6" y="1558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44">
                <a:extLst>
                  <a:ext uri="{FF2B5EF4-FFF2-40B4-BE49-F238E27FC236}">
                    <a16:creationId xmlns:a16="http://schemas.microsoft.com/office/drawing/2014/main" id="{74E4DC98-FD83-4482-9E08-C10ABE097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40" y="1549"/>
                <a:ext cx="0" cy="357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45">
                <a:extLst>
                  <a:ext uri="{FF2B5EF4-FFF2-40B4-BE49-F238E27FC236}">
                    <a16:creationId xmlns:a16="http://schemas.microsoft.com/office/drawing/2014/main" id="{DE7602B7-E399-4633-9F44-3CDCF53F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" y="1915"/>
                <a:ext cx="5101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46">
                <a:extLst>
                  <a:ext uri="{FF2B5EF4-FFF2-40B4-BE49-F238E27FC236}">
                    <a16:creationId xmlns:a16="http://schemas.microsoft.com/office/drawing/2014/main" id="{955A6530-3D1C-4428-A600-DFB773AC7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47">
                <a:extLst>
                  <a:ext uri="{FF2B5EF4-FFF2-40B4-BE49-F238E27FC236}">
                    <a16:creationId xmlns:a16="http://schemas.microsoft.com/office/drawing/2014/main" id="{0F57EB43-70FE-4680-899F-8F215FE88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" y="1618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0" name="Text Box 48">
              <a:extLst>
                <a:ext uri="{FF2B5EF4-FFF2-40B4-BE49-F238E27FC236}">
                  <a16:creationId xmlns:a16="http://schemas.microsoft.com/office/drawing/2014/main" id="{B260B7C2-613B-41E6-8FB2-786C52E71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2785"/>
              <a:ext cx="15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非空循环链表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0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2.4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线性表的其他存储结构</a:t>
            </a:r>
          </a:p>
        </p:txBody>
      </p:sp>
      <p:sp>
        <p:nvSpPr>
          <p:cNvPr id="86" name="Line 2">
            <a:extLst>
              <a:ext uri="{FF2B5EF4-FFF2-40B4-BE49-F238E27FC236}">
                <a16:creationId xmlns:a16="http://schemas.microsoft.com/office/drawing/2014/main" id="{8FB523D8-3A40-4C9F-8294-4784DA1148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964" y="2274123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7" name="Text Box 3">
            <a:extLst>
              <a:ext uri="{FF2B5EF4-FFF2-40B4-BE49-F238E27FC236}">
                <a16:creationId xmlns:a16="http://schemas.microsoft.com/office/drawing/2014/main" id="{395FF765-4027-4006-B9E1-342DBEF3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14" y="2310635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n-lt"/>
              </a:rPr>
              <a:t>head</a:t>
            </a:r>
          </a:p>
        </p:txBody>
      </p:sp>
      <p:sp>
        <p:nvSpPr>
          <p:cNvPr id="88" name="Text Box 4">
            <a:extLst>
              <a:ext uri="{FF2B5EF4-FFF2-40B4-BE49-F238E27FC236}">
                <a16:creationId xmlns:a16="http://schemas.microsoft.com/office/drawing/2014/main" id="{32435689-A94A-40FD-A151-1A96C5777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551" y="1921698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89" name="Line 5">
            <a:extLst>
              <a:ext uri="{FF2B5EF4-FFF2-40B4-BE49-F238E27FC236}">
                <a16:creationId xmlns:a16="http://schemas.microsoft.com/office/drawing/2014/main" id="{FD6C379C-77EC-47B0-8CB5-75FB8A4EB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264" y="1921698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90" name="Text Box 6">
            <a:extLst>
              <a:ext uri="{FF2B5EF4-FFF2-40B4-BE49-F238E27FC236}">
                <a16:creationId xmlns:a16="http://schemas.microsoft.com/office/drawing/2014/main" id="{1B37A581-B151-4241-8F02-DB32B508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89" y="1935985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-250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91" name="Line 7">
            <a:extLst>
              <a:ext uri="{FF2B5EF4-FFF2-40B4-BE49-F238E27FC236}">
                <a16:creationId xmlns:a16="http://schemas.microsoft.com/office/drawing/2014/main" id="{BD7F5756-0FBE-4538-8292-4A3D0E71F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701" y="1935985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92" name="Text Box 8" descr="宽上对角线">
            <a:extLst>
              <a:ext uri="{FF2B5EF4-FFF2-40B4-BE49-F238E27FC236}">
                <a16:creationId xmlns:a16="http://schemas.microsoft.com/office/drawing/2014/main" id="{3676DD82-F7A2-4F45-885C-692CFDA2C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864" y="1948685"/>
            <a:ext cx="436562" cy="396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accent2"/>
              </a:solidFill>
              <a:latin typeface="微软雅黑" panose="020B0503020204020204" pitchFamily="34" charset="-122"/>
              <a:ea typeface="华文行楷" panose="02010800040101010101" pitchFamily="2" charset="-122"/>
            </a:endParaRPr>
          </a:p>
        </p:txBody>
      </p:sp>
      <p:sp>
        <p:nvSpPr>
          <p:cNvPr id="93" name="Line 9">
            <a:extLst>
              <a:ext uri="{FF2B5EF4-FFF2-40B4-BE49-F238E27FC236}">
                <a16:creationId xmlns:a16="http://schemas.microsoft.com/office/drawing/2014/main" id="{4799B158-B38F-4D8F-B3E1-AEF844D7B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926" y="2213798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94" name="Text Box 10">
            <a:extLst>
              <a:ext uri="{FF2B5EF4-FFF2-40B4-BE49-F238E27FC236}">
                <a16:creationId xmlns:a16="http://schemas.microsoft.com/office/drawing/2014/main" id="{ABF9651D-16B7-4BAE-964C-FD6390D7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114" y="1920110"/>
            <a:ext cx="900112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8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-1</a:t>
            </a:r>
          </a:p>
        </p:txBody>
      </p:sp>
      <p:sp>
        <p:nvSpPr>
          <p:cNvPr id="95" name="Line 11">
            <a:extLst>
              <a:ext uri="{FF2B5EF4-FFF2-40B4-BE49-F238E27FC236}">
                <a16:creationId xmlns:a16="http://schemas.microsoft.com/office/drawing/2014/main" id="{C5D95DF0-20EC-4DE6-93B8-FCC0034E1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2826" y="192011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96" name="Text Box 12">
            <a:extLst>
              <a:ext uri="{FF2B5EF4-FFF2-40B4-BE49-F238E27FC236}">
                <a16:creationId xmlns:a16="http://schemas.microsoft.com/office/drawing/2014/main" id="{FBC6E5CB-13F7-49B5-AF8E-0B5DAA4E3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101" y="1920110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</a:p>
        </p:txBody>
      </p:sp>
      <p:sp>
        <p:nvSpPr>
          <p:cNvPr id="97" name="Line 13">
            <a:extLst>
              <a:ext uri="{FF2B5EF4-FFF2-40B4-BE49-F238E27FC236}">
                <a16:creationId xmlns:a16="http://schemas.microsoft.com/office/drawing/2014/main" id="{ED6BEA30-7B01-417D-AF80-B757284EA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814" y="192011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98" name="Text Box 14">
            <a:extLst>
              <a:ext uri="{FF2B5EF4-FFF2-40B4-BE49-F238E27FC236}">
                <a16:creationId xmlns:a16="http://schemas.microsoft.com/office/drawing/2014/main" id="{4CCC6E58-912E-43A3-B059-DF511A41F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026" y="1920110"/>
            <a:ext cx="900113" cy="431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0" rIns="0" bIns="72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</a:p>
        </p:txBody>
      </p:sp>
      <p:sp>
        <p:nvSpPr>
          <p:cNvPr id="99" name="Line 15">
            <a:extLst>
              <a:ext uri="{FF2B5EF4-FFF2-40B4-BE49-F238E27FC236}">
                <a16:creationId xmlns:a16="http://schemas.microsoft.com/office/drawing/2014/main" id="{026B164B-A14F-48A5-B5F3-E76177B73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4739" y="1920110"/>
            <a:ext cx="0" cy="431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9D727B69-EE7F-467E-B1F0-DE1AAE6C6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1764" y="2212210"/>
            <a:ext cx="3365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1" name="Line 17">
            <a:extLst>
              <a:ext uri="{FF2B5EF4-FFF2-40B4-BE49-F238E27FC236}">
                <a16:creationId xmlns:a16="http://schemas.microsoft.com/office/drawing/2014/main" id="{FDEBA911-0F36-4160-8EE2-957FC6052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7939" y="2197923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2" name="Line 18">
            <a:extLst>
              <a:ext uri="{FF2B5EF4-FFF2-40B4-BE49-F238E27FC236}">
                <a16:creationId xmlns:a16="http://schemas.microsoft.com/office/drawing/2014/main" id="{BC97D4D7-5D9B-4890-AF4E-E8835AA8C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426" y="2212210"/>
            <a:ext cx="409575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3" name="Line 19">
            <a:extLst>
              <a:ext uri="{FF2B5EF4-FFF2-40B4-BE49-F238E27FC236}">
                <a16:creationId xmlns:a16="http://schemas.microsoft.com/office/drawing/2014/main" id="{957BD892-2D1A-4D0C-9A39-FA8F930AD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7626" y="2212210"/>
            <a:ext cx="47625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104" name="Group 20">
            <a:extLst>
              <a:ext uri="{FF2B5EF4-FFF2-40B4-BE49-F238E27FC236}">
                <a16:creationId xmlns:a16="http://schemas.microsoft.com/office/drawing/2014/main" id="{674AC59F-6397-4B5A-A8F7-AB00AC9388B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72814" y="1620073"/>
            <a:ext cx="7632700" cy="595312"/>
            <a:chOff x="439" y="1549"/>
            <a:chExt cx="5101" cy="375"/>
          </a:xfrm>
        </p:grpSpPr>
        <p:sp>
          <p:nvSpPr>
            <p:cNvPr id="105" name="Line 21">
              <a:extLst>
                <a:ext uri="{FF2B5EF4-FFF2-40B4-BE49-F238E27FC236}">
                  <a16:creationId xmlns:a16="http://schemas.microsoft.com/office/drawing/2014/main" id="{104FBF4F-A0CF-4665-B7F9-9DC65AD32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6" y="1558"/>
              <a:ext cx="155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Line 22">
              <a:extLst>
                <a:ext uri="{FF2B5EF4-FFF2-40B4-BE49-F238E27FC236}">
                  <a16:creationId xmlns:a16="http://schemas.microsoft.com/office/drawing/2014/main" id="{E4F3F013-D984-4DE7-B543-28C43C3F1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40" y="1549"/>
              <a:ext cx="0" cy="35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Line 23">
              <a:extLst>
                <a:ext uri="{FF2B5EF4-FFF2-40B4-BE49-F238E27FC236}">
                  <a16:creationId xmlns:a16="http://schemas.microsoft.com/office/drawing/2014/main" id="{8EB292BB-2B69-4AA2-9729-0326FB044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" y="1915"/>
              <a:ext cx="510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24">
              <a:extLst>
                <a:ext uri="{FF2B5EF4-FFF2-40B4-BE49-F238E27FC236}">
                  <a16:creationId xmlns:a16="http://schemas.microsoft.com/office/drawing/2014/main" id="{0AEF3D08-02F7-462A-92B2-09BB10025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" y="1613"/>
              <a:ext cx="0" cy="31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25">
              <a:extLst>
                <a:ext uri="{FF2B5EF4-FFF2-40B4-BE49-F238E27FC236}">
                  <a16:creationId xmlns:a16="http://schemas.microsoft.com/office/drawing/2014/main" id="{38467261-8945-44F6-B58B-D1A0BB78B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1618"/>
              <a:ext cx="21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0" name="Group 28">
            <a:extLst>
              <a:ext uri="{FF2B5EF4-FFF2-40B4-BE49-F238E27FC236}">
                <a16:creationId xmlns:a16="http://schemas.microsoft.com/office/drawing/2014/main" id="{682CD54D-4258-418F-B67C-2A9B3B3CC093}"/>
              </a:ext>
            </a:extLst>
          </p:cNvPr>
          <p:cNvGrpSpPr>
            <a:grpSpLocks/>
          </p:cNvGrpSpPr>
          <p:nvPr/>
        </p:nvGrpSpPr>
        <p:grpSpPr bwMode="auto">
          <a:xfrm>
            <a:off x="1758664" y="2866260"/>
            <a:ext cx="1354137" cy="547688"/>
            <a:chOff x="1087" y="2038"/>
            <a:chExt cx="853" cy="345"/>
          </a:xfrm>
          <a:noFill/>
        </p:grpSpPr>
        <p:sp>
          <p:nvSpPr>
            <p:cNvPr id="111" name="Text Box 29">
              <a:extLst>
                <a:ext uri="{FF2B5EF4-FFF2-40B4-BE49-F238E27FC236}">
                  <a16:creationId xmlns:a16="http://schemas.microsoft.com/office/drawing/2014/main" id="{19C57184-060B-4204-A213-49BAD3296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2038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x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12" name="Line 30">
              <a:extLst>
                <a:ext uri="{FF2B5EF4-FFF2-40B4-BE49-F238E27FC236}">
                  <a16:creationId xmlns:a16="http://schemas.microsoft.com/office/drawing/2014/main" id="{29A31600-EB5B-49D5-A391-719D4482F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2038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13" name="Line 31">
              <a:extLst>
                <a:ext uri="{FF2B5EF4-FFF2-40B4-BE49-F238E27FC236}">
                  <a16:creationId xmlns:a16="http://schemas.microsoft.com/office/drawing/2014/main" id="{064D4CD8-BF0C-4EAE-A19C-1C4865931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0" y="2102"/>
              <a:ext cx="258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14" name="Text Box 32">
              <a:extLst>
                <a:ext uri="{FF2B5EF4-FFF2-40B4-BE49-F238E27FC236}">
                  <a16:creationId xmlns:a16="http://schemas.microsoft.com/office/drawing/2014/main" id="{DDB856D6-D757-409F-8835-0AE917AF2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" y="2091"/>
              <a:ext cx="17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115" name="Group 33">
            <a:extLst>
              <a:ext uri="{FF2B5EF4-FFF2-40B4-BE49-F238E27FC236}">
                <a16:creationId xmlns:a16="http://schemas.microsoft.com/office/drawing/2014/main" id="{9C528595-AA04-4FA8-915C-547AFB01F1BE}"/>
              </a:ext>
            </a:extLst>
          </p:cNvPr>
          <p:cNvGrpSpPr>
            <a:grpSpLocks/>
          </p:cNvGrpSpPr>
          <p:nvPr/>
        </p:nvGrpSpPr>
        <p:grpSpPr bwMode="auto">
          <a:xfrm>
            <a:off x="1010951" y="2388423"/>
            <a:ext cx="341313" cy="822325"/>
            <a:chOff x="616" y="1737"/>
            <a:chExt cx="215" cy="518"/>
          </a:xfrm>
        </p:grpSpPr>
        <p:sp>
          <p:nvSpPr>
            <p:cNvPr id="116" name="Line 34">
              <a:extLst>
                <a:ext uri="{FF2B5EF4-FFF2-40B4-BE49-F238E27FC236}">
                  <a16:creationId xmlns:a16="http://schemas.microsoft.com/office/drawing/2014/main" id="{B1C8E5C1-673C-46CD-88C0-8660B50EE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2" y="1737"/>
              <a:ext cx="149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17" name="Text Box 35">
              <a:extLst>
                <a:ext uri="{FF2B5EF4-FFF2-40B4-BE49-F238E27FC236}">
                  <a16:creationId xmlns:a16="http://schemas.microsoft.com/office/drawing/2014/main" id="{6FD54D8B-554F-4691-99B9-72A606A9E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" y="1963"/>
              <a:ext cx="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118" name="Line 36">
            <a:extLst>
              <a:ext uri="{FF2B5EF4-FFF2-40B4-BE49-F238E27FC236}">
                <a16:creationId xmlns:a16="http://schemas.microsoft.com/office/drawing/2014/main" id="{BA44E423-2FD1-4FE8-ADE6-D1AD9A364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4464" y="2388423"/>
            <a:ext cx="217487" cy="595312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9" name="Group 37">
            <a:extLst>
              <a:ext uri="{FF2B5EF4-FFF2-40B4-BE49-F238E27FC236}">
                <a16:creationId xmlns:a16="http://schemas.microsoft.com/office/drawing/2014/main" id="{F285A892-5C31-4752-93F1-E2F2C4A023BF}"/>
              </a:ext>
            </a:extLst>
          </p:cNvPr>
          <p:cNvGrpSpPr>
            <a:grpSpLocks/>
          </p:cNvGrpSpPr>
          <p:nvPr/>
        </p:nvGrpSpPr>
        <p:grpSpPr bwMode="auto">
          <a:xfrm>
            <a:off x="1788826" y="2067748"/>
            <a:ext cx="349250" cy="787400"/>
            <a:chOff x="1106" y="1535"/>
            <a:chExt cx="220" cy="496"/>
          </a:xfrm>
        </p:grpSpPr>
        <p:sp>
          <p:nvSpPr>
            <p:cNvPr id="120" name="Line 38">
              <a:extLst>
                <a:ext uri="{FF2B5EF4-FFF2-40B4-BE49-F238E27FC236}">
                  <a16:creationId xmlns:a16="http://schemas.microsoft.com/office/drawing/2014/main" id="{8348D4E6-DA79-4032-8F6F-F5750B718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1664"/>
              <a:ext cx="138" cy="3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39">
              <a:extLst>
                <a:ext uri="{FF2B5EF4-FFF2-40B4-BE49-F238E27FC236}">
                  <a16:creationId xmlns:a16="http://schemas.microsoft.com/office/drawing/2014/main" id="{4F104416-85BE-4A90-8687-445BBE27A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2" y="1535"/>
              <a:ext cx="74" cy="1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2" name="Group 40">
            <a:extLst>
              <a:ext uri="{FF2B5EF4-FFF2-40B4-BE49-F238E27FC236}">
                <a16:creationId xmlns:a16="http://schemas.microsoft.com/office/drawing/2014/main" id="{0EE61F9D-BD45-48B7-AA3E-BF26A240145D}"/>
              </a:ext>
            </a:extLst>
          </p:cNvPr>
          <p:cNvGrpSpPr>
            <a:grpSpLocks/>
          </p:cNvGrpSpPr>
          <p:nvPr/>
        </p:nvGrpSpPr>
        <p:grpSpPr bwMode="auto">
          <a:xfrm>
            <a:off x="4768564" y="2866260"/>
            <a:ext cx="1354137" cy="547688"/>
            <a:chOff x="2983" y="2038"/>
            <a:chExt cx="853" cy="345"/>
          </a:xfrm>
          <a:noFill/>
        </p:grpSpPr>
        <p:sp>
          <p:nvSpPr>
            <p:cNvPr id="123" name="Text Box 41">
              <a:extLst>
                <a:ext uri="{FF2B5EF4-FFF2-40B4-BE49-F238E27FC236}">
                  <a16:creationId xmlns:a16="http://schemas.microsoft.com/office/drawing/2014/main" id="{908BFE18-2CCD-444B-BBF9-C2C596B43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38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x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24" name="Line 42">
              <a:extLst>
                <a:ext uri="{FF2B5EF4-FFF2-40B4-BE49-F238E27FC236}">
                  <a16:creationId xmlns:a16="http://schemas.microsoft.com/office/drawing/2014/main" id="{9C8B562B-4602-46F3-85C2-02FA23B1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2038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25" name="Line 43">
              <a:extLst>
                <a:ext uri="{FF2B5EF4-FFF2-40B4-BE49-F238E27FC236}">
                  <a16:creationId xmlns:a16="http://schemas.microsoft.com/office/drawing/2014/main" id="{723A9C3D-B0EC-4D40-A023-9755A0FF4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6" y="2102"/>
              <a:ext cx="258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26" name="Text Box 44">
              <a:extLst>
                <a:ext uri="{FF2B5EF4-FFF2-40B4-BE49-F238E27FC236}">
                  <a16:creationId xmlns:a16="http://schemas.microsoft.com/office/drawing/2014/main" id="{1D4DFB85-915D-4BD4-B92B-A48C45469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2091"/>
              <a:ext cx="17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127" name="Group 45">
            <a:extLst>
              <a:ext uri="{FF2B5EF4-FFF2-40B4-BE49-F238E27FC236}">
                <a16:creationId xmlns:a16="http://schemas.microsoft.com/office/drawing/2014/main" id="{FA0ABAB8-5E24-4C31-B75A-55C0FCA8EC0B}"/>
              </a:ext>
            </a:extLst>
          </p:cNvPr>
          <p:cNvGrpSpPr>
            <a:grpSpLocks/>
          </p:cNvGrpSpPr>
          <p:nvPr/>
        </p:nvGrpSpPr>
        <p:grpSpPr bwMode="auto">
          <a:xfrm>
            <a:off x="4020851" y="2388423"/>
            <a:ext cx="341313" cy="822325"/>
            <a:chOff x="2512" y="1737"/>
            <a:chExt cx="215" cy="518"/>
          </a:xfrm>
        </p:grpSpPr>
        <p:sp>
          <p:nvSpPr>
            <p:cNvPr id="128" name="Line 46">
              <a:extLst>
                <a:ext uri="{FF2B5EF4-FFF2-40B4-BE49-F238E27FC236}">
                  <a16:creationId xmlns:a16="http://schemas.microsoft.com/office/drawing/2014/main" id="{8D2E61A2-D757-4CEE-9383-F03DD56F04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8" y="1737"/>
              <a:ext cx="149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29" name="Text Box 47">
              <a:extLst>
                <a:ext uri="{FF2B5EF4-FFF2-40B4-BE49-F238E27FC236}">
                  <a16:creationId xmlns:a16="http://schemas.microsoft.com/office/drawing/2014/main" id="{FCF931FB-E912-47F8-8CB6-E5778AE0A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963"/>
              <a:ext cx="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130" name="Line 48">
            <a:extLst>
              <a:ext uri="{FF2B5EF4-FFF2-40B4-BE49-F238E27FC236}">
                <a16:creationId xmlns:a16="http://schemas.microsoft.com/office/drawing/2014/main" id="{4AED3C78-DFC0-423A-9B59-5D1748F6AF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4364" y="2388423"/>
            <a:ext cx="217487" cy="595312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1" name="Group 49">
            <a:extLst>
              <a:ext uri="{FF2B5EF4-FFF2-40B4-BE49-F238E27FC236}">
                <a16:creationId xmlns:a16="http://schemas.microsoft.com/office/drawing/2014/main" id="{9261B974-68DF-4F5A-AEA4-78EEB0F5CF10}"/>
              </a:ext>
            </a:extLst>
          </p:cNvPr>
          <p:cNvGrpSpPr>
            <a:grpSpLocks/>
          </p:cNvGrpSpPr>
          <p:nvPr/>
        </p:nvGrpSpPr>
        <p:grpSpPr bwMode="auto">
          <a:xfrm>
            <a:off x="4798726" y="2067748"/>
            <a:ext cx="349250" cy="787400"/>
            <a:chOff x="3002" y="1535"/>
            <a:chExt cx="220" cy="496"/>
          </a:xfrm>
        </p:grpSpPr>
        <p:sp>
          <p:nvSpPr>
            <p:cNvPr id="132" name="Line 50">
              <a:extLst>
                <a:ext uri="{FF2B5EF4-FFF2-40B4-BE49-F238E27FC236}">
                  <a16:creationId xmlns:a16="http://schemas.microsoft.com/office/drawing/2014/main" id="{0F2BA879-7C69-4BCD-B651-6E52B04E4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2" y="1664"/>
              <a:ext cx="138" cy="3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" name="Line 51">
              <a:extLst>
                <a:ext uri="{FF2B5EF4-FFF2-40B4-BE49-F238E27FC236}">
                  <a16:creationId xmlns:a16="http://schemas.microsoft.com/office/drawing/2014/main" id="{AEE2569C-0755-4CA8-8EB7-00C17AFCC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1535"/>
              <a:ext cx="74" cy="1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4" name="Group 52">
            <a:extLst>
              <a:ext uri="{FF2B5EF4-FFF2-40B4-BE49-F238E27FC236}">
                <a16:creationId xmlns:a16="http://schemas.microsoft.com/office/drawing/2014/main" id="{3375ED1F-79A9-4CA7-9A53-7B72EC7B1C21}"/>
              </a:ext>
            </a:extLst>
          </p:cNvPr>
          <p:cNvGrpSpPr>
            <a:grpSpLocks/>
          </p:cNvGrpSpPr>
          <p:nvPr/>
        </p:nvGrpSpPr>
        <p:grpSpPr bwMode="auto">
          <a:xfrm>
            <a:off x="7691151" y="2823398"/>
            <a:ext cx="1354138" cy="547687"/>
            <a:chOff x="4824" y="2011"/>
            <a:chExt cx="853" cy="345"/>
          </a:xfrm>
          <a:noFill/>
        </p:grpSpPr>
        <p:sp>
          <p:nvSpPr>
            <p:cNvPr id="135" name="Text Box 53">
              <a:extLst>
                <a:ext uri="{FF2B5EF4-FFF2-40B4-BE49-F238E27FC236}">
                  <a16:creationId xmlns:a16="http://schemas.microsoft.com/office/drawing/2014/main" id="{12DDA66F-C492-435B-B752-4D344A8A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011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x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36" name="Line 54">
              <a:extLst>
                <a:ext uri="{FF2B5EF4-FFF2-40B4-BE49-F238E27FC236}">
                  <a16:creationId xmlns:a16="http://schemas.microsoft.com/office/drawing/2014/main" id="{C1686DD6-09FF-47D6-8C53-50A7C042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" y="2011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37" name="Line 55">
              <a:extLst>
                <a:ext uri="{FF2B5EF4-FFF2-40B4-BE49-F238E27FC236}">
                  <a16:creationId xmlns:a16="http://schemas.microsoft.com/office/drawing/2014/main" id="{E1D49217-9212-455A-9730-E5C38E61B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7" y="2075"/>
              <a:ext cx="258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38" name="Text Box 56">
              <a:extLst>
                <a:ext uri="{FF2B5EF4-FFF2-40B4-BE49-F238E27FC236}">
                  <a16:creationId xmlns:a16="http://schemas.microsoft.com/office/drawing/2014/main" id="{6CF0A9FA-2642-40A7-9F8D-9BEA91F9C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" y="2064"/>
              <a:ext cx="17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139" name="Group 57">
            <a:extLst>
              <a:ext uri="{FF2B5EF4-FFF2-40B4-BE49-F238E27FC236}">
                <a16:creationId xmlns:a16="http://schemas.microsoft.com/office/drawing/2014/main" id="{A56E0648-E749-4E32-A622-D45C53EA4B18}"/>
              </a:ext>
            </a:extLst>
          </p:cNvPr>
          <p:cNvGrpSpPr>
            <a:grpSpLocks/>
          </p:cNvGrpSpPr>
          <p:nvPr/>
        </p:nvGrpSpPr>
        <p:grpSpPr bwMode="auto">
          <a:xfrm>
            <a:off x="6943439" y="2345560"/>
            <a:ext cx="341312" cy="822325"/>
            <a:chOff x="4353" y="1710"/>
            <a:chExt cx="215" cy="518"/>
          </a:xfrm>
        </p:grpSpPr>
        <p:sp>
          <p:nvSpPr>
            <p:cNvPr id="140" name="Line 58">
              <a:extLst>
                <a:ext uri="{FF2B5EF4-FFF2-40B4-BE49-F238E27FC236}">
                  <a16:creationId xmlns:a16="http://schemas.microsoft.com/office/drawing/2014/main" id="{A0EC5E5E-A81E-409A-9A36-334A14045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" y="1710"/>
              <a:ext cx="149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41" name="Text Box 59">
              <a:extLst>
                <a:ext uri="{FF2B5EF4-FFF2-40B4-BE49-F238E27FC236}">
                  <a16:creationId xmlns:a16="http://schemas.microsoft.com/office/drawing/2014/main" id="{B1B14CDA-DFAE-4C08-960D-01CB9E168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" y="1936"/>
              <a:ext cx="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142" name="Line 60">
            <a:extLst>
              <a:ext uri="{FF2B5EF4-FFF2-40B4-BE49-F238E27FC236}">
                <a16:creationId xmlns:a16="http://schemas.microsoft.com/office/drawing/2014/main" id="{5EECEACC-5407-4875-8023-CE700F107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1339" y="2212210"/>
            <a:ext cx="47625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143" name="Group 61">
            <a:extLst>
              <a:ext uri="{FF2B5EF4-FFF2-40B4-BE49-F238E27FC236}">
                <a16:creationId xmlns:a16="http://schemas.microsoft.com/office/drawing/2014/main" id="{85AAEBDE-FA83-465E-8D2F-C3151ED70F21}"/>
              </a:ext>
            </a:extLst>
          </p:cNvPr>
          <p:cNvGrpSpPr>
            <a:grpSpLocks/>
          </p:cNvGrpSpPr>
          <p:nvPr/>
        </p:nvGrpSpPr>
        <p:grpSpPr bwMode="auto">
          <a:xfrm>
            <a:off x="8276939" y="1620073"/>
            <a:ext cx="276225" cy="1277937"/>
            <a:chOff x="5193" y="1253"/>
            <a:chExt cx="174" cy="805"/>
          </a:xfrm>
        </p:grpSpPr>
        <p:sp>
          <p:nvSpPr>
            <p:cNvPr id="144" name="Line 62">
              <a:extLst>
                <a:ext uri="{FF2B5EF4-FFF2-40B4-BE49-F238E27FC236}">
                  <a16:creationId xmlns:a16="http://schemas.microsoft.com/office/drawing/2014/main" id="{1C234134-3933-4321-8E17-729E14D24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9" y="1253"/>
              <a:ext cx="8" cy="80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Line 63">
              <a:extLst>
                <a:ext uri="{FF2B5EF4-FFF2-40B4-BE49-F238E27FC236}">
                  <a16:creationId xmlns:a16="http://schemas.microsoft.com/office/drawing/2014/main" id="{52456122-0598-4706-AAC6-971C93E79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1262"/>
              <a:ext cx="17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" name="Group 64">
            <a:extLst>
              <a:ext uri="{FF2B5EF4-FFF2-40B4-BE49-F238E27FC236}">
                <a16:creationId xmlns:a16="http://schemas.microsoft.com/office/drawing/2014/main" id="{EE5A6D0E-6BD3-405A-A2F7-A166E1D7D3A5}"/>
              </a:ext>
            </a:extLst>
          </p:cNvPr>
          <p:cNvGrpSpPr>
            <a:grpSpLocks/>
          </p:cNvGrpSpPr>
          <p:nvPr/>
        </p:nvGrpSpPr>
        <p:grpSpPr bwMode="auto">
          <a:xfrm>
            <a:off x="7721314" y="2082035"/>
            <a:ext cx="547687" cy="730250"/>
            <a:chOff x="4843" y="1544"/>
            <a:chExt cx="345" cy="460"/>
          </a:xfrm>
        </p:grpSpPr>
        <p:sp>
          <p:nvSpPr>
            <p:cNvPr id="147" name="Line 65">
              <a:extLst>
                <a:ext uri="{FF2B5EF4-FFF2-40B4-BE49-F238E27FC236}">
                  <a16:creationId xmlns:a16="http://schemas.microsoft.com/office/drawing/2014/main" id="{6868FB54-454B-4E23-8887-BE37AB9FD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" y="1637"/>
              <a:ext cx="138" cy="36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" name="Line 66">
              <a:extLst>
                <a:ext uri="{FF2B5EF4-FFF2-40B4-BE49-F238E27FC236}">
                  <a16:creationId xmlns:a16="http://schemas.microsoft.com/office/drawing/2014/main" id="{700BB549-1B33-4DC5-871A-DBD1D1F24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" y="1544"/>
              <a:ext cx="74" cy="16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9" name="Rectangle 67">
            <a:extLst>
              <a:ext uri="{FF2B5EF4-FFF2-40B4-BE49-F238E27FC236}">
                <a16:creationId xmlns:a16="http://schemas.microsoft.com/office/drawing/2014/main" id="{2817EA0E-B25C-4F4A-8CDF-581C0800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76" y="3630675"/>
            <a:ext cx="4572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算法描述：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s=new Node&lt;T&gt;;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s-&gt;data=x;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s-&gt;next=p-&gt;next;     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anose="020B0503020204020204" pitchFamily="34" charset="-122"/>
              </a:rPr>
              <a:t>p-&gt;next=s;</a:t>
            </a:r>
          </a:p>
        </p:txBody>
      </p:sp>
    </p:spTree>
    <p:extLst>
      <p:ext uri="{BB962C8B-B14F-4D97-AF65-F5344CB8AC3E}">
        <p14:creationId xmlns:p14="http://schemas.microsoft.com/office/powerpoint/2010/main" val="409585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面对问题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1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和问题</a:t>
            </a: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97186FA-3089-4AF0-A6FC-38974C78B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2006600"/>
          <a:ext cx="565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Clip" r:id="rId4" imgW="861365" imgH="844906" progId="MS_ClipArt_Gallery.5">
                  <p:embed/>
                </p:oleObj>
              </mc:Choice>
              <mc:Fallback>
                <p:oleObj name="Clip" r:id="rId4" imgW="861365" imgH="844906" progId="MS_ClipArt_Gallery.5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37B6EA7E-B9F0-46DB-94F0-70517639E3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006600"/>
                        <a:ext cx="565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347CB7A0-C512-4E70-A4A2-FA3F49AE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962150"/>
            <a:ext cx="6973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数据元素之间的关系是什么？——数据如何表示？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A0835E29-9942-4DBC-AFDD-A79582FC6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911"/>
              </p:ext>
            </p:extLst>
          </p:nvPr>
        </p:nvGraphicFramePr>
        <p:xfrm>
          <a:off x="919163" y="3096269"/>
          <a:ext cx="565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Clip" r:id="rId6" imgW="861365" imgH="844906" progId="MS_ClipArt_Gallery.5">
                  <p:embed/>
                </p:oleObj>
              </mc:Choice>
              <mc:Fallback>
                <p:oleObj name="Clip" r:id="rId6" imgW="861365" imgH="844906" progId="MS_ClipArt_Gallery.5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AD433285-C8F3-4EB9-8941-A0ED709E8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096269"/>
                        <a:ext cx="565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7B41CA70-DDB4-4CEB-ABEB-A664E0262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143250"/>
            <a:ext cx="659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数据元素如何存储？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6BB9A180-777C-466A-8E3C-EE30C77FA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27303"/>
              </p:ext>
            </p:extLst>
          </p:nvPr>
        </p:nvGraphicFramePr>
        <p:xfrm>
          <a:off x="942975" y="4185938"/>
          <a:ext cx="565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Clip" r:id="rId7" imgW="861365" imgH="844906" progId="MS_ClipArt_Gallery.5">
                  <p:embed/>
                </p:oleObj>
              </mc:Choice>
              <mc:Fallback>
                <p:oleObj name="Clip" r:id="rId7" imgW="861365" imgH="844906" progId="MS_ClipArt_Gallery.5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B592BE18-E3BE-470E-B5FB-461A82187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185938"/>
                        <a:ext cx="565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5D9469A5-59E2-43A3-949E-408E70DBE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4204193"/>
            <a:ext cx="659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数据元素如何处理？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78943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2.4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线性表的其他存储结构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EC229DF2-ABA2-45FE-9E2C-57DEA1E608AA}"/>
              </a:ext>
            </a:extLst>
          </p:cNvPr>
          <p:cNvGrpSpPr>
            <a:grpSpLocks/>
          </p:cNvGrpSpPr>
          <p:nvPr/>
        </p:nvGrpSpPr>
        <p:grpSpPr bwMode="auto">
          <a:xfrm>
            <a:off x="485947" y="3213329"/>
            <a:ext cx="7258050" cy="598488"/>
            <a:chOff x="243" y="2385"/>
            <a:chExt cx="4572" cy="377"/>
          </a:xfrm>
        </p:grpSpPr>
        <p:graphicFrame>
          <p:nvGraphicFramePr>
            <p:cNvPr id="68" name="Object 5">
              <a:extLst>
                <a:ext uri="{FF2B5EF4-FFF2-40B4-BE49-F238E27FC236}">
                  <a16:creationId xmlns:a16="http://schemas.microsoft.com/office/drawing/2014/main" id="{910C277B-1325-482A-A184-02204275F9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" y="2385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9" name="Clip" r:id="rId4" imgW="861365" imgH="844906" progId="MS_ClipArt_Gallery.5">
                    <p:embed/>
                  </p:oleObj>
                </mc:Choice>
                <mc:Fallback>
                  <p:oleObj name="Clip" r:id="rId4" imgW="861365" imgH="844906" progId="MS_ClipArt_Gallery.5">
                    <p:embed/>
                    <p:pic>
                      <p:nvPicPr>
                        <p:cNvPr id="73771" name="Object 5">
                          <a:extLst>
                            <a:ext uri="{FF2B5EF4-FFF2-40B4-BE49-F238E27FC236}">
                              <a16:creationId xmlns:a16="http://schemas.microsoft.com/office/drawing/2014/main" id="{62F2E8E2-6DC1-4A47-BDA3-895191D67F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2385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Text Box 6">
              <a:extLst>
                <a:ext uri="{FF2B5EF4-FFF2-40B4-BE49-F238E27FC236}">
                  <a16:creationId xmlns:a16="http://schemas.microsoft.com/office/drawing/2014/main" id="{4930C549-3B9E-4957-869D-C60A74A9B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2404"/>
              <a:ext cx="41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如何求结点</a:t>
              </a: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p</a:t>
              </a: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的直接前驱，时间性能？</a:t>
              </a:r>
            </a:p>
          </p:txBody>
        </p:sp>
      </p:grpSp>
      <p:grpSp>
        <p:nvGrpSpPr>
          <p:cNvPr id="70" name="Group 7">
            <a:extLst>
              <a:ext uri="{FF2B5EF4-FFF2-40B4-BE49-F238E27FC236}">
                <a16:creationId xmlns:a16="http://schemas.microsoft.com/office/drawing/2014/main" id="{F25163A7-DF08-40C6-9A90-3A9D131D9FC1}"/>
              </a:ext>
            </a:extLst>
          </p:cNvPr>
          <p:cNvGrpSpPr>
            <a:grpSpLocks/>
          </p:cNvGrpSpPr>
          <p:nvPr/>
        </p:nvGrpSpPr>
        <p:grpSpPr bwMode="auto">
          <a:xfrm>
            <a:off x="404984" y="1636942"/>
            <a:ext cx="8478838" cy="1154112"/>
            <a:chOff x="419" y="1573"/>
            <a:chExt cx="5341" cy="727"/>
          </a:xfrm>
          <a:noFill/>
        </p:grpSpPr>
        <p:sp>
          <p:nvSpPr>
            <p:cNvPr id="71" name="Line 8">
              <a:extLst>
                <a:ext uri="{FF2B5EF4-FFF2-40B4-BE49-F238E27FC236}">
                  <a16:creationId xmlns:a16="http://schemas.microsoft.com/office/drawing/2014/main" id="{9269A375-1817-4B21-B3C2-455C734AC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" y="1985"/>
              <a:ext cx="431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2" name="Text Box 9">
              <a:extLst>
                <a:ext uri="{FF2B5EF4-FFF2-40B4-BE49-F238E27FC236}">
                  <a16:creationId xmlns:a16="http://schemas.microsoft.com/office/drawing/2014/main" id="{3A0D4154-8B3E-45C4-84BC-2285F1EEF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" y="2008"/>
              <a:ext cx="480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+mn-lt"/>
                </a:rPr>
                <a:t>head</a:t>
              </a:r>
            </a:p>
          </p:txBody>
        </p:sp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368677B9-303F-481B-AC20-866D3F795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" y="1945"/>
              <a:ext cx="199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FE34180F-46B7-40A2-AD09-698B9EFE6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1763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ACAD8FE7-F3B6-48F6-9838-7F79025FB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763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6" name="Text Box 13">
              <a:extLst>
                <a:ext uri="{FF2B5EF4-FFF2-40B4-BE49-F238E27FC236}">
                  <a16:creationId xmlns:a16="http://schemas.microsoft.com/office/drawing/2014/main" id="{CABCD624-1313-4CE6-86D7-BE8A3AC03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1772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7" name="Line 14">
              <a:extLst>
                <a:ext uri="{FF2B5EF4-FFF2-40B4-BE49-F238E27FC236}">
                  <a16:creationId xmlns:a16="http://schemas.microsoft.com/office/drawing/2014/main" id="{96F246DB-40C0-4E2E-8908-58C478676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1772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8" name="Text Box 15" descr="宽上对角线">
              <a:extLst>
                <a:ext uri="{FF2B5EF4-FFF2-40B4-BE49-F238E27FC236}">
                  <a16:creationId xmlns:a16="http://schemas.microsoft.com/office/drawing/2014/main" id="{58C5D7D8-B312-4176-BB96-5B6DA68A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" y="1780"/>
              <a:ext cx="27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华文行楷" panose="02010800040101010101" pitchFamily="2" charset="-122"/>
              </a:endParaRPr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A360A6C4-1902-4845-8FCF-A45191380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947"/>
              <a:ext cx="340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80" name="Text Box 17">
              <a:extLst>
                <a:ext uri="{FF2B5EF4-FFF2-40B4-BE49-F238E27FC236}">
                  <a16:creationId xmlns:a16="http://schemas.microsoft.com/office/drawing/2014/main" id="{FAB34A05-A9DD-4B9B-B14A-FAE629CE3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762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-1</a:t>
              </a:r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1B34F7AB-2E28-4827-8207-5719E1880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9" y="1762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82" name="Text Box 19">
              <a:extLst>
                <a:ext uri="{FF2B5EF4-FFF2-40B4-BE49-F238E27FC236}">
                  <a16:creationId xmlns:a16="http://schemas.microsoft.com/office/drawing/2014/main" id="{FEB0B156-26DF-49BC-86F3-58BE0E44F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" y="1762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F3F37D13-BB8B-4342-A9FE-3D29D4BF6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3" y="1762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84" name="Text Box 21">
              <a:extLst>
                <a:ext uri="{FF2B5EF4-FFF2-40B4-BE49-F238E27FC236}">
                  <a16:creationId xmlns:a16="http://schemas.microsoft.com/office/drawing/2014/main" id="{16648E74-8856-44AD-97E4-E91134D29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1762"/>
              <a:ext cx="567" cy="272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DF42B4A5-D3D9-404E-8B79-B874F8AE0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8" y="1762"/>
              <a:ext cx="0" cy="27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50" name="Line 23">
              <a:extLst>
                <a:ext uri="{FF2B5EF4-FFF2-40B4-BE49-F238E27FC236}">
                  <a16:creationId xmlns:a16="http://schemas.microsoft.com/office/drawing/2014/main" id="{EADCD5E3-B1C2-4523-8AAE-92DA2B53F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1946"/>
              <a:ext cx="212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51" name="Line 24">
              <a:extLst>
                <a:ext uri="{FF2B5EF4-FFF2-40B4-BE49-F238E27FC236}">
                  <a16:creationId xmlns:a16="http://schemas.microsoft.com/office/drawing/2014/main" id="{D7B5C749-F9AC-480D-AFF7-93A0B05F9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8" y="1946"/>
              <a:ext cx="181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52" name="Line 25">
              <a:extLst>
                <a:ext uri="{FF2B5EF4-FFF2-40B4-BE49-F238E27FC236}">
                  <a16:creationId xmlns:a16="http://schemas.microsoft.com/office/drawing/2014/main" id="{2ACE4F20-DFE6-4578-962D-C241E4700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937"/>
              <a:ext cx="340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53" name="Line 26">
              <a:extLst>
                <a:ext uri="{FF2B5EF4-FFF2-40B4-BE49-F238E27FC236}">
                  <a16:creationId xmlns:a16="http://schemas.microsoft.com/office/drawing/2014/main" id="{CF7F939C-42C5-43BC-A155-09937E70E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945"/>
              <a:ext cx="199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54" name="Line 27">
              <a:extLst>
                <a:ext uri="{FF2B5EF4-FFF2-40B4-BE49-F238E27FC236}">
                  <a16:creationId xmlns:a16="http://schemas.microsoft.com/office/drawing/2014/main" id="{9A7E732F-CF1A-4D93-80AB-5236ACC68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946"/>
              <a:ext cx="258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155" name="Line 28">
              <a:extLst>
                <a:ext uri="{FF2B5EF4-FFF2-40B4-BE49-F238E27FC236}">
                  <a16:creationId xmlns:a16="http://schemas.microsoft.com/office/drawing/2014/main" id="{3DEE4956-F6E3-42D6-B8BF-B2A3BB8EF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4" y="1946"/>
              <a:ext cx="227" cy="0"/>
            </a:xfrm>
            <a:prstGeom prst="line">
              <a:avLst/>
            </a:prstGeom>
            <a:grp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156" name="Group 29">
              <a:extLst>
                <a:ext uri="{FF2B5EF4-FFF2-40B4-BE49-F238E27FC236}">
                  <a16:creationId xmlns:a16="http://schemas.microsoft.com/office/drawing/2014/main" id="{74BC6032-5FCC-4860-B2E5-EB477C7FE52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59" y="1573"/>
              <a:ext cx="5101" cy="375"/>
              <a:chOff x="439" y="1549"/>
              <a:chExt cx="5101" cy="375"/>
            </a:xfrm>
            <a:grpFill/>
          </p:grpSpPr>
          <p:sp>
            <p:nvSpPr>
              <p:cNvPr id="157" name="Line 30">
                <a:extLst>
                  <a:ext uri="{FF2B5EF4-FFF2-40B4-BE49-F238E27FC236}">
                    <a16:creationId xmlns:a16="http://schemas.microsoft.com/office/drawing/2014/main" id="{35EE4D67-5DEF-4563-BE6D-9784E272D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6" y="1558"/>
                <a:ext cx="155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" name="Line 31">
                <a:extLst>
                  <a:ext uri="{FF2B5EF4-FFF2-40B4-BE49-F238E27FC236}">
                    <a16:creationId xmlns:a16="http://schemas.microsoft.com/office/drawing/2014/main" id="{D73065B9-5217-4680-9DDF-3D84E7F93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40" y="1549"/>
                <a:ext cx="0" cy="357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" name="Line 32">
                <a:extLst>
                  <a:ext uri="{FF2B5EF4-FFF2-40B4-BE49-F238E27FC236}">
                    <a16:creationId xmlns:a16="http://schemas.microsoft.com/office/drawing/2014/main" id="{6B04D075-BD1F-4002-9DC0-20EC2D051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" y="1915"/>
                <a:ext cx="5101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33">
                <a:extLst>
                  <a:ext uri="{FF2B5EF4-FFF2-40B4-BE49-F238E27FC236}">
                    <a16:creationId xmlns:a16="http://schemas.microsoft.com/office/drawing/2014/main" id="{AC4060C7-04A1-4C63-AC94-EFCD88536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" y="1613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" name="Line 34">
                <a:extLst>
                  <a:ext uri="{FF2B5EF4-FFF2-40B4-BE49-F238E27FC236}">
                    <a16:creationId xmlns:a16="http://schemas.microsoft.com/office/drawing/2014/main" id="{D974B05D-485C-4C7E-8F66-A3912672E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" y="1618"/>
                <a:ext cx="210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2" name="Group 35">
            <a:extLst>
              <a:ext uri="{FF2B5EF4-FFF2-40B4-BE49-F238E27FC236}">
                <a16:creationId xmlns:a16="http://schemas.microsoft.com/office/drawing/2014/main" id="{868C0ABA-0594-4533-A3EA-5FCE1E04A5AC}"/>
              </a:ext>
            </a:extLst>
          </p:cNvPr>
          <p:cNvGrpSpPr>
            <a:grpSpLocks/>
          </p:cNvGrpSpPr>
          <p:nvPr/>
        </p:nvGrpSpPr>
        <p:grpSpPr bwMode="auto">
          <a:xfrm>
            <a:off x="4740447" y="2397354"/>
            <a:ext cx="276225" cy="409575"/>
            <a:chOff x="2941" y="1642"/>
            <a:chExt cx="174" cy="258"/>
          </a:xfrm>
        </p:grpSpPr>
        <p:sp>
          <p:nvSpPr>
            <p:cNvPr id="163" name="Line 36">
              <a:extLst>
                <a:ext uri="{FF2B5EF4-FFF2-40B4-BE49-F238E27FC236}">
                  <a16:creationId xmlns:a16="http://schemas.microsoft.com/office/drawing/2014/main" id="{3770588C-8700-4FB5-8410-CC1A6C471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1" y="1642"/>
              <a:ext cx="0" cy="22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" name="Text Box 37">
              <a:extLst>
                <a:ext uri="{FF2B5EF4-FFF2-40B4-BE49-F238E27FC236}">
                  <a16:creationId xmlns:a16="http://schemas.microsoft.com/office/drawing/2014/main" id="{0E5D353B-907B-4F08-9B94-67AB3ADCE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1670"/>
              <a:ext cx="1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</a:p>
          </p:txBody>
        </p:sp>
      </p:grpSp>
      <p:grpSp>
        <p:nvGrpSpPr>
          <p:cNvPr id="165" name="Group 38">
            <a:extLst>
              <a:ext uri="{FF2B5EF4-FFF2-40B4-BE49-F238E27FC236}">
                <a16:creationId xmlns:a16="http://schemas.microsoft.com/office/drawing/2014/main" id="{B61FDF30-A13C-428F-BF3C-26D9D967D0FA}"/>
              </a:ext>
            </a:extLst>
          </p:cNvPr>
          <p:cNvGrpSpPr>
            <a:grpSpLocks/>
          </p:cNvGrpSpPr>
          <p:nvPr/>
        </p:nvGrpSpPr>
        <p:grpSpPr bwMode="auto">
          <a:xfrm>
            <a:off x="489122" y="4286479"/>
            <a:ext cx="7258050" cy="598488"/>
            <a:chOff x="243" y="2385"/>
            <a:chExt cx="4572" cy="377"/>
          </a:xfrm>
        </p:grpSpPr>
        <p:graphicFrame>
          <p:nvGraphicFramePr>
            <p:cNvPr id="166" name="Object 39">
              <a:extLst>
                <a:ext uri="{FF2B5EF4-FFF2-40B4-BE49-F238E27FC236}">
                  <a16:creationId xmlns:a16="http://schemas.microsoft.com/office/drawing/2014/main" id="{6E652F86-9EA1-47EC-9F30-FD6C3E3BB2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" y="2385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0" name="Clip" r:id="rId6" imgW="861365" imgH="844906" progId="MS_ClipArt_Gallery.5">
                    <p:embed/>
                  </p:oleObj>
                </mc:Choice>
                <mc:Fallback>
                  <p:oleObj name="Clip" r:id="rId6" imgW="861365" imgH="844906" progId="MS_ClipArt_Gallery.5">
                    <p:embed/>
                    <p:pic>
                      <p:nvPicPr>
                        <p:cNvPr id="73740" name="Object 39">
                          <a:extLst>
                            <a:ext uri="{FF2B5EF4-FFF2-40B4-BE49-F238E27FC236}">
                              <a16:creationId xmlns:a16="http://schemas.microsoft.com/office/drawing/2014/main" id="{DE5FEC91-F246-421B-B71A-0FEC542E88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2385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" name="Text Box 40">
              <a:extLst>
                <a:ext uri="{FF2B5EF4-FFF2-40B4-BE49-F238E27FC236}">
                  <a16:creationId xmlns:a16="http://schemas.microsoft.com/office/drawing/2014/main" id="{F57457A9-1915-4663-840B-78A98EA83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2404"/>
              <a:ext cx="41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为什么可以快速求得结点</a:t>
              </a: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p</a:t>
              </a: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的后继？</a:t>
              </a:r>
            </a:p>
          </p:txBody>
        </p:sp>
      </p:grpSp>
      <p:grpSp>
        <p:nvGrpSpPr>
          <p:cNvPr id="168" name="Group 41">
            <a:extLst>
              <a:ext uri="{FF2B5EF4-FFF2-40B4-BE49-F238E27FC236}">
                <a16:creationId xmlns:a16="http://schemas.microsoft.com/office/drawing/2014/main" id="{9B620A04-6BB5-4636-BB27-E3D4858DA6C1}"/>
              </a:ext>
            </a:extLst>
          </p:cNvPr>
          <p:cNvGrpSpPr>
            <a:grpSpLocks/>
          </p:cNvGrpSpPr>
          <p:nvPr/>
        </p:nvGrpSpPr>
        <p:grpSpPr bwMode="auto">
          <a:xfrm>
            <a:off x="504997" y="5302479"/>
            <a:ext cx="7258050" cy="598488"/>
            <a:chOff x="243" y="2385"/>
            <a:chExt cx="4572" cy="377"/>
          </a:xfrm>
        </p:grpSpPr>
        <p:graphicFrame>
          <p:nvGraphicFramePr>
            <p:cNvPr id="169" name="Object 42">
              <a:extLst>
                <a:ext uri="{FF2B5EF4-FFF2-40B4-BE49-F238E27FC236}">
                  <a16:creationId xmlns:a16="http://schemas.microsoft.com/office/drawing/2014/main" id="{C0364CED-2C01-490A-820A-41C63B7024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" y="2385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1" name="Clip" r:id="rId7" imgW="861365" imgH="844906" progId="MS_ClipArt_Gallery.5">
                    <p:embed/>
                  </p:oleObj>
                </mc:Choice>
                <mc:Fallback>
                  <p:oleObj name="Clip" r:id="rId7" imgW="861365" imgH="844906" progId="MS_ClipArt_Gallery.5">
                    <p:embed/>
                    <p:pic>
                      <p:nvPicPr>
                        <p:cNvPr id="73738" name="Object 42">
                          <a:extLst>
                            <a:ext uri="{FF2B5EF4-FFF2-40B4-BE49-F238E27FC236}">
                              <a16:creationId xmlns:a16="http://schemas.microsoft.com/office/drawing/2014/main" id="{4EF3E368-A9C3-461A-A0BA-13BAA26DB6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2385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Text Box 43">
              <a:extLst>
                <a:ext uri="{FF2B5EF4-FFF2-40B4-BE49-F238E27FC236}">
                  <a16:creationId xmlns:a16="http://schemas.microsoft.com/office/drawing/2014/main" id="{F6441DE9-E07D-466B-95B1-F3EA81CB5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2404"/>
              <a:ext cx="41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如何快速求得结点</a:t>
              </a:r>
              <a:r>
                <a:rPr lang="en-US" altLang="zh-CN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p</a:t>
              </a: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的前驱？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84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2.4 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线性表的其他存储结构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47D27F12-A389-41F9-BC7C-A5499C8EB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29" y="1464498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双向链表：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在单链表的每个结点中再设置一个指向其前驱结点的指针域。</a:t>
            </a: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00D0FC0E-298D-4C8B-8D76-320636378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29" y="2410648"/>
            <a:ext cx="228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结点结构：</a:t>
            </a:r>
          </a:p>
        </p:txBody>
      </p:sp>
      <p:grpSp>
        <p:nvGrpSpPr>
          <p:cNvPr id="45" name="Group 5">
            <a:extLst>
              <a:ext uri="{FF2B5EF4-FFF2-40B4-BE49-F238E27FC236}">
                <a16:creationId xmlns:a16="http://schemas.microsoft.com/office/drawing/2014/main" id="{A948F312-327A-43DC-BF4B-3548843CDAEF}"/>
              </a:ext>
            </a:extLst>
          </p:cNvPr>
          <p:cNvGrpSpPr>
            <a:grpSpLocks/>
          </p:cNvGrpSpPr>
          <p:nvPr/>
        </p:nvGrpSpPr>
        <p:grpSpPr bwMode="auto">
          <a:xfrm>
            <a:off x="2407491" y="3364735"/>
            <a:ext cx="3911600" cy="477838"/>
            <a:chOff x="1520" y="2352"/>
            <a:chExt cx="2464" cy="301"/>
          </a:xfrm>
          <a:noFill/>
        </p:grpSpPr>
        <p:sp>
          <p:nvSpPr>
            <p:cNvPr id="46" name="Text Box 6">
              <a:extLst>
                <a:ext uri="{FF2B5EF4-FFF2-40B4-BE49-F238E27FC236}">
                  <a16:creationId xmlns:a16="http://schemas.microsoft.com/office/drawing/2014/main" id="{E4A0E248-7F96-423E-954A-7ACC1E702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352"/>
              <a:ext cx="816" cy="301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+mj-lt"/>
                </a:rPr>
                <a:t>prior</a:t>
              </a:r>
            </a:p>
          </p:txBody>
        </p:sp>
        <p:sp>
          <p:nvSpPr>
            <p:cNvPr id="47" name="Text Box 7">
              <a:extLst>
                <a:ext uri="{FF2B5EF4-FFF2-40B4-BE49-F238E27FC236}">
                  <a16:creationId xmlns:a16="http://schemas.microsoft.com/office/drawing/2014/main" id="{F42FC5FA-9EE8-49BE-AED8-DD1E79533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2352"/>
              <a:ext cx="816" cy="301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data</a:t>
              </a:r>
            </a:p>
          </p:txBody>
        </p:sp>
        <p:sp>
          <p:nvSpPr>
            <p:cNvPr id="48" name="Text Box 8">
              <a:extLst>
                <a:ext uri="{FF2B5EF4-FFF2-40B4-BE49-F238E27FC236}">
                  <a16:creationId xmlns:a16="http://schemas.microsoft.com/office/drawing/2014/main" id="{25FEC382-E9A9-4DF7-B2A1-234F0441E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352"/>
              <a:ext cx="816" cy="301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+mj-lt"/>
                </a:rPr>
                <a:t>next</a:t>
              </a:r>
            </a:p>
          </p:txBody>
        </p:sp>
      </p:grpSp>
      <p:sp>
        <p:nvSpPr>
          <p:cNvPr id="49" name="Text Box 9">
            <a:extLst>
              <a:ext uri="{FF2B5EF4-FFF2-40B4-BE49-F238E27FC236}">
                <a16:creationId xmlns:a16="http://schemas.microsoft.com/office/drawing/2014/main" id="{00A30123-9364-4B37-B916-18A24E066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89" y="4270515"/>
            <a:ext cx="8153400" cy="128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buSzPct val="85000"/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  <a:cs typeface="Times New Roman" pitchFamily="18" charset="0"/>
              </a:rPr>
              <a:t>data：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  <a:cs typeface="Times New Roman" pitchFamily="18" charset="0"/>
              </a:rPr>
              <a:t>数据域，存储数据元素；</a:t>
            </a:r>
          </a:p>
          <a:p>
            <a:pPr algn="just" eaLnBrk="1" hangingPunct="1">
              <a:lnSpc>
                <a:spcPct val="110000"/>
              </a:lnSpc>
              <a:buSzPct val="85000"/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  <a:cs typeface="Times New Roman" pitchFamily="18" charset="0"/>
              </a:rPr>
              <a:t>prior：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  <a:cs typeface="Times New Roman" pitchFamily="18" charset="0"/>
              </a:rPr>
              <a:t>指针域，存储该结点的前趋结点地址；</a:t>
            </a:r>
          </a:p>
          <a:p>
            <a:pPr algn="just" eaLnBrk="1" hangingPunct="1">
              <a:lnSpc>
                <a:spcPct val="110000"/>
              </a:lnSpc>
              <a:buSzPct val="85000"/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  <a:cs typeface="Times New Roman" pitchFamily="18" charset="0"/>
              </a:rPr>
              <a:t>next：</a:t>
            </a:r>
            <a:r>
              <a:rPr kumimoji="1"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anose="020B0503020204020204" pitchFamily="34" charset="-122"/>
                <a:cs typeface="Times New Roman" pitchFamily="18" charset="0"/>
              </a:rPr>
              <a:t>指针域，存储该结点的后继结点地址。</a:t>
            </a:r>
          </a:p>
        </p:txBody>
      </p:sp>
    </p:spTree>
    <p:extLst>
      <p:ext uri="{BB962C8B-B14F-4D97-AF65-F5344CB8AC3E}">
        <p14:creationId xmlns:p14="http://schemas.microsoft.com/office/powerpoint/2010/main" val="4278589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2.5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顺序表和单链表的比较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7994FC0-90AF-4578-A87F-312083A4D23B}"/>
              </a:ext>
            </a:extLst>
          </p:cNvPr>
          <p:cNvSpPr txBox="1">
            <a:spLocks noChangeArrowheads="1"/>
          </p:cNvSpPr>
          <p:nvPr/>
        </p:nvSpPr>
        <p:spPr>
          <a:xfrm>
            <a:off x="377299" y="1330670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存储分配方式比较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顺序表采用顺序存储结构，即用一段地址连续的存储单元</a:t>
            </a: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存储线性表的数据元素，数据元素之间的逻辑关系通过</a:t>
            </a: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单链表采用链接存储结构，即用一组</a:t>
            </a: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的存储单元存放线性表的元素。用</a:t>
            </a:r>
            <a:r>
              <a:rPr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来反映数据元素之间的逻辑关系。</a:t>
            </a:r>
          </a:p>
        </p:txBody>
      </p:sp>
    </p:spTree>
    <p:extLst>
      <p:ext uri="{BB962C8B-B14F-4D97-AF65-F5344CB8AC3E}">
        <p14:creationId xmlns:p14="http://schemas.microsoft.com/office/powerpoint/2010/main" val="199474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2.5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顺序表和单链表的比较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2F79D4-3FB5-4D75-A8CD-677589E288C6}"/>
              </a:ext>
            </a:extLst>
          </p:cNvPr>
          <p:cNvSpPr txBox="1">
            <a:spLocks noChangeArrowheads="1"/>
          </p:cNvSpPr>
          <p:nvPr/>
        </p:nvSpPr>
        <p:spPr>
          <a:xfrm>
            <a:off x="399333" y="1303128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时间性能比较 </a:t>
            </a:r>
          </a:p>
          <a:p>
            <a:pPr eaLnBrk="1" hangingPunct="1">
              <a:defRPr/>
            </a:pPr>
            <a:r>
              <a:rPr lang="zh-CN" altLang="en-US" sz="28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时间性能是指实现基于某种存储结构的基本操作（即算法）的时间复杂度。 </a:t>
            </a:r>
          </a:p>
          <a:p>
            <a:pPr lvl="1" eaLnBrk="1" hangingPunct="1">
              <a:defRPr/>
            </a:pPr>
            <a:r>
              <a:rPr lang="zh-CN" altLang="en-US" sz="24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按位查找：</a:t>
            </a:r>
          </a:p>
          <a:p>
            <a:pPr lvl="2" eaLnBrk="1" hangingPunct="1">
              <a:defRPr/>
            </a:pPr>
            <a:r>
              <a:rPr lang="zh-CN" altLang="en-US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顺序表的时间为Ｏ</a:t>
            </a:r>
            <a:r>
              <a:rPr lang="en-US" altLang="zh-CN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，是随机存取；</a:t>
            </a:r>
          </a:p>
          <a:p>
            <a:pPr lvl="2" eaLnBrk="1" hangingPunct="1">
              <a:defRPr/>
            </a:pPr>
            <a:r>
              <a:rPr lang="zh-CN" altLang="en-US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单链表的时间为Ｏ</a:t>
            </a:r>
            <a:r>
              <a:rPr lang="en-US" altLang="zh-CN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zh-CN" altLang="en-US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，是顺序存取。</a:t>
            </a:r>
          </a:p>
          <a:p>
            <a:pPr lvl="1" eaLnBrk="1" hangingPunct="1">
              <a:defRPr/>
            </a:pPr>
            <a:r>
              <a:rPr lang="zh-CN" altLang="en-US" sz="24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插入和删除：</a:t>
            </a:r>
          </a:p>
          <a:p>
            <a:pPr lvl="2" eaLnBrk="1" hangingPunct="1">
              <a:defRPr/>
            </a:pPr>
            <a:r>
              <a:rPr lang="zh-CN" altLang="en-US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顺序表需移动表长一半的元素，时间为Ｏ</a:t>
            </a:r>
            <a:r>
              <a:rPr lang="en-US" altLang="zh-CN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zh-CN" altLang="en-US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2" eaLnBrk="1" hangingPunct="1">
              <a:defRPr/>
            </a:pPr>
            <a:r>
              <a:rPr lang="zh-CN" altLang="en-US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单链表不需要移动元素，在给出某个合适位置的指针后，插入和删除操作所需的时间仅为Ｏ</a:t>
            </a:r>
            <a:r>
              <a:rPr lang="en-US" altLang="zh-CN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62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2.5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顺序表和单链表的比较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2F79D4-3FB5-4D75-A8CD-677589E288C6}"/>
              </a:ext>
            </a:extLst>
          </p:cNvPr>
          <p:cNvSpPr txBox="1">
            <a:spLocks noChangeArrowheads="1"/>
          </p:cNvSpPr>
          <p:nvPr/>
        </p:nvSpPr>
        <p:spPr>
          <a:xfrm>
            <a:off x="399333" y="1303128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空间性能比较 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空间性能是指某种存储结构所占用的存储空间的大小。 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定义结点的存储密度：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4A80E-8BA7-47DC-A8DD-8BC182A79460}"/>
              </a:ext>
            </a:extLst>
          </p:cNvPr>
          <p:cNvGrpSpPr>
            <a:grpSpLocks/>
          </p:cNvGrpSpPr>
          <p:nvPr/>
        </p:nvGrpSpPr>
        <p:grpSpPr bwMode="auto">
          <a:xfrm>
            <a:off x="1766161" y="2824131"/>
            <a:ext cx="5746750" cy="798512"/>
            <a:chOff x="1271" y="2330"/>
            <a:chExt cx="3620" cy="503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3886F1A-C8E2-4E5E-9AE1-E853F963B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2330"/>
              <a:ext cx="2498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数据域占用的存储量</a:t>
              </a:r>
              <a:endPara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华文行楷" pitchFamily="2" charset="-122"/>
                <a:cs typeface="Times New Roman" pitchFamily="18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整个结点占用的存储量</a:t>
              </a:r>
              <a:endPara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15F9214-C399-4A89-A43B-B838982A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2618"/>
              <a:ext cx="2267" cy="1"/>
            </a:xfrm>
            <a:custGeom>
              <a:avLst/>
              <a:gdLst>
                <a:gd name="T0" fmla="*/ 0 w 2631"/>
                <a:gd name="T1" fmla="*/ 0 h 2"/>
                <a:gd name="T2" fmla="*/ 327 w 2631"/>
                <a:gd name="T3" fmla="*/ 1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31" h="2">
                  <a:moveTo>
                    <a:pt x="0" y="0"/>
                  </a:moveTo>
                  <a:lnTo>
                    <a:pt x="2631" y="2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C87BB19-8B6F-4E9E-A0B1-CCAB3FDFC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2497"/>
              <a:ext cx="9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存储密度＝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89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2.5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顺序表和单链表的比较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2F79D4-3FB5-4D75-A8CD-677589E288C6}"/>
              </a:ext>
            </a:extLst>
          </p:cNvPr>
          <p:cNvSpPr txBox="1">
            <a:spLocks noChangeArrowheads="1"/>
          </p:cNvSpPr>
          <p:nvPr/>
        </p:nvSpPr>
        <p:spPr>
          <a:xfrm>
            <a:off x="399333" y="1303128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空间性能比较 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结点的存储密度：</a:t>
            </a:r>
          </a:p>
          <a:p>
            <a:pPr lvl="2" eaLnBrk="1" hangingPunct="1">
              <a:defRPr/>
            </a:pPr>
            <a:r>
              <a:rPr lang="zh-CN" altLang="en-US" sz="21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顺序表中每个结点的存储密度为</a:t>
            </a:r>
            <a:r>
              <a:rPr lang="en-US" altLang="zh-CN" sz="21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（只存储数据元素），没有浪费空间；</a:t>
            </a:r>
          </a:p>
          <a:p>
            <a:pPr lvl="2" eaLnBrk="1" hangingPunct="1">
              <a:defRPr/>
            </a:pPr>
            <a:r>
              <a:rPr lang="zh-CN" altLang="en-US" sz="21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单链表的每个结点的存储密度</a:t>
            </a:r>
            <a:r>
              <a:rPr lang="en-US" altLang="zh-CN" sz="21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&lt;1</a:t>
            </a:r>
            <a:r>
              <a:rPr lang="zh-CN" altLang="en-US" sz="21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（包括数据域和指针域），有指针的结构性开销。</a:t>
            </a:r>
          </a:p>
          <a:p>
            <a:pPr lvl="1"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整体结构：</a:t>
            </a:r>
          </a:p>
          <a:p>
            <a:pPr lvl="2" eaLnBrk="1" hangingPunct="1">
              <a:defRPr/>
            </a:pPr>
            <a:r>
              <a:rPr lang="zh-CN" altLang="en-US" sz="21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顺序表需要预分配存储空间，如果预分配得过大，造成浪费，若估计得过小，又将发生上溢；</a:t>
            </a:r>
          </a:p>
          <a:p>
            <a:pPr lvl="2" eaLnBrk="1" hangingPunct="1">
              <a:defRPr/>
            </a:pPr>
            <a:r>
              <a:rPr lang="zh-CN" altLang="en-US" sz="21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单链表不需要预分配空间，只要有内存空间可以分配，单链表中的元素个数就没有限制。</a:t>
            </a:r>
          </a:p>
        </p:txBody>
      </p:sp>
    </p:spTree>
    <p:extLst>
      <p:ext uri="{BB962C8B-B14F-4D97-AF65-F5344CB8AC3E}">
        <p14:creationId xmlns:p14="http://schemas.microsoft.com/office/powerpoint/2010/main" val="3679743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2.5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顺序表和单链表的比较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2F79D4-3FB5-4D75-A8CD-677589E288C6}"/>
              </a:ext>
            </a:extLst>
          </p:cNvPr>
          <p:cNvSpPr txBox="1">
            <a:spLocks noChangeArrowheads="1"/>
          </p:cNvSpPr>
          <p:nvPr/>
        </p:nvSpPr>
        <p:spPr>
          <a:xfrm>
            <a:off x="399333" y="1303128"/>
            <a:ext cx="8229600" cy="1008063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⑴若线性表需频繁查找却很少进行插入和删除操作，或其操作和元素在表中的位置密切相关时，宜采用顺序表作为存储结构；若线性表需频繁插入和删除时，则宜采用单链表做存储结构。</a:t>
            </a: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⑵当线性表中元素个数变化较大或者未知时，最好使用单链表实现；而如果用户事先知道线性表的大致长度，使用顺序表的空间效率会更高。</a:t>
            </a:r>
          </a:p>
          <a:p>
            <a:pPr eaLnBrk="1" hangingPunct="1"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总之，线性表的顺序实现和链表实现各有其优缺点，不能笼统地说哪种实现更好，只能根据实际问题的具体需要，并对各方面的优缺点加以综合平衡，才能最终选定比较适宜的实现方法。</a:t>
            </a:r>
          </a:p>
        </p:txBody>
      </p:sp>
    </p:spTree>
    <p:extLst>
      <p:ext uri="{BB962C8B-B14F-4D97-AF65-F5344CB8AC3E}">
        <p14:creationId xmlns:p14="http://schemas.microsoft.com/office/powerpoint/2010/main" val="342553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知识要点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E6ACF-8A09-45C7-9641-E046771C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44" y="1488367"/>
            <a:ext cx="6813312" cy="41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2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知识要点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E6ACF-8A09-45C7-9641-E046771C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44" y="1488367"/>
            <a:ext cx="6813312" cy="41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1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标题 13">
            <a:extLst>
              <a:ext uri="{FF2B5EF4-FFF2-40B4-BE49-F238E27FC236}">
                <a16:creationId xmlns:a16="http://schemas.microsoft.com/office/drawing/2014/main" id="{385DC77F-9CA5-4129-AEFC-B45F5450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93709"/>
            <a:ext cx="8229600" cy="39647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2.1  </a:t>
            </a:r>
            <a:r>
              <a:rPr lang="zh-CN" altLang="en-US" sz="28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线性表的基本概念</a:t>
            </a:r>
            <a:endParaRPr lang="en-US" altLang="zh-CN" sz="28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2F91BD4-62B6-40CD-A2AF-6F7074F084EF}"/>
              </a:ext>
            </a:extLst>
          </p:cNvPr>
          <p:cNvSpPr txBox="1">
            <a:spLocks/>
          </p:cNvSpPr>
          <p:nvPr/>
        </p:nvSpPr>
        <p:spPr bwMode="auto">
          <a:xfrm>
            <a:off x="467243" y="1236974"/>
            <a:ext cx="8147947" cy="188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575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589360" indent="-22621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75">
                <a:solidFill>
                  <a:schemeClr val="tx1"/>
                </a:solidFill>
                <a:latin typeface="+mn-lt"/>
                <a:ea typeface="+mn-ea"/>
              </a:defRPr>
            </a:lvl2pPr>
            <a:lvl3pPr marL="90606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75">
                <a:solidFill>
                  <a:schemeClr val="tx1"/>
                </a:solidFill>
                <a:latin typeface="+mn-lt"/>
                <a:ea typeface="+mn-ea"/>
              </a:defRPr>
            </a:lvl3pPr>
            <a:lvl4pPr marL="1269206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4pPr>
            <a:lvl5pPr marL="1632347" indent="-180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575">
                <a:solidFill>
                  <a:schemeClr val="tx1"/>
                </a:solidFill>
                <a:latin typeface="+mn-lt"/>
                <a:ea typeface="+mn-ea"/>
              </a:defRPr>
            </a:lvl5pPr>
            <a:lvl6pPr marL="1995524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6pPr>
            <a:lvl7pPr marL="2358347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7pPr>
            <a:lvl8pPr marL="2721169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8pPr>
            <a:lvl9pPr marL="3083991" indent="-18141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线性表的逻辑结构</a:t>
            </a: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线性表是具有相同数据类型的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≥0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）个数据元素组成的有限序列，通常记为</a:t>
            </a:r>
            <a:endParaRPr lang="zh-CN" altLang="en-US" sz="2400" b="1" i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=(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…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lang="en-US" altLang="zh-CN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+1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…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2400" b="1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2" name="Group 6">
            <a:extLst>
              <a:ext uri="{FF2B5EF4-FFF2-40B4-BE49-F238E27FC236}">
                <a16:creationId xmlns:a16="http://schemas.microsoft.com/office/drawing/2014/main" id="{BFCE280E-DDEB-4A71-9DB6-ED174F7C0D22}"/>
              </a:ext>
            </a:extLst>
          </p:cNvPr>
          <p:cNvGrpSpPr>
            <a:grpSpLocks/>
          </p:cNvGrpSpPr>
          <p:nvPr/>
        </p:nvGrpSpPr>
        <p:grpSpPr bwMode="auto">
          <a:xfrm>
            <a:off x="1350446" y="3992065"/>
            <a:ext cx="6299200" cy="522287"/>
            <a:chOff x="725" y="1281"/>
            <a:chExt cx="3968" cy="329"/>
          </a:xfrm>
        </p:grpSpPr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EE9AF590-BC01-4913-9FDB-58A5EE8FC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1290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55EF1FD-1A5F-41B2-931D-11A2F741A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B747027A-A5D9-4296-955F-D74C0C75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1289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A9DC4C33-D647-4ABA-BBE0-7BC796534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321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74336B7F-50B8-468D-A934-DBBBEE51E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1290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2A87717A-2570-4207-8D0A-022603CA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322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66A404D0-B3DD-4712-B54F-F8F588C9F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1289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86BC74B2-8311-4AE8-887C-5FC667602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1335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Text Box 15">
              <a:extLst>
                <a:ext uri="{FF2B5EF4-FFF2-40B4-BE49-F238E27FC236}">
                  <a16:creationId xmlns:a16="http://schemas.microsoft.com/office/drawing/2014/main" id="{12F9EF93-5C09-4BC8-A62A-FBF72DC73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1281"/>
              <a:ext cx="23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1DEE4227-E3A4-4475-BCFD-1FF50D028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4905A199-087B-42CC-A276-8440F838F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09F72A77-3EE9-4709-B767-73F5A0973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6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52CBB367-898A-44C8-8EFD-6A01257E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3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6" name="Line 20">
              <a:extLst>
                <a:ext uri="{FF2B5EF4-FFF2-40B4-BE49-F238E27FC236}">
                  <a16:creationId xmlns:a16="http://schemas.microsoft.com/office/drawing/2014/main" id="{1B97A970-604A-4188-840B-484C2C599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1441"/>
              <a:ext cx="97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526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6258</TotalTime>
  <Words>5807</Words>
  <Application>Microsoft Office PowerPoint</Application>
  <PresentationFormat>全屏显示(4:3)</PresentationFormat>
  <Paragraphs>1231</Paragraphs>
  <Slides>77</Slides>
  <Notes>76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9" baseType="lpstr">
      <vt:lpstr>微软雅黑</vt:lpstr>
      <vt:lpstr>Times New Roman</vt:lpstr>
      <vt:lpstr>等线</vt:lpstr>
      <vt:lpstr>Tahoma</vt:lpstr>
      <vt:lpstr>迷你简启体</vt:lpstr>
      <vt:lpstr>Wingdings</vt:lpstr>
      <vt:lpstr>Courier New</vt:lpstr>
      <vt:lpstr>Arial</vt:lpstr>
      <vt:lpstr>Calibri</vt:lpstr>
      <vt:lpstr>Symbol</vt:lpstr>
      <vt:lpstr>2_Office 主题</vt:lpstr>
      <vt:lpstr>Clip</vt:lpstr>
      <vt:lpstr>第2章  线性表</vt:lpstr>
      <vt:lpstr>实际问题1：学生信息管理</vt:lpstr>
      <vt:lpstr>实际问题1：学生信息管理</vt:lpstr>
      <vt:lpstr>实际问题2：超市商品信息管理</vt:lpstr>
      <vt:lpstr>实际问题2：超市商品信息管理</vt:lpstr>
      <vt:lpstr>面对问题1和问题2</vt:lpstr>
      <vt:lpstr>面对问题1和问题2</vt:lpstr>
      <vt:lpstr>知识要点</vt:lpstr>
      <vt:lpstr>2.1  线性表的基本概念</vt:lpstr>
      <vt:lpstr>2.1  线性表的基本概念</vt:lpstr>
      <vt:lpstr>2.2.1  顺序存储结构</vt:lpstr>
      <vt:lpstr>2.2.1  顺序存储结构</vt:lpstr>
      <vt:lpstr>2.2.1  顺序存储结构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2.2.2   顺序表操作算法</vt:lpstr>
      <vt:lpstr>顺序表的其他操作举例算法——考研题</vt:lpstr>
      <vt:lpstr>小结：顺序表的优缺点</vt:lpstr>
      <vt:lpstr>2.3   线性表的链接存储结构及实现(单链表)</vt:lpstr>
      <vt:lpstr>2.3.1 单链表的存储结构</vt:lpstr>
      <vt:lpstr>2.3.1 单链表的存储结构</vt:lpstr>
      <vt:lpstr>2.3.1 单链表的存储结构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</vt:lpstr>
      <vt:lpstr>2.3.2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2.3.2  单链表的操作算法</vt:lpstr>
      <vt:lpstr>2.3.3  单链表的其他操作举例算法</vt:lpstr>
      <vt:lpstr>2.3.3  单链表的其他操作举例算法</vt:lpstr>
      <vt:lpstr>2.3.3  单链表的其他操作举例算法</vt:lpstr>
      <vt:lpstr>2.3.3  单链表的其他操作举例算法</vt:lpstr>
      <vt:lpstr>2.4   线性表的其他存储结构</vt:lpstr>
      <vt:lpstr>2.4   线性表的其他存储结构</vt:lpstr>
      <vt:lpstr>2.4   线性表的其他存储结构</vt:lpstr>
      <vt:lpstr>2.4   线性表的其他存储结构</vt:lpstr>
      <vt:lpstr>2.4   线性表的其他存储结构</vt:lpstr>
      <vt:lpstr>2.5 顺序表和单链表的比较</vt:lpstr>
      <vt:lpstr>2.5 顺序表和单链表的比较</vt:lpstr>
      <vt:lpstr>2.5 顺序表和单链表的比较</vt:lpstr>
      <vt:lpstr>2.5 顺序表和单链表的比较</vt:lpstr>
      <vt:lpstr>2.5 顺序表和单链表的比较</vt:lpstr>
      <vt:lpstr>知识要点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 b</cp:lastModifiedBy>
  <cp:revision>496</cp:revision>
  <dcterms:created xsi:type="dcterms:W3CDTF">2017-01-10T15:44:52Z</dcterms:created>
  <dcterms:modified xsi:type="dcterms:W3CDTF">2020-12-09T19:12:17Z</dcterms:modified>
</cp:coreProperties>
</file>