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40"/>
  </p:notesMasterIdLst>
  <p:sldIdLst>
    <p:sldId id="494" r:id="rId2"/>
    <p:sldId id="764" r:id="rId3"/>
    <p:sldId id="880" r:id="rId4"/>
    <p:sldId id="840" r:id="rId5"/>
    <p:sldId id="881" r:id="rId6"/>
    <p:sldId id="882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896" r:id="rId21"/>
    <p:sldId id="897" r:id="rId22"/>
    <p:sldId id="898" r:id="rId23"/>
    <p:sldId id="899" r:id="rId24"/>
    <p:sldId id="900" r:id="rId25"/>
    <p:sldId id="901" r:id="rId26"/>
    <p:sldId id="902" r:id="rId27"/>
    <p:sldId id="903" r:id="rId28"/>
    <p:sldId id="904" r:id="rId29"/>
    <p:sldId id="905" r:id="rId30"/>
    <p:sldId id="906" r:id="rId31"/>
    <p:sldId id="907" r:id="rId32"/>
    <p:sldId id="908" r:id="rId33"/>
    <p:sldId id="909" r:id="rId34"/>
    <p:sldId id="910" r:id="rId35"/>
    <p:sldId id="911" r:id="rId36"/>
    <p:sldId id="912" r:id="rId37"/>
    <p:sldId id="913" r:id="rId38"/>
    <p:sldId id="914" r:id="rId3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Tahoma" panose="020B0604030504040204" pitchFamily="34" charset="0"/>
      <p:regular r:id="rId45"/>
      <p:bold r:id="rId46"/>
    </p:embeddedFont>
    <p:embeddedFont>
      <p:font typeface="等线" panose="02010600030101010101" pitchFamily="2" charset="-122"/>
      <p:regular r:id="rId47"/>
      <p:bold r:id="rId48"/>
    </p:embeddedFont>
    <p:embeddedFont>
      <p:font typeface="迷你简启体" panose="03000509000000000000" pitchFamily="65" charset="-122"/>
      <p:regular r:id="rId49"/>
    </p:embeddedFont>
    <p:embeddedFont>
      <p:font typeface="微软雅黑" panose="020B0503020204020204" pitchFamily="34" charset="-122"/>
      <p:regular r:id="rId50"/>
      <p:bold r:id="rId5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314D99-CE97-4E23-A61C-E2A92D2B4EEA}">
          <p14:sldIdLst>
            <p14:sldId id="494"/>
            <p14:sldId id="764"/>
            <p14:sldId id="880"/>
            <p14:sldId id="84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908"/>
            <p14:sldId id="909"/>
            <p14:sldId id="910"/>
            <p14:sldId id="911"/>
            <p14:sldId id="912"/>
            <p14:sldId id="913"/>
            <p14:sldId id="9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6E6E6"/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82157" autoAdjust="0"/>
  </p:normalViewPr>
  <p:slideViewPr>
    <p:cSldViewPr snapToGrid="0">
      <p:cViewPr varScale="1">
        <p:scale>
          <a:sx n="102" d="100"/>
          <a:sy n="102" d="100"/>
        </p:scale>
        <p:origin x="1584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753C6D-1DDE-4F18-9BF4-C9DF0A10EA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9D7F71-5283-40EA-93C1-C85B8211BF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2074C5-5737-44CF-9643-1D3E05C59E96}" type="datetimeFigureOut">
              <a:rPr lang="zh-CN" altLang="en-US"/>
              <a:pPr>
                <a:defRPr/>
              </a:pPr>
              <a:t>2020/12/10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526B2B0-CA23-4EEE-9BBD-68B9AA42E1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71A97D5-DAD9-4843-9056-C5515CD7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8D2B5-1B40-4A7C-B136-3A04F90149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19A7E-50BE-4C2E-BDD1-6F87281C8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2CDD577E-5C75-4AE2-A156-EEDF2B835D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52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0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08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99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17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82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86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55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00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80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23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19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257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11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89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98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15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454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61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98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0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67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369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80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63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98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894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38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156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0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7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0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8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5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22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1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8E2273A-D958-483B-AE4D-D6C7BC518B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8501"/>
            <a:ext cx="9142810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714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pic>
        <p:nvPicPr>
          <p:cNvPr id="4" name="图片 3" descr="AW视觉符号.jpg">
            <a:extLst>
              <a:ext uri="{FF2B5EF4-FFF2-40B4-BE49-F238E27FC236}">
                <a16:creationId xmlns:a16="http://schemas.microsoft.com/office/drawing/2014/main" id="{A0FCB16C-DD90-4106-AB92-E87A1E595B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1796" y="2246812"/>
            <a:ext cx="3522764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706149"/>
            <a:ext cx="4683967" cy="692150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29">
            <a:extLst>
              <a:ext uri="{FF2B5EF4-FFF2-40B4-BE49-F238E27FC236}">
                <a16:creationId xmlns:a16="http://schemas.microsoft.com/office/drawing/2014/main" id="{8A1A4E5F-8141-4E67-9DED-2776F19E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3659189"/>
            <a:ext cx="1503759" cy="365125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2020/12/10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22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E52A9359-C846-4DEE-9179-3691852EBA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53313" y="6392864"/>
            <a:ext cx="4286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7334110F-554E-42C8-A9ED-D5B538DE0F4F}" type="slidenum">
              <a:rPr lang="en-US" altLang="zh-CN" sz="750" smtClean="0"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9325D67-8F99-45FA-88F9-C17E67C53AD2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7881938" y="6508750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B66D383C-BF49-47B7-83CD-EE8C6F39A5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789635" y="6508750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8777108D-79B8-4CEB-9807-C76BD0D93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548" y="915988"/>
            <a:ext cx="7197328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F2DA0A92-18AF-4B26-8C02-C791F11BF5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81875" y="915988"/>
            <a:ext cx="1491854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754669"/>
            <a:ext cx="8330701" cy="436923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n"/>
              <a:defRPr sz="15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350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359079"/>
            <a:ext cx="8229601" cy="528176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1138981"/>
            <a:ext cx="83307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81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CE67F10F-4E1F-4E56-AE32-CA90C6166E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53313" y="6392864"/>
            <a:ext cx="42862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D9467767-FB9E-4EB1-BDF9-14E43F14637C}" type="slidenum">
              <a:rPr lang="en-US" altLang="zh-CN" sz="750" smtClean="0"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连接符 19">
            <a:extLst>
              <a:ext uri="{FF2B5EF4-FFF2-40B4-BE49-F238E27FC236}">
                <a16:creationId xmlns:a16="http://schemas.microsoft.com/office/drawing/2014/main" id="{7682C204-EEB2-479A-A356-5DEEC7AE267E}"/>
              </a:ext>
            </a:extLst>
          </p:cNvPr>
          <p:cNvCxnSpPr>
            <a:stCxn id="6" idx="3"/>
          </p:cNvCxnSpPr>
          <p:nvPr userDrawn="1"/>
        </p:nvCxnSpPr>
        <p:spPr>
          <a:xfrm>
            <a:off x="7881938" y="6508750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14">
            <a:extLst>
              <a:ext uri="{FF2B5EF4-FFF2-40B4-BE49-F238E27FC236}">
                <a16:creationId xmlns:a16="http://schemas.microsoft.com/office/drawing/2014/main" id="{A814623B-3366-44AB-B600-6B4AAA260DB3}"/>
              </a:ext>
            </a:extLst>
          </p:cNvPr>
          <p:cNvCxnSpPr/>
          <p:nvPr userDrawn="1"/>
        </p:nvCxnSpPr>
        <p:spPr>
          <a:xfrm flipV="1">
            <a:off x="2789635" y="6508750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3">
            <a:extLst>
              <a:ext uri="{FF2B5EF4-FFF2-40B4-BE49-F238E27FC236}">
                <a16:creationId xmlns:a16="http://schemas.microsoft.com/office/drawing/2014/main" id="{EAB06A54-672E-49E5-8290-1A21464D64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548" y="915988"/>
            <a:ext cx="7197328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3"/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156EBC3-F703-4F52-B6EC-93D73AA728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81875" y="915988"/>
            <a:ext cx="1491854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3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359079"/>
            <a:ext cx="8229601" cy="528176"/>
          </a:xfrm>
        </p:spPr>
        <p:txBody>
          <a:bodyPr/>
          <a:lstStyle>
            <a:lvl1pPr algn="l"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1385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838FFA0-3DF1-439E-93A7-17519A8427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1691" y="195263"/>
            <a:ext cx="8229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1F4FDFB-923A-48B7-9C72-919FB14AE2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6706" y="1187451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5945C32-2A86-4899-BE8C-4B829FFF4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3E6E398-29B0-4247-B1B4-5456FEF80EDE}" type="datetimeFigureOut">
              <a:rPr lang="zh-CN" altLang="en-US"/>
              <a:pPr>
                <a:defRPr/>
              </a:pPr>
              <a:t>2020/12/10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9A701CF6-D6CA-45DB-8DE6-4758CAF26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1282D1A1-2FAF-4B96-8F31-585382A8A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0340A2-F8D0-43A0-A5CE-AB69B114C7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9" r:id="rId2"/>
    <p:sldLayoutId id="2147484021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75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87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87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87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87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62822" algn="l" rtl="0" eaLnBrk="0" fontAlgn="base" hangingPunct="0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725645" algn="l" rtl="0" eaLnBrk="0" fontAlgn="base" hangingPunct="0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088468" algn="l" rtl="0" eaLnBrk="0" fontAlgn="base" hangingPunct="0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451290" algn="l" rtl="0" eaLnBrk="0" fontAlgn="base" hangingPunct="0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575">
          <a:solidFill>
            <a:schemeClr val="tx1"/>
          </a:solidFill>
          <a:latin typeface="+mn-lt"/>
          <a:ea typeface="+mn-ea"/>
          <a:cs typeface="宋体" charset="0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75">
          <a:solidFill>
            <a:schemeClr val="tx1"/>
          </a:solidFill>
          <a:latin typeface="+mn-lt"/>
          <a:ea typeface="+mn-ea"/>
        </a:defRPr>
      </a:lvl5pPr>
      <a:lvl6pPr marL="1995524" indent="-18141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6pPr>
      <a:lvl7pPr marL="2358347" indent="-18141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7pPr>
      <a:lvl8pPr marL="2721169" indent="-18141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8pPr>
      <a:lvl9pPr marL="3083991" indent="-18141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22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4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68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9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113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757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">
            <a:extLst>
              <a:ext uri="{FF2B5EF4-FFF2-40B4-BE49-F238E27FC236}">
                <a16:creationId xmlns:a16="http://schemas.microsoft.com/office/drawing/2014/main" id="{A33AB1D5-A3D8-4BD0-82FE-EEAC5F1C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966" y="2782606"/>
            <a:ext cx="4907756" cy="519113"/>
          </a:xfrm>
        </p:spPr>
        <p:txBody>
          <a:bodyPr/>
          <a:lstStyle/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章  操作受限的</a:t>
            </a:r>
            <a:br>
              <a:rPr lang="en-US" altLang="zh-CN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线性表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队列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D20620-53BD-4232-97F7-F28FCBC8FE5E}"/>
              </a:ext>
            </a:extLst>
          </p:cNvPr>
          <p:cNvSpPr txBox="1"/>
          <p:nvPr/>
        </p:nvSpPr>
        <p:spPr>
          <a:xfrm>
            <a:off x="3759445" y="4653140"/>
            <a:ext cx="5297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南京师范大学  计算机与电子信息学院</a:t>
            </a:r>
            <a:r>
              <a:rPr lang="en-US" altLang="zh-CN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ctr"/>
            <a:r>
              <a:rPr lang="zh-CN" altLang="en-US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人工智能学院 </a:t>
            </a:r>
            <a:endParaRPr lang="en-US" altLang="zh-CN" b="1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100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启体" panose="03000509000000000000" pitchFamily="65" charset="-122"/>
                <a:ea typeface="迷你简启体" panose="03000509000000000000" pitchFamily="65" charset="-122"/>
              </a:rPr>
              <a:t>陈    波</a:t>
            </a:r>
            <a:r>
              <a:rPr lang="zh-CN" altLang="en-US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教授   博士</a:t>
            </a:r>
            <a:endParaRPr lang="en-US" altLang="zh-CN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22D6AF67-E323-403A-970A-6B128A6B6C05}"/>
              </a:ext>
            </a:extLst>
          </p:cNvPr>
          <p:cNvGrpSpPr>
            <a:grpSpLocks/>
          </p:cNvGrpSpPr>
          <p:nvPr/>
        </p:nvGrpSpPr>
        <p:grpSpPr bwMode="auto">
          <a:xfrm>
            <a:off x="971741" y="2366790"/>
            <a:ext cx="6556375" cy="1220788"/>
            <a:chOff x="686" y="2529"/>
            <a:chExt cx="4130" cy="769"/>
          </a:xfrm>
          <a:solidFill>
            <a:schemeClr val="bg1"/>
          </a:solidFill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9B5D4100-BD36-47CD-A37C-37A29D5FB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  <a:grpFill/>
          </p:grpSpPr>
          <p:sp>
            <p:nvSpPr>
              <p:cNvPr id="16" name="Text Box 8">
                <a:extLst>
                  <a:ext uri="{FF2B5EF4-FFF2-40B4-BE49-F238E27FC236}">
                    <a16:creationId xmlns:a16="http://schemas.microsoft.com/office/drawing/2014/main" id="{8EB2F0FD-B370-4A78-A7B1-36F8A98F69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C600A6BE-1603-473E-B6A8-E7CDC264B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9750DD1B-35C1-4ED0-AD5D-2F789C6BB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2F6E68F3-739B-409C-8A1A-743D265084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12">
                <a:extLst>
                  <a:ext uri="{FF2B5EF4-FFF2-40B4-BE49-F238E27FC236}">
                    <a16:creationId xmlns:a16="http://schemas.microsoft.com/office/drawing/2014/main" id="{1B6F2B6E-D192-4AB3-87EF-9DBE5B3A9D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D5EB0D08-A73F-4E44-9599-B3C230B8F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0        1        2         3        4  </a:t>
              </a: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504CFB7C-72E4-44D9-9D08-D9DD613BA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23191F08-035E-4A6D-A597-6E76D3297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入队</a:t>
              </a: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09E57751-03C2-4C3B-BA9F-BE123ED0E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B24345AF-7913-4EAC-AF9D-F607F789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" y="2642"/>
              <a:ext cx="57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出队</a:t>
              </a:r>
            </a:p>
          </p:txBody>
        </p:sp>
      </p:grpSp>
      <p:sp>
        <p:nvSpPr>
          <p:cNvPr id="21" name="Text Box 18">
            <a:extLst>
              <a:ext uri="{FF2B5EF4-FFF2-40B4-BE49-F238E27FC236}">
                <a16:creationId xmlns:a16="http://schemas.microsoft.com/office/drawing/2014/main" id="{9D387128-4F38-4B7B-B98C-484CB2AE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129" y="1550815"/>
            <a:ext cx="391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依次入队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2C0A22E1-F87B-42EC-9B33-9717BA7D5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366" y="2919240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1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29" name="Group 26">
            <a:extLst>
              <a:ext uri="{FF2B5EF4-FFF2-40B4-BE49-F238E27FC236}">
                <a16:creationId xmlns:a16="http://schemas.microsoft.com/office/drawing/2014/main" id="{5C6874E3-B015-4ABB-B8B8-61193105AF31}"/>
              </a:ext>
            </a:extLst>
          </p:cNvPr>
          <p:cNvGrpSpPr>
            <a:grpSpLocks/>
          </p:cNvGrpSpPr>
          <p:nvPr/>
        </p:nvGrpSpPr>
        <p:grpSpPr bwMode="auto">
          <a:xfrm>
            <a:off x="2008379" y="3609803"/>
            <a:ext cx="1035050" cy="903287"/>
            <a:chOff x="2567" y="2939"/>
            <a:chExt cx="652" cy="569"/>
          </a:xfrm>
        </p:grpSpPr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0C53BA47-15E7-46E5-9EBA-034144D7C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1" name="Text Box 28">
              <a:extLst>
                <a:ext uri="{FF2B5EF4-FFF2-40B4-BE49-F238E27FC236}">
                  <a16:creationId xmlns:a16="http://schemas.microsoft.com/office/drawing/2014/main" id="{C13F49BE-9DE4-43ED-8782-78891162D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rear</a:t>
              </a:r>
            </a:p>
          </p:txBody>
        </p:sp>
      </p:grpSp>
      <p:grpSp>
        <p:nvGrpSpPr>
          <p:cNvPr id="32" name="Group 39">
            <a:extLst>
              <a:ext uri="{FF2B5EF4-FFF2-40B4-BE49-F238E27FC236}">
                <a16:creationId xmlns:a16="http://schemas.microsoft.com/office/drawing/2014/main" id="{AE8F91DA-C937-4077-8177-399F4823E4ED}"/>
              </a:ext>
            </a:extLst>
          </p:cNvPr>
          <p:cNvGrpSpPr>
            <a:grpSpLocks/>
          </p:cNvGrpSpPr>
          <p:nvPr/>
        </p:nvGrpSpPr>
        <p:grpSpPr bwMode="auto">
          <a:xfrm>
            <a:off x="1079691" y="3605040"/>
            <a:ext cx="1035050" cy="1330325"/>
            <a:chOff x="694" y="2604"/>
            <a:chExt cx="652" cy="838"/>
          </a:xfrm>
        </p:grpSpPr>
        <p:sp>
          <p:nvSpPr>
            <p:cNvPr id="33" name="Line 37">
              <a:extLst>
                <a:ext uri="{FF2B5EF4-FFF2-40B4-BE49-F238E27FC236}">
                  <a16:creationId xmlns:a16="http://schemas.microsoft.com/office/drawing/2014/main" id="{A95AD760-0DE6-463B-8244-C8251596A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0" y="2604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4" name="Text Box 38">
              <a:extLst>
                <a:ext uri="{FF2B5EF4-FFF2-40B4-BE49-F238E27FC236}">
                  <a16:creationId xmlns:a16="http://schemas.microsoft.com/office/drawing/2014/main" id="{1D4EC441-B118-43F3-8605-0A0EA1A72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846"/>
              <a:ext cx="65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front rear</a:t>
              </a:r>
            </a:p>
          </p:txBody>
        </p:sp>
      </p:grpSp>
      <p:sp>
        <p:nvSpPr>
          <p:cNvPr id="35" name="Rectangle 40">
            <a:extLst>
              <a:ext uri="{FF2B5EF4-FFF2-40B4-BE49-F238E27FC236}">
                <a16:creationId xmlns:a16="http://schemas.microsoft.com/office/drawing/2014/main" id="{34EAF92F-1812-4D4A-8E6A-1DD302F66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54" y="4521028"/>
            <a:ext cx="900112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id="{16F2564E-A1AB-46E6-9082-79F5CAB4B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229" y="5186190"/>
            <a:ext cx="4210050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入队操作时间性能为</a:t>
            </a:r>
            <a:r>
              <a:rPr lang="en-US" altLang="zh-CN" sz="28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800" b="1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7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76DF39DB-3D15-4556-AE91-34B69154EC04}"/>
              </a:ext>
            </a:extLst>
          </p:cNvPr>
          <p:cNvGrpSpPr>
            <a:grpSpLocks/>
          </p:cNvGrpSpPr>
          <p:nvPr/>
        </p:nvGrpSpPr>
        <p:grpSpPr bwMode="auto">
          <a:xfrm>
            <a:off x="915816" y="2300689"/>
            <a:ext cx="6562725" cy="1220788"/>
            <a:chOff x="682" y="2529"/>
            <a:chExt cx="4134" cy="769"/>
          </a:xfrm>
          <a:solidFill>
            <a:schemeClr val="bg1"/>
          </a:solidFill>
        </p:grpSpPr>
        <p:grpSp>
          <p:nvGrpSpPr>
            <p:cNvPr id="26" name="Group 3">
              <a:extLst>
                <a:ext uri="{FF2B5EF4-FFF2-40B4-BE49-F238E27FC236}">
                  <a16:creationId xmlns:a16="http://schemas.microsoft.com/office/drawing/2014/main" id="{97C9C18E-F544-43D8-8F3D-F682FC9784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  <a:grpFill/>
          </p:grpSpPr>
          <p:sp>
            <p:nvSpPr>
              <p:cNvPr id="40" name="Text Box 4">
                <a:extLst>
                  <a:ext uri="{FF2B5EF4-FFF2-40B4-BE49-F238E27FC236}">
                    <a16:creationId xmlns:a16="http://schemas.microsoft.com/office/drawing/2014/main" id="{9217DF48-0A40-4D10-9D8D-B67EE9B883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9F180BF2-F93F-46B1-B3B5-93FB3A6EA5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Text Box 6">
                <a:extLst>
                  <a:ext uri="{FF2B5EF4-FFF2-40B4-BE49-F238E27FC236}">
                    <a16:creationId xmlns:a16="http://schemas.microsoft.com/office/drawing/2014/main" id="{C6819B9C-FFA4-40A4-B94A-099E7B22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Text Box 7">
                <a:extLst>
                  <a:ext uri="{FF2B5EF4-FFF2-40B4-BE49-F238E27FC236}">
                    <a16:creationId xmlns:a16="http://schemas.microsoft.com/office/drawing/2014/main" id="{F10DB7E2-89EB-4ACA-AF1E-FF15EE000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BE70D342-CC01-4591-BF64-AD5D03DBA3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" name="Text Box 9">
              <a:extLst>
                <a:ext uri="{FF2B5EF4-FFF2-40B4-BE49-F238E27FC236}">
                  <a16:creationId xmlns:a16="http://schemas.microsoft.com/office/drawing/2014/main" id="{E541FA2A-4808-4BEB-952E-118CD6A4E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0        1        2         3        4  </a:t>
              </a: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83C279A8-BB53-4DEF-886B-03FE2FFB6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Text Box 11">
              <a:extLst>
                <a:ext uri="{FF2B5EF4-FFF2-40B4-BE49-F238E27FC236}">
                  <a16:creationId xmlns:a16="http://schemas.microsoft.com/office/drawing/2014/main" id="{2D5C9EEF-2E42-4B87-B5E6-0A2A86520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入队</a:t>
              </a:r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8754C417-72DD-4D63-B428-827C3E837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Text Box 13">
              <a:extLst>
                <a:ext uri="{FF2B5EF4-FFF2-40B4-BE49-F238E27FC236}">
                  <a16:creationId xmlns:a16="http://schemas.microsoft.com/office/drawing/2014/main" id="{06440458-014A-45B2-8F38-6A88BFB21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" y="2640"/>
              <a:ext cx="57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出队</a:t>
              </a:r>
            </a:p>
          </p:txBody>
        </p:sp>
      </p:grpSp>
      <p:sp>
        <p:nvSpPr>
          <p:cNvPr id="45" name="Text Box 14">
            <a:extLst>
              <a:ext uri="{FF2B5EF4-FFF2-40B4-BE49-F238E27FC236}">
                <a16:creationId xmlns:a16="http://schemas.microsoft.com/office/drawing/2014/main" id="{B3DBD70A-AA1E-4528-A13D-CD8B4921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54" y="1484714"/>
            <a:ext cx="391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依次入队</a:t>
            </a:r>
          </a:p>
        </p:txBody>
      </p:sp>
      <p:sp>
        <p:nvSpPr>
          <p:cNvPr id="46" name="Text Box 15">
            <a:extLst>
              <a:ext uri="{FF2B5EF4-FFF2-40B4-BE49-F238E27FC236}">
                <a16:creationId xmlns:a16="http://schemas.microsoft.com/office/drawing/2014/main" id="{5496E495-F949-48CA-855C-29E387181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791" y="2853139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1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47" name="Text Box 16">
            <a:extLst>
              <a:ext uri="{FF2B5EF4-FFF2-40B4-BE49-F238E27FC236}">
                <a16:creationId xmlns:a16="http://schemas.microsoft.com/office/drawing/2014/main" id="{5E69A00B-7B5E-49DF-B7A5-9106BCDA1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79" y="2856314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2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48" name="Group 25">
            <a:extLst>
              <a:ext uri="{FF2B5EF4-FFF2-40B4-BE49-F238E27FC236}">
                <a16:creationId xmlns:a16="http://schemas.microsoft.com/office/drawing/2014/main" id="{186A1D75-870C-4FD2-83C8-E160FC6E2625}"/>
              </a:ext>
            </a:extLst>
          </p:cNvPr>
          <p:cNvGrpSpPr>
            <a:grpSpLocks/>
          </p:cNvGrpSpPr>
          <p:nvPr/>
        </p:nvGrpSpPr>
        <p:grpSpPr bwMode="auto">
          <a:xfrm>
            <a:off x="2858266" y="3556402"/>
            <a:ext cx="1035050" cy="903287"/>
            <a:chOff x="2567" y="2939"/>
            <a:chExt cx="652" cy="569"/>
          </a:xfrm>
        </p:grpSpPr>
        <p:sp>
          <p:nvSpPr>
            <p:cNvPr id="49" name="Line 26">
              <a:extLst>
                <a:ext uri="{FF2B5EF4-FFF2-40B4-BE49-F238E27FC236}">
                  <a16:creationId xmlns:a16="http://schemas.microsoft.com/office/drawing/2014/main" id="{DF6610F9-BC2B-4A08-884D-7827C5FB3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" name="Text Box 27">
              <a:extLst>
                <a:ext uri="{FF2B5EF4-FFF2-40B4-BE49-F238E27FC236}">
                  <a16:creationId xmlns:a16="http://schemas.microsoft.com/office/drawing/2014/main" id="{1CAA8723-B137-4A49-8104-079C8EDDA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j-lt"/>
                </a:rPr>
                <a:t>rear</a:t>
              </a:r>
            </a:p>
          </p:txBody>
        </p:sp>
      </p:grpSp>
      <p:sp>
        <p:nvSpPr>
          <p:cNvPr id="51" name="Text Box 31">
            <a:extLst>
              <a:ext uri="{FF2B5EF4-FFF2-40B4-BE49-F238E27FC236}">
                <a16:creationId xmlns:a16="http://schemas.microsoft.com/office/drawing/2014/main" id="{4BA7824A-5CAF-46B8-85E2-B55CA5555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991" y="4948639"/>
            <a:ext cx="4546600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入队操作时间性能仍为</a:t>
            </a:r>
            <a:r>
              <a:rPr lang="en-US" altLang="zh-CN" sz="2800" b="1" i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800" b="1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Group 32">
            <a:extLst>
              <a:ext uri="{FF2B5EF4-FFF2-40B4-BE49-F238E27FC236}">
                <a16:creationId xmlns:a16="http://schemas.microsoft.com/office/drawing/2014/main" id="{C3D99C14-08B9-46AF-9ECB-47280BD06DB8}"/>
              </a:ext>
            </a:extLst>
          </p:cNvPr>
          <p:cNvGrpSpPr>
            <a:grpSpLocks/>
          </p:cNvGrpSpPr>
          <p:nvPr/>
        </p:nvGrpSpPr>
        <p:grpSpPr bwMode="auto">
          <a:xfrm>
            <a:off x="1013591" y="3538939"/>
            <a:ext cx="1035050" cy="903288"/>
            <a:chOff x="694" y="2604"/>
            <a:chExt cx="652" cy="569"/>
          </a:xfrm>
        </p:grpSpPr>
        <p:sp>
          <p:nvSpPr>
            <p:cNvPr id="53" name="Line 33">
              <a:extLst>
                <a:ext uri="{FF2B5EF4-FFF2-40B4-BE49-F238E27FC236}">
                  <a16:creationId xmlns:a16="http://schemas.microsoft.com/office/drawing/2014/main" id="{D5CC8ACB-718A-4F14-881B-584CB0851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0" y="2604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4" name="Text Box 34">
              <a:extLst>
                <a:ext uri="{FF2B5EF4-FFF2-40B4-BE49-F238E27FC236}">
                  <a16:creationId xmlns:a16="http://schemas.microsoft.com/office/drawing/2014/main" id="{251E9824-AFA5-4F35-A9B6-83ACA712E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846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+mj-lt"/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5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sp>
        <p:nvSpPr>
          <p:cNvPr id="45" name="Text Box 14">
            <a:extLst>
              <a:ext uri="{FF2B5EF4-FFF2-40B4-BE49-F238E27FC236}">
                <a16:creationId xmlns:a16="http://schemas.microsoft.com/office/drawing/2014/main" id="{B3DBD70A-AA1E-4528-A13D-CD8B4921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54" y="1484714"/>
            <a:ext cx="391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依次入队</a:t>
            </a:r>
          </a:p>
        </p:txBody>
      </p:sp>
      <p:grpSp>
        <p:nvGrpSpPr>
          <p:cNvPr id="29" name="Group 2">
            <a:extLst>
              <a:ext uri="{FF2B5EF4-FFF2-40B4-BE49-F238E27FC236}">
                <a16:creationId xmlns:a16="http://schemas.microsoft.com/office/drawing/2014/main" id="{9CEAE49A-3EA1-4E3C-B9E2-099397E77DE6}"/>
              </a:ext>
            </a:extLst>
          </p:cNvPr>
          <p:cNvGrpSpPr>
            <a:grpSpLocks/>
          </p:cNvGrpSpPr>
          <p:nvPr/>
        </p:nvGrpSpPr>
        <p:grpSpPr bwMode="auto">
          <a:xfrm>
            <a:off x="1065576" y="2427383"/>
            <a:ext cx="6534150" cy="1220788"/>
            <a:chOff x="700" y="2529"/>
            <a:chExt cx="4116" cy="769"/>
          </a:xfrm>
          <a:solidFill>
            <a:schemeClr val="bg1"/>
          </a:solidFill>
        </p:grpSpPr>
        <p:grpSp>
          <p:nvGrpSpPr>
            <p:cNvPr id="30" name="Group 3">
              <a:extLst>
                <a:ext uri="{FF2B5EF4-FFF2-40B4-BE49-F238E27FC236}">
                  <a16:creationId xmlns:a16="http://schemas.microsoft.com/office/drawing/2014/main" id="{7FE43922-8379-4D73-992B-B239117EAE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  <a:grpFill/>
          </p:grpSpPr>
          <p:sp>
            <p:nvSpPr>
              <p:cNvPr id="36" name="Text Box 4">
                <a:extLst>
                  <a:ext uri="{FF2B5EF4-FFF2-40B4-BE49-F238E27FC236}">
                    <a16:creationId xmlns:a16="http://schemas.microsoft.com/office/drawing/2014/main" id="{121E6F3A-7C76-4817-B375-C122FF1C6C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Text Box 5">
                <a:extLst>
                  <a:ext uri="{FF2B5EF4-FFF2-40B4-BE49-F238E27FC236}">
                    <a16:creationId xmlns:a16="http://schemas.microsoft.com/office/drawing/2014/main" id="{D2EB2DAA-3A96-4F11-B7D3-8D99C659E4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Text Box 6">
                <a:extLst>
                  <a:ext uri="{FF2B5EF4-FFF2-40B4-BE49-F238E27FC236}">
                    <a16:creationId xmlns:a16="http://schemas.microsoft.com/office/drawing/2014/main" id="{79842075-2241-4520-BBFA-BAAF20EDE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" name="Text Box 7">
                <a:extLst>
                  <a:ext uri="{FF2B5EF4-FFF2-40B4-BE49-F238E27FC236}">
                    <a16:creationId xmlns:a16="http://schemas.microsoft.com/office/drawing/2014/main" id="{5EC3299E-C57A-43AC-BD62-FE62A603DC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Text Box 8">
                <a:extLst>
                  <a:ext uri="{FF2B5EF4-FFF2-40B4-BE49-F238E27FC236}">
                    <a16:creationId xmlns:a16="http://schemas.microsoft.com/office/drawing/2014/main" id="{B6C9E53F-0E24-43DA-A235-C98A6CBEE5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9B6DF42D-4B65-4868-894B-A46BFC61F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0        1        2         3        4  </a:t>
              </a:r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id="{31C94C9D-8640-4025-A6F6-0EF068AAA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52F71D4D-4796-47A2-9C18-305C4A201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入队</a:t>
              </a:r>
            </a:p>
          </p:txBody>
        </p:sp>
        <p:sp>
          <p:nvSpPr>
            <p:cNvPr id="34" name="Line 12">
              <a:extLst>
                <a:ext uri="{FF2B5EF4-FFF2-40B4-BE49-F238E27FC236}">
                  <a16:creationId xmlns:a16="http://schemas.microsoft.com/office/drawing/2014/main" id="{5F865255-9614-49BB-9A1D-AD91AF1E07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Text Box 13">
              <a:extLst>
                <a:ext uri="{FF2B5EF4-FFF2-40B4-BE49-F238E27FC236}">
                  <a16:creationId xmlns:a16="http://schemas.microsoft.com/office/drawing/2014/main" id="{E2F857AD-AD63-456E-B495-C2735876B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" y="2661"/>
              <a:ext cx="57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出队</a:t>
              </a:r>
            </a:p>
          </p:txBody>
        </p:sp>
      </p:grpSp>
      <p:sp>
        <p:nvSpPr>
          <p:cNvPr id="59" name="Text Box 15">
            <a:extLst>
              <a:ext uri="{FF2B5EF4-FFF2-40B4-BE49-F238E27FC236}">
                <a16:creationId xmlns:a16="http://schemas.microsoft.com/office/drawing/2014/main" id="{CCDD3FDA-1A51-4449-946E-977A6B3F1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976" y="2979833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1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60" name="Text Box 16">
            <a:extLst>
              <a:ext uri="{FF2B5EF4-FFF2-40B4-BE49-F238E27FC236}">
                <a16:creationId xmlns:a16="http://schemas.microsoft.com/office/drawing/2014/main" id="{FE98FACF-0235-4E62-A3B3-832ABE782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7264" y="2983008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2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61" name="Text Box 17">
            <a:extLst>
              <a:ext uri="{FF2B5EF4-FFF2-40B4-BE49-F238E27FC236}">
                <a16:creationId xmlns:a16="http://schemas.microsoft.com/office/drawing/2014/main" id="{E1661E64-2B3B-4B87-A436-05C1DFAE9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751" y="2983008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62" name="Group 28">
            <a:extLst>
              <a:ext uri="{FF2B5EF4-FFF2-40B4-BE49-F238E27FC236}">
                <a16:creationId xmlns:a16="http://schemas.microsoft.com/office/drawing/2014/main" id="{926BE9DB-89D9-4D95-B70B-CD0E136AD393}"/>
              </a:ext>
            </a:extLst>
          </p:cNvPr>
          <p:cNvGrpSpPr>
            <a:grpSpLocks/>
          </p:cNvGrpSpPr>
          <p:nvPr/>
        </p:nvGrpSpPr>
        <p:grpSpPr bwMode="auto">
          <a:xfrm>
            <a:off x="3883389" y="3683096"/>
            <a:ext cx="1035050" cy="903287"/>
            <a:chOff x="2567" y="2939"/>
            <a:chExt cx="652" cy="569"/>
          </a:xfrm>
        </p:grpSpPr>
        <p:sp>
          <p:nvSpPr>
            <p:cNvPr id="63" name="Line 29">
              <a:extLst>
                <a:ext uri="{FF2B5EF4-FFF2-40B4-BE49-F238E27FC236}">
                  <a16:creationId xmlns:a16="http://schemas.microsoft.com/office/drawing/2014/main" id="{1DCA36BE-12FB-4FAB-8EB6-CE6EF014B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4" name="Text Box 30">
              <a:extLst>
                <a:ext uri="{FF2B5EF4-FFF2-40B4-BE49-F238E27FC236}">
                  <a16:creationId xmlns:a16="http://schemas.microsoft.com/office/drawing/2014/main" id="{BACF7313-BAC2-46A8-A64E-F1C492A62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j-lt"/>
                </a:rPr>
                <a:t>rear</a:t>
              </a:r>
            </a:p>
          </p:txBody>
        </p:sp>
      </p:grpSp>
      <p:sp>
        <p:nvSpPr>
          <p:cNvPr id="65" name="Text Box 31">
            <a:extLst>
              <a:ext uri="{FF2B5EF4-FFF2-40B4-BE49-F238E27FC236}">
                <a16:creationId xmlns:a16="http://schemas.microsoft.com/office/drawing/2014/main" id="{4CD18952-EB54-4E7C-9A89-6E96396F9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176" y="5075333"/>
            <a:ext cx="4546600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入队操作时间性能仍为</a:t>
            </a:r>
            <a:r>
              <a:rPr lang="en-US" altLang="zh-CN" sz="2800" b="1" i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800" b="1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6" name="Group 32">
            <a:extLst>
              <a:ext uri="{FF2B5EF4-FFF2-40B4-BE49-F238E27FC236}">
                <a16:creationId xmlns:a16="http://schemas.microsoft.com/office/drawing/2014/main" id="{F59229A2-AD2C-4914-BE10-DD0D2BE1C2BD}"/>
              </a:ext>
            </a:extLst>
          </p:cNvPr>
          <p:cNvGrpSpPr>
            <a:grpSpLocks/>
          </p:cNvGrpSpPr>
          <p:nvPr/>
        </p:nvGrpSpPr>
        <p:grpSpPr bwMode="auto">
          <a:xfrm>
            <a:off x="1151301" y="3665633"/>
            <a:ext cx="1035050" cy="903288"/>
            <a:chOff x="694" y="2604"/>
            <a:chExt cx="652" cy="569"/>
          </a:xfrm>
        </p:grpSpPr>
        <p:sp>
          <p:nvSpPr>
            <p:cNvPr id="67" name="Line 33">
              <a:extLst>
                <a:ext uri="{FF2B5EF4-FFF2-40B4-BE49-F238E27FC236}">
                  <a16:creationId xmlns:a16="http://schemas.microsoft.com/office/drawing/2014/main" id="{70168562-8DDA-4573-B7FD-1A41B00FA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0" y="2604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" name="Text Box 34">
              <a:extLst>
                <a:ext uri="{FF2B5EF4-FFF2-40B4-BE49-F238E27FC236}">
                  <a16:creationId xmlns:a16="http://schemas.microsoft.com/office/drawing/2014/main" id="{2E86A0F9-8DEE-4BE3-BC8E-50F021A69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846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+mj-lt"/>
                </a:rPr>
                <a:t>front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24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utoUpdateAnimBg="0"/>
      <p:bldP spid="6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sp>
        <p:nvSpPr>
          <p:cNvPr id="45" name="Text Box 14">
            <a:extLst>
              <a:ext uri="{FF2B5EF4-FFF2-40B4-BE49-F238E27FC236}">
                <a16:creationId xmlns:a16="http://schemas.microsoft.com/office/drawing/2014/main" id="{B3DBD70A-AA1E-4528-A13D-CD8B4921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54" y="1484714"/>
            <a:ext cx="391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依次入队</a:t>
            </a:r>
          </a:p>
        </p:txBody>
      </p:sp>
      <p:grpSp>
        <p:nvGrpSpPr>
          <p:cNvPr id="26" name="Group 2">
            <a:extLst>
              <a:ext uri="{FF2B5EF4-FFF2-40B4-BE49-F238E27FC236}">
                <a16:creationId xmlns:a16="http://schemas.microsoft.com/office/drawing/2014/main" id="{AFC0D18A-A34B-4B12-8BB3-CC7EC9DE2EFC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2394332"/>
            <a:ext cx="6534150" cy="1220788"/>
            <a:chOff x="700" y="2529"/>
            <a:chExt cx="4116" cy="769"/>
          </a:xfrm>
          <a:solidFill>
            <a:schemeClr val="bg1"/>
          </a:solidFill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1552E050-C11C-4796-8787-D3780C0C1E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  <a:grpFill/>
          </p:grpSpPr>
          <p:sp>
            <p:nvSpPr>
              <p:cNvPr id="41" name="Text Box 4">
                <a:extLst>
                  <a:ext uri="{FF2B5EF4-FFF2-40B4-BE49-F238E27FC236}">
                    <a16:creationId xmlns:a16="http://schemas.microsoft.com/office/drawing/2014/main" id="{49952CF3-5F8E-4EFF-B969-6723208B4D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Text Box 5">
                <a:extLst>
                  <a:ext uri="{FF2B5EF4-FFF2-40B4-BE49-F238E27FC236}">
                    <a16:creationId xmlns:a16="http://schemas.microsoft.com/office/drawing/2014/main" id="{EEE087EA-1E93-455F-A9DC-B2733ACA2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Text Box 6">
                <a:extLst>
                  <a:ext uri="{FF2B5EF4-FFF2-40B4-BE49-F238E27FC236}">
                    <a16:creationId xmlns:a16="http://schemas.microsoft.com/office/drawing/2014/main" id="{A7A840B4-6863-4CCC-80B3-ADD9F87AF1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7">
                <a:extLst>
                  <a:ext uri="{FF2B5EF4-FFF2-40B4-BE49-F238E27FC236}">
                    <a16:creationId xmlns:a16="http://schemas.microsoft.com/office/drawing/2014/main" id="{72DEEC3C-527A-4446-B91D-307310113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Text Box 8">
                <a:extLst>
                  <a:ext uri="{FF2B5EF4-FFF2-40B4-BE49-F238E27FC236}">
                    <a16:creationId xmlns:a16="http://schemas.microsoft.com/office/drawing/2014/main" id="{E13D8540-7488-4B78-B4B6-46B816093F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FCE2D6CD-778A-427C-87D4-7F6182E43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0        1        2         3        4  </a:t>
              </a:r>
            </a:p>
          </p:txBody>
        </p:sp>
        <p:sp>
          <p:nvSpPr>
            <p:cNvPr id="37" name="Line 10">
              <a:extLst>
                <a:ext uri="{FF2B5EF4-FFF2-40B4-BE49-F238E27FC236}">
                  <a16:creationId xmlns:a16="http://schemas.microsoft.com/office/drawing/2014/main" id="{DBFACC77-5D07-4370-B56C-F2CA934E2F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Text Box 11">
              <a:extLst>
                <a:ext uri="{FF2B5EF4-FFF2-40B4-BE49-F238E27FC236}">
                  <a16:creationId xmlns:a16="http://schemas.microsoft.com/office/drawing/2014/main" id="{92281D3A-0E98-4D9E-9766-A39FAAA58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入队</a:t>
              </a:r>
            </a:p>
          </p:txBody>
        </p:sp>
        <p:sp>
          <p:nvSpPr>
            <p:cNvPr id="39" name="Line 12">
              <a:extLst>
                <a:ext uri="{FF2B5EF4-FFF2-40B4-BE49-F238E27FC236}">
                  <a16:creationId xmlns:a16="http://schemas.microsoft.com/office/drawing/2014/main" id="{C8BE7362-699B-44D3-80A2-18DDB3EB3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Text Box 13">
              <a:extLst>
                <a:ext uri="{FF2B5EF4-FFF2-40B4-BE49-F238E27FC236}">
                  <a16:creationId xmlns:a16="http://schemas.microsoft.com/office/drawing/2014/main" id="{D7A6C9EB-8C12-4BE5-8098-AC431D11E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" y="2651"/>
              <a:ext cx="57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出队</a:t>
              </a:r>
            </a:p>
          </p:txBody>
        </p:sp>
      </p:grpSp>
      <p:sp>
        <p:nvSpPr>
          <p:cNvPr id="47" name="Text Box 15">
            <a:extLst>
              <a:ext uri="{FF2B5EF4-FFF2-40B4-BE49-F238E27FC236}">
                <a16:creationId xmlns:a16="http://schemas.microsoft.com/office/drawing/2014/main" id="{70AF317B-FB81-4AC1-9FA7-C5F8E957B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2946782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1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48" name="Text Box 16">
            <a:extLst>
              <a:ext uri="{FF2B5EF4-FFF2-40B4-BE49-F238E27FC236}">
                <a16:creationId xmlns:a16="http://schemas.microsoft.com/office/drawing/2014/main" id="{0872F9C0-19EE-4FC6-9160-D44CAF59A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88" y="2949957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2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49" name="Text Box 17">
            <a:extLst>
              <a:ext uri="{FF2B5EF4-FFF2-40B4-BE49-F238E27FC236}">
                <a16:creationId xmlns:a16="http://schemas.microsoft.com/office/drawing/2014/main" id="{0178F6F7-35A1-45EE-BF2A-0BF35723D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2949957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50" name="Text Box 18">
            <a:extLst>
              <a:ext uri="{FF2B5EF4-FFF2-40B4-BE49-F238E27FC236}">
                <a16:creationId xmlns:a16="http://schemas.microsoft.com/office/drawing/2014/main" id="{2D57D5F7-A276-4846-80B1-E77CD3F72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738" y="2949957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4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51" name="Group 19">
            <a:extLst>
              <a:ext uri="{FF2B5EF4-FFF2-40B4-BE49-F238E27FC236}">
                <a16:creationId xmlns:a16="http://schemas.microsoft.com/office/drawing/2014/main" id="{BC9004B1-09BA-44AB-B54D-6326CCBADBB5}"/>
              </a:ext>
            </a:extLst>
          </p:cNvPr>
          <p:cNvGrpSpPr>
            <a:grpSpLocks/>
          </p:cNvGrpSpPr>
          <p:nvPr/>
        </p:nvGrpSpPr>
        <p:grpSpPr bwMode="auto">
          <a:xfrm>
            <a:off x="4748213" y="3653220"/>
            <a:ext cx="1035050" cy="903287"/>
            <a:chOff x="2567" y="2939"/>
            <a:chExt cx="652" cy="569"/>
          </a:xfrm>
        </p:grpSpPr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D70E5BBE-2C18-46B6-A0AD-B86F32982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3" name="Text Box 21">
              <a:extLst>
                <a:ext uri="{FF2B5EF4-FFF2-40B4-BE49-F238E27FC236}">
                  <a16:creationId xmlns:a16="http://schemas.microsoft.com/office/drawing/2014/main" id="{D7D1B9B5-076B-4FC2-AF36-3AC698802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j-lt"/>
                </a:rPr>
                <a:t>rear</a:t>
              </a:r>
            </a:p>
          </p:txBody>
        </p:sp>
      </p:grpSp>
      <p:sp>
        <p:nvSpPr>
          <p:cNvPr id="54" name="Text Box 31">
            <a:extLst>
              <a:ext uri="{FF2B5EF4-FFF2-40B4-BE49-F238E27FC236}">
                <a16:creationId xmlns:a16="http://schemas.microsoft.com/office/drawing/2014/main" id="{4008D162-4F96-490E-8878-F9C643BF4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5042282"/>
            <a:ext cx="4546600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入队操作时间性能仍为</a:t>
            </a:r>
            <a:r>
              <a:rPr lang="en-US" altLang="zh-CN" sz="2800" b="1" i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800" b="1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9" name="Group 32">
            <a:extLst>
              <a:ext uri="{FF2B5EF4-FFF2-40B4-BE49-F238E27FC236}">
                <a16:creationId xmlns:a16="http://schemas.microsoft.com/office/drawing/2014/main" id="{1B6F8540-2533-4E2C-82B8-8FFDAAF1FA46}"/>
              </a:ext>
            </a:extLst>
          </p:cNvPr>
          <p:cNvGrpSpPr>
            <a:grpSpLocks/>
          </p:cNvGrpSpPr>
          <p:nvPr/>
        </p:nvGrpSpPr>
        <p:grpSpPr bwMode="auto">
          <a:xfrm>
            <a:off x="1101725" y="3632582"/>
            <a:ext cx="1035050" cy="903288"/>
            <a:chOff x="694" y="2604"/>
            <a:chExt cx="652" cy="569"/>
          </a:xfrm>
        </p:grpSpPr>
        <p:sp>
          <p:nvSpPr>
            <p:cNvPr id="70" name="Line 33">
              <a:extLst>
                <a:ext uri="{FF2B5EF4-FFF2-40B4-BE49-F238E27FC236}">
                  <a16:creationId xmlns:a16="http://schemas.microsoft.com/office/drawing/2014/main" id="{CE22B16D-661A-4BA0-B23C-13AFC385D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0" y="2604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1" name="Text Box 34">
              <a:extLst>
                <a:ext uri="{FF2B5EF4-FFF2-40B4-BE49-F238E27FC236}">
                  <a16:creationId xmlns:a16="http://schemas.microsoft.com/office/drawing/2014/main" id="{9A8E11E0-AA95-4116-979B-E09E5E083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846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+mj-lt"/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50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5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48E819F3-AFF2-468D-9833-021B5BB35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34" y="1603127"/>
            <a:ext cx="337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依次出队</a:t>
            </a:r>
          </a:p>
        </p:txBody>
      </p:sp>
      <p:grpSp>
        <p:nvGrpSpPr>
          <p:cNvPr id="30" name="Group 3">
            <a:extLst>
              <a:ext uri="{FF2B5EF4-FFF2-40B4-BE49-F238E27FC236}">
                <a16:creationId xmlns:a16="http://schemas.microsoft.com/office/drawing/2014/main" id="{8B2BFEBA-C057-4B0B-9841-70D551476ECC}"/>
              </a:ext>
            </a:extLst>
          </p:cNvPr>
          <p:cNvGrpSpPr>
            <a:grpSpLocks/>
          </p:cNvGrpSpPr>
          <p:nvPr/>
        </p:nvGrpSpPr>
        <p:grpSpPr bwMode="auto">
          <a:xfrm>
            <a:off x="1183435" y="2463552"/>
            <a:ext cx="6551613" cy="1220787"/>
            <a:chOff x="689" y="2529"/>
            <a:chExt cx="4127" cy="769"/>
          </a:xfrm>
          <a:solidFill>
            <a:schemeClr val="bg1"/>
          </a:solidFill>
        </p:grpSpPr>
        <p:grpSp>
          <p:nvGrpSpPr>
            <p:cNvPr id="31" name="Group 4">
              <a:extLst>
                <a:ext uri="{FF2B5EF4-FFF2-40B4-BE49-F238E27FC236}">
                  <a16:creationId xmlns:a16="http://schemas.microsoft.com/office/drawing/2014/main" id="{7820840F-4F4F-47D6-A762-6E04E5D7E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  <a:grpFill/>
          </p:grpSpPr>
          <p:sp>
            <p:nvSpPr>
              <p:cNvPr id="55" name="Text Box 5">
                <a:extLst>
                  <a:ext uri="{FF2B5EF4-FFF2-40B4-BE49-F238E27FC236}">
                    <a16:creationId xmlns:a16="http://schemas.microsoft.com/office/drawing/2014/main" id="{8A348AD8-399D-4DD9-8B67-03400568AF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Text Box 6">
                <a:extLst>
                  <a:ext uri="{FF2B5EF4-FFF2-40B4-BE49-F238E27FC236}">
                    <a16:creationId xmlns:a16="http://schemas.microsoft.com/office/drawing/2014/main" id="{E8D34A7D-0E2B-4789-884E-B81D95575C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" name="Text Box 7">
                <a:extLst>
                  <a:ext uri="{FF2B5EF4-FFF2-40B4-BE49-F238E27FC236}">
                    <a16:creationId xmlns:a16="http://schemas.microsoft.com/office/drawing/2014/main" id="{D722A5B8-8F3E-4258-A295-33413C373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Text Box 8">
                <a:extLst>
                  <a:ext uri="{FF2B5EF4-FFF2-40B4-BE49-F238E27FC236}">
                    <a16:creationId xmlns:a16="http://schemas.microsoft.com/office/drawing/2014/main" id="{55A221B3-51A2-4D13-B4A4-457062A43E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Text Box 9">
                <a:extLst>
                  <a:ext uri="{FF2B5EF4-FFF2-40B4-BE49-F238E27FC236}">
                    <a16:creationId xmlns:a16="http://schemas.microsoft.com/office/drawing/2014/main" id="{CFD5CAF9-4931-4167-B053-311E514B6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2" name="Text Box 10">
              <a:extLst>
                <a:ext uri="{FF2B5EF4-FFF2-40B4-BE49-F238E27FC236}">
                  <a16:creationId xmlns:a16="http://schemas.microsoft.com/office/drawing/2014/main" id="{A12B4FD5-3963-4C3E-B63B-76F2F6355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0        1        2         3        4  </a:t>
              </a:r>
            </a:p>
          </p:txBody>
        </p:sp>
        <p:sp>
          <p:nvSpPr>
            <p:cNvPr id="33" name="Line 11">
              <a:extLst>
                <a:ext uri="{FF2B5EF4-FFF2-40B4-BE49-F238E27FC236}">
                  <a16:creationId xmlns:a16="http://schemas.microsoft.com/office/drawing/2014/main" id="{C03357DF-C7B8-421F-A6C7-0A0574983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Text Box 12">
              <a:extLst>
                <a:ext uri="{FF2B5EF4-FFF2-40B4-BE49-F238E27FC236}">
                  <a16:creationId xmlns:a16="http://schemas.microsoft.com/office/drawing/2014/main" id="{4F938C4F-E92A-4693-8258-907B30FF6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入队</a:t>
              </a:r>
            </a:p>
          </p:txBody>
        </p:sp>
        <p:sp>
          <p:nvSpPr>
            <p:cNvPr id="35" name="Line 13">
              <a:extLst>
                <a:ext uri="{FF2B5EF4-FFF2-40B4-BE49-F238E27FC236}">
                  <a16:creationId xmlns:a16="http://schemas.microsoft.com/office/drawing/2014/main" id="{7B1DB63A-CF19-41BC-9221-16A0C074E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Text Box 14">
              <a:extLst>
                <a:ext uri="{FF2B5EF4-FFF2-40B4-BE49-F238E27FC236}">
                  <a16:creationId xmlns:a16="http://schemas.microsoft.com/office/drawing/2014/main" id="{C84B3AA7-5F9B-4376-8B96-CA698DAEF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" y="2648"/>
              <a:ext cx="57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出队</a:t>
              </a:r>
            </a:p>
          </p:txBody>
        </p:sp>
      </p:grpSp>
      <p:sp>
        <p:nvSpPr>
          <p:cNvPr id="60" name="Text Box 15">
            <a:extLst>
              <a:ext uri="{FF2B5EF4-FFF2-40B4-BE49-F238E27FC236}">
                <a16:creationId xmlns:a16="http://schemas.microsoft.com/office/drawing/2014/main" id="{B10E8C40-6B35-42E0-994F-CEFC4955B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9297" y="3016002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1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61" name="Text Box 16">
            <a:extLst>
              <a:ext uri="{FF2B5EF4-FFF2-40B4-BE49-F238E27FC236}">
                <a16:creationId xmlns:a16="http://schemas.microsoft.com/office/drawing/2014/main" id="{40C42F8C-ECB9-4D6A-804E-CE11C48DE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584" y="3019177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2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62" name="Text Box 17">
            <a:extLst>
              <a:ext uri="{FF2B5EF4-FFF2-40B4-BE49-F238E27FC236}">
                <a16:creationId xmlns:a16="http://schemas.microsoft.com/office/drawing/2014/main" id="{A18ABC41-32A6-427C-9806-A24B44EDB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072" y="3019177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63" name="Text Box 18">
            <a:extLst>
              <a:ext uri="{FF2B5EF4-FFF2-40B4-BE49-F238E27FC236}">
                <a16:creationId xmlns:a16="http://schemas.microsoft.com/office/drawing/2014/main" id="{E55F3935-1232-4331-9258-490C6F21D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634" y="3019177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4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64" name="Group 19">
            <a:extLst>
              <a:ext uri="{FF2B5EF4-FFF2-40B4-BE49-F238E27FC236}">
                <a16:creationId xmlns:a16="http://schemas.microsoft.com/office/drawing/2014/main" id="{0971822A-1F61-40B9-A3C3-D8F1A575B84D}"/>
              </a:ext>
            </a:extLst>
          </p:cNvPr>
          <p:cNvGrpSpPr>
            <a:grpSpLocks/>
          </p:cNvGrpSpPr>
          <p:nvPr/>
        </p:nvGrpSpPr>
        <p:grpSpPr bwMode="auto">
          <a:xfrm>
            <a:off x="4933109" y="3722439"/>
            <a:ext cx="1035050" cy="903288"/>
            <a:chOff x="2567" y="2939"/>
            <a:chExt cx="652" cy="569"/>
          </a:xfrm>
        </p:grpSpPr>
        <p:sp>
          <p:nvSpPr>
            <p:cNvPr id="65" name="Line 20">
              <a:extLst>
                <a:ext uri="{FF2B5EF4-FFF2-40B4-BE49-F238E27FC236}">
                  <a16:creationId xmlns:a16="http://schemas.microsoft.com/office/drawing/2014/main" id="{9CFF5B7C-7CEA-455D-81D3-1108D4105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7A5807EB-111E-44FB-B61F-EE9715B08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j-lt"/>
                </a:rPr>
                <a:t>rear</a:t>
              </a:r>
            </a:p>
          </p:txBody>
        </p:sp>
      </p:grpSp>
      <p:grpSp>
        <p:nvGrpSpPr>
          <p:cNvPr id="67" name="Group 23">
            <a:extLst>
              <a:ext uri="{FF2B5EF4-FFF2-40B4-BE49-F238E27FC236}">
                <a16:creationId xmlns:a16="http://schemas.microsoft.com/office/drawing/2014/main" id="{85E2639B-6EFE-4881-84E0-9CD18244DEFE}"/>
              </a:ext>
            </a:extLst>
          </p:cNvPr>
          <p:cNvGrpSpPr>
            <a:grpSpLocks/>
          </p:cNvGrpSpPr>
          <p:nvPr/>
        </p:nvGrpSpPr>
        <p:grpSpPr bwMode="auto">
          <a:xfrm>
            <a:off x="1234234" y="3714502"/>
            <a:ext cx="957263" cy="903287"/>
            <a:chOff x="774" y="2725"/>
            <a:chExt cx="603" cy="569"/>
          </a:xfrm>
        </p:grpSpPr>
        <p:sp>
          <p:nvSpPr>
            <p:cNvPr id="68" name="Line 24">
              <a:extLst>
                <a:ext uri="{FF2B5EF4-FFF2-40B4-BE49-F238E27FC236}">
                  <a16:creationId xmlns:a16="http://schemas.microsoft.com/office/drawing/2014/main" id="{2A073497-4B0F-4DCE-A1A1-5818238DEA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2" name="Text Box 25">
              <a:extLst>
                <a:ext uri="{FF2B5EF4-FFF2-40B4-BE49-F238E27FC236}">
                  <a16:creationId xmlns:a16="http://schemas.microsoft.com/office/drawing/2014/main" id="{3B8E7BF9-3993-4719-B0A6-0DFE592C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+mj-lt"/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182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48E819F3-AFF2-468D-9833-021B5BB35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34" y="1603127"/>
            <a:ext cx="337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依次出队</a:t>
            </a:r>
          </a:p>
        </p:txBody>
      </p:sp>
      <p:grpSp>
        <p:nvGrpSpPr>
          <p:cNvPr id="26" name="Group 3">
            <a:extLst>
              <a:ext uri="{FF2B5EF4-FFF2-40B4-BE49-F238E27FC236}">
                <a16:creationId xmlns:a16="http://schemas.microsoft.com/office/drawing/2014/main" id="{5451BC23-F4EC-443F-A7B8-D32D9A6B69B3}"/>
              </a:ext>
            </a:extLst>
          </p:cNvPr>
          <p:cNvGrpSpPr>
            <a:grpSpLocks/>
          </p:cNvGrpSpPr>
          <p:nvPr/>
        </p:nvGrpSpPr>
        <p:grpSpPr bwMode="auto">
          <a:xfrm>
            <a:off x="1128254" y="2507619"/>
            <a:ext cx="6562725" cy="1220787"/>
            <a:chOff x="682" y="2529"/>
            <a:chExt cx="4134" cy="769"/>
          </a:xfrm>
          <a:solidFill>
            <a:schemeClr val="bg1"/>
          </a:solidFill>
        </p:grpSpPr>
        <p:grpSp>
          <p:nvGrpSpPr>
            <p:cNvPr id="27" name="Group 4">
              <a:extLst>
                <a:ext uri="{FF2B5EF4-FFF2-40B4-BE49-F238E27FC236}">
                  <a16:creationId xmlns:a16="http://schemas.microsoft.com/office/drawing/2014/main" id="{5B682218-C97D-4C8A-A3CF-B7026227CC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  <a:grpFill/>
          </p:grpSpPr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6CD37EEB-29C5-483A-9182-E28069D989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Text Box 6">
                <a:extLst>
                  <a:ext uri="{FF2B5EF4-FFF2-40B4-BE49-F238E27FC236}">
                    <a16:creationId xmlns:a16="http://schemas.microsoft.com/office/drawing/2014/main" id="{C4EE97F8-0875-4F82-8F43-B3C2AD010F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Text Box 7">
                <a:extLst>
                  <a:ext uri="{FF2B5EF4-FFF2-40B4-BE49-F238E27FC236}">
                    <a16:creationId xmlns:a16="http://schemas.microsoft.com/office/drawing/2014/main" id="{0CCB1570-1DF1-4A75-98F5-50F6469176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3B51E58B-EDED-497B-80D1-64ABA23A1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Text Box 9">
                <a:extLst>
                  <a:ext uri="{FF2B5EF4-FFF2-40B4-BE49-F238E27FC236}">
                    <a16:creationId xmlns:a16="http://schemas.microsoft.com/office/drawing/2014/main" id="{28306D28-A75E-4A66-96D3-9265FD178B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" name="Text Box 10">
              <a:extLst>
                <a:ext uri="{FF2B5EF4-FFF2-40B4-BE49-F238E27FC236}">
                  <a16:creationId xmlns:a16="http://schemas.microsoft.com/office/drawing/2014/main" id="{79BD7568-5C28-4488-9565-C9FF1F1EE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0        1        2         3        4  </a:t>
              </a:r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9E959A94-8763-4177-9EB0-B89CEA6A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4E2E4891-0F6F-4D13-A696-0DC4D76C6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入队</a:t>
              </a:r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52D8C1B4-092A-404E-B74E-D60E71A66F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Text Box 14">
              <a:extLst>
                <a:ext uri="{FF2B5EF4-FFF2-40B4-BE49-F238E27FC236}">
                  <a16:creationId xmlns:a16="http://schemas.microsoft.com/office/drawing/2014/main" id="{2CADC290-1FA1-4ED2-8E7A-655BFA72D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" y="2654"/>
              <a:ext cx="57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出队</a:t>
              </a:r>
            </a:p>
          </p:txBody>
        </p:sp>
      </p:grpSp>
      <p:sp>
        <p:nvSpPr>
          <p:cNvPr id="46" name="Text Box 15">
            <a:extLst>
              <a:ext uri="{FF2B5EF4-FFF2-40B4-BE49-F238E27FC236}">
                <a16:creationId xmlns:a16="http://schemas.microsoft.com/office/drawing/2014/main" id="{5CE162FE-AD1C-4722-9444-F6B590BDB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229" y="3060069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1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47" name="Text Box 16">
            <a:extLst>
              <a:ext uri="{FF2B5EF4-FFF2-40B4-BE49-F238E27FC236}">
                <a16:creationId xmlns:a16="http://schemas.microsoft.com/office/drawing/2014/main" id="{66B63F1B-8071-4CC7-ABD3-6AF6BB084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516" y="3063244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2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A5C9BFD6-2DEF-4FD0-A8D0-D0BD98503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004" y="3063244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49" name="Text Box 18">
            <a:extLst>
              <a:ext uri="{FF2B5EF4-FFF2-40B4-BE49-F238E27FC236}">
                <a16:creationId xmlns:a16="http://schemas.microsoft.com/office/drawing/2014/main" id="{C84E6CD3-CEB6-445F-839B-851640F54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566" y="3063244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4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50" name="Group 19">
            <a:extLst>
              <a:ext uri="{FF2B5EF4-FFF2-40B4-BE49-F238E27FC236}">
                <a16:creationId xmlns:a16="http://schemas.microsoft.com/office/drawing/2014/main" id="{A6ABE6FA-86C6-4859-83D4-51F82ECF1CAE}"/>
              </a:ext>
            </a:extLst>
          </p:cNvPr>
          <p:cNvGrpSpPr>
            <a:grpSpLocks/>
          </p:cNvGrpSpPr>
          <p:nvPr/>
        </p:nvGrpSpPr>
        <p:grpSpPr bwMode="auto">
          <a:xfrm>
            <a:off x="4889041" y="3766506"/>
            <a:ext cx="1035050" cy="903288"/>
            <a:chOff x="2567" y="2939"/>
            <a:chExt cx="652" cy="569"/>
          </a:xfrm>
        </p:grpSpPr>
        <p:sp>
          <p:nvSpPr>
            <p:cNvPr id="51" name="Line 20">
              <a:extLst>
                <a:ext uri="{FF2B5EF4-FFF2-40B4-BE49-F238E27FC236}">
                  <a16:creationId xmlns:a16="http://schemas.microsoft.com/office/drawing/2014/main" id="{5337C5DD-8409-470A-B6A3-52985DAE38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2" name="Text Box 21">
              <a:extLst>
                <a:ext uri="{FF2B5EF4-FFF2-40B4-BE49-F238E27FC236}">
                  <a16:creationId xmlns:a16="http://schemas.microsoft.com/office/drawing/2014/main" id="{A44CBA19-00CC-41B7-8108-FC6A4962A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j-lt"/>
                </a:rPr>
                <a:t>rear</a:t>
              </a:r>
            </a:p>
          </p:txBody>
        </p:sp>
      </p:grpSp>
      <p:grpSp>
        <p:nvGrpSpPr>
          <p:cNvPr id="53" name="Group 26">
            <a:extLst>
              <a:ext uri="{FF2B5EF4-FFF2-40B4-BE49-F238E27FC236}">
                <a16:creationId xmlns:a16="http://schemas.microsoft.com/office/drawing/2014/main" id="{B1493012-9D8B-4F87-91BC-85630815FFB0}"/>
              </a:ext>
            </a:extLst>
          </p:cNvPr>
          <p:cNvGrpSpPr>
            <a:grpSpLocks/>
          </p:cNvGrpSpPr>
          <p:nvPr/>
        </p:nvGrpSpPr>
        <p:grpSpPr bwMode="auto">
          <a:xfrm>
            <a:off x="2118854" y="3761744"/>
            <a:ext cx="957262" cy="903287"/>
            <a:chOff x="774" y="2725"/>
            <a:chExt cx="603" cy="569"/>
          </a:xfrm>
        </p:grpSpPr>
        <p:sp>
          <p:nvSpPr>
            <p:cNvPr id="54" name="Line 27">
              <a:extLst>
                <a:ext uri="{FF2B5EF4-FFF2-40B4-BE49-F238E27FC236}">
                  <a16:creationId xmlns:a16="http://schemas.microsoft.com/office/drawing/2014/main" id="{68F7F88A-86EF-4A02-A3D6-A91491802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9" name="Text Box 28">
              <a:extLst>
                <a:ext uri="{FF2B5EF4-FFF2-40B4-BE49-F238E27FC236}">
                  <a16:creationId xmlns:a16="http://schemas.microsoft.com/office/drawing/2014/main" id="{3CA17655-4985-4743-BA2B-D86299539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+mj-lt"/>
                </a:rPr>
                <a:t>front</a:t>
              </a:r>
            </a:p>
          </p:txBody>
        </p:sp>
      </p:grpSp>
      <p:sp>
        <p:nvSpPr>
          <p:cNvPr id="70" name="Text Box 32">
            <a:extLst>
              <a:ext uri="{FF2B5EF4-FFF2-40B4-BE49-F238E27FC236}">
                <a16:creationId xmlns:a16="http://schemas.microsoft.com/office/drawing/2014/main" id="{A2582330-EB05-4F04-872D-8BD128AEB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854" y="5082544"/>
            <a:ext cx="4860925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出队操作时间性能提高为</a:t>
            </a:r>
            <a:r>
              <a:rPr lang="en-US" altLang="zh-CN" sz="2800" b="1" i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800" b="1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2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48E819F3-AFF2-468D-9833-021B5BB35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34" y="1603127"/>
            <a:ext cx="337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依次出队</a:t>
            </a:r>
          </a:p>
        </p:txBody>
      </p:sp>
      <p:sp>
        <p:nvSpPr>
          <p:cNvPr id="70" name="Text Box 32">
            <a:extLst>
              <a:ext uri="{FF2B5EF4-FFF2-40B4-BE49-F238E27FC236}">
                <a16:creationId xmlns:a16="http://schemas.microsoft.com/office/drawing/2014/main" id="{A2582330-EB05-4F04-872D-8BD128AEB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476" y="5171008"/>
            <a:ext cx="4860925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出队操作时间性能提高为</a:t>
            </a:r>
            <a:r>
              <a:rPr lang="en-US" altLang="zh-CN" sz="2800" b="1" i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800" b="1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0" name="Group 3">
            <a:extLst>
              <a:ext uri="{FF2B5EF4-FFF2-40B4-BE49-F238E27FC236}">
                <a16:creationId xmlns:a16="http://schemas.microsoft.com/office/drawing/2014/main" id="{43149FB7-D57F-40D9-AAE3-8A2F9B65882A}"/>
              </a:ext>
            </a:extLst>
          </p:cNvPr>
          <p:cNvGrpSpPr>
            <a:grpSpLocks/>
          </p:cNvGrpSpPr>
          <p:nvPr/>
        </p:nvGrpSpPr>
        <p:grpSpPr bwMode="auto">
          <a:xfrm>
            <a:off x="1127700" y="2518636"/>
            <a:ext cx="6535738" cy="1220787"/>
            <a:chOff x="699" y="2529"/>
            <a:chExt cx="4117" cy="769"/>
          </a:xfrm>
          <a:solidFill>
            <a:schemeClr val="bg1"/>
          </a:solidFill>
        </p:grpSpPr>
        <p:grpSp>
          <p:nvGrpSpPr>
            <p:cNvPr id="31" name="Group 4">
              <a:extLst>
                <a:ext uri="{FF2B5EF4-FFF2-40B4-BE49-F238E27FC236}">
                  <a16:creationId xmlns:a16="http://schemas.microsoft.com/office/drawing/2014/main" id="{DE5B5620-D004-4ED4-BD8C-23F863165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  <a:grpFill/>
          </p:grpSpPr>
          <p:sp>
            <p:nvSpPr>
              <p:cNvPr id="55" name="Text Box 5">
                <a:extLst>
                  <a:ext uri="{FF2B5EF4-FFF2-40B4-BE49-F238E27FC236}">
                    <a16:creationId xmlns:a16="http://schemas.microsoft.com/office/drawing/2014/main" id="{FC0FD491-C941-4589-B1FF-32E5E2C84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Text Box 6">
                <a:extLst>
                  <a:ext uri="{FF2B5EF4-FFF2-40B4-BE49-F238E27FC236}">
                    <a16:creationId xmlns:a16="http://schemas.microsoft.com/office/drawing/2014/main" id="{B19A6602-C1D7-4FAC-A8A6-9FFDD7293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" name="Text Box 7">
                <a:extLst>
                  <a:ext uri="{FF2B5EF4-FFF2-40B4-BE49-F238E27FC236}">
                    <a16:creationId xmlns:a16="http://schemas.microsoft.com/office/drawing/2014/main" id="{E514BFA6-3516-4AA9-8FD5-05AE3EF43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Text Box 8">
                <a:extLst>
                  <a:ext uri="{FF2B5EF4-FFF2-40B4-BE49-F238E27FC236}">
                    <a16:creationId xmlns:a16="http://schemas.microsoft.com/office/drawing/2014/main" id="{07063096-F94A-44B4-8606-E9CA3987D9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Text Box 9">
                <a:extLst>
                  <a:ext uri="{FF2B5EF4-FFF2-40B4-BE49-F238E27FC236}">
                    <a16:creationId xmlns:a16="http://schemas.microsoft.com/office/drawing/2014/main" id="{F1631857-5F18-409F-9F34-D4578693D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2" name="Text Box 10">
              <a:extLst>
                <a:ext uri="{FF2B5EF4-FFF2-40B4-BE49-F238E27FC236}">
                  <a16:creationId xmlns:a16="http://schemas.microsoft.com/office/drawing/2014/main" id="{228D11CA-C5BF-44D0-B3D6-9D667E884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0        1        2         3        4  </a:t>
              </a:r>
            </a:p>
          </p:txBody>
        </p:sp>
        <p:sp>
          <p:nvSpPr>
            <p:cNvPr id="33" name="Line 11">
              <a:extLst>
                <a:ext uri="{FF2B5EF4-FFF2-40B4-BE49-F238E27FC236}">
                  <a16:creationId xmlns:a16="http://schemas.microsoft.com/office/drawing/2014/main" id="{67A3B9CD-7AAD-496A-AA50-9E07617CA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Text Box 12">
              <a:extLst>
                <a:ext uri="{FF2B5EF4-FFF2-40B4-BE49-F238E27FC236}">
                  <a16:creationId xmlns:a16="http://schemas.microsoft.com/office/drawing/2014/main" id="{5D8AD49D-C78C-408A-905B-51A5351C1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入队</a:t>
              </a:r>
            </a:p>
          </p:txBody>
        </p:sp>
        <p:sp>
          <p:nvSpPr>
            <p:cNvPr id="35" name="Line 13">
              <a:extLst>
                <a:ext uri="{FF2B5EF4-FFF2-40B4-BE49-F238E27FC236}">
                  <a16:creationId xmlns:a16="http://schemas.microsoft.com/office/drawing/2014/main" id="{2C64E3FB-DE5E-4B69-87FC-BF1C8904C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Text Box 14">
              <a:extLst>
                <a:ext uri="{FF2B5EF4-FFF2-40B4-BE49-F238E27FC236}">
                  <a16:creationId xmlns:a16="http://schemas.microsoft.com/office/drawing/2014/main" id="{C85742E0-DE60-4F32-B9A0-60D17B1E7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" y="2648"/>
              <a:ext cx="57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出队</a:t>
              </a:r>
            </a:p>
          </p:txBody>
        </p:sp>
      </p:grpSp>
      <p:sp>
        <p:nvSpPr>
          <p:cNvPr id="60" name="Text Box 15">
            <a:extLst>
              <a:ext uri="{FF2B5EF4-FFF2-40B4-BE49-F238E27FC236}">
                <a16:creationId xmlns:a16="http://schemas.microsoft.com/office/drawing/2014/main" id="{797355B0-2818-42D1-820C-20EBEE66E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687" y="3071086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1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61" name="Text Box 16">
            <a:extLst>
              <a:ext uri="{FF2B5EF4-FFF2-40B4-BE49-F238E27FC236}">
                <a16:creationId xmlns:a16="http://schemas.microsoft.com/office/drawing/2014/main" id="{20000EE2-B95B-4E08-B480-CF35D6E29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974" y="3074261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2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62" name="Text Box 17">
            <a:extLst>
              <a:ext uri="{FF2B5EF4-FFF2-40B4-BE49-F238E27FC236}">
                <a16:creationId xmlns:a16="http://schemas.microsoft.com/office/drawing/2014/main" id="{F0C743A8-DBCD-4792-AAA1-061871882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462" y="3074261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63" name="Text Box 18">
            <a:extLst>
              <a:ext uri="{FF2B5EF4-FFF2-40B4-BE49-F238E27FC236}">
                <a16:creationId xmlns:a16="http://schemas.microsoft.com/office/drawing/2014/main" id="{634DDDEB-7342-4015-A1A1-4553A25D8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024" y="3074261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4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64" name="Group 19">
            <a:extLst>
              <a:ext uri="{FF2B5EF4-FFF2-40B4-BE49-F238E27FC236}">
                <a16:creationId xmlns:a16="http://schemas.microsoft.com/office/drawing/2014/main" id="{72FC738B-6E52-4EC1-A736-DDE83632D11C}"/>
              </a:ext>
            </a:extLst>
          </p:cNvPr>
          <p:cNvGrpSpPr>
            <a:grpSpLocks/>
          </p:cNvGrpSpPr>
          <p:nvPr/>
        </p:nvGrpSpPr>
        <p:grpSpPr bwMode="auto">
          <a:xfrm>
            <a:off x="4861499" y="3777523"/>
            <a:ext cx="1035050" cy="903288"/>
            <a:chOff x="2567" y="2939"/>
            <a:chExt cx="652" cy="569"/>
          </a:xfrm>
        </p:grpSpPr>
        <p:sp>
          <p:nvSpPr>
            <p:cNvPr id="65" name="Line 20">
              <a:extLst>
                <a:ext uri="{FF2B5EF4-FFF2-40B4-BE49-F238E27FC236}">
                  <a16:creationId xmlns:a16="http://schemas.microsoft.com/office/drawing/2014/main" id="{1E5FE0F9-DD73-44D0-8EB3-685F6C889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DE41AC5B-5CFA-49E7-B7D9-2546A63B1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j-lt"/>
                </a:rPr>
                <a:t>rear</a:t>
              </a:r>
            </a:p>
          </p:txBody>
        </p:sp>
      </p:grpSp>
      <p:grpSp>
        <p:nvGrpSpPr>
          <p:cNvPr id="67" name="Group 29">
            <a:extLst>
              <a:ext uri="{FF2B5EF4-FFF2-40B4-BE49-F238E27FC236}">
                <a16:creationId xmlns:a16="http://schemas.microsoft.com/office/drawing/2014/main" id="{88838FC5-3180-4DEA-8EDE-52121BE92C35}"/>
              </a:ext>
            </a:extLst>
          </p:cNvPr>
          <p:cNvGrpSpPr>
            <a:grpSpLocks/>
          </p:cNvGrpSpPr>
          <p:nvPr/>
        </p:nvGrpSpPr>
        <p:grpSpPr bwMode="auto">
          <a:xfrm>
            <a:off x="3019999" y="3772761"/>
            <a:ext cx="957263" cy="903287"/>
            <a:chOff x="774" y="2725"/>
            <a:chExt cx="603" cy="569"/>
          </a:xfrm>
        </p:grpSpPr>
        <p:sp>
          <p:nvSpPr>
            <p:cNvPr id="68" name="Line 30">
              <a:extLst>
                <a:ext uri="{FF2B5EF4-FFF2-40B4-BE49-F238E27FC236}">
                  <a16:creationId xmlns:a16="http://schemas.microsoft.com/office/drawing/2014/main" id="{4AC483CD-737D-4528-873C-43CF7223C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1" name="Text Box 31">
              <a:extLst>
                <a:ext uri="{FF2B5EF4-FFF2-40B4-BE49-F238E27FC236}">
                  <a16:creationId xmlns:a16="http://schemas.microsoft.com/office/drawing/2014/main" id="{ED4EAF18-0E40-4CFB-81F0-77F4BA541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+mj-lt"/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51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48E819F3-AFF2-468D-9833-021B5BB35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34" y="1603127"/>
            <a:ext cx="337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依次出队</a:t>
            </a:r>
          </a:p>
        </p:txBody>
      </p:sp>
      <p:grpSp>
        <p:nvGrpSpPr>
          <p:cNvPr id="27" name="Group 7">
            <a:extLst>
              <a:ext uri="{FF2B5EF4-FFF2-40B4-BE49-F238E27FC236}">
                <a16:creationId xmlns:a16="http://schemas.microsoft.com/office/drawing/2014/main" id="{D9362C53-C11F-45C1-8B3C-738ED555E130}"/>
              </a:ext>
            </a:extLst>
          </p:cNvPr>
          <p:cNvGrpSpPr>
            <a:grpSpLocks/>
          </p:cNvGrpSpPr>
          <p:nvPr/>
        </p:nvGrpSpPr>
        <p:grpSpPr bwMode="auto">
          <a:xfrm>
            <a:off x="1184467" y="2634313"/>
            <a:ext cx="6523038" cy="1220787"/>
            <a:chOff x="707" y="2529"/>
            <a:chExt cx="4109" cy="769"/>
          </a:xfrm>
          <a:solidFill>
            <a:schemeClr val="bg1"/>
          </a:solidFill>
        </p:grpSpPr>
        <p:grpSp>
          <p:nvGrpSpPr>
            <p:cNvPr id="28" name="Group 8">
              <a:extLst>
                <a:ext uri="{FF2B5EF4-FFF2-40B4-BE49-F238E27FC236}">
                  <a16:creationId xmlns:a16="http://schemas.microsoft.com/office/drawing/2014/main" id="{ECAB48A8-11C9-4FC5-9CE0-03DF25734F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  <a:grpFill/>
          </p:grpSpPr>
          <p:sp>
            <p:nvSpPr>
              <p:cNvPr id="42" name="Text Box 9">
                <a:extLst>
                  <a:ext uri="{FF2B5EF4-FFF2-40B4-BE49-F238E27FC236}">
                    <a16:creationId xmlns:a16="http://schemas.microsoft.com/office/drawing/2014/main" id="{26827446-53FC-4E5F-AC13-23D6FF5238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Text Box 10">
                <a:extLst>
                  <a:ext uri="{FF2B5EF4-FFF2-40B4-BE49-F238E27FC236}">
                    <a16:creationId xmlns:a16="http://schemas.microsoft.com/office/drawing/2014/main" id="{5E15A22F-40AD-473C-AA28-CBE296D285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11">
                <a:extLst>
                  <a:ext uri="{FF2B5EF4-FFF2-40B4-BE49-F238E27FC236}">
                    <a16:creationId xmlns:a16="http://schemas.microsoft.com/office/drawing/2014/main" id="{AD57AA9C-7E61-42C7-8C00-05DED2B86C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Text Box 12">
                <a:extLst>
                  <a:ext uri="{FF2B5EF4-FFF2-40B4-BE49-F238E27FC236}">
                    <a16:creationId xmlns:a16="http://schemas.microsoft.com/office/drawing/2014/main" id="{DB1A66BD-3C1B-4334-A0CC-A00388650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Text Box 13">
                <a:extLst>
                  <a:ext uri="{FF2B5EF4-FFF2-40B4-BE49-F238E27FC236}">
                    <a16:creationId xmlns:a16="http://schemas.microsoft.com/office/drawing/2014/main" id="{21DD2826-21A6-414E-94EF-0366B89BFA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" name="Text Box 14">
              <a:extLst>
                <a:ext uri="{FF2B5EF4-FFF2-40B4-BE49-F238E27FC236}">
                  <a16:creationId xmlns:a16="http://schemas.microsoft.com/office/drawing/2014/main" id="{14105777-F0D7-461B-8EA7-754594289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0        1        2         3        4  </a:t>
              </a:r>
            </a:p>
          </p:txBody>
        </p:sp>
        <p:sp>
          <p:nvSpPr>
            <p:cNvPr id="38" name="Line 15">
              <a:extLst>
                <a:ext uri="{FF2B5EF4-FFF2-40B4-BE49-F238E27FC236}">
                  <a16:creationId xmlns:a16="http://schemas.microsoft.com/office/drawing/2014/main" id="{E71E9566-9A30-4232-BECE-89C648FF7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Text Box 16">
              <a:extLst>
                <a:ext uri="{FF2B5EF4-FFF2-40B4-BE49-F238E27FC236}">
                  <a16:creationId xmlns:a16="http://schemas.microsoft.com/office/drawing/2014/main" id="{711873F4-FC31-4808-9998-FAD518784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入队</a:t>
              </a:r>
            </a:p>
          </p:txBody>
        </p:sp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80C2FC37-6E99-44BC-9581-D88D18717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Text Box 18">
              <a:extLst>
                <a:ext uri="{FF2B5EF4-FFF2-40B4-BE49-F238E27FC236}">
                  <a16:creationId xmlns:a16="http://schemas.microsoft.com/office/drawing/2014/main" id="{0964D769-0EB4-4B20-A4A5-870F51B1D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" y="2642"/>
              <a:ext cx="57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出队</a:t>
              </a:r>
            </a:p>
          </p:txBody>
        </p:sp>
      </p:grpSp>
      <p:sp>
        <p:nvSpPr>
          <p:cNvPr id="47" name="Text Box 21">
            <a:extLst>
              <a:ext uri="{FF2B5EF4-FFF2-40B4-BE49-F238E27FC236}">
                <a16:creationId xmlns:a16="http://schemas.microsoft.com/office/drawing/2014/main" id="{D7F251D3-C783-4FEB-9DC3-36F39FFE1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529" y="3189938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48" name="Text Box 22">
            <a:extLst>
              <a:ext uri="{FF2B5EF4-FFF2-40B4-BE49-F238E27FC236}">
                <a16:creationId xmlns:a16="http://schemas.microsoft.com/office/drawing/2014/main" id="{C148C41D-A8DF-4A0E-AD13-1D46658E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91" y="3189938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4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49" name="Group 23">
            <a:extLst>
              <a:ext uri="{FF2B5EF4-FFF2-40B4-BE49-F238E27FC236}">
                <a16:creationId xmlns:a16="http://schemas.microsoft.com/office/drawing/2014/main" id="{180CF2F3-A203-4290-907E-4D1691167D80}"/>
              </a:ext>
            </a:extLst>
          </p:cNvPr>
          <p:cNvGrpSpPr>
            <a:grpSpLocks/>
          </p:cNvGrpSpPr>
          <p:nvPr/>
        </p:nvGrpSpPr>
        <p:grpSpPr bwMode="auto">
          <a:xfrm>
            <a:off x="4905566" y="3893200"/>
            <a:ext cx="1035050" cy="903288"/>
            <a:chOff x="2567" y="2939"/>
            <a:chExt cx="652" cy="569"/>
          </a:xfrm>
        </p:grpSpPr>
        <p:sp>
          <p:nvSpPr>
            <p:cNvPr id="50" name="Line 24">
              <a:extLst>
                <a:ext uri="{FF2B5EF4-FFF2-40B4-BE49-F238E27FC236}">
                  <a16:creationId xmlns:a16="http://schemas.microsoft.com/office/drawing/2014/main" id="{37A5190B-BF98-4C6A-A1E7-DBF2F9EA2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" name="Text Box 25">
              <a:extLst>
                <a:ext uri="{FF2B5EF4-FFF2-40B4-BE49-F238E27FC236}">
                  <a16:creationId xmlns:a16="http://schemas.microsoft.com/office/drawing/2014/main" id="{77168DE1-14A1-4446-85E8-186D2FCBA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j-lt"/>
                </a:rPr>
                <a:t>rear</a:t>
              </a:r>
            </a:p>
          </p:txBody>
        </p:sp>
      </p:grpSp>
      <p:grpSp>
        <p:nvGrpSpPr>
          <p:cNvPr id="52" name="Group 33">
            <a:extLst>
              <a:ext uri="{FF2B5EF4-FFF2-40B4-BE49-F238E27FC236}">
                <a16:creationId xmlns:a16="http://schemas.microsoft.com/office/drawing/2014/main" id="{A88AD585-E222-4444-BF17-B79D34BA8A64}"/>
              </a:ext>
            </a:extLst>
          </p:cNvPr>
          <p:cNvGrpSpPr>
            <a:grpSpLocks/>
          </p:cNvGrpSpPr>
          <p:nvPr/>
        </p:nvGrpSpPr>
        <p:grpSpPr bwMode="auto">
          <a:xfrm>
            <a:off x="3064066" y="3888438"/>
            <a:ext cx="957263" cy="903287"/>
            <a:chOff x="774" y="2725"/>
            <a:chExt cx="603" cy="569"/>
          </a:xfrm>
        </p:grpSpPr>
        <p:sp>
          <p:nvSpPr>
            <p:cNvPr id="53" name="Line 34">
              <a:extLst>
                <a:ext uri="{FF2B5EF4-FFF2-40B4-BE49-F238E27FC236}">
                  <a16:creationId xmlns:a16="http://schemas.microsoft.com/office/drawing/2014/main" id="{2EA84D6F-765D-4152-B65F-8588EF0D0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4" name="Text Box 35">
              <a:extLst>
                <a:ext uri="{FF2B5EF4-FFF2-40B4-BE49-F238E27FC236}">
                  <a16:creationId xmlns:a16="http://schemas.microsoft.com/office/drawing/2014/main" id="{90992D50-8B5A-4529-8BFE-3A9B021C8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+mj-lt"/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566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grpSp>
        <p:nvGrpSpPr>
          <p:cNvPr id="24" name="Group 79">
            <a:extLst>
              <a:ext uri="{FF2B5EF4-FFF2-40B4-BE49-F238E27FC236}">
                <a16:creationId xmlns:a16="http://schemas.microsoft.com/office/drawing/2014/main" id="{76DBE28A-58E8-45A4-9141-B9D1E3DC2D60}"/>
              </a:ext>
            </a:extLst>
          </p:cNvPr>
          <p:cNvGrpSpPr>
            <a:grpSpLocks/>
          </p:cNvGrpSpPr>
          <p:nvPr/>
        </p:nvGrpSpPr>
        <p:grpSpPr bwMode="auto">
          <a:xfrm>
            <a:off x="4948601" y="3591442"/>
            <a:ext cx="1035050" cy="846137"/>
            <a:chOff x="2567" y="2939"/>
            <a:chExt cx="652" cy="533"/>
          </a:xfrm>
        </p:grpSpPr>
        <p:sp>
          <p:nvSpPr>
            <p:cNvPr id="25" name="Line 80">
              <a:extLst>
                <a:ext uri="{FF2B5EF4-FFF2-40B4-BE49-F238E27FC236}">
                  <a16:creationId xmlns:a16="http://schemas.microsoft.com/office/drawing/2014/main" id="{37D88255-839B-4DD8-8DC0-02858403F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81">
              <a:extLst>
                <a:ext uri="{FF2B5EF4-FFF2-40B4-BE49-F238E27FC236}">
                  <a16:creationId xmlns:a16="http://schemas.microsoft.com/office/drawing/2014/main" id="{F8491B74-6B19-4F74-A07E-B8686E88C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+mn-lt"/>
                  <a:ea typeface="微软雅黑" panose="020B0503020204020204" pitchFamily="34" charset="-122"/>
                </a:rPr>
                <a:t>rear</a:t>
              </a:r>
            </a:p>
          </p:txBody>
        </p:sp>
      </p:grpSp>
      <p:sp>
        <p:nvSpPr>
          <p:cNvPr id="30" name="Text Box 4">
            <a:extLst>
              <a:ext uri="{FF2B5EF4-FFF2-40B4-BE49-F238E27FC236}">
                <a16:creationId xmlns:a16="http://schemas.microsoft.com/office/drawing/2014/main" id="{340AB84D-DA60-43A9-A3A2-6E433621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08" y="4597918"/>
            <a:ext cx="7689983" cy="12001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假溢出：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当元素被插入到数组中下标最大的位置上之后，队列的空间就用尽了，尽管此时数组的低端还有空闲空间，这种现象叫做假溢出。</a:t>
            </a:r>
          </a:p>
        </p:txBody>
      </p:sp>
      <p:grpSp>
        <p:nvGrpSpPr>
          <p:cNvPr id="31" name="Group 64">
            <a:extLst>
              <a:ext uri="{FF2B5EF4-FFF2-40B4-BE49-F238E27FC236}">
                <a16:creationId xmlns:a16="http://schemas.microsoft.com/office/drawing/2014/main" id="{25194190-1254-4E3A-93CF-9C03D9C7E158}"/>
              </a:ext>
            </a:extLst>
          </p:cNvPr>
          <p:cNvGrpSpPr>
            <a:grpSpLocks/>
          </p:cNvGrpSpPr>
          <p:nvPr/>
        </p:nvGrpSpPr>
        <p:grpSpPr bwMode="auto">
          <a:xfrm>
            <a:off x="789351" y="1480067"/>
            <a:ext cx="6705600" cy="573087"/>
            <a:chOff x="385" y="1168"/>
            <a:chExt cx="4224" cy="361"/>
          </a:xfrm>
        </p:grpSpPr>
        <p:sp>
          <p:nvSpPr>
            <p:cNvPr id="32" name="Text Box 3">
              <a:extLst>
                <a:ext uri="{FF2B5EF4-FFF2-40B4-BE49-F238E27FC236}">
                  <a16:creationId xmlns:a16="http://schemas.microsoft.com/office/drawing/2014/main" id="{B429679B-549B-4AE8-A39D-E1C246D3C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177"/>
              <a:ext cx="3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继续入队会出现什么情况？</a:t>
              </a:r>
            </a:p>
          </p:txBody>
        </p:sp>
        <p:graphicFrame>
          <p:nvGraphicFramePr>
            <p:cNvPr id="33" name="Object 62">
              <a:extLst>
                <a:ext uri="{FF2B5EF4-FFF2-40B4-BE49-F238E27FC236}">
                  <a16:creationId xmlns:a16="http://schemas.microsoft.com/office/drawing/2014/main" id="{337EB5BC-8FB9-4B7A-8614-931619DC77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1168"/>
            <a:ext cx="3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3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20509" name="Object 62">
                          <a:extLst>
                            <a:ext uri="{FF2B5EF4-FFF2-40B4-BE49-F238E27FC236}">
                              <a16:creationId xmlns:a16="http://schemas.microsoft.com/office/drawing/2014/main" id="{66600614-52D1-4BC5-92E3-AB6883FEF9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168"/>
                          <a:ext cx="3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65">
            <a:extLst>
              <a:ext uri="{FF2B5EF4-FFF2-40B4-BE49-F238E27FC236}">
                <a16:creationId xmlns:a16="http://schemas.microsoft.com/office/drawing/2014/main" id="{07F2AE6E-E93D-4DAC-9CE4-BEC101A97451}"/>
              </a:ext>
            </a:extLst>
          </p:cNvPr>
          <p:cNvGrpSpPr>
            <a:grpSpLocks/>
          </p:cNvGrpSpPr>
          <p:nvPr/>
        </p:nvGrpSpPr>
        <p:grpSpPr bwMode="auto">
          <a:xfrm>
            <a:off x="1202102" y="2440504"/>
            <a:ext cx="6577013" cy="1119187"/>
            <a:chOff x="673" y="2570"/>
            <a:chExt cx="4143" cy="705"/>
          </a:xfrm>
          <a:solidFill>
            <a:schemeClr val="bg1"/>
          </a:solidFill>
        </p:grpSpPr>
        <p:grpSp>
          <p:nvGrpSpPr>
            <p:cNvPr id="35" name="Group 66">
              <a:extLst>
                <a:ext uri="{FF2B5EF4-FFF2-40B4-BE49-F238E27FC236}">
                  <a16:creationId xmlns:a16="http://schemas.microsoft.com/office/drawing/2014/main" id="{EE58D440-6E40-4BF1-8B1A-B06642D6C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2868"/>
              <a:ext cx="2880" cy="407"/>
              <a:chOff x="720" y="2400"/>
              <a:chExt cx="2880" cy="316"/>
            </a:xfrm>
            <a:grpFill/>
          </p:grpSpPr>
          <p:sp>
            <p:nvSpPr>
              <p:cNvPr id="59" name="Text Box 67">
                <a:extLst>
                  <a:ext uri="{FF2B5EF4-FFF2-40B4-BE49-F238E27FC236}">
                    <a16:creationId xmlns:a16="http://schemas.microsoft.com/office/drawing/2014/main" id="{B3E02118-30F0-4ECA-90D9-938885298F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16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Text Box 68">
                <a:extLst>
                  <a:ext uri="{FF2B5EF4-FFF2-40B4-BE49-F238E27FC236}">
                    <a16:creationId xmlns:a16="http://schemas.microsoft.com/office/drawing/2014/main" id="{B1003A96-08A4-4B29-84C4-3D069073AF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16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Text Box 69">
                <a:extLst>
                  <a:ext uri="{FF2B5EF4-FFF2-40B4-BE49-F238E27FC236}">
                    <a16:creationId xmlns:a16="http://schemas.microsoft.com/office/drawing/2014/main" id="{69C595DB-89DE-4DC4-889A-52C2232B9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16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Text Box 70">
                <a:extLst>
                  <a:ext uri="{FF2B5EF4-FFF2-40B4-BE49-F238E27FC236}">
                    <a16:creationId xmlns:a16="http://schemas.microsoft.com/office/drawing/2014/main" id="{C4F17485-7685-4648-B4B3-FCAD65828D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16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 Box 71">
                <a:extLst>
                  <a:ext uri="{FF2B5EF4-FFF2-40B4-BE49-F238E27FC236}">
                    <a16:creationId xmlns:a16="http://schemas.microsoft.com/office/drawing/2014/main" id="{AA0FEEE7-865F-4B6E-9BE1-260B51C13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16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Text Box 72">
              <a:extLst>
                <a:ext uri="{FF2B5EF4-FFF2-40B4-BE49-F238E27FC236}">
                  <a16:creationId xmlns:a16="http://schemas.microsoft.com/office/drawing/2014/main" id="{E577826D-70FD-4897-8B27-902A6D6C9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2570"/>
              <a:ext cx="3144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0        1        2         3        4  </a:t>
              </a:r>
            </a:p>
          </p:txBody>
        </p:sp>
        <p:sp>
          <p:nvSpPr>
            <p:cNvPr id="55" name="Line 73">
              <a:extLst>
                <a:ext uri="{FF2B5EF4-FFF2-40B4-BE49-F238E27FC236}">
                  <a16:creationId xmlns:a16="http://schemas.microsoft.com/office/drawing/2014/main" id="{F2525C3A-DB53-438A-8AF8-CFED92A30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74">
              <a:extLst>
                <a:ext uri="{FF2B5EF4-FFF2-40B4-BE49-F238E27FC236}">
                  <a16:creationId xmlns:a16="http://schemas.microsoft.com/office/drawing/2014/main" id="{D8460C2F-69AB-418C-A8A0-4E11C736A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入队</a:t>
              </a:r>
            </a:p>
          </p:txBody>
        </p:sp>
        <p:sp>
          <p:nvSpPr>
            <p:cNvPr id="57" name="Line 75">
              <a:extLst>
                <a:ext uri="{FF2B5EF4-FFF2-40B4-BE49-F238E27FC236}">
                  <a16:creationId xmlns:a16="http://schemas.microsoft.com/office/drawing/2014/main" id="{D5879C0C-6C24-4D90-B825-22ECF2BDF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76">
              <a:extLst>
                <a:ext uri="{FF2B5EF4-FFF2-40B4-BE49-F238E27FC236}">
                  <a16:creationId xmlns:a16="http://schemas.microsoft.com/office/drawing/2014/main" id="{5F437AE4-C680-49E1-9FF2-B2C2968E9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" y="2656"/>
              <a:ext cx="57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出队</a:t>
              </a:r>
            </a:p>
          </p:txBody>
        </p:sp>
      </p:grpSp>
      <p:sp>
        <p:nvSpPr>
          <p:cNvPr id="64" name="Text Box 77">
            <a:extLst>
              <a:ext uri="{FF2B5EF4-FFF2-40B4-BE49-F238E27FC236}">
                <a16:creationId xmlns:a16="http://schemas.microsoft.com/office/drawing/2014/main" id="{00F1CED2-E8A4-4A59-825E-7EF18B5B2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139" y="2931042"/>
            <a:ext cx="5857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 dirty="0">
                <a:latin typeface="+mn-lt"/>
                <a:ea typeface="微软雅黑" panose="020B0503020204020204" pitchFamily="34" charset="-122"/>
              </a:rPr>
              <a:t>a</a:t>
            </a:r>
            <a:r>
              <a:rPr lang="en-US" altLang="zh-CN" sz="3600" b="1" baseline="-25000" dirty="0">
                <a:latin typeface="+mn-lt"/>
                <a:ea typeface="微软雅黑" panose="020B0503020204020204" pitchFamily="34" charset="-122"/>
              </a:rPr>
              <a:t>3</a:t>
            </a:r>
            <a:endParaRPr lang="zh-CN" altLang="en-US" sz="3600" b="1" baseline="-250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5" name="Text Box 78">
            <a:extLst>
              <a:ext uri="{FF2B5EF4-FFF2-40B4-BE49-F238E27FC236}">
                <a16:creationId xmlns:a16="http://schemas.microsoft.com/office/drawing/2014/main" id="{14D379A9-7CB3-4E7D-A580-ED448FD90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701" y="2931042"/>
            <a:ext cx="5857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+mn-lt"/>
                <a:ea typeface="微软雅黑" panose="020B0503020204020204" pitchFamily="34" charset="-122"/>
              </a:rPr>
              <a:t>a</a:t>
            </a:r>
            <a:r>
              <a:rPr lang="en-US" altLang="zh-CN" sz="3600" b="1" baseline="-25000">
                <a:latin typeface="+mn-lt"/>
                <a:ea typeface="微软雅黑" panose="020B0503020204020204" pitchFamily="34" charset="-122"/>
              </a:rPr>
              <a:t>4</a:t>
            </a:r>
            <a:endParaRPr lang="zh-CN" altLang="en-US" sz="3600" b="1" baseline="-2500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66" name="Group 82">
            <a:extLst>
              <a:ext uri="{FF2B5EF4-FFF2-40B4-BE49-F238E27FC236}">
                <a16:creationId xmlns:a16="http://schemas.microsoft.com/office/drawing/2014/main" id="{6C22F277-E78B-49FD-BA86-1B6028B59BCA}"/>
              </a:ext>
            </a:extLst>
          </p:cNvPr>
          <p:cNvGrpSpPr>
            <a:grpSpLocks/>
          </p:cNvGrpSpPr>
          <p:nvPr/>
        </p:nvGrpSpPr>
        <p:grpSpPr bwMode="auto">
          <a:xfrm>
            <a:off x="3135676" y="3629542"/>
            <a:ext cx="957263" cy="846137"/>
            <a:chOff x="774" y="2725"/>
            <a:chExt cx="603" cy="533"/>
          </a:xfrm>
        </p:grpSpPr>
        <p:sp>
          <p:nvSpPr>
            <p:cNvPr id="67" name="Line 83">
              <a:extLst>
                <a:ext uri="{FF2B5EF4-FFF2-40B4-BE49-F238E27FC236}">
                  <a16:creationId xmlns:a16="http://schemas.microsoft.com/office/drawing/2014/main" id="{F232558C-8D7E-45C6-8F46-090ABFCA4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68" name="Text Box 84">
              <a:extLst>
                <a:ext uri="{FF2B5EF4-FFF2-40B4-BE49-F238E27FC236}">
                  <a16:creationId xmlns:a16="http://schemas.microsoft.com/office/drawing/2014/main" id="{26C9EB5F-324C-4742-BE5A-BF3C80A70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+mn-lt"/>
                  <a:ea typeface="微软雅黑" panose="020B0503020204020204" pitchFamily="34" charset="-122"/>
                </a:rPr>
                <a:t>front</a:t>
              </a:r>
            </a:p>
          </p:txBody>
        </p:sp>
      </p:grpSp>
      <p:sp>
        <p:nvSpPr>
          <p:cNvPr id="69" name="Text Box 85">
            <a:extLst>
              <a:ext uri="{FF2B5EF4-FFF2-40B4-BE49-F238E27FC236}">
                <a16:creationId xmlns:a16="http://schemas.microsoft.com/office/drawing/2014/main" id="{0313EB2C-A777-4B39-BF24-D9CCB67EA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989" y="2908817"/>
            <a:ext cx="5857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+mn-lt"/>
                <a:ea typeface="微软雅黑" panose="020B0503020204020204" pitchFamily="34" charset="-122"/>
              </a:rPr>
              <a:t>a</a:t>
            </a:r>
            <a:r>
              <a:rPr lang="en-US" altLang="zh-CN" sz="3600" b="1" baseline="-25000">
                <a:latin typeface="+mn-lt"/>
                <a:ea typeface="微软雅黑" panose="020B0503020204020204" pitchFamily="34" charset="-122"/>
              </a:rPr>
              <a:t>5</a:t>
            </a:r>
            <a:endParaRPr lang="zh-CN" altLang="en-US" sz="3600" b="1" baseline="-2500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70" name="Group 86">
            <a:extLst>
              <a:ext uri="{FF2B5EF4-FFF2-40B4-BE49-F238E27FC236}">
                <a16:creationId xmlns:a16="http://schemas.microsoft.com/office/drawing/2014/main" id="{035069B4-8F3A-4D35-AECC-3E86E4348D05}"/>
              </a:ext>
            </a:extLst>
          </p:cNvPr>
          <p:cNvGrpSpPr>
            <a:grpSpLocks/>
          </p:cNvGrpSpPr>
          <p:nvPr/>
        </p:nvGrpSpPr>
        <p:grpSpPr bwMode="auto">
          <a:xfrm>
            <a:off x="5926501" y="3629542"/>
            <a:ext cx="1035050" cy="846137"/>
            <a:chOff x="2567" y="2939"/>
            <a:chExt cx="652" cy="533"/>
          </a:xfrm>
        </p:grpSpPr>
        <p:sp>
          <p:nvSpPr>
            <p:cNvPr id="71" name="Line 87">
              <a:extLst>
                <a:ext uri="{FF2B5EF4-FFF2-40B4-BE49-F238E27FC236}">
                  <a16:creationId xmlns:a16="http://schemas.microsoft.com/office/drawing/2014/main" id="{0FD17659-E226-4254-8801-0035FA3E0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2" name="Text Box 88">
              <a:extLst>
                <a:ext uri="{FF2B5EF4-FFF2-40B4-BE49-F238E27FC236}">
                  <a16:creationId xmlns:a16="http://schemas.microsoft.com/office/drawing/2014/main" id="{DC1F55F2-C26D-427B-931D-13C4FE19C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+mn-lt"/>
                  <a:ea typeface="微软雅黑" panose="020B0503020204020204" pitchFamily="34" charset="-122"/>
                </a:rPr>
                <a:t>rear</a:t>
              </a:r>
            </a:p>
          </p:txBody>
        </p:sp>
      </p:grpSp>
      <p:sp>
        <p:nvSpPr>
          <p:cNvPr id="73" name="Rectangle 91">
            <a:extLst>
              <a:ext uri="{FF2B5EF4-FFF2-40B4-BE49-F238E27FC236}">
                <a16:creationId xmlns:a16="http://schemas.microsoft.com/office/drawing/2014/main" id="{75C0F54D-D966-4871-807B-B9D4E15C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310" y="4021932"/>
            <a:ext cx="9572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629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69" grpId="0" autoUpdateAnimBg="0"/>
      <p:bldP spid="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66006E03-94AC-4082-B5AB-7E3589201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680" y="5017093"/>
            <a:ext cx="6931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循环队列：</a:t>
            </a: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将存储队列的数组头尾相接。</a:t>
            </a:r>
          </a:p>
        </p:txBody>
      </p:sp>
      <p:grpSp>
        <p:nvGrpSpPr>
          <p:cNvPr id="38" name="Group 58">
            <a:extLst>
              <a:ext uri="{FF2B5EF4-FFF2-40B4-BE49-F238E27FC236}">
                <a16:creationId xmlns:a16="http://schemas.microsoft.com/office/drawing/2014/main" id="{46D938E1-B384-4A5F-8E75-3DA8D44793B9}"/>
              </a:ext>
            </a:extLst>
          </p:cNvPr>
          <p:cNvGrpSpPr>
            <a:grpSpLocks/>
          </p:cNvGrpSpPr>
          <p:nvPr/>
        </p:nvGrpSpPr>
        <p:grpSpPr bwMode="auto">
          <a:xfrm>
            <a:off x="921955" y="1551580"/>
            <a:ext cx="6705600" cy="573088"/>
            <a:chOff x="385" y="1168"/>
            <a:chExt cx="4224" cy="361"/>
          </a:xfrm>
        </p:grpSpPr>
        <p:sp>
          <p:nvSpPr>
            <p:cNvPr id="39" name="Text Box 59">
              <a:extLst>
                <a:ext uri="{FF2B5EF4-FFF2-40B4-BE49-F238E27FC236}">
                  <a16:creationId xmlns:a16="http://schemas.microsoft.com/office/drawing/2014/main" id="{F1BEF545-71DC-47C0-9AB1-0D4020BC2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177"/>
              <a:ext cx="3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如何解决假溢出？</a:t>
              </a:r>
            </a:p>
          </p:txBody>
        </p:sp>
        <p:graphicFrame>
          <p:nvGraphicFramePr>
            <p:cNvPr id="40" name="Object 60">
              <a:extLst>
                <a:ext uri="{FF2B5EF4-FFF2-40B4-BE49-F238E27FC236}">
                  <a16:creationId xmlns:a16="http://schemas.microsoft.com/office/drawing/2014/main" id="{19B53BBE-A589-438F-A6A4-13DA43AB2C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1168"/>
            <a:ext cx="3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47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21541" name="Object 60">
                          <a:extLst>
                            <a:ext uri="{FF2B5EF4-FFF2-40B4-BE49-F238E27FC236}">
                              <a16:creationId xmlns:a16="http://schemas.microsoft.com/office/drawing/2014/main" id="{27A5A414-BC2C-41C8-B245-27484EF496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168"/>
                          <a:ext cx="3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Group 62">
            <a:extLst>
              <a:ext uri="{FF2B5EF4-FFF2-40B4-BE49-F238E27FC236}">
                <a16:creationId xmlns:a16="http://schemas.microsoft.com/office/drawing/2014/main" id="{CD578980-27DA-499D-9674-463BBAD2C928}"/>
              </a:ext>
            </a:extLst>
          </p:cNvPr>
          <p:cNvGrpSpPr>
            <a:grpSpLocks/>
          </p:cNvGrpSpPr>
          <p:nvPr/>
        </p:nvGrpSpPr>
        <p:grpSpPr bwMode="auto">
          <a:xfrm>
            <a:off x="2180842" y="2997793"/>
            <a:ext cx="4572000" cy="681037"/>
            <a:chOff x="720" y="2400"/>
            <a:chExt cx="2880" cy="333"/>
          </a:xfrm>
          <a:solidFill>
            <a:schemeClr val="bg1"/>
          </a:solidFill>
        </p:grpSpPr>
        <p:sp>
          <p:nvSpPr>
            <p:cNvPr id="42" name="Text Box 63">
              <a:extLst>
                <a:ext uri="{FF2B5EF4-FFF2-40B4-BE49-F238E27FC236}">
                  <a16:creationId xmlns:a16="http://schemas.microsoft.com/office/drawing/2014/main" id="{8F7F2BC5-BF76-4E94-8DE5-2B12CA7DA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00"/>
              <a:ext cx="576" cy="33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64">
              <a:extLst>
                <a:ext uri="{FF2B5EF4-FFF2-40B4-BE49-F238E27FC236}">
                  <a16:creationId xmlns:a16="http://schemas.microsoft.com/office/drawing/2014/main" id="{FDA888B0-7F6C-43DC-BC28-222A012E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65">
              <a:extLst>
                <a:ext uri="{FF2B5EF4-FFF2-40B4-BE49-F238E27FC236}">
                  <a16:creationId xmlns:a16="http://schemas.microsoft.com/office/drawing/2014/main" id="{9D5C04BA-1594-40A4-A530-BDA0A9EFE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66">
              <a:extLst>
                <a:ext uri="{FF2B5EF4-FFF2-40B4-BE49-F238E27FC236}">
                  <a16:creationId xmlns:a16="http://schemas.microsoft.com/office/drawing/2014/main" id="{2389F19E-1D52-4436-891A-BD9515CFC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67">
              <a:extLst>
                <a:ext uri="{FF2B5EF4-FFF2-40B4-BE49-F238E27FC236}">
                  <a16:creationId xmlns:a16="http://schemas.microsoft.com/office/drawing/2014/main" id="{12AA5FB5-691C-40E0-8DBF-F12D797CB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7" name="Text Box 68">
            <a:extLst>
              <a:ext uri="{FF2B5EF4-FFF2-40B4-BE49-F238E27FC236}">
                <a16:creationId xmlns:a16="http://schemas.microsoft.com/office/drawing/2014/main" id="{68D1C4C7-22EB-484B-8B1D-9CE2E2CDC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717" y="2458043"/>
            <a:ext cx="4275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0        1        2         3        4  </a:t>
            </a:r>
          </a:p>
        </p:txBody>
      </p:sp>
      <p:sp>
        <p:nvSpPr>
          <p:cNvPr id="48" name="Line 69">
            <a:extLst>
              <a:ext uri="{FF2B5EF4-FFF2-40B4-BE49-F238E27FC236}">
                <a16:creationId xmlns:a16="http://schemas.microsoft.com/office/drawing/2014/main" id="{19BC5897-21EB-46CB-B064-B646FEEB00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0305" y="3178768"/>
            <a:ext cx="71913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" name="Text Box 70">
            <a:extLst>
              <a:ext uri="{FF2B5EF4-FFF2-40B4-BE49-F238E27FC236}">
                <a16:creationId xmlns:a16="http://schemas.microsoft.com/office/drawing/2014/main" id="{FC2235EE-63AF-4D55-9024-D14465D4D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755" y="263743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入队</a:t>
            </a:r>
          </a:p>
        </p:txBody>
      </p:sp>
      <p:sp>
        <p:nvSpPr>
          <p:cNvPr id="50" name="Line 71">
            <a:extLst>
              <a:ext uri="{FF2B5EF4-FFF2-40B4-BE49-F238E27FC236}">
                <a16:creationId xmlns:a16="http://schemas.microsoft.com/office/drawing/2014/main" id="{82D07250-86ED-4B4E-9849-3AAA894CDA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5505" y="3189880"/>
            <a:ext cx="71913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" name="Text Box 72">
            <a:extLst>
              <a:ext uri="{FF2B5EF4-FFF2-40B4-BE49-F238E27FC236}">
                <a16:creationId xmlns:a16="http://schemas.microsoft.com/office/drawing/2014/main" id="{4CFC903A-3C2E-4FF1-BF4F-F9B802143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080" y="2653305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出队</a:t>
            </a:r>
          </a:p>
        </p:txBody>
      </p:sp>
      <p:sp>
        <p:nvSpPr>
          <p:cNvPr id="52" name="Text Box 73">
            <a:extLst>
              <a:ext uri="{FF2B5EF4-FFF2-40B4-BE49-F238E27FC236}">
                <a16:creationId xmlns:a16="http://schemas.microsoft.com/office/drawing/2014/main" id="{3983D4C5-F0D7-4DB0-988D-ACDB3065E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630" y="3013668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53" name="Text Box 74">
            <a:extLst>
              <a:ext uri="{FF2B5EF4-FFF2-40B4-BE49-F238E27FC236}">
                <a16:creationId xmlns:a16="http://schemas.microsoft.com/office/drawing/2014/main" id="{472588DC-C836-4450-B3DC-4535FA1B7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192" y="3013668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4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54" name="Group 78">
            <a:extLst>
              <a:ext uri="{FF2B5EF4-FFF2-40B4-BE49-F238E27FC236}">
                <a16:creationId xmlns:a16="http://schemas.microsoft.com/office/drawing/2014/main" id="{E80F0E96-826E-41F9-894A-220347432374}"/>
              </a:ext>
            </a:extLst>
          </p:cNvPr>
          <p:cNvGrpSpPr>
            <a:grpSpLocks/>
          </p:cNvGrpSpPr>
          <p:nvPr/>
        </p:nvGrpSpPr>
        <p:grpSpPr bwMode="auto">
          <a:xfrm>
            <a:off x="3130167" y="3712168"/>
            <a:ext cx="957263" cy="903287"/>
            <a:chOff x="774" y="2725"/>
            <a:chExt cx="603" cy="569"/>
          </a:xfrm>
        </p:grpSpPr>
        <p:sp>
          <p:nvSpPr>
            <p:cNvPr id="74" name="Line 79">
              <a:extLst>
                <a:ext uri="{FF2B5EF4-FFF2-40B4-BE49-F238E27FC236}">
                  <a16:creationId xmlns:a16="http://schemas.microsoft.com/office/drawing/2014/main" id="{8CCA5B4A-961F-494E-8FD3-F8893B8BD0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5" name="Text Box 80">
              <a:extLst>
                <a:ext uri="{FF2B5EF4-FFF2-40B4-BE49-F238E27FC236}">
                  <a16:creationId xmlns:a16="http://schemas.microsoft.com/office/drawing/2014/main" id="{7DFA1B73-5B40-46D1-98ED-C3E9F7F01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n-lt"/>
                </a:rPr>
                <a:t>front</a:t>
              </a:r>
            </a:p>
          </p:txBody>
        </p:sp>
      </p:grpSp>
      <p:sp>
        <p:nvSpPr>
          <p:cNvPr id="76" name="Text Box 81">
            <a:extLst>
              <a:ext uri="{FF2B5EF4-FFF2-40B4-BE49-F238E27FC236}">
                <a16:creationId xmlns:a16="http://schemas.microsoft.com/office/drawing/2014/main" id="{B74BDC39-7D5F-4431-9725-B94677CE5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480" y="2991443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5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77" name="Group 82">
            <a:extLst>
              <a:ext uri="{FF2B5EF4-FFF2-40B4-BE49-F238E27FC236}">
                <a16:creationId xmlns:a16="http://schemas.microsoft.com/office/drawing/2014/main" id="{94AA00B4-1CD1-4A1E-A66A-23BA68490988}"/>
              </a:ext>
            </a:extLst>
          </p:cNvPr>
          <p:cNvGrpSpPr>
            <a:grpSpLocks/>
          </p:cNvGrpSpPr>
          <p:nvPr/>
        </p:nvGrpSpPr>
        <p:grpSpPr bwMode="auto">
          <a:xfrm>
            <a:off x="5920992" y="3712168"/>
            <a:ext cx="1035050" cy="903287"/>
            <a:chOff x="2567" y="2939"/>
            <a:chExt cx="652" cy="569"/>
          </a:xfrm>
        </p:grpSpPr>
        <p:sp>
          <p:nvSpPr>
            <p:cNvPr id="78" name="Line 83">
              <a:extLst>
                <a:ext uri="{FF2B5EF4-FFF2-40B4-BE49-F238E27FC236}">
                  <a16:creationId xmlns:a16="http://schemas.microsoft.com/office/drawing/2014/main" id="{C573E699-0ABA-4B76-AFAF-FCFD10EB6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Text Box 84">
              <a:extLst>
                <a:ext uri="{FF2B5EF4-FFF2-40B4-BE49-F238E27FC236}">
                  <a16:creationId xmlns:a16="http://schemas.microsoft.com/office/drawing/2014/main" id="{18B83FC6-06DE-4F6E-B0D3-D9757B74C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rear</a:t>
              </a:r>
            </a:p>
          </p:txBody>
        </p:sp>
      </p:grpSp>
      <p:grpSp>
        <p:nvGrpSpPr>
          <p:cNvPr id="80" name="Group 93">
            <a:extLst>
              <a:ext uri="{FF2B5EF4-FFF2-40B4-BE49-F238E27FC236}">
                <a16:creationId xmlns:a16="http://schemas.microsoft.com/office/drawing/2014/main" id="{6763ADA8-05E6-4935-A43F-4A37A680D24F}"/>
              </a:ext>
            </a:extLst>
          </p:cNvPr>
          <p:cNvGrpSpPr>
            <a:grpSpLocks/>
          </p:cNvGrpSpPr>
          <p:nvPr/>
        </p:nvGrpSpPr>
        <p:grpSpPr bwMode="auto">
          <a:xfrm>
            <a:off x="1955417" y="2407243"/>
            <a:ext cx="4972050" cy="674687"/>
            <a:chOff x="1204" y="1905"/>
            <a:chExt cx="3132" cy="425"/>
          </a:xfrm>
        </p:grpSpPr>
        <p:sp>
          <p:nvSpPr>
            <p:cNvPr id="81" name="Line 88">
              <a:extLst>
                <a:ext uri="{FF2B5EF4-FFF2-40B4-BE49-F238E27FC236}">
                  <a16:creationId xmlns:a16="http://schemas.microsoft.com/office/drawing/2014/main" id="{1F111F89-36FC-4D2A-B300-B3DD54BDE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1905"/>
              <a:ext cx="312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Line 89">
              <a:extLst>
                <a:ext uri="{FF2B5EF4-FFF2-40B4-BE49-F238E27FC236}">
                  <a16:creationId xmlns:a16="http://schemas.microsoft.com/office/drawing/2014/main" id="{B7DA6A9B-714D-4C68-904C-32E74C474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6" y="1905"/>
              <a:ext cx="0" cy="4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Line 90">
              <a:extLst>
                <a:ext uri="{FF2B5EF4-FFF2-40B4-BE49-F238E27FC236}">
                  <a16:creationId xmlns:a16="http://schemas.microsoft.com/office/drawing/2014/main" id="{22918F6D-FFDD-4598-9BFC-775386753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330"/>
              <a:ext cx="9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91">
              <a:extLst>
                <a:ext uri="{FF2B5EF4-FFF2-40B4-BE49-F238E27FC236}">
                  <a16:creationId xmlns:a16="http://schemas.microsoft.com/office/drawing/2014/main" id="{545CACE4-9FE0-474C-B64E-1FBC5B4D5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4" y="1905"/>
              <a:ext cx="0" cy="4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92">
              <a:extLst>
                <a:ext uri="{FF2B5EF4-FFF2-40B4-BE49-F238E27FC236}">
                  <a16:creationId xmlns:a16="http://schemas.microsoft.com/office/drawing/2014/main" id="{055A9B63-59B6-4603-AE56-D29048805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6" y="2330"/>
              <a:ext cx="11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6" name="Group 94">
            <a:extLst>
              <a:ext uri="{FF2B5EF4-FFF2-40B4-BE49-F238E27FC236}">
                <a16:creationId xmlns:a16="http://schemas.microsoft.com/office/drawing/2014/main" id="{11924DDE-3057-4C75-838B-A3BBA7E8B01A}"/>
              </a:ext>
            </a:extLst>
          </p:cNvPr>
          <p:cNvGrpSpPr>
            <a:grpSpLocks/>
          </p:cNvGrpSpPr>
          <p:nvPr/>
        </p:nvGrpSpPr>
        <p:grpSpPr bwMode="auto">
          <a:xfrm>
            <a:off x="2201480" y="3696293"/>
            <a:ext cx="1035050" cy="903287"/>
            <a:chOff x="2567" y="2939"/>
            <a:chExt cx="652" cy="569"/>
          </a:xfrm>
        </p:grpSpPr>
        <p:sp>
          <p:nvSpPr>
            <p:cNvPr id="87" name="Line 95">
              <a:extLst>
                <a:ext uri="{FF2B5EF4-FFF2-40B4-BE49-F238E27FC236}">
                  <a16:creationId xmlns:a16="http://schemas.microsoft.com/office/drawing/2014/main" id="{9CF77B1D-E209-4C22-BF3B-0031F8CA7E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88" name="Text Box 96">
              <a:extLst>
                <a:ext uri="{FF2B5EF4-FFF2-40B4-BE49-F238E27FC236}">
                  <a16:creationId xmlns:a16="http://schemas.microsoft.com/office/drawing/2014/main" id="{1CA1C44E-1B66-4C2A-8C20-3A6876C96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+mn-lt"/>
                </a:rPr>
                <a:t>rear</a:t>
              </a:r>
            </a:p>
          </p:txBody>
        </p:sp>
      </p:grpSp>
      <p:sp>
        <p:nvSpPr>
          <p:cNvPr id="89" name="Text Box 97">
            <a:extLst>
              <a:ext uri="{FF2B5EF4-FFF2-40B4-BE49-F238E27FC236}">
                <a16:creationId xmlns:a16="http://schemas.microsoft.com/office/drawing/2014/main" id="{0A3E4909-F0DE-4A59-A4B5-17F85E994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580" y="2991443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6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90" name="Rectangle 100">
            <a:extLst>
              <a:ext uri="{FF2B5EF4-FFF2-40B4-BE49-F238E27FC236}">
                <a16:creationId xmlns:a16="http://schemas.microsoft.com/office/drawing/2014/main" id="{475A3117-A315-403C-8F68-DE89256C8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255" y="3737568"/>
            <a:ext cx="957262" cy="812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0243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89" grpId="0" autoUpdateAnimBg="0"/>
      <p:bldP spid="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问题：</a:t>
            </a:r>
            <a:endParaRPr lang="en-US" altLang="zh-CN" sz="2800" kern="12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918FA01-DD01-42DE-B653-9984E81761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243" y="1236974"/>
            <a:ext cx="8412352" cy="1886394"/>
          </a:xfrm>
        </p:spPr>
        <p:txBody>
          <a:bodyPr/>
          <a:lstStyle/>
          <a:p>
            <a:pPr algn="just">
              <a:spcBef>
                <a:spcPts val="600"/>
              </a:spcBef>
              <a:defRPr/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如何解决主机与外部设备之间速度不匹配的问题？ 主机输出数据给打印机打印，输出数据的速度比打印数据的速度要快得多，若直接把输出的数据送给打印机打印，由于速度不匹配，显然是不行的。</a:t>
            </a:r>
          </a:p>
          <a:p>
            <a:pPr lvl="1" algn="just">
              <a:spcBef>
                <a:spcPts val="60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解决的方法是设置一个打印数据缓冲区，主机把要打印输出的数据依次写入到这个缓冲区中；打印机就从缓冲区中按照先进先出的原则依次取出数据并打印，打印完后再向主机发出请求，主机接到请求后再向缓冲区写入打印数据。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打印数据缓冲区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队列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909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sp>
        <p:nvSpPr>
          <p:cNvPr id="55" name="Text Box 12">
            <a:extLst>
              <a:ext uri="{FF2B5EF4-FFF2-40B4-BE49-F238E27FC236}">
                <a16:creationId xmlns:a16="http://schemas.microsoft.com/office/drawing/2014/main" id="{3E27428F-3252-40A0-8B92-F6045E13B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427" y="4887969"/>
            <a:ext cx="6743777" cy="904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不存在物理的循环结构，但可用软件方法实现。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求模</a:t>
            </a: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：（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mod 5</a:t>
            </a: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grpSp>
        <p:nvGrpSpPr>
          <p:cNvPr id="56" name="Group 14">
            <a:extLst>
              <a:ext uri="{FF2B5EF4-FFF2-40B4-BE49-F238E27FC236}">
                <a16:creationId xmlns:a16="http://schemas.microsoft.com/office/drawing/2014/main" id="{AC7FFE4F-2599-4A9D-A01E-A00FD9B4CCB3}"/>
              </a:ext>
            </a:extLst>
          </p:cNvPr>
          <p:cNvGrpSpPr>
            <a:grpSpLocks/>
          </p:cNvGrpSpPr>
          <p:nvPr/>
        </p:nvGrpSpPr>
        <p:grpSpPr bwMode="auto">
          <a:xfrm>
            <a:off x="928879" y="1503305"/>
            <a:ext cx="6705600" cy="573088"/>
            <a:chOff x="599" y="1346"/>
            <a:chExt cx="4224" cy="361"/>
          </a:xfrm>
        </p:grpSpPr>
        <p:sp>
          <p:nvSpPr>
            <p:cNvPr id="57" name="Text Box 15">
              <a:extLst>
                <a:ext uri="{FF2B5EF4-FFF2-40B4-BE49-F238E27FC236}">
                  <a16:creationId xmlns:a16="http://schemas.microsoft.com/office/drawing/2014/main" id="{60EC022B-C3BF-4F49-831E-40A76890E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" y="1355"/>
              <a:ext cx="3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如何实现循环队列？</a:t>
              </a:r>
            </a:p>
          </p:txBody>
        </p:sp>
        <p:graphicFrame>
          <p:nvGraphicFramePr>
            <p:cNvPr id="58" name="Object 16">
              <a:extLst>
                <a:ext uri="{FF2B5EF4-FFF2-40B4-BE49-F238E27FC236}">
                  <a16:creationId xmlns:a16="http://schemas.microsoft.com/office/drawing/2014/main" id="{EFA8EF75-9A27-4E24-BE6E-832E696A39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9" y="1346"/>
            <a:ext cx="3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0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22555" name="Object 16">
                          <a:extLst>
                            <a:ext uri="{FF2B5EF4-FFF2-40B4-BE49-F238E27FC236}">
                              <a16:creationId xmlns:a16="http://schemas.microsoft.com/office/drawing/2014/main" id="{93DAF962-A07E-4E56-8BCB-03AECDB8C9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" y="1346"/>
                          <a:ext cx="3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Group 17">
            <a:extLst>
              <a:ext uri="{FF2B5EF4-FFF2-40B4-BE49-F238E27FC236}">
                <a16:creationId xmlns:a16="http://schemas.microsoft.com/office/drawing/2014/main" id="{F90765C4-D7B4-4B07-9F2F-F10322A784D6}"/>
              </a:ext>
            </a:extLst>
          </p:cNvPr>
          <p:cNvGrpSpPr>
            <a:grpSpLocks/>
          </p:cNvGrpSpPr>
          <p:nvPr/>
        </p:nvGrpSpPr>
        <p:grpSpPr bwMode="auto">
          <a:xfrm>
            <a:off x="2114741" y="2981268"/>
            <a:ext cx="4572000" cy="681037"/>
            <a:chOff x="720" y="2400"/>
            <a:chExt cx="2880" cy="333"/>
          </a:xfrm>
          <a:solidFill>
            <a:schemeClr val="bg1"/>
          </a:solidFill>
        </p:grpSpPr>
        <p:sp>
          <p:nvSpPr>
            <p:cNvPr id="60" name="Text Box 18">
              <a:extLst>
                <a:ext uri="{FF2B5EF4-FFF2-40B4-BE49-F238E27FC236}">
                  <a16:creationId xmlns:a16="http://schemas.microsoft.com/office/drawing/2014/main" id="{DD5D5251-9DDD-4B58-A755-406BCD1C9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00"/>
              <a:ext cx="576" cy="33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19">
              <a:extLst>
                <a:ext uri="{FF2B5EF4-FFF2-40B4-BE49-F238E27FC236}">
                  <a16:creationId xmlns:a16="http://schemas.microsoft.com/office/drawing/2014/main" id="{056178F5-D1E9-4DAF-AA69-CC05D4366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20">
              <a:extLst>
                <a:ext uri="{FF2B5EF4-FFF2-40B4-BE49-F238E27FC236}">
                  <a16:creationId xmlns:a16="http://schemas.microsoft.com/office/drawing/2014/main" id="{5709F103-B9C8-41FD-85A7-B2194501A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21">
              <a:extLst>
                <a:ext uri="{FF2B5EF4-FFF2-40B4-BE49-F238E27FC236}">
                  <a16:creationId xmlns:a16="http://schemas.microsoft.com/office/drawing/2014/main" id="{DDD176C6-8D82-43B9-9A32-2E3787762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64" name="Text Box 22">
              <a:extLst>
                <a:ext uri="{FF2B5EF4-FFF2-40B4-BE49-F238E27FC236}">
                  <a16:creationId xmlns:a16="http://schemas.microsoft.com/office/drawing/2014/main" id="{60E7D578-6D83-49DE-967B-A4036EEF5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65" name="Text Box 23">
            <a:extLst>
              <a:ext uri="{FF2B5EF4-FFF2-40B4-BE49-F238E27FC236}">
                <a16:creationId xmlns:a16="http://schemas.microsoft.com/office/drawing/2014/main" id="{5C245B4B-1971-40CD-A486-4C35B5F1E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616" y="2441518"/>
            <a:ext cx="4275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0        1        2         3        4  </a:t>
            </a:r>
          </a:p>
        </p:txBody>
      </p:sp>
      <p:sp>
        <p:nvSpPr>
          <p:cNvPr id="66" name="Line 24">
            <a:extLst>
              <a:ext uri="{FF2B5EF4-FFF2-40B4-BE49-F238E27FC236}">
                <a16:creationId xmlns:a16="http://schemas.microsoft.com/office/drawing/2014/main" id="{828E17A6-0F34-441D-85EA-6BD7CF7A91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4204" y="3162243"/>
            <a:ext cx="71913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" name="Text Box 25">
            <a:extLst>
              <a:ext uri="{FF2B5EF4-FFF2-40B4-BE49-F238E27FC236}">
                <a16:creationId xmlns:a16="http://schemas.microsoft.com/office/drawing/2014/main" id="{F98C43FD-E65C-409B-A1AB-63AA431E8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654" y="262090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入队</a:t>
            </a:r>
          </a:p>
        </p:txBody>
      </p:sp>
      <p:sp>
        <p:nvSpPr>
          <p:cNvPr id="68" name="Line 26">
            <a:extLst>
              <a:ext uri="{FF2B5EF4-FFF2-40B4-BE49-F238E27FC236}">
                <a16:creationId xmlns:a16="http://schemas.microsoft.com/office/drawing/2014/main" id="{DD20C4A7-17B4-4341-A0CB-77CA1C8D3E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9404" y="3173355"/>
            <a:ext cx="71913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" name="Text Box 27">
            <a:extLst>
              <a:ext uri="{FF2B5EF4-FFF2-40B4-BE49-F238E27FC236}">
                <a16:creationId xmlns:a16="http://schemas.microsoft.com/office/drawing/2014/main" id="{8133959F-A234-481B-9FD5-9D9254208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979" y="2636780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出队</a:t>
            </a:r>
          </a:p>
        </p:txBody>
      </p:sp>
      <p:sp>
        <p:nvSpPr>
          <p:cNvPr id="70" name="Text Box 28">
            <a:extLst>
              <a:ext uri="{FF2B5EF4-FFF2-40B4-BE49-F238E27FC236}">
                <a16:creationId xmlns:a16="http://schemas.microsoft.com/office/drawing/2014/main" id="{2119C79F-0483-4799-8DF0-1F3882C0E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529" y="2997143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71" name="Text Box 29">
            <a:extLst>
              <a:ext uri="{FF2B5EF4-FFF2-40B4-BE49-F238E27FC236}">
                <a16:creationId xmlns:a16="http://schemas.microsoft.com/office/drawing/2014/main" id="{D2FB6826-CA1A-48CC-915E-446E51BEA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91" y="2997143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4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72" name="Group 30">
            <a:extLst>
              <a:ext uri="{FF2B5EF4-FFF2-40B4-BE49-F238E27FC236}">
                <a16:creationId xmlns:a16="http://schemas.microsoft.com/office/drawing/2014/main" id="{3E085128-9BFF-4988-B73B-BBDC13EF47B4}"/>
              </a:ext>
            </a:extLst>
          </p:cNvPr>
          <p:cNvGrpSpPr>
            <a:grpSpLocks/>
          </p:cNvGrpSpPr>
          <p:nvPr/>
        </p:nvGrpSpPr>
        <p:grpSpPr bwMode="auto">
          <a:xfrm>
            <a:off x="3064066" y="3695643"/>
            <a:ext cx="957263" cy="903287"/>
            <a:chOff x="774" y="2725"/>
            <a:chExt cx="603" cy="569"/>
          </a:xfrm>
        </p:grpSpPr>
        <p:sp>
          <p:nvSpPr>
            <p:cNvPr id="73" name="Line 31">
              <a:extLst>
                <a:ext uri="{FF2B5EF4-FFF2-40B4-BE49-F238E27FC236}">
                  <a16:creationId xmlns:a16="http://schemas.microsoft.com/office/drawing/2014/main" id="{2F511491-4D21-4887-BDF9-BFAEB4278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91" name="Text Box 32">
              <a:extLst>
                <a:ext uri="{FF2B5EF4-FFF2-40B4-BE49-F238E27FC236}">
                  <a16:creationId xmlns:a16="http://schemas.microsoft.com/office/drawing/2014/main" id="{F7BD5960-76B3-4E50-B5B7-89EEC543D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n-lt"/>
                </a:rPr>
                <a:t>front</a:t>
              </a:r>
            </a:p>
          </p:txBody>
        </p:sp>
      </p:grpSp>
      <p:grpSp>
        <p:nvGrpSpPr>
          <p:cNvPr id="92" name="Group 43">
            <a:extLst>
              <a:ext uri="{FF2B5EF4-FFF2-40B4-BE49-F238E27FC236}">
                <a16:creationId xmlns:a16="http://schemas.microsoft.com/office/drawing/2014/main" id="{C24B2C64-E5A3-46E3-B0E9-C5DE82BE4208}"/>
              </a:ext>
            </a:extLst>
          </p:cNvPr>
          <p:cNvGrpSpPr>
            <a:grpSpLocks/>
          </p:cNvGrpSpPr>
          <p:nvPr/>
        </p:nvGrpSpPr>
        <p:grpSpPr bwMode="auto">
          <a:xfrm>
            <a:off x="2140141" y="3700405"/>
            <a:ext cx="1035050" cy="903288"/>
            <a:chOff x="2567" y="2939"/>
            <a:chExt cx="652" cy="569"/>
          </a:xfrm>
        </p:grpSpPr>
        <p:sp>
          <p:nvSpPr>
            <p:cNvPr id="93" name="Line 44">
              <a:extLst>
                <a:ext uri="{FF2B5EF4-FFF2-40B4-BE49-F238E27FC236}">
                  <a16:creationId xmlns:a16="http://schemas.microsoft.com/office/drawing/2014/main" id="{0297315D-B6A8-4D5A-8D74-06B4A0559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94" name="Text Box 45">
              <a:extLst>
                <a:ext uri="{FF2B5EF4-FFF2-40B4-BE49-F238E27FC236}">
                  <a16:creationId xmlns:a16="http://schemas.microsoft.com/office/drawing/2014/main" id="{CA0E5285-B277-4A91-AFEB-8622BF19E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+mn-lt"/>
                </a:rPr>
                <a:t>rear</a:t>
              </a:r>
            </a:p>
          </p:txBody>
        </p:sp>
      </p:grpSp>
      <p:sp>
        <p:nvSpPr>
          <p:cNvPr id="95" name="Text Box 46">
            <a:extLst>
              <a:ext uri="{FF2B5EF4-FFF2-40B4-BE49-F238E27FC236}">
                <a16:creationId xmlns:a16="http://schemas.microsoft.com/office/drawing/2014/main" id="{C0DD7548-AF48-4C35-81D8-3C2044742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241" y="2995555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6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96" name="Text Box 50">
            <a:extLst>
              <a:ext uri="{FF2B5EF4-FFF2-40B4-BE49-F238E27FC236}">
                <a16:creationId xmlns:a16="http://schemas.microsoft.com/office/drawing/2014/main" id="{4C0885F9-BAE3-4048-AC1F-5B2C3F3FA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379" y="2974918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5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35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grpSp>
        <p:nvGrpSpPr>
          <p:cNvPr id="28" name="Group 3">
            <a:extLst>
              <a:ext uri="{FF2B5EF4-FFF2-40B4-BE49-F238E27FC236}">
                <a16:creationId xmlns:a16="http://schemas.microsoft.com/office/drawing/2014/main" id="{64468586-1F02-41A3-977D-F0BAB67CAC2F}"/>
              </a:ext>
            </a:extLst>
          </p:cNvPr>
          <p:cNvGrpSpPr>
            <a:grpSpLocks/>
          </p:cNvGrpSpPr>
          <p:nvPr/>
        </p:nvGrpSpPr>
        <p:grpSpPr bwMode="auto">
          <a:xfrm>
            <a:off x="1000240" y="1588246"/>
            <a:ext cx="6910388" cy="533400"/>
            <a:chOff x="867" y="942"/>
            <a:chExt cx="4353" cy="336"/>
          </a:xfrm>
        </p:grpSpPr>
        <p:graphicFrame>
          <p:nvGraphicFramePr>
            <p:cNvPr id="29" name="Object 4">
              <a:extLst>
                <a:ext uri="{FF2B5EF4-FFF2-40B4-BE49-F238E27FC236}">
                  <a16:creationId xmlns:a16="http://schemas.microsoft.com/office/drawing/2014/main" id="{19F8BC96-F3D7-41C5-9CC9-A21291A91C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7" y="942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93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23575" name="Object 4">
                          <a:extLst>
                            <a:ext uri="{FF2B5EF4-FFF2-40B4-BE49-F238E27FC236}">
                              <a16:creationId xmlns:a16="http://schemas.microsoft.com/office/drawing/2014/main" id="{B35B78A2-18BD-44E5-880F-E18E9B7394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942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1D99D0B8-E9D6-4A90-9C72-D5751F6D5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2" y="945"/>
              <a:ext cx="3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如何判断循环队列队空？</a:t>
              </a:r>
            </a:p>
          </p:txBody>
        </p:sp>
      </p:grpSp>
      <p:sp>
        <p:nvSpPr>
          <p:cNvPr id="31" name="Text Box 27">
            <a:extLst>
              <a:ext uri="{FF2B5EF4-FFF2-40B4-BE49-F238E27FC236}">
                <a16:creationId xmlns:a16="http://schemas.microsoft.com/office/drawing/2014/main" id="{C1DAADB0-9C04-40C9-9BDA-C915FDAB2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240" y="2283571"/>
            <a:ext cx="2744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队空的临界状态</a:t>
            </a:r>
          </a:p>
        </p:txBody>
      </p:sp>
      <p:grpSp>
        <p:nvGrpSpPr>
          <p:cNvPr id="32" name="Group 45">
            <a:extLst>
              <a:ext uri="{FF2B5EF4-FFF2-40B4-BE49-F238E27FC236}">
                <a16:creationId xmlns:a16="http://schemas.microsoft.com/office/drawing/2014/main" id="{06B50C81-2C3B-4F27-AE6C-E57E991219F6}"/>
              </a:ext>
            </a:extLst>
          </p:cNvPr>
          <p:cNvGrpSpPr>
            <a:grpSpLocks/>
          </p:cNvGrpSpPr>
          <p:nvPr/>
        </p:nvGrpSpPr>
        <p:grpSpPr bwMode="auto">
          <a:xfrm>
            <a:off x="1947978" y="3382121"/>
            <a:ext cx="4572000" cy="681037"/>
            <a:chOff x="720" y="2400"/>
            <a:chExt cx="2880" cy="333"/>
          </a:xfrm>
          <a:solidFill>
            <a:schemeClr val="bg1"/>
          </a:solidFill>
        </p:grpSpPr>
        <p:sp>
          <p:nvSpPr>
            <p:cNvPr id="33" name="Text Box 46">
              <a:extLst>
                <a:ext uri="{FF2B5EF4-FFF2-40B4-BE49-F238E27FC236}">
                  <a16:creationId xmlns:a16="http://schemas.microsoft.com/office/drawing/2014/main" id="{ADF5CF74-8F68-4662-B66F-F054C3EAC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00"/>
              <a:ext cx="576" cy="33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47">
              <a:extLst>
                <a:ext uri="{FF2B5EF4-FFF2-40B4-BE49-F238E27FC236}">
                  <a16:creationId xmlns:a16="http://schemas.microsoft.com/office/drawing/2014/main" id="{FEBF12FF-431D-4D8E-8F13-E3DEF7CD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48">
              <a:extLst>
                <a:ext uri="{FF2B5EF4-FFF2-40B4-BE49-F238E27FC236}">
                  <a16:creationId xmlns:a16="http://schemas.microsoft.com/office/drawing/2014/main" id="{D255C287-4B5E-4146-980F-A644D614D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49">
              <a:extLst>
                <a:ext uri="{FF2B5EF4-FFF2-40B4-BE49-F238E27FC236}">
                  <a16:creationId xmlns:a16="http://schemas.microsoft.com/office/drawing/2014/main" id="{7A497A57-83B5-4069-ADA7-599DCC2BB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50">
              <a:extLst>
                <a:ext uri="{FF2B5EF4-FFF2-40B4-BE49-F238E27FC236}">
                  <a16:creationId xmlns:a16="http://schemas.microsoft.com/office/drawing/2014/main" id="{E0843FAE-3E4B-42FF-B4AF-520C0F58D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8" name="Text Box 51">
            <a:extLst>
              <a:ext uri="{FF2B5EF4-FFF2-40B4-BE49-F238E27FC236}">
                <a16:creationId xmlns:a16="http://schemas.microsoft.com/office/drawing/2014/main" id="{6751A86A-6FC0-4587-8352-113B3BB3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853" y="2842371"/>
            <a:ext cx="4275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0        1        2         3        4  </a:t>
            </a:r>
          </a:p>
        </p:txBody>
      </p:sp>
      <p:sp>
        <p:nvSpPr>
          <p:cNvPr id="39" name="Line 52">
            <a:extLst>
              <a:ext uri="{FF2B5EF4-FFF2-40B4-BE49-F238E27FC236}">
                <a16:creationId xmlns:a16="http://schemas.microsoft.com/office/drawing/2014/main" id="{C1382A49-1A79-435F-9C9D-A85F950EE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7440" y="3563096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" name="Text Box 53">
            <a:extLst>
              <a:ext uri="{FF2B5EF4-FFF2-40B4-BE49-F238E27FC236}">
                <a16:creationId xmlns:a16="http://schemas.microsoft.com/office/drawing/2014/main" id="{3DAFF535-C27B-4839-9054-765AE00D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890" y="302175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入队</a:t>
            </a:r>
          </a:p>
        </p:txBody>
      </p:sp>
      <p:sp>
        <p:nvSpPr>
          <p:cNvPr id="41" name="Line 54">
            <a:extLst>
              <a:ext uri="{FF2B5EF4-FFF2-40B4-BE49-F238E27FC236}">
                <a16:creationId xmlns:a16="http://schemas.microsoft.com/office/drawing/2014/main" id="{D39FFCDC-1696-484D-AAEC-64EBA9A47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2640" y="3574208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" name="Text Box 55">
            <a:extLst>
              <a:ext uri="{FF2B5EF4-FFF2-40B4-BE49-F238E27FC236}">
                <a16:creationId xmlns:a16="http://schemas.microsoft.com/office/drawing/2014/main" id="{6E786547-A71F-4A65-B3E3-1DD005101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215" y="3037633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出队</a:t>
            </a:r>
          </a:p>
        </p:txBody>
      </p:sp>
      <p:sp>
        <p:nvSpPr>
          <p:cNvPr id="43" name="Text Box 56">
            <a:extLst>
              <a:ext uri="{FF2B5EF4-FFF2-40B4-BE49-F238E27FC236}">
                <a16:creationId xmlns:a16="http://schemas.microsoft.com/office/drawing/2014/main" id="{84E4BE1E-C748-4708-B45F-F26874EA9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765" y="3397996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44" name="Group 84">
            <a:extLst>
              <a:ext uri="{FF2B5EF4-FFF2-40B4-BE49-F238E27FC236}">
                <a16:creationId xmlns:a16="http://schemas.microsoft.com/office/drawing/2014/main" id="{F3339452-92C5-4650-AED1-C2EE871137FF}"/>
              </a:ext>
            </a:extLst>
          </p:cNvPr>
          <p:cNvGrpSpPr>
            <a:grpSpLocks/>
          </p:cNvGrpSpPr>
          <p:nvPr/>
        </p:nvGrpSpPr>
        <p:grpSpPr bwMode="auto">
          <a:xfrm>
            <a:off x="4172065" y="4102846"/>
            <a:ext cx="1035050" cy="903287"/>
            <a:chOff x="2694" y="2869"/>
            <a:chExt cx="652" cy="569"/>
          </a:xfrm>
        </p:grpSpPr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5E8DFA7E-146D-4E58-946F-909AE66B2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0" y="286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6" name="Text Box 63">
              <a:extLst>
                <a:ext uri="{FF2B5EF4-FFF2-40B4-BE49-F238E27FC236}">
                  <a16:creationId xmlns:a16="http://schemas.microsoft.com/office/drawing/2014/main" id="{F9D0DD86-B6BE-48F7-8602-BD1D268E1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" y="311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n-lt"/>
                </a:rPr>
                <a:t>rear</a:t>
              </a:r>
            </a:p>
          </p:txBody>
        </p:sp>
      </p:grpSp>
      <p:grpSp>
        <p:nvGrpSpPr>
          <p:cNvPr id="47" name="Group 85">
            <a:extLst>
              <a:ext uri="{FF2B5EF4-FFF2-40B4-BE49-F238E27FC236}">
                <a16:creationId xmlns:a16="http://schemas.microsoft.com/office/drawing/2014/main" id="{94D6FA0A-3B6A-46A5-8C5B-607B341666AF}"/>
              </a:ext>
            </a:extLst>
          </p:cNvPr>
          <p:cNvGrpSpPr>
            <a:grpSpLocks/>
          </p:cNvGrpSpPr>
          <p:nvPr/>
        </p:nvGrpSpPr>
        <p:grpSpPr bwMode="auto">
          <a:xfrm>
            <a:off x="2386128" y="4107608"/>
            <a:ext cx="957262" cy="903288"/>
            <a:chOff x="2141" y="2865"/>
            <a:chExt cx="603" cy="569"/>
          </a:xfrm>
        </p:grpSpPr>
        <p:sp>
          <p:nvSpPr>
            <p:cNvPr id="48" name="Line 86">
              <a:extLst>
                <a:ext uri="{FF2B5EF4-FFF2-40B4-BE49-F238E27FC236}">
                  <a16:creationId xmlns:a16="http://schemas.microsoft.com/office/drawing/2014/main" id="{13FF3E8F-49A7-485E-ADA9-D7A686BBC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7" y="286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9" name="Text Box 87">
              <a:extLst>
                <a:ext uri="{FF2B5EF4-FFF2-40B4-BE49-F238E27FC236}">
                  <a16:creationId xmlns:a16="http://schemas.microsoft.com/office/drawing/2014/main" id="{0E46913E-CFB9-4947-BFC2-7DB0AB215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1" y="3107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+mn-lt"/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81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F6F047EF-D9F8-4AC7-A4AF-BADCD3DF3581}"/>
              </a:ext>
            </a:extLst>
          </p:cNvPr>
          <p:cNvGrpSpPr>
            <a:grpSpLocks/>
          </p:cNvGrpSpPr>
          <p:nvPr/>
        </p:nvGrpSpPr>
        <p:grpSpPr bwMode="auto">
          <a:xfrm>
            <a:off x="991193" y="1575546"/>
            <a:ext cx="7062787" cy="533400"/>
            <a:chOff x="528" y="768"/>
            <a:chExt cx="4449" cy="336"/>
          </a:xfrm>
        </p:grpSpPr>
        <p:graphicFrame>
          <p:nvGraphicFramePr>
            <p:cNvPr id="26" name="Object 5">
              <a:extLst>
                <a:ext uri="{FF2B5EF4-FFF2-40B4-BE49-F238E27FC236}">
                  <a16:creationId xmlns:a16="http://schemas.microsoft.com/office/drawing/2014/main" id="{0C623119-6687-41DB-98A6-52D855D373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768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16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24599" name="Object 5">
                          <a:extLst>
                            <a:ext uri="{FF2B5EF4-FFF2-40B4-BE49-F238E27FC236}">
                              <a16:creationId xmlns:a16="http://schemas.microsoft.com/office/drawing/2014/main" id="{998177F1-1711-42D6-8663-0CAC13E585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768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D217977E-B9F8-4F7A-A3C7-9D7FC76F0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" y="771"/>
              <a:ext cx="3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如何判断循环队列队空？</a:t>
              </a:r>
            </a:p>
          </p:txBody>
        </p:sp>
      </p:grpSp>
      <p:sp>
        <p:nvSpPr>
          <p:cNvPr id="50" name="Text Box 8">
            <a:extLst>
              <a:ext uri="{FF2B5EF4-FFF2-40B4-BE49-F238E27FC236}">
                <a16:creationId xmlns:a16="http://schemas.microsoft.com/office/drawing/2014/main" id="{66FB1D3A-AFA6-4435-A4B1-B8ACDF482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130" y="2208958"/>
            <a:ext cx="2744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执行出队操作</a:t>
            </a:r>
          </a:p>
        </p:txBody>
      </p:sp>
      <p:grpSp>
        <p:nvGrpSpPr>
          <p:cNvPr id="51" name="Group 11">
            <a:extLst>
              <a:ext uri="{FF2B5EF4-FFF2-40B4-BE49-F238E27FC236}">
                <a16:creationId xmlns:a16="http://schemas.microsoft.com/office/drawing/2014/main" id="{612298CB-2691-4280-9193-73E4A97FD818}"/>
              </a:ext>
            </a:extLst>
          </p:cNvPr>
          <p:cNvGrpSpPr>
            <a:grpSpLocks/>
          </p:cNvGrpSpPr>
          <p:nvPr/>
        </p:nvGrpSpPr>
        <p:grpSpPr bwMode="auto">
          <a:xfrm>
            <a:off x="1892893" y="3382121"/>
            <a:ext cx="4572000" cy="681037"/>
            <a:chOff x="720" y="2400"/>
            <a:chExt cx="2880" cy="333"/>
          </a:xfrm>
          <a:solidFill>
            <a:schemeClr val="bg1"/>
          </a:solidFill>
        </p:grpSpPr>
        <p:sp>
          <p:nvSpPr>
            <p:cNvPr id="52" name="Text Box 12">
              <a:extLst>
                <a:ext uri="{FF2B5EF4-FFF2-40B4-BE49-F238E27FC236}">
                  <a16:creationId xmlns:a16="http://schemas.microsoft.com/office/drawing/2014/main" id="{35217885-EFA2-4DCF-AA77-4F7E8C198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00"/>
              <a:ext cx="576" cy="33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13">
              <a:extLst>
                <a:ext uri="{FF2B5EF4-FFF2-40B4-BE49-F238E27FC236}">
                  <a16:creationId xmlns:a16="http://schemas.microsoft.com/office/drawing/2014/main" id="{06AE00B2-037E-48BA-884F-86ED2C96D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14">
              <a:extLst>
                <a:ext uri="{FF2B5EF4-FFF2-40B4-BE49-F238E27FC236}">
                  <a16:creationId xmlns:a16="http://schemas.microsoft.com/office/drawing/2014/main" id="{8D867EB8-9CFA-4BFF-9D5A-85262D1D8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5">
              <a:extLst>
                <a:ext uri="{FF2B5EF4-FFF2-40B4-BE49-F238E27FC236}">
                  <a16:creationId xmlns:a16="http://schemas.microsoft.com/office/drawing/2014/main" id="{EC0F270C-4E32-431C-8C6E-E5A58B8EF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16">
              <a:extLst>
                <a:ext uri="{FF2B5EF4-FFF2-40B4-BE49-F238E27FC236}">
                  <a16:creationId xmlns:a16="http://schemas.microsoft.com/office/drawing/2014/main" id="{37FEDB4A-A7B1-43E7-87C5-A29D0384D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7" name="Text Box 17">
            <a:extLst>
              <a:ext uri="{FF2B5EF4-FFF2-40B4-BE49-F238E27FC236}">
                <a16:creationId xmlns:a16="http://schemas.microsoft.com/office/drawing/2014/main" id="{060B0110-75F6-411C-ABC5-CC457E9F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768" y="2842371"/>
            <a:ext cx="4275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0        1        2         3        4  </a:t>
            </a:r>
          </a:p>
        </p:txBody>
      </p:sp>
      <p:sp>
        <p:nvSpPr>
          <p:cNvPr id="58" name="Line 18">
            <a:extLst>
              <a:ext uri="{FF2B5EF4-FFF2-40B4-BE49-F238E27FC236}">
                <a16:creationId xmlns:a16="http://schemas.microsoft.com/office/drawing/2014/main" id="{8C0B5A21-7666-4AE7-A59E-6DF08A3FD0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2355" y="3563096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" name="Text Box 19">
            <a:extLst>
              <a:ext uri="{FF2B5EF4-FFF2-40B4-BE49-F238E27FC236}">
                <a16:creationId xmlns:a16="http://schemas.microsoft.com/office/drawing/2014/main" id="{8EE62D23-F669-4631-846E-67E67B978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805" y="302175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入队</a:t>
            </a: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246BB588-34DC-498B-838D-EE77C42C7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7555" y="3574208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" name="Text Box 21">
            <a:extLst>
              <a:ext uri="{FF2B5EF4-FFF2-40B4-BE49-F238E27FC236}">
                <a16:creationId xmlns:a16="http://schemas.microsoft.com/office/drawing/2014/main" id="{DC5B6A0F-16CC-4C00-ABA0-41D88AE32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130" y="3037633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出队</a:t>
            </a:r>
          </a:p>
        </p:txBody>
      </p:sp>
      <p:sp>
        <p:nvSpPr>
          <p:cNvPr id="62" name="Text Box 22">
            <a:extLst>
              <a:ext uri="{FF2B5EF4-FFF2-40B4-BE49-F238E27FC236}">
                <a16:creationId xmlns:a16="http://schemas.microsoft.com/office/drawing/2014/main" id="{3EFD914C-8382-438A-8047-68EDB651B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680" y="3397996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63" name="Group 26">
            <a:extLst>
              <a:ext uri="{FF2B5EF4-FFF2-40B4-BE49-F238E27FC236}">
                <a16:creationId xmlns:a16="http://schemas.microsoft.com/office/drawing/2014/main" id="{0352EFE0-DE18-4BC0-8F6E-333AF5EB271E}"/>
              </a:ext>
            </a:extLst>
          </p:cNvPr>
          <p:cNvGrpSpPr>
            <a:grpSpLocks/>
          </p:cNvGrpSpPr>
          <p:nvPr/>
        </p:nvGrpSpPr>
        <p:grpSpPr bwMode="auto">
          <a:xfrm>
            <a:off x="4116980" y="4102846"/>
            <a:ext cx="1035050" cy="903287"/>
            <a:chOff x="2694" y="2869"/>
            <a:chExt cx="652" cy="569"/>
          </a:xfrm>
        </p:grpSpPr>
        <p:sp>
          <p:nvSpPr>
            <p:cNvPr id="64" name="Line 27">
              <a:extLst>
                <a:ext uri="{FF2B5EF4-FFF2-40B4-BE49-F238E27FC236}">
                  <a16:creationId xmlns:a16="http://schemas.microsoft.com/office/drawing/2014/main" id="{FBA7E678-59F5-4E38-B3F4-93072A1F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0" y="286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E822EC92-581C-4E52-B4D5-31B761CCA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" y="311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n-lt"/>
                </a:rPr>
                <a:t>rear</a:t>
              </a:r>
            </a:p>
          </p:txBody>
        </p:sp>
      </p:grpSp>
      <p:grpSp>
        <p:nvGrpSpPr>
          <p:cNvPr id="66" name="Group 29">
            <a:extLst>
              <a:ext uri="{FF2B5EF4-FFF2-40B4-BE49-F238E27FC236}">
                <a16:creationId xmlns:a16="http://schemas.microsoft.com/office/drawing/2014/main" id="{BFE4B4F2-E35B-4B06-B2AB-77867B1759D3}"/>
              </a:ext>
            </a:extLst>
          </p:cNvPr>
          <p:cNvGrpSpPr>
            <a:grpSpLocks/>
          </p:cNvGrpSpPr>
          <p:nvPr/>
        </p:nvGrpSpPr>
        <p:grpSpPr bwMode="auto">
          <a:xfrm>
            <a:off x="2331043" y="4107608"/>
            <a:ext cx="957262" cy="903288"/>
            <a:chOff x="2141" y="2865"/>
            <a:chExt cx="603" cy="569"/>
          </a:xfrm>
        </p:grpSpPr>
        <p:sp>
          <p:nvSpPr>
            <p:cNvPr id="67" name="Line 30">
              <a:extLst>
                <a:ext uri="{FF2B5EF4-FFF2-40B4-BE49-F238E27FC236}">
                  <a16:creationId xmlns:a16="http://schemas.microsoft.com/office/drawing/2014/main" id="{A4E51992-61B7-4891-AF1E-8D40E2B0C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7" y="286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68" name="Text Box 31">
              <a:extLst>
                <a:ext uri="{FF2B5EF4-FFF2-40B4-BE49-F238E27FC236}">
                  <a16:creationId xmlns:a16="http://schemas.microsoft.com/office/drawing/2014/main" id="{C2DA419D-796A-4A3E-A6FF-76D7A6A50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1" y="3107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+mn-lt"/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166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2ABD7827-11B6-4C5F-B226-48D0EE39738F}"/>
              </a:ext>
            </a:extLst>
          </p:cNvPr>
          <p:cNvGrpSpPr>
            <a:grpSpLocks/>
          </p:cNvGrpSpPr>
          <p:nvPr/>
        </p:nvGrpSpPr>
        <p:grpSpPr bwMode="auto">
          <a:xfrm>
            <a:off x="982605" y="1537255"/>
            <a:ext cx="7062788" cy="533400"/>
            <a:chOff x="901" y="896"/>
            <a:chExt cx="4449" cy="336"/>
          </a:xfrm>
        </p:grpSpPr>
        <p:graphicFrame>
          <p:nvGraphicFramePr>
            <p:cNvPr id="29" name="Object 3">
              <a:extLst>
                <a:ext uri="{FF2B5EF4-FFF2-40B4-BE49-F238E27FC236}">
                  <a16:creationId xmlns:a16="http://schemas.microsoft.com/office/drawing/2014/main" id="{7EF4B71D-5BA2-4289-A1AD-86376A6FDF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1" y="896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39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25624" name="Object 3">
                          <a:extLst>
                            <a:ext uri="{FF2B5EF4-FFF2-40B4-BE49-F238E27FC236}">
                              <a16:creationId xmlns:a16="http://schemas.microsoft.com/office/drawing/2014/main" id="{94951B9F-2533-445E-ADF7-96F0794BC3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1" y="896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4">
              <a:extLst>
                <a:ext uri="{FF2B5EF4-FFF2-40B4-BE49-F238E27FC236}">
                  <a16:creationId xmlns:a16="http://schemas.microsoft.com/office/drawing/2014/main" id="{9865CAE5-3AD7-42C9-AA5D-66BE5D0BD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899"/>
              <a:ext cx="3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如何判断循环队列队空？</a:t>
              </a:r>
            </a:p>
          </p:txBody>
        </p:sp>
      </p:grpSp>
      <p:sp>
        <p:nvSpPr>
          <p:cNvPr id="31" name="Text Box 5">
            <a:extLst>
              <a:ext uri="{FF2B5EF4-FFF2-40B4-BE49-F238E27FC236}">
                <a16:creationId xmlns:a16="http://schemas.microsoft.com/office/drawing/2014/main" id="{F5935FB9-1181-477B-8634-7478B7588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05" y="2242105"/>
            <a:ext cx="2744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执行出队操作</a:t>
            </a:r>
          </a:p>
        </p:txBody>
      </p:sp>
      <p:sp>
        <p:nvSpPr>
          <p:cNvPr id="32" name="Text Box 6">
            <a:extLst>
              <a:ext uri="{FF2B5EF4-FFF2-40B4-BE49-F238E27FC236}">
                <a16:creationId xmlns:a16="http://schemas.microsoft.com/office/drawing/2014/main" id="{70FACA38-E18C-43A7-B69D-43C0F9864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593" y="5223430"/>
            <a:ext cx="3016250" cy="4619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</a:rPr>
              <a:t>队空：</a:t>
            </a:r>
            <a:r>
              <a:rPr lang="en-US" altLang="zh-CN" sz="2400" b="1">
                <a:solidFill>
                  <a:srgbClr val="002060"/>
                </a:solidFill>
                <a:latin typeface="微软雅黑" panose="020B0503020204020204" pitchFamily="34" charset="-122"/>
              </a:rPr>
              <a:t>front=rear</a:t>
            </a:r>
            <a:endParaRPr lang="zh-CN" altLang="en-US" sz="2400" b="1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3" name="Group 7">
            <a:extLst>
              <a:ext uri="{FF2B5EF4-FFF2-40B4-BE49-F238E27FC236}">
                <a16:creationId xmlns:a16="http://schemas.microsoft.com/office/drawing/2014/main" id="{57CDFB41-5CC9-4D98-8B7D-1AAC62B0E075}"/>
              </a:ext>
            </a:extLst>
          </p:cNvPr>
          <p:cNvGrpSpPr>
            <a:grpSpLocks/>
          </p:cNvGrpSpPr>
          <p:nvPr/>
        </p:nvGrpSpPr>
        <p:grpSpPr bwMode="auto">
          <a:xfrm>
            <a:off x="1876368" y="3404155"/>
            <a:ext cx="4572000" cy="681037"/>
            <a:chOff x="720" y="2400"/>
            <a:chExt cx="2880" cy="333"/>
          </a:xfrm>
          <a:solidFill>
            <a:schemeClr val="bg1"/>
          </a:solidFill>
        </p:grpSpPr>
        <p:sp>
          <p:nvSpPr>
            <p:cNvPr id="34" name="Text Box 8">
              <a:extLst>
                <a:ext uri="{FF2B5EF4-FFF2-40B4-BE49-F238E27FC236}">
                  <a16:creationId xmlns:a16="http://schemas.microsoft.com/office/drawing/2014/main" id="{58ABD8CF-46B0-4319-AC23-73914E38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00"/>
              <a:ext cx="576" cy="33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62BCFD2B-9659-45DC-9733-1976FDE49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10">
              <a:extLst>
                <a:ext uri="{FF2B5EF4-FFF2-40B4-BE49-F238E27FC236}">
                  <a16:creationId xmlns:a16="http://schemas.microsoft.com/office/drawing/2014/main" id="{6A03F048-B269-4CEB-AFF4-D25DFAA10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11">
              <a:extLst>
                <a:ext uri="{FF2B5EF4-FFF2-40B4-BE49-F238E27FC236}">
                  <a16:creationId xmlns:a16="http://schemas.microsoft.com/office/drawing/2014/main" id="{DB8C2BA3-9326-45BB-9C0F-3ABEFEB88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26E35B74-1932-49A0-A04A-D73C23C78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Text Box 13">
            <a:extLst>
              <a:ext uri="{FF2B5EF4-FFF2-40B4-BE49-F238E27FC236}">
                <a16:creationId xmlns:a16="http://schemas.microsoft.com/office/drawing/2014/main" id="{A34CB7D9-DA84-4230-8975-839482343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243" y="2864405"/>
            <a:ext cx="4275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0        1        2         3        4  </a:t>
            </a:r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09274878-1263-42DF-856E-CEF1F42922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5830" y="3585130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" name="Text Box 15">
            <a:extLst>
              <a:ext uri="{FF2B5EF4-FFF2-40B4-BE49-F238E27FC236}">
                <a16:creationId xmlns:a16="http://schemas.microsoft.com/office/drawing/2014/main" id="{3F5B68BB-9AF8-4D2C-A63B-9D1268B0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280" y="3043792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入队</a:t>
            </a:r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EEF9D08C-02D7-4FE8-B565-62CEEA5B94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1030" y="3596242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0D6FF9B0-4C1F-496C-8D40-4A0257BF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05" y="3059667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出队</a:t>
            </a:r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F0E57287-9434-40FE-83B1-7E9A3EE2C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55" y="3420030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45" name="Group 19">
            <a:extLst>
              <a:ext uri="{FF2B5EF4-FFF2-40B4-BE49-F238E27FC236}">
                <a16:creationId xmlns:a16="http://schemas.microsoft.com/office/drawing/2014/main" id="{14E21617-2C97-4EE4-84C5-C4F3A105B6DA}"/>
              </a:ext>
            </a:extLst>
          </p:cNvPr>
          <p:cNvGrpSpPr>
            <a:grpSpLocks/>
          </p:cNvGrpSpPr>
          <p:nvPr/>
        </p:nvGrpSpPr>
        <p:grpSpPr bwMode="auto">
          <a:xfrm>
            <a:off x="3222568" y="4118530"/>
            <a:ext cx="957262" cy="903287"/>
            <a:chOff x="2141" y="2865"/>
            <a:chExt cx="603" cy="569"/>
          </a:xfrm>
        </p:grpSpPr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C3C49740-5650-4B58-81FC-A1D994DC9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7" y="286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" name="Text Box 21">
              <a:extLst>
                <a:ext uri="{FF2B5EF4-FFF2-40B4-BE49-F238E27FC236}">
                  <a16:creationId xmlns:a16="http://schemas.microsoft.com/office/drawing/2014/main" id="{8E02DF53-41F0-456C-8582-C57E8D3CF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1" y="3107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+mj-lt"/>
                </a:rPr>
                <a:t>front</a:t>
              </a:r>
            </a:p>
          </p:txBody>
        </p:sp>
      </p:grpSp>
      <p:grpSp>
        <p:nvGrpSpPr>
          <p:cNvPr id="48" name="Group 22">
            <a:extLst>
              <a:ext uri="{FF2B5EF4-FFF2-40B4-BE49-F238E27FC236}">
                <a16:creationId xmlns:a16="http://schemas.microsoft.com/office/drawing/2014/main" id="{6F388CA5-A2C8-474C-8AFC-1BFAD2F104D9}"/>
              </a:ext>
            </a:extLst>
          </p:cNvPr>
          <p:cNvGrpSpPr>
            <a:grpSpLocks/>
          </p:cNvGrpSpPr>
          <p:nvPr/>
        </p:nvGrpSpPr>
        <p:grpSpPr bwMode="auto">
          <a:xfrm>
            <a:off x="4100455" y="4124880"/>
            <a:ext cx="1035050" cy="903287"/>
            <a:chOff x="2694" y="2869"/>
            <a:chExt cx="652" cy="569"/>
          </a:xfrm>
        </p:grpSpPr>
        <p:sp>
          <p:nvSpPr>
            <p:cNvPr id="49" name="Line 23">
              <a:extLst>
                <a:ext uri="{FF2B5EF4-FFF2-40B4-BE49-F238E27FC236}">
                  <a16:creationId xmlns:a16="http://schemas.microsoft.com/office/drawing/2014/main" id="{32EF1966-3625-41E2-9EDC-8977EA540A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0" y="286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04708265-DA77-4F46-89A0-4C2E78638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" y="311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j-lt"/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120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D85C041E-4A8D-43A7-91C5-2A56AA87E356}"/>
              </a:ext>
            </a:extLst>
          </p:cNvPr>
          <p:cNvGrpSpPr>
            <a:grpSpLocks/>
          </p:cNvGrpSpPr>
          <p:nvPr/>
        </p:nvGrpSpPr>
        <p:grpSpPr bwMode="auto">
          <a:xfrm>
            <a:off x="863887" y="1601023"/>
            <a:ext cx="7061200" cy="533400"/>
            <a:chOff x="528" y="768"/>
            <a:chExt cx="4449" cy="336"/>
          </a:xfrm>
        </p:grpSpPr>
        <p:graphicFrame>
          <p:nvGraphicFramePr>
            <p:cNvPr id="27" name="Object 5">
              <a:extLst>
                <a:ext uri="{FF2B5EF4-FFF2-40B4-BE49-F238E27FC236}">
                  <a16:creationId xmlns:a16="http://schemas.microsoft.com/office/drawing/2014/main" id="{3555CA86-00A4-43C3-987B-46BB908775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768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2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26650" name="Object 5">
                          <a:extLst>
                            <a:ext uri="{FF2B5EF4-FFF2-40B4-BE49-F238E27FC236}">
                              <a16:creationId xmlns:a16="http://schemas.microsoft.com/office/drawing/2014/main" id="{DFFADEDB-1DAA-4CDB-B796-6851BBE446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768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 Box 6">
              <a:extLst>
                <a:ext uri="{FF2B5EF4-FFF2-40B4-BE49-F238E27FC236}">
                  <a16:creationId xmlns:a16="http://schemas.microsoft.com/office/drawing/2014/main" id="{2D957197-4940-4974-B9C4-06BC78C17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" y="771"/>
              <a:ext cx="3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如何判断循环队列队满？</a:t>
              </a:r>
            </a:p>
          </p:txBody>
        </p:sp>
      </p:grpSp>
      <p:sp>
        <p:nvSpPr>
          <p:cNvPr id="51" name="Text Box 27">
            <a:extLst>
              <a:ext uri="{FF2B5EF4-FFF2-40B4-BE49-F238E27FC236}">
                <a16:creationId xmlns:a16="http://schemas.microsoft.com/office/drawing/2014/main" id="{3E273A8F-D0BF-4E45-912B-2D575186A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62" y="2263010"/>
            <a:ext cx="310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队满的临界状态</a:t>
            </a:r>
          </a:p>
        </p:txBody>
      </p:sp>
      <p:grpSp>
        <p:nvGrpSpPr>
          <p:cNvPr id="52" name="Group 53">
            <a:extLst>
              <a:ext uri="{FF2B5EF4-FFF2-40B4-BE49-F238E27FC236}">
                <a16:creationId xmlns:a16="http://schemas.microsoft.com/office/drawing/2014/main" id="{5FBCE951-19CC-4799-A29A-629B8881522A}"/>
              </a:ext>
            </a:extLst>
          </p:cNvPr>
          <p:cNvGrpSpPr>
            <a:grpSpLocks/>
          </p:cNvGrpSpPr>
          <p:nvPr/>
        </p:nvGrpSpPr>
        <p:grpSpPr bwMode="auto">
          <a:xfrm>
            <a:off x="1825912" y="3425060"/>
            <a:ext cx="4572000" cy="681038"/>
            <a:chOff x="720" y="2400"/>
            <a:chExt cx="2880" cy="333"/>
          </a:xfrm>
          <a:solidFill>
            <a:schemeClr val="bg1"/>
          </a:solidFill>
        </p:grpSpPr>
        <p:sp>
          <p:nvSpPr>
            <p:cNvPr id="53" name="Text Box 54">
              <a:extLst>
                <a:ext uri="{FF2B5EF4-FFF2-40B4-BE49-F238E27FC236}">
                  <a16:creationId xmlns:a16="http://schemas.microsoft.com/office/drawing/2014/main" id="{BFDD5870-64C9-4948-BF83-563AEAE6D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00"/>
              <a:ext cx="576" cy="33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55">
              <a:extLst>
                <a:ext uri="{FF2B5EF4-FFF2-40B4-BE49-F238E27FC236}">
                  <a16:creationId xmlns:a16="http://schemas.microsoft.com/office/drawing/2014/main" id="{BE239D32-FFA3-417E-9130-D94DC85B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56">
              <a:extLst>
                <a:ext uri="{FF2B5EF4-FFF2-40B4-BE49-F238E27FC236}">
                  <a16:creationId xmlns:a16="http://schemas.microsoft.com/office/drawing/2014/main" id="{44F31BA6-668B-425C-B21D-BDECCD41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57">
              <a:extLst>
                <a:ext uri="{FF2B5EF4-FFF2-40B4-BE49-F238E27FC236}">
                  <a16:creationId xmlns:a16="http://schemas.microsoft.com/office/drawing/2014/main" id="{B40C8E7B-6246-4DCF-A31A-4F5BB8D90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57" name="Text Box 58">
              <a:extLst>
                <a:ext uri="{FF2B5EF4-FFF2-40B4-BE49-F238E27FC236}">
                  <a16:creationId xmlns:a16="http://schemas.microsoft.com/office/drawing/2014/main" id="{1599D0C5-EDB3-42CF-9F64-CD348EF82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8" name="Text Box 59">
            <a:extLst>
              <a:ext uri="{FF2B5EF4-FFF2-40B4-BE49-F238E27FC236}">
                <a16:creationId xmlns:a16="http://schemas.microsoft.com/office/drawing/2014/main" id="{444A804C-48C8-40C4-8D14-0BF229105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787" y="2885310"/>
            <a:ext cx="427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0        1        2         3        4  </a:t>
            </a:r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6D241C57-D301-4B78-877D-0B256C417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5374" y="3606035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" name="Text Box 61">
            <a:extLst>
              <a:ext uri="{FF2B5EF4-FFF2-40B4-BE49-F238E27FC236}">
                <a16:creationId xmlns:a16="http://schemas.microsoft.com/office/drawing/2014/main" id="{84D7AE86-E679-4A91-A05B-6FD01B222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824" y="306469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入队</a:t>
            </a:r>
          </a:p>
        </p:txBody>
      </p:sp>
      <p:sp>
        <p:nvSpPr>
          <p:cNvPr id="61" name="Line 62">
            <a:extLst>
              <a:ext uri="{FF2B5EF4-FFF2-40B4-BE49-F238E27FC236}">
                <a16:creationId xmlns:a16="http://schemas.microsoft.com/office/drawing/2014/main" id="{539AAB49-95DA-4304-BBCA-261966CC05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0574" y="3617148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" name="Text Box 63">
            <a:extLst>
              <a:ext uri="{FF2B5EF4-FFF2-40B4-BE49-F238E27FC236}">
                <a16:creationId xmlns:a16="http://schemas.microsoft.com/office/drawing/2014/main" id="{B7774256-CB01-4CB3-AB69-F3C696A3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149" y="3080573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出队</a:t>
            </a:r>
          </a:p>
        </p:txBody>
      </p:sp>
      <p:sp>
        <p:nvSpPr>
          <p:cNvPr id="63" name="Text Box 64">
            <a:extLst>
              <a:ext uri="{FF2B5EF4-FFF2-40B4-BE49-F238E27FC236}">
                <a16:creationId xmlns:a16="http://schemas.microsoft.com/office/drawing/2014/main" id="{C84A26AE-5CBF-43F9-AF87-CF71F85CC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699" y="3440935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64" name="Text Box 65">
            <a:extLst>
              <a:ext uri="{FF2B5EF4-FFF2-40B4-BE49-F238E27FC236}">
                <a16:creationId xmlns:a16="http://schemas.microsoft.com/office/drawing/2014/main" id="{8D859E41-AABD-4147-8A88-D9E177669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3262" y="3440935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4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65" name="Group 83">
            <a:extLst>
              <a:ext uri="{FF2B5EF4-FFF2-40B4-BE49-F238E27FC236}">
                <a16:creationId xmlns:a16="http://schemas.microsoft.com/office/drawing/2014/main" id="{B160D7F3-18C0-4A11-9183-FFE4771012D6}"/>
              </a:ext>
            </a:extLst>
          </p:cNvPr>
          <p:cNvGrpSpPr>
            <a:grpSpLocks/>
          </p:cNvGrpSpPr>
          <p:nvPr/>
        </p:nvGrpSpPr>
        <p:grpSpPr bwMode="auto">
          <a:xfrm>
            <a:off x="3140362" y="4139435"/>
            <a:ext cx="957262" cy="903288"/>
            <a:chOff x="2287" y="2840"/>
            <a:chExt cx="603" cy="569"/>
          </a:xfrm>
        </p:grpSpPr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2428FA07-ECC4-467E-9756-A952035B4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3" y="2840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67" name="Text Box 68">
              <a:extLst>
                <a:ext uri="{FF2B5EF4-FFF2-40B4-BE49-F238E27FC236}">
                  <a16:creationId xmlns:a16="http://schemas.microsoft.com/office/drawing/2014/main" id="{85FE8971-FCA8-47FC-A065-51B4CFE70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3082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n-lt"/>
                </a:rPr>
                <a:t>front</a:t>
              </a:r>
            </a:p>
          </p:txBody>
        </p:sp>
      </p:grpSp>
      <p:sp>
        <p:nvSpPr>
          <p:cNvPr id="68" name="Text Box 69">
            <a:extLst>
              <a:ext uri="{FF2B5EF4-FFF2-40B4-BE49-F238E27FC236}">
                <a16:creationId xmlns:a16="http://schemas.microsoft.com/office/drawing/2014/main" id="{B385928C-40C2-4DD7-AA22-A0716A192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549" y="3418710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5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70" name="Group 84">
            <a:extLst>
              <a:ext uri="{FF2B5EF4-FFF2-40B4-BE49-F238E27FC236}">
                <a16:creationId xmlns:a16="http://schemas.microsoft.com/office/drawing/2014/main" id="{F00A981C-E26B-483E-83CA-C873B444C743}"/>
              </a:ext>
            </a:extLst>
          </p:cNvPr>
          <p:cNvGrpSpPr>
            <a:grpSpLocks/>
          </p:cNvGrpSpPr>
          <p:nvPr/>
        </p:nvGrpSpPr>
        <p:grpSpPr bwMode="auto">
          <a:xfrm>
            <a:off x="1560799" y="4139435"/>
            <a:ext cx="885825" cy="887413"/>
            <a:chOff x="1832" y="2840"/>
            <a:chExt cx="558" cy="559"/>
          </a:xfrm>
        </p:grpSpPr>
        <p:sp>
          <p:nvSpPr>
            <p:cNvPr id="71" name="Line 80">
              <a:extLst>
                <a:ext uri="{FF2B5EF4-FFF2-40B4-BE49-F238E27FC236}">
                  <a16:creationId xmlns:a16="http://schemas.microsoft.com/office/drawing/2014/main" id="{EA4BA7B9-1BB8-42A7-AE1C-342DB6F6B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2840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2" name="Text Box 81">
              <a:extLst>
                <a:ext uri="{FF2B5EF4-FFF2-40B4-BE49-F238E27FC236}">
                  <a16:creationId xmlns:a16="http://schemas.microsoft.com/office/drawing/2014/main" id="{94973D97-EBB9-4BC3-BE83-6C48B968B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3072"/>
              <a:ext cx="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+mn-lt"/>
                </a:rPr>
                <a:t>rear</a:t>
              </a:r>
            </a:p>
          </p:txBody>
        </p:sp>
      </p:grpSp>
      <p:sp>
        <p:nvSpPr>
          <p:cNvPr id="73" name="Text Box 82">
            <a:extLst>
              <a:ext uri="{FF2B5EF4-FFF2-40B4-BE49-F238E27FC236}">
                <a16:creationId xmlns:a16="http://schemas.microsoft.com/office/drawing/2014/main" id="{B887F239-5BF5-4E27-8B9E-F82955A7E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49" y="3418710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6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D85C041E-4A8D-43A7-91C5-2A56AA87E356}"/>
              </a:ext>
            </a:extLst>
          </p:cNvPr>
          <p:cNvGrpSpPr>
            <a:grpSpLocks/>
          </p:cNvGrpSpPr>
          <p:nvPr/>
        </p:nvGrpSpPr>
        <p:grpSpPr bwMode="auto">
          <a:xfrm>
            <a:off x="863887" y="1601023"/>
            <a:ext cx="7061200" cy="533400"/>
            <a:chOff x="528" y="768"/>
            <a:chExt cx="4449" cy="336"/>
          </a:xfrm>
        </p:grpSpPr>
        <p:graphicFrame>
          <p:nvGraphicFramePr>
            <p:cNvPr id="27" name="Object 5">
              <a:extLst>
                <a:ext uri="{FF2B5EF4-FFF2-40B4-BE49-F238E27FC236}">
                  <a16:creationId xmlns:a16="http://schemas.microsoft.com/office/drawing/2014/main" id="{3555CA86-00A4-43C3-987B-46BB908775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768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5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27" name="Object 5">
                          <a:extLst>
                            <a:ext uri="{FF2B5EF4-FFF2-40B4-BE49-F238E27FC236}">
                              <a16:creationId xmlns:a16="http://schemas.microsoft.com/office/drawing/2014/main" id="{3555CA86-00A4-43C3-987B-46BB908775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768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 Box 6">
              <a:extLst>
                <a:ext uri="{FF2B5EF4-FFF2-40B4-BE49-F238E27FC236}">
                  <a16:creationId xmlns:a16="http://schemas.microsoft.com/office/drawing/2014/main" id="{2D957197-4940-4974-B9C4-06BC78C17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" y="771"/>
              <a:ext cx="3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如何判断循环队列队满？</a:t>
              </a: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FD1B1178-5BB4-413A-96FC-D72344016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854" y="2421385"/>
            <a:ext cx="310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执行入队操作</a:t>
            </a:r>
          </a:p>
        </p:txBody>
      </p:sp>
      <p:sp>
        <p:nvSpPr>
          <p:cNvPr id="74" name="Text Box 6">
            <a:extLst>
              <a:ext uri="{FF2B5EF4-FFF2-40B4-BE49-F238E27FC236}">
                <a16:creationId xmlns:a16="http://schemas.microsoft.com/office/drawing/2014/main" id="{86B95D53-7C99-40D4-830C-9D7CAB0DD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329" y="5267772"/>
            <a:ext cx="3013075" cy="46196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</a:rPr>
              <a:t>队满：</a:t>
            </a:r>
            <a:r>
              <a:rPr lang="en-US" altLang="zh-CN" sz="2400" b="1">
                <a:solidFill>
                  <a:srgbClr val="002060"/>
                </a:solidFill>
                <a:latin typeface="微软雅黑" panose="020B0503020204020204" pitchFamily="34" charset="-122"/>
              </a:rPr>
              <a:t>front=rear</a:t>
            </a:r>
            <a:endParaRPr lang="zh-CN" altLang="en-US" sz="2400" b="1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75" name="Group 7">
            <a:extLst>
              <a:ext uri="{FF2B5EF4-FFF2-40B4-BE49-F238E27FC236}">
                <a16:creationId xmlns:a16="http://schemas.microsoft.com/office/drawing/2014/main" id="{B5D37666-AA53-472A-B992-3A3E1F2A8366}"/>
              </a:ext>
            </a:extLst>
          </p:cNvPr>
          <p:cNvGrpSpPr>
            <a:grpSpLocks/>
          </p:cNvGrpSpPr>
          <p:nvPr/>
        </p:nvGrpSpPr>
        <p:grpSpPr bwMode="auto">
          <a:xfrm>
            <a:off x="2061092" y="3486597"/>
            <a:ext cx="4572000" cy="681038"/>
            <a:chOff x="720" y="2400"/>
            <a:chExt cx="2880" cy="333"/>
          </a:xfrm>
          <a:solidFill>
            <a:schemeClr val="bg1"/>
          </a:solidFill>
        </p:grpSpPr>
        <p:sp>
          <p:nvSpPr>
            <p:cNvPr id="76" name="Text Box 8">
              <a:extLst>
                <a:ext uri="{FF2B5EF4-FFF2-40B4-BE49-F238E27FC236}">
                  <a16:creationId xmlns:a16="http://schemas.microsoft.com/office/drawing/2014/main" id="{081D2384-235E-4339-AFF2-D48F45187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00"/>
              <a:ext cx="576" cy="33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9">
              <a:extLst>
                <a:ext uri="{FF2B5EF4-FFF2-40B4-BE49-F238E27FC236}">
                  <a16:creationId xmlns:a16="http://schemas.microsoft.com/office/drawing/2014/main" id="{837A193D-AA15-4331-A93E-FBC8DFCE9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78" name="Text Box 10">
              <a:extLst>
                <a:ext uri="{FF2B5EF4-FFF2-40B4-BE49-F238E27FC236}">
                  <a16:creationId xmlns:a16="http://schemas.microsoft.com/office/drawing/2014/main" id="{13B4BF40-617B-45BA-8E21-015A8B365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11">
              <a:extLst>
                <a:ext uri="{FF2B5EF4-FFF2-40B4-BE49-F238E27FC236}">
                  <a16:creationId xmlns:a16="http://schemas.microsoft.com/office/drawing/2014/main" id="{7316BB66-9915-4542-A62A-916585033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80" name="Text Box 12">
              <a:extLst>
                <a:ext uri="{FF2B5EF4-FFF2-40B4-BE49-F238E27FC236}">
                  <a16:creationId xmlns:a16="http://schemas.microsoft.com/office/drawing/2014/main" id="{3320AB00-8F27-4315-B900-C7F1D31CB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33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81" name="Text Box 13">
            <a:extLst>
              <a:ext uri="{FF2B5EF4-FFF2-40B4-BE49-F238E27FC236}">
                <a16:creationId xmlns:a16="http://schemas.microsoft.com/office/drawing/2014/main" id="{3C791EA5-C2A4-4E08-BC84-BEABC4AC9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967" y="2946847"/>
            <a:ext cx="427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0        1        2         3        4  </a:t>
            </a:r>
          </a:p>
        </p:txBody>
      </p:sp>
      <p:sp>
        <p:nvSpPr>
          <p:cNvPr id="82" name="Line 14">
            <a:extLst>
              <a:ext uri="{FF2B5EF4-FFF2-40B4-BE49-F238E27FC236}">
                <a16:creationId xmlns:a16="http://schemas.microsoft.com/office/drawing/2014/main" id="{1D531F00-5EEE-4F5C-9ACC-65485E83D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0554" y="3667572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" name="Text Box 15">
            <a:extLst>
              <a:ext uri="{FF2B5EF4-FFF2-40B4-BE49-F238E27FC236}">
                <a16:creationId xmlns:a16="http://schemas.microsoft.com/office/drawing/2014/main" id="{477D7CB4-8804-4464-BB74-571B313E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004" y="312623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入队</a:t>
            </a:r>
          </a:p>
        </p:txBody>
      </p:sp>
      <p:sp>
        <p:nvSpPr>
          <p:cNvPr id="84" name="Line 16">
            <a:extLst>
              <a:ext uri="{FF2B5EF4-FFF2-40B4-BE49-F238E27FC236}">
                <a16:creationId xmlns:a16="http://schemas.microsoft.com/office/drawing/2014/main" id="{DEED5382-7B21-40BE-A8BC-874C0E14E8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5754" y="3678685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5" name="Text Box 17">
            <a:extLst>
              <a:ext uri="{FF2B5EF4-FFF2-40B4-BE49-F238E27FC236}">
                <a16:creationId xmlns:a16="http://schemas.microsoft.com/office/drawing/2014/main" id="{A4A074E0-B7B7-48C3-B054-0920CF08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329" y="314211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出队</a:t>
            </a:r>
          </a:p>
        </p:txBody>
      </p:sp>
      <p:sp>
        <p:nvSpPr>
          <p:cNvPr id="86" name="Text Box 18">
            <a:extLst>
              <a:ext uri="{FF2B5EF4-FFF2-40B4-BE49-F238E27FC236}">
                <a16:creationId xmlns:a16="http://schemas.microsoft.com/office/drawing/2014/main" id="{314AF4E1-5FF0-49D7-9E44-B3BBF0F32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879" y="3502472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87" name="Text Box 19">
            <a:extLst>
              <a:ext uri="{FF2B5EF4-FFF2-40B4-BE49-F238E27FC236}">
                <a16:creationId xmlns:a16="http://schemas.microsoft.com/office/drawing/2014/main" id="{CC1B5C04-1FB7-4A7A-8182-F0478F5E9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442" y="3502472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4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88" name="Group 20">
            <a:extLst>
              <a:ext uri="{FF2B5EF4-FFF2-40B4-BE49-F238E27FC236}">
                <a16:creationId xmlns:a16="http://schemas.microsoft.com/office/drawing/2014/main" id="{B7EF467E-0C9E-45CB-876D-4F41228C6DF1}"/>
              </a:ext>
            </a:extLst>
          </p:cNvPr>
          <p:cNvGrpSpPr>
            <a:grpSpLocks/>
          </p:cNvGrpSpPr>
          <p:nvPr/>
        </p:nvGrpSpPr>
        <p:grpSpPr bwMode="auto">
          <a:xfrm>
            <a:off x="3375542" y="4200972"/>
            <a:ext cx="957262" cy="903288"/>
            <a:chOff x="2287" y="2840"/>
            <a:chExt cx="603" cy="569"/>
          </a:xfrm>
        </p:grpSpPr>
        <p:sp>
          <p:nvSpPr>
            <p:cNvPr id="89" name="Line 21">
              <a:extLst>
                <a:ext uri="{FF2B5EF4-FFF2-40B4-BE49-F238E27FC236}">
                  <a16:creationId xmlns:a16="http://schemas.microsoft.com/office/drawing/2014/main" id="{5757B38B-E4ED-4A7D-9386-A09F2A546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3" y="2840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90" name="Text Box 22">
              <a:extLst>
                <a:ext uri="{FF2B5EF4-FFF2-40B4-BE49-F238E27FC236}">
                  <a16:creationId xmlns:a16="http://schemas.microsoft.com/office/drawing/2014/main" id="{AA97B6F9-77A1-42BF-9914-8DA772D2A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3082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n-lt"/>
                </a:rPr>
                <a:t>front</a:t>
              </a:r>
            </a:p>
          </p:txBody>
        </p:sp>
      </p:grpSp>
      <p:sp>
        <p:nvSpPr>
          <p:cNvPr id="91" name="Text Box 23">
            <a:extLst>
              <a:ext uri="{FF2B5EF4-FFF2-40B4-BE49-F238E27FC236}">
                <a16:creationId xmlns:a16="http://schemas.microsoft.com/office/drawing/2014/main" id="{65551F8D-CC16-41EC-B6CF-22832BE7F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729" y="3480247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5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92" name="Text Box 27">
            <a:extLst>
              <a:ext uri="{FF2B5EF4-FFF2-40B4-BE49-F238E27FC236}">
                <a16:creationId xmlns:a16="http://schemas.microsoft.com/office/drawing/2014/main" id="{43DB4116-4934-43CE-A452-04A49325B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829" y="3480247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6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93" name="Group 28">
            <a:extLst>
              <a:ext uri="{FF2B5EF4-FFF2-40B4-BE49-F238E27FC236}">
                <a16:creationId xmlns:a16="http://schemas.microsoft.com/office/drawing/2014/main" id="{69A472A0-7C7F-4C29-A969-4BBC843D64D8}"/>
              </a:ext>
            </a:extLst>
          </p:cNvPr>
          <p:cNvGrpSpPr>
            <a:grpSpLocks/>
          </p:cNvGrpSpPr>
          <p:nvPr/>
        </p:nvGrpSpPr>
        <p:grpSpPr bwMode="auto">
          <a:xfrm>
            <a:off x="2604017" y="4210497"/>
            <a:ext cx="885825" cy="887413"/>
            <a:chOff x="1832" y="2840"/>
            <a:chExt cx="558" cy="559"/>
          </a:xfrm>
        </p:grpSpPr>
        <p:sp>
          <p:nvSpPr>
            <p:cNvPr id="94" name="Line 29">
              <a:extLst>
                <a:ext uri="{FF2B5EF4-FFF2-40B4-BE49-F238E27FC236}">
                  <a16:creationId xmlns:a16="http://schemas.microsoft.com/office/drawing/2014/main" id="{834BE67F-7DEF-4EFD-962F-E5D255C57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2840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95" name="Text Box 30">
              <a:extLst>
                <a:ext uri="{FF2B5EF4-FFF2-40B4-BE49-F238E27FC236}">
                  <a16:creationId xmlns:a16="http://schemas.microsoft.com/office/drawing/2014/main" id="{05A778DB-8B3E-41D7-AE9A-BFBA8011E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3072"/>
              <a:ext cx="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+mn-lt"/>
                </a:rPr>
                <a:t>rear</a:t>
              </a:r>
            </a:p>
          </p:txBody>
        </p:sp>
      </p:grpSp>
      <p:sp>
        <p:nvSpPr>
          <p:cNvPr id="96" name="Text Box 31">
            <a:extLst>
              <a:ext uri="{FF2B5EF4-FFF2-40B4-BE49-F238E27FC236}">
                <a16:creationId xmlns:a16="http://schemas.microsoft.com/office/drawing/2014/main" id="{05371A08-A7E3-4D6A-BD61-B952D15C7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229" y="3496122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7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7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 autoUpdateAnimBg="0"/>
      <p:bldP spid="9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grpSp>
        <p:nvGrpSpPr>
          <p:cNvPr id="30" name="Group 8">
            <a:extLst>
              <a:ext uri="{FF2B5EF4-FFF2-40B4-BE49-F238E27FC236}">
                <a16:creationId xmlns:a16="http://schemas.microsoft.com/office/drawing/2014/main" id="{131543BA-C891-48E2-B8CF-CE272B6BA72D}"/>
              </a:ext>
            </a:extLst>
          </p:cNvPr>
          <p:cNvGrpSpPr>
            <a:grpSpLocks/>
          </p:cNvGrpSpPr>
          <p:nvPr/>
        </p:nvGrpSpPr>
        <p:grpSpPr bwMode="auto">
          <a:xfrm>
            <a:off x="646935" y="1513442"/>
            <a:ext cx="7470775" cy="830263"/>
            <a:chOff x="640" y="1539"/>
            <a:chExt cx="4706" cy="523"/>
          </a:xfrm>
        </p:grpSpPr>
        <p:graphicFrame>
          <p:nvGraphicFramePr>
            <p:cNvPr id="31" name="Object 5">
              <a:extLst>
                <a:ext uri="{FF2B5EF4-FFF2-40B4-BE49-F238E27FC236}">
                  <a16:creationId xmlns:a16="http://schemas.microsoft.com/office/drawing/2014/main" id="{9ACB7C1B-C6FC-4F9A-B621-41EF6440E8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0" y="1706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8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29723" name="Object 5">
                          <a:extLst>
                            <a:ext uri="{FF2B5EF4-FFF2-40B4-BE49-F238E27FC236}">
                              <a16:creationId xmlns:a16="http://schemas.microsoft.com/office/drawing/2014/main" id="{EC8EAF57-1450-4560-A4AA-C649834964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1706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4FA43C84-8325-416C-8D4D-8C35BE43C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" y="1539"/>
              <a:ext cx="431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队空、队满的判定条件出现二义性。</a:t>
              </a:r>
            </a:p>
            <a:p>
              <a:pPr eaLnBrk="1" hangingPunct="1"/>
              <a:r>
                <a:rPr lang="zh-CN" altLang="en-US" sz="2400" b="1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如何将队空和队满的判定条件分开？</a:t>
              </a:r>
            </a:p>
          </p:txBody>
        </p:sp>
      </p:grpSp>
      <p:sp>
        <p:nvSpPr>
          <p:cNvPr id="33" name="Text Box 13">
            <a:extLst>
              <a:ext uri="{FF2B5EF4-FFF2-40B4-BE49-F238E27FC236}">
                <a16:creationId xmlns:a16="http://schemas.microsoft.com/office/drawing/2014/main" id="{A9E47829-5323-4025-99F1-C2CF1CAA3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360" y="2738992"/>
            <a:ext cx="6319838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方法一：</a:t>
            </a: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修改队满条件，浪费一个元素空间，</a:t>
            </a:r>
            <a:endParaRPr lang="en-US" altLang="zh-CN" sz="2400" b="1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队满时数组中还有一个空闲单元；</a:t>
            </a:r>
          </a:p>
        </p:txBody>
      </p:sp>
      <p:grpSp>
        <p:nvGrpSpPr>
          <p:cNvPr id="34" name="Group 36">
            <a:extLst>
              <a:ext uri="{FF2B5EF4-FFF2-40B4-BE49-F238E27FC236}">
                <a16:creationId xmlns:a16="http://schemas.microsoft.com/office/drawing/2014/main" id="{B3AC877C-0E8C-441E-B011-35DBB6CC16CD}"/>
              </a:ext>
            </a:extLst>
          </p:cNvPr>
          <p:cNvGrpSpPr>
            <a:grpSpLocks/>
          </p:cNvGrpSpPr>
          <p:nvPr/>
        </p:nvGrpSpPr>
        <p:grpSpPr bwMode="auto">
          <a:xfrm>
            <a:off x="1440685" y="3812141"/>
            <a:ext cx="6575425" cy="2168525"/>
            <a:chOff x="852" y="2672"/>
            <a:chExt cx="4142" cy="1366"/>
          </a:xfrm>
          <a:solidFill>
            <a:schemeClr val="bg1"/>
          </a:solidFill>
        </p:grpSpPr>
        <p:grpSp>
          <p:nvGrpSpPr>
            <p:cNvPr id="35" name="Group 15">
              <a:extLst>
                <a:ext uri="{FF2B5EF4-FFF2-40B4-BE49-F238E27FC236}">
                  <a16:creationId xmlns:a16="http://schemas.microsoft.com/office/drawing/2014/main" id="{955E12BD-ABB9-46E7-953A-3EA0A8D38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1" y="3032"/>
              <a:ext cx="2880" cy="429"/>
              <a:chOff x="720" y="2400"/>
              <a:chExt cx="2880" cy="333"/>
            </a:xfrm>
            <a:grpFill/>
          </p:grpSpPr>
          <p:sp>
            <p:nvSpPr>
              <p:cNvPr id="52" name="Text Box 16">
                <a:extLst>
                  <a:ext uri="{FF2B5EF4-FFF2-40B4-BE49-F238E27FC236}">
                    <a16:creationId xmlns:a16="http://schemas.microsoft.com/office/drawing/2014/main" id="{C802D59A-E4DA-446B-92A8-DFAAA6DE78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 Box 17">
                <a:extLst>
                  <a:ext uri="{FF2B5EF4-FFF2-40B4-BE49-F238E27FC236}">
                    <a16:creationId xmlns:a16="http://schemas.microsoft.com/office/drawing/2014/main" id="{DFC7A36B-5A52-4C56-B38F-7984EEE01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Text Box 18">
                <a:extLst>
                  <a:ext uri="{FF2B5EF4-FFF2-40B4-BE49-F238E27FC236}">
                    <a16:creationId xmlns:a16="http://schemas.microsoft.com/office/drawing/2014/main" id="{7F0616A1-2BA8-440C-8C5F-1054FA8690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Text Box 19">
                <a:extLst>
                  <a:ext uri="{FF2B5EF4-FFF2-40B4-BE49-F238E27FC236}">
                    <a16:creationId xmlns:a16="http://schemas.microsoft.com/office/drawing/2014/main" id="{E7627359-F5B0-4885-9189-F94DCEDFC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Text Box 20">
                <a:extLst>
                  <a:ext uri="{FF2B5EF4-FFF2-40B4-BE49-F238E27FC236}">
                    <a16:creationId xmlns:a16="http://schemas.microsoft.com/office/drawing/2014/main" id="{962C9525-2012-477B-9FFC-9B14D6EB0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6" name="Text Box 21">
              <a:extLst>
                <a:ext uri="{FF2B5EF4-FFF2-40B4-BE49-F238E27FC236}">
                  <a16:creationId xmlns:a16="http://schemas.microsoft.com/office/drawing/2014/main" id="{7E5FAF8D-947C-4CEB-B1C7-716CB5B42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" y="2672"/>
              <a:ext cx="2693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0        1        2         3        4  </a:t>
              </a:r>
            </a:p>
          </p:txBody>
        </p:sp>
        <p:sp>
          <p:nvSpPr>
            <p:cNvPr id="37" name="Line 22">
              <a:extLst>
                <a:ext uri="{FF2B5EF4-FFF2-40B4-BE49-F238E27FC236}">
                  <a16:creationId xmlns:a16="http://schemas.microsoft.com/office/drawing/2014/main" id="{63DE03A1-35F5-40DC-8F4C-5F859D26C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2" y="3146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Text Box 23">
              <a:extLst>
                <a:ext uri="{FF2B5EF4-FFF2-40B4-BE49-F238E27FC236}">
                  <a16:creationId xmlns:a16="http://schemas.microsoft.com/office/drawing/2014/main" id="{1A8BCD0D-1299-4AB2-9158-CD0E4C497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" y="2805"/>
              <a:ext cx="62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入队</a:t>
              </a:r>
            </a:p>
          </p:txBody>
        </p:sp>
        <p:sp>
          <p:nvSpPr>
            <p:cNvPr id="39" name="Line 24">
              <a:extLst>
                <a:ext uri="{FF2B5EF4-FFF2-40B4-BE49-F238E27FC236}">
                  <a16:creationId xmlns:a16="http://schemas.microsoft.com/office/drawing/2014/main" id="{11ECD4A0-4B6D-45C8-84C6-B8FF6E3D25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0" y="3153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Text Box 25">
              <a:extLst>
                <a:ext uri="{FF2B5EF4-FFF2-40B4-BE49-F238E27FC236}">
                  <a16:creationId xmlns:a16="http://schemas.microsoft.com/office/drawing/2014/main" id="{FD97D74F-321A-4A67-B1A7-9742F71BE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" y="2815"/>
              <a:ext cx="57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出队</a:t>
              </a:r>
            </a:p>
          </p:txBody>
        </p:sp>
        <p:sp>
          <p:nvSpPr>
            <p:cNvPr id="41" name="Text Box 26">
              <a:extLst>
                <a:ext uri="{FF2B5EF4-FFF2-40B4-BE49-F238E27FC236}">
                  <a16:creationId xmlns:a16="http://schemas.microsoft.com/office/drawing/2014/main" id="{B7B81FD3-171C-4180-B216-4E27DD48E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3063"/>
              <a:ext cx="369" cy="3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3</a:t>
              </a:r>
              <a:endParaRPr lang="zh-CN" altLang="en-US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27">
              <a:extLst>
                <a:ext uri="{FF2B5EF4-FFF2-40B4-BE49-F238E27FC236}">
                  <a16:creationId xmlns:a16="http://schemas.microsoft.com/office/drawing/2014/main" id="{344FC346-AC38-452C-AF06-07BD713D7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" y="3063"/>
              <a:ext cx="369" cy="3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4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43" name="Group 28">
              <a:extLst>
                <a:ext uri="{FF2B5EF4-FFF2-40B4-BE49-F238E27FC236}">
                  <a16:creationId xmlns:a16="http://schemas.microsoft.com/office/drawing/2014/main" id="{E11600C1-5E55-471B-B618-C80F41D4E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5" y="3482"/>
              <a:ext cx="603" cy="556"/>
              <a:chOff x="2193" y="2840"/>
              <a:chExt cx="603" cy="556"/>
            </a:xfrm>
            <a:grpFill/>
          </p:grpSpPr>
          <p:sp>
            <p:nvSpPr>
              <p:cNvPr id="49" name="Line 29">
                <a:extLst>
                  <a:ext uri="{FF2B5EF4-FFF2-40B4-BE49-F238E27FC236}">
                    <a16:creationId xmlns:a16="http://schemas.microsoft.com/office/drawing/2014/main" id="{CEE5D0DE-0DC7-4DAB-9A7E-7C7716C29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3" y="2840"/>
                <a:ext cx="0" cy="312"/>
              </a:xfrm>
              <a:prstGeom prst="line">
                <a:avLst/>
              </a:prstGeom>
              <a:grp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Text Box 30">
                <a:extLst>
                  <a:ext uri="{FF2B5EF4-FFF2-40B4-BE49-F238E27FC236}">
                    <a16:creationId xmlns:a16="http://schemas.microsoft.com/office/drawing/2014/main" id="{2725D5E3-C90C-4B67-9F6B-30BE82A67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3" y="3069"/>
                <a:ext cx="603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+mn-lt"/>
                  </a:rPr>
                  <a:t>front</a:t>
                </a:r>
              </a:p>
            </p:txBody>
          </p:sp>
        </p:grpSp>
        <p:sp>
          <p:nvSpPr>
            <p:cNvPr id="44" name="Text Box 31">
              <a:extLst>
                <a:ext uri="{FF2B5EF4-FFF2-40B4-BE49-F238E27FC236}">
                  <a16:creationId xmlns:a16="http://schemas.microsoft.com/office/drawing/2014/main" id="{E3D6DC7E-6043-4A9A-8B0C-4AD72C3F1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3049"/>
              <a:ext cx="369" cy="3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5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45" name="Group 32">
              <a:extLst>
                <a:ext uri="{FF2B5EF4-FFF2-40B4-BE49-F238E27FC236}">
                  <a16:creationId xmlns:a16="http://schemas.microsoft.com/office/drawing/2014/main" id="{9A737964-46AB-4719-9CC9-0DC0D9637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" y="3482"/>
              <a:ext cx="558" cy="556"/>
              <a:chOff x="1932" y="2840"/>
              <a:chExt cx="558" cy="556"/>
            </a:xfrm>
            <a:grpFill/>
          </p:grpSpPr>
          <p:sp>
            <p:nvSpPr>
              <p:cNvPr id="47" name="Line 33">
                <a:extLst>
                  <a:ext uri="{FF2B5EF4-FFF2-40B4-BE49-F238E27FC236}">
                    <a16:creationId xmlns:a16="http://schemas.microsoft.com/office/drawing/2014/main" id="{9B46EAB1-86FA-4460-AF50-04ABF57AA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0" y="2840"/>
                <a:ext cx="0" cy="312"/>
              </a:xfrm>
              <a:prstGeom prst="line">
                <a:avLst/>
              </a:prstGeom>
              <a:grp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Text Box 34">
                <a:extLst>
                  <a:ext uri="{FF2B5EF4-FFF2-40B4-BE49-F238E27FC236}">
                    <a16:creationId xmlns:a16="http://schemas.microsoft.com/office/drawing/2014/main" id="{6EAE3E98-FDAC-4CF3-81C3-837863EF4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2" y="3069"/>
                <a:ext cx="558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+mn-lt"/>
                  </a:rPr>
                  <a:t>rear</a:t>
                </a:r>
              </a:p>
            </p:txBody>
          </p:sp>
        </p:grpSp>
        <p:sp>
          <p:nvSpPr>
            <p:cNvPr id="46" name="Text Box 35">
              <a:extLst>
                <a:ext uri="{FF2B5EF4-FFF2-40B4-BE49-F238E27FC236}">
                  <a16:creationId xmlns:a16="http://schemas.microsoft.com/office/drawing/2014/main" id="{95C95C3C-63BC-4420-ACD0-2EED8A3DF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3065"/>
              <a:ext cx="363" cy="3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6</a:t>
              </a:r>
              <a:endParaRPr lang="zh-CN" altLang="en-US" b="1" baseline="-250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47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97409062-F536-4A41-9AD8-661B71165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83" y="1741220"/>
            <a:ext cx="747077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template &lt;class T,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MaxSize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&gt;        //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定义类模板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SeqQueue</a:t>
            </a:r>
            <a:endParaRPr kumimoji="1"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SeqQueue</a:t>
            </a:r>
            <a:endParaRPr kumimoji="1"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T data[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MaxSize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];           //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存放队列元素的数组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front, rear;              //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队头和队尾指针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public: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SeqQueue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);              //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构造函数，置空队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EnQueue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(T x);        //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将元素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入队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DeQueue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);            //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将队头元素出队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GetQueue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);            //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取队头元素（并不删除）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bool Empty( );            //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判断队列是否为空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};</a:t>
            </a:r>
            <a:r>
              <a:rPr kumimoji="1"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1" lang="zh-CN" altLang="en-US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9F461F9C-A63E-4EBF-9D4E-F37A57EFE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57" y="1049070"/>
            <a:ext cx="8229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800" ker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循环队列</a:t>
            </a:r>
            <a:r>
              <a:rPr lang="en-US" altLang="zh-CN" sz="2800" ker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800" ker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</a:t>
            </a:r>
            <a:r>
              <a:rPr lang="en-US" altLang="zh-CN" sz="2800" ker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800" ker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的类模板</a:t>
            </a:r>
          </a:p>
        </p:txBody>
      </p:sp>
    </p:spTree>
    <p:extLst>
      <p:ext uri="{BB962C8B-B14F-4D97-AF65-F5344CB8AC3E}">
        <p14:creationId xmlns:p14="http://schemas.microsoft.com/office/powerpoint/2010/main" val="387016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队列的链式存储结构及实现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链队列</a:t>
            </a: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DAF71F83-D6F5-40FD-982D-08A298B8E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16" y="4315953"/>
            <a:ext cx="4545012" cy="4778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队头指针即为链表的头指针</a:t>
            </a:r>
            <a:endParaRPr lang="en-US" altLang="zh-CN" sz="2000" b="1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52">
            <a:extLst>
              <a:ext uri="{FF2B5EF4-FFF2-40B4-BE49-F238E27FC236}">
                <a16:creationId xmlns:a16="http://schemas.microsoft.com/office/drawing/2014/main" id="{031A4240-5384-4581-BC44-E2D97BD294BC}"/>
              </a:ext>
            </a:extLst>
          </p:cNvPr>
          <p:cNvGrpSpPr>
            <a:grpSpLocks/>
          </p:cNvGrpSpPr>
          <p:nvPr/>
        </p:nvGrpSpPr>
        <p:grpSpPr bwMode="auto">
          <a:xfrm>
            <a:off x="679241" y="2531605"/>
            <a:ext cx="7889875" cy="733426"/>
            <a:chOff x="314" y="2276"/>
            <a:chExt cx="4970" cy="462"/>
          </a:xfrm>
          <a:solidFill>
            <a:schemeClr val="bg1"/>
          </a:solidFill>
        </p:grpSpPr>
        <p:sp>
          <p:nvSpPr>
            <p:cNvPr id="8" name="Line 53">
              <a:extLst>
                <a:ext uri="{FF2B5EF4-FFF2-40B4-BE49-F238E27FC236}">
                  <a16:creationId xmlns:a16="http://schemas.microsoft.com/office/drawing/2014/main" id="{7FF39699-0E02-4A34-9C70-577623ECC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" y="2581"/>
              <a:ext cx="431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sz="2400">
                <a:latin typeface="+mj-lt"/>
              </a:endParaRPr>
            </a:p>
          </p:txBody>
        </p:sp>
        <p:sp>
          <p:nvSpPr>
            <p:cNvPr id="9" name="Text Box 54">
              <a:extLst>
                <a:ext uri="{FF2B5EF4-FFF2-40B4-BE49-F238E27FC236}">
                  <a16:creationId xmlns:a16="http://schemas.microsoft.com/office/drawing/2014/main" id="{BC3E56F2-38FB-43EF-A53C-C75FC3A3B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" y="2276"/>
              <a:ext cx="480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+mj-lt"/>
                </a:rPr>
                <a:t>head</a:t>
              </a:r>
            </a:p>
          </p:txBody>
        </p:sp>
        <p:sp>
          <p:nvSpPr>
            <p:cNvPr id="10" name="Line 55">
              <a:extLst>
                <a:ext uri="{FF2B5EF4-FFF2-40B4-BE49-F238E27FC236}">
                  <a16:creationId xmlns:a16="http://schemas.microsoft.com/office/drawing/2014/main" id="{2260C8E3-C74C-4D8E-8F56-EE4550764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5" y="2607"/>
              <a:ext cx="354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sz="2400">
                <a:latin typeface="+mj-lt"/>
              </a:endParaRPr>
            </a:p>
          </p:txBody>
        </p:sp>
        <p:grpSp>
          <p:nvGrpSpPr>
            <p:cNvPr id="11" name="Group 56">
              <a:extLst>
                <a:ext uri="{FF2B5EF4-FFF2-40B4-BE49-F238E27FC236}">
                  <a16:creationId xmlns:a16="http://schemas.microsoft.com/office/drawing/2014/main" id="{A1E9F647-C6A8-497C-90D0-BAD2E9AAE4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2406"/>
              <a:ext cx="704" cy="305"/>
              <a:chOff x="759" y="3237"/>
              <a:chExt cx="704" cy="305"/>
            </a:xfrm>
            <a:grpFill/>
          </p:grpSpPr>
          <p:sp>
            <p:nvSpPr>
              <p:cNvPr id="26" name="Text Box 57">
                <a:extLst>
                  <a:ext uri="{FF2B5EF4-FFF2-40B4-BE49-F238E27FC236}">
                    <a16:creationId xmlns:a16="http://schemas.microsoft.com/office/drawing/2014/main" id="{400E4AF7-2E90-4E56-8D53-F0ABB40EFD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" name="Line 58">
                <a:extLst>
                  <a:ext uri="{FF2B5EF4-FFF2-40B4-BE49-F238E27FC236}">
                    <a16:creationId xmlns:a16="http://schemas.microsoft.com/office/drawing/2014/main" id="{C446D69E-D169-4CE4-A0B0-C32461B47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sz="2400">
                  <a:latin typeface="+mj-lt"/>
                </a:endParaRPr>
              </a:p>
            </p:txBody>
          </p:sp>
        </p:grpSp>
        <p:sp>
          <p:nvSpPr>
            <p:cNvPr id="12" name="Line 59">
              <a:extLst>
                <a:ext uri="{FF2B5EF4-FFF2-40B4-BE49-F238E27FC236}">
                  <a16:creationId xmlns:a16="http://schemas.microsoft.com/office/drawing/2014/main" id="{4BA1DDFF-319F-4B88-BF63-1D5889FAA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590"/>
              <a:ext cx="36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sz="2400">
                <a:latin typeface="+mj-lt"/>
              </a:endParaRPr>
            </a:p>
          </p:txBody>
        </p:sp>
        <p:grpSp>
          <p:nvGrpSpPr>
            <p:cNvPr id="13" name="Group 60">
              <a:extLst>
                <a:ext uri="{FF2B5EF4-FFF2-40B4-BE49-F238E27FC236}">
                  <a16:creationId xmlns:a16="http://schemas.microsoft.com/office/drawing/2014/main" id="{91044BF4-E71C-4FF9-8C4B-40EC9B801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8" y="2415"/>
              <a:ext cx="704" cy="305"/>
              <a:chOff x="759" y="3237"/>
              <a:chExt cx="704" cy="305"/>
            </a:xfrm>
            <a:grpFill/>
          </p:grpSpPr>
          <p:sp>
            <p:nvSpPr>
              <p:cNvPr id="24" name="Text Box 61">
                <a:extLst>
                  <a:ext uri="{FF2B5EF4-FFF2-40B4-BE49-F238E27FC236}">
                    <a16:creationId xmlns:a16="http://schemas.microsoft.com/office/drawing/2014/main" id="{53EEAD9E-DFA6-4822-99CB-B930D433B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5" name="Line 62">
                <a:extLst>
                  <a:ext uri="{FF2B5EF4-FFF2-40B4-BE49-F238E27FC236}">
                    <a16:creationId xmlns:a16="http://schemas.microsoft.com/office/drawing/2014/main" id="{50F77DE5-8B2B-477E-B16A-71251E3AA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sz="2400">
                  <a:latin typeface="+mj-lt"/>
                </a:endParaRPr>
              </a:p>
            </p:txBody>
          </p:sp>
        </p:grpSp>
        <p:sp>
          <p:nvSpPr>
            <p:cNvPr id="14" name="Line 63">
              <a:extLst>
                <a:ext uri="{FF2B5EF4-FFF2-40B4-BE49-F238E27FC236}">
                  <a16:creationId xmlns:a16="http://schemas.microsoft.com/office/drawing/2014/main" id="{B4F88BC5-B8B4-4199-86A7-CDFC194C7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9" y="2608"/>
              <a:ext cx="36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sz="2400">
                <a:latin typeface="+mj-lt"/>
              </a:endParaRPr>
            </a:p>
          </p:txBody>
        </p:sp>
        <p:sp>
          <p:nvSpPr>
            <p:cNvPr id="15" name="Line 64">
              <a:extLst>
                <a:ext uri="{FF2B5EF4-FFF2-40B4-BE49-F238E27FC236}">
                  <a16:creationId xmlns:a16="http://schemas.microsoft.com/office/drawing/2014/main" id="{D2F9F823-FDBD-4A7A-831B-B4D0E80A9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3" y="2608"/>
              <a:ext cx="36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sz="2400">
                <a:latin typeface="+mj-lt"/>
              </a:endParaRPr>
            </a:p>
          </p:txBody>
        </p:sp>
        <p:grpSp>
          <p:nvGrpSpPr>
            <p:cNvPr id="16" name="Group 65">
              <a:extLst>
                <a:ext uri="{FF2B5EF4-FFF2-40B4-BE49-F238E27FC236}">
                  <a16:creationId xmlns:a16="http://schemas.microsoft.com/office/drawing/2014/main" id="{3DA2497F-190F-430A-8B88-A9744DCB5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0" y="2433"/>
              <a:ext cx="704" cy="305"/>
              <a:chOff x="759" y="3237"/>
              <a:chExt cx="704" cy="305"/>
            </a:xfrm>
            <a:grpFill/>
          </p:grpSpPr>
          <p:sp>
            <p:nvSpPr>
              <p:cNvPr id="22" name="Text Box 66">
                <a:extLst>
                  <a:ext uri="{FF2B5EF4-FFF2-40B4-BE49-F238E27FC236}">
                    <a16:creationId xmlns:a16="http://schemas.microsoft.com/office/drawing/2014/main" id="{E9553C00-7D2D-4E45-98BD-6EABB74BB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3" name="Line 67">
                <a:extLst>
                  <a:ext uri="{FF2B5EF4-FFF2-40B4-BE49-F238E27FC236}">
                    <a16:creationId xmlns:a16="http://schemas.microsoft.com/office/drawing/2014/main" id="{FB18BC12-3905-4E6D-B790-28E9B64EC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sz="2400">
                  <a:latin typeface="+mj-lt"/>
                </a:endParaRPr>
              </a:p>
            </p:txBody>
          </p:sp>
        </p:grpSp>
        <p:sp>
          <p:nvSpPr>
            <p:cNvPr id="17" name="Text Box 68">
              <a:extLst>
                <a:ext uri="{FF2B5EF4-FFF2-40B4-BE49-F238E27FC236}">
                  <a16:creationId xmlns:a16="http://schemas.microsoft.com/office/drawing/2014/main" id="{CAE4549E-FFEB-4531-B70A-CB1BC7476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465"/>
              <a:ext cx="286" cy="24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+mj-lt"/>
                </a:rPr>
                <a:t>∧</a:t>
              </a:r>
            </a:p>
          </p:txBody>
        </p:sp>
        <p:sp>
          <p:nvSpPr>
            <p:cNvPr id="18" name="Text Box 69">
              <a:extLst>
                <a:ext uri="{FF2B5EF4-FFF2-40B4-BE49-F238E27FC236}">
                  <a16:creationId xmlns:a16="http://schemas.microsoft.com/office/drawing/2014/main" id="{31221034-E480-4EC4-982C-A9E213DBB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" y="2406"/>
              <a:ext cx="704" cy="306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1" baseline="-25000">
                <a:latin typeface="+mj-lt"/>
                <a:ea typeface="华文行楷" panose="02010800040101010101" pitchFamily="2" charset="-122"/>
              </a:endParaRPr>
            </a:p>
          </p:txBody>
        </p:sp>
        <p:sp>
          <p:nvSpPr>
            <p:cNvPr id="19" name="Line 70">
              <a:extLst>
                <a:ext uri="{FF2B5EF4-FFF2-40B4-BE49-F238E27FC236}">
                  <a16:creationId xmlns:a16="http://schemas.microsoft.com/office/drawing/2014/main" id="{C5378EFB-07C7-4F8C-BCA8-EA0D99E76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" y="2406"/>
              <a:ext cx="0" cy="306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sz="2400">
                <a:latin typeface="+mj-lt"/>
              </a:endParaRPr>
            </a:p>
          </p:txBody>
        </p:sp>
        <p:sp>
          <p:nvSpPr>
            <p:cNvPr id="20" name="Line 71">
              <a:extLst>
                <a:ext uri="{FF2B5EF4-FFF2-40B4-BE49-F238E27FC236}">
                  <a16:creationId xmlns:a16="http://schemas.microsoft.com/office/drawing/2014/main" id="{E6B1C899-B874-4F3B-810F-C568C065C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5" y="2590"/>
              <a:ext cx="36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sz="2400">
                <a:latin typeface="+mj-lt"/>
              </a:endParaRPr>
            </a:p>
          </p:txBody>
        </p:sp>
      </p:grpSp>
      <p:grpSp>
        <p:nvGrpSpPr>
          <p:cNvPr id="28" name="Group 73">
            <a:extLst>
              <a:ext uri="{FF2B5EF4-FFF2-40B4-BE49-F238E27FC236}">
                <a16:creationId xmlns:a16="http://schemas.microsoft.com/office/drawing/2014/main" id="{32F5B95C-0910-44CA-856C-C9830CE3D6E9}"/>
              </a:ext>
            </a:extLst>
          </p:cNvPr>
          <p:cNvGrpSpPr>
            <a:grpSpLocks/>
          </p:cNvGrpSpPr>
          <p:nvPr/>
        </p:nvGrpSpPr>
        <p:grpSpPr bwMode="auto">
          <a:xfrm>
            <a:off x="770359" y="1454711"/>
            <a:ext cx="7062787" cy="533400"/>
            <a:chOff x="528" y="768"/>
            <a:chExt cx="4449" cy="336"/>
          </a:xfrm>
        </p:grpSpPr>
        <p:graphicFrame>
          <p:nvGraphicFramePr>
            <p:cNvPr id="30" name="Object 74">
              <a:extLst>
                <a:ext uri="{FF2B5EF4-FFF2-40B4-BE49-F238E27FC236}">
                  <a16:creationId xmlns:a16="http://schemas.microsoft.com/office/drawing/2014/main" id="{890839E6-AB06-4A14-B27F-79F755F60A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768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31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31757" name="Object 74">
                          <a:extLst>
                            <a:ext uri="{FF2B5EF4-FFF2-40B4-BE49-F238E27FC236}">
                              <a16:creationId xmlns:a16="http://schemas.microsoft.com/office/drawing/2014/main" id="{DEF44D94-3CD1-4B0E-9478-0B9C688BA3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768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75">
              <a:extLst>
                <a:ext uri="{FF2B5EF4-FFF2-40B4-BE49-F238E27FC236}">
                  <a16:creationId xmlns:a16="http://schemas.microsoft.com/office/drawing/2014/main" id="{E05E5578-0A2B-41EA-AD6C-EAA4F174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" y="771"/>
              <a:ext cx="39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如何改造单链表实现队列的链接存储？</a:t>
              </a:r>
            </a:p>
          </p:txBody>
        </p:sp>
      </p:grpSp>
      <p:grpSp>
        <p:nvGrpSpPr>
          <p:cNvPr id="32" name="Group 78">
            <a:extLst>
              <a:ext uri="{FF2B5EF4-FFF2-40B4-BE49-F238E27FC236}">
                <a16:creationId xmlns:a16="http://schemas.microsoft.com/office/drawing/2014/main" id="{66A265A3-E310-46FC-8B22-5F3A920293B2}"/>
              </a:ext>
            </a:extLst>
          </p:cNvPr>
          <p:cNvGrpSpPr>
            <a:grpSpLocks/>
          </p:cNvGrpSpPr>
          <p:nvPr/>
        </p:nvGrpSpPr>
        <p:grpSpPr bwMode="auto">
          <a:xfrm>
            <a:off x="7507078" y="3301540"/>
            <a:ext cx="773113" cy="723900"/>
            <a:chOff x="4656" y="2680"/>
            <a:chExt cx="487" cy="456"/>
          </a:xfrm>
        </p:grpSpPr>
        <p:sp>
          <p:nvSpPr>
            <p:cNvPr id="33" name="Text Box 76">
              <a:extLst>
                <a:ext uri="{FF2B5EF4-FFF2-40B4-BE49-F238E27FC236}">
                  <a16:creationId xmlns:a16="http://schemas.microsoft.com/office/drawing/2014/main" id="{A9AFE36D-6931-44CB-A2BD-2C6E20924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+mj-lt"/>
                </a:rPr>
                <a:t>rear</a:t>
              </a:r>
            </a:p>
          </p:txBody>
        </p:sp>
        <p:sp>
          <p:nvSpPr>
            <p:cNvPr id="34" name="Line 77">
              <a:extLst>
                <a:ext uri="{FF2B5EF4-FFF2-40B4-BE49-F238E27FC236}">
                  <a16:creationId xmlns:a16="http://schemas.microsoft.com/office/drawing/2014/main" id="{A71F4353-7953-4B48-A48B-7A2B88E4B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j-lt"/>
              </a:endParaRPr>
            </a:p>
          </p:txBody>
        </p:sp>
      </p:grpSp>
      <p:grpSp>
        <p:nvGrpSpPr>
          <p:cNvPr id="35" name="Group 79">
            <a:extLst>
              <a:ext uri="{FF2B5EF4-FFF2-40B4-BE49-F238E27FC236}">
                <a16:creationId xmlns:a16="http://schemas.microsoft.com/office/drawing/2014/main" id="{4D8ECA40-7901-4714-A1C5-7361631E7806}"/>
              </a:ext>
            </a:extLst>
          </p:cNvPr>
          <p:cNvGrpSpPr>
            <a:grpSpLocks/>
          </p:cNvGrpSpPr>
          <p:nvPr/>
        </p:nvGrpSpPr>
        <p:grpSpPr bwMode="auto">
          <a:xfrm>
            <a:off x="1517441" y="3239628"/>
            <a:ext cx="773112" cy="723900"/>
            <a:chOff x="4656" y="2680"/>
            <a:chExt cx="487" cy="456"/>
          </a:xfrm>
        </p:grpSpPr>
        <p:sp>
          <p:nvSpPr>
            <p:cNvPr id="36" name="Text Box 80">
              <a:extLst>
                <a:ext uri="{FF2B5EF4-FFF2-40B4-BE49-F238E27FC236}">
                  <a16:creationId xmlns:a16="http://schemas.microsoft.com/office/drawing/2014/main" id="{885A2421-5477-42B9-8E57-60FEB17DE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+mj-lt"/>
                </a:rPr>
                <a:t>front</a:t>
              </a:r>
            </a:p>
          </p:txBody>
        </p:sp>
        <p:sp>
          <p:nvSpPr>
            <p:cNvPr id="37" name="Line 81">
              <a:extLst>
                <a:ext uri="{FF2B5EF4-FFF2-40B4-BE49-F238E27FC236}">
                  <a16:creationId xmlns:a16="http://schemas.microsoft.com/office/drawing/2014/main" id="{BD2A8061-BE65-4915-AFCC-9A046B110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j-lt"/>
              </a:endParaRPr>
            </a:p>
          </p:txBody>
        </p:sp>
      </p:grpSp>
      <p:sp>
        <p:nvSpPr>
          <p:cNvPr id="38" name="Text Box 72" descr="宽上对角线">
            <a:extLst>
              <a:ext uri="{FF2B5EF4-FFF2-40B4-BE49-F238E27FC236}">
                <a16:creationId xmlns:a16="http://schemas.microsoft.com/office/drawing/2014/main" id="{8AF88649-4C5B-4D36-882D-02EA7165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673" y="2763380"/>
            <a:ext cx="508000" cy="4572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87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队列的链式存储结构及实现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链队列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07641159-1E8F-451B-AB6E-180144489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4" y="1551007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非空链队列</a:t>
            </a:r>
          </a:p>
        </p:txBody>
      </p:sp>
      <p:sp>
        <p:nvSpPr>
          <p:cNvPr id="40" name="Line 17">
            <a:extLst>
              <a:ext uri="{FF2B5EF4-FFF2-40B4-BE49-F238E27FC236}">
                <a16:creationId xmlns:a16="http://schemas.microsoft.com/office/drawing/2014/main" id="{DEC3AB7B-59D2-40D0-8E2C-A9731158C9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419" y="2746395"/>
            <a:ext cx="68421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2E490166-3A31-459C-BBD4-F8F6DBC16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19" y="2289195"/>
            <a:ext cx="869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+mn-lt"/>
              </a:rPr>
              <a:t>front</a:t>
            </a:r>
          </a:p>
        </p:txBody>
      </p:sp>
      <p:sp>
        <p:nvSpPr>
          <p:cNvPr id="42" name="Line 19">
            <a:extLst>
              <a:ext uri="{FF2B5EF4-FFF2-40B4-BE49-F238E27FC236}">
                <a16:creationId xmlns:a16="http://schemas.microsoft.com/office/drawing/2014/main" id="{6D1636B5-C857-4B04-AEDE-680436EC0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857" y="2787670"/>
            <a:ext cx="561975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43" name="Group 20">
            <a:extLst>
              <a:ext uri="{FF2B5EF4-FFF2-40B4-BE49-F238E27FC236}">
                <a16:creationId xmlns:a16="http://schemas.microsoft.com/office/drawing/2014/main" id="{9A99DD40-5147-4F24-9187-68F4D28E0393}"/>
              </a:ext>
            </a:extLst>
          </p:cNvPr>
          <p:cNvGrpSpPr>
            <a:grpSpLocks/>
          </p:cNvGrpSpPr>
          <p:nvPr/>
        </p:nvGrpSpPr>
        <p:grpSpPr bwMode="auto">
          <a:xfrm>
            <a:off x="3129594" y="2468582"/>
            <a:ext cx="1117600" cy="484188"/>
            <a:chOff x="759" y="3237"/>
            <a:chExt cx="704" cy="305"/>
          </a:xfrm>
          <a:solidFill>
            <a:schemeClr val="bg1"/>
          </a:solidFill>
        </p:grpSpPr>
        <p:sp>
          <p:nvSpPr>
            <p:cNvPr id="44" name="Text Box 21">
              <a:extLst>
                <a:ext uri="{FF2B5EF4-FFF2-40B4-BE49-F238E27FC236}">
                  <a16:creationId xmlns:a16="http://schemas.microsoft.com/office/drawing/2014/main" id="{EC57423E-DDFD-46F8-824E-E5D3CD2B3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5" name="Line 22">
              <a:extLst>
                <a:ext uri="{FF2B5EF4-FFF2-40B4-BE49-F238E27FC236}">
                  <a16:creationId xmlns:a16="http://schemas.microsoft.com/office/drawing/2014/main" id="{4176CAA5-B27F-4F22-A1D0-D30EC6EDB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46" name="Line 23">
            <a:extLst>
              <a:ext uri="{FF2B5EF4-FFF2-40B4-BE49-F238E27FC236}">
                <a16:creationId xmlns:a16="http://schemas.microsoft.com/office/drawing/2014/main" id="{1A55FCBA-B114-4DBC-A7AC-A197EF10D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8132" y="2760682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47" name="Group 24">
            <a:extLst>
              <a:ext uri="{FF2B5EF4-FFF2-40B4-BE49-F238E27FC236}">
                <a16:creationId xmlns:a16="http://schemas.microsoft.com/office/drawing/2014/main" id="{4CDCAC56-1169-49C6-9AAF-632FC0FD4ADB}"/>
              </a:ext>
            </a:extLst>
          </p:cNvPr>
          <p:cNvGrpSpPr>
            <a:grpSpLocks/>
          </p:cNvGrpSpPr>
          <p:nvPr/>
        </p:nvGrpSpPr>
        <p:grpSpPr bwMode="auto">
          <a:xfrm>
            <a:off x="4710744" y="2482870"/>
            <a:ext cx="1117600" cy="484187"/>
            <a:chOff x="759" y="3237"/>
            <a:chExt cx="704" cy="305"/>
          </a:xfrm>
          <a:solidFill>
            <a:schemeClr val="bg1"/>
          </a:solidFill>
        </p:grpSpPr>
        <p:sp>
          <p:nvSpPr>
            <p:cNvPr id="48" name="Text Box 25">
              <a:extLst>
                <a:ext uri="{FF2B5EF4-FFF2-40B4-BE49-F238E27FC236}">
                  <a16:creationId xmlns:a16="http://schemas.microsoft.com/office/drawing/2014/main" id="{BFF5771C-67DF-4CA6-B289-03A3173D5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49" name="Line 26">
              <a:extLst>
                <a:ext uri="{FF2B5EF4-FFF2-40B4-BE49-F238E27FC236}">
                  <a16:creationId xmlns:a16="http://schemas.microsoft.com/office/drawing/2014/main" id="{6B76CBFA-040D-4954-AA15-726317D81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50" name="Line 27">
            <a:extLst>
              <a:ext uri="{FF2B5EF4-FFF2-40B4-BE49-F238E27FC236}">
                <a16:creationId xmlns:a16="http://schemas.microsoft.com/office/drawing/2014/main" id="{3E59A8D0-882A-4648-BFA3-4A151F51A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0707" y="2789257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51" name="Line 28">
            <a:extLst>
              <a:ext uri="{FF2B5EF4-FFF2-40B4-BE49-F238E27FC236}">
                <a16:creationId xmlns:a16="http://schemas.microsoft.com/office/drawing/2014/main" id="{A2D18799-D876-4CA6-8530-9B6E0D7BD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932" y="2789257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52" name="Group 29">
            <a:extLst>
              <a:ext uri="{FF2B5EF4-FFF2-40B4-BE49-F238E27FC236}">
                <a16:creationId xmlns:a16="http://schemas.microsoft.com/office/drawing/2014/main" id="{FFA9A663-1233-427C-8F07-809C61E0A828}"/>
              </a:ext>
            </a:extLst>
          </p:cNvPr>
          <p:cNvGrpSpPr>
            <a:grpSpLocks/>
          </p:cNvGrpSpPr>
          <p:nvPr/>
        </p:nvGrpSpPr>
        <p:grpSpPr bwMode="auto">
          <a:xfrm>
            <a:off x="7555544" y="2511445"/>
            <a:ext cx="1117600" cy="484187"/>
            <a:chOff x="759" y="3237"/>
            <a:chExt cx="704" cy="305"/>
          </a:xfrm>
          <a:solidFill>
            <a:schemeClr val="bg1"/>
          </a:solidFill>
        </p:grpSpPr>
        <p:sp>
          <p:nvSpPr>
            <p:cNvPr id="53" name="Text Box 30">
              <a:extLst>
                <a:ext uri="{FF2B5EF4-FFF2-40B4-BE49-F238E27FC236}">
                  <a16:creationId xmlns:a16="http://schemas.microsoft.com/office/drawing/2014/main" id="{72EF489B-64E7-4B0D-ACF6-E77B9CD65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</a:p>
          </p:txBody>
        </p:sp>
        <p:sp>
          <p:nvSpPr>
            <p:cNvPr id="54" name="Line 31">
              <a:extLst>
                <a:ext uri="{FF2B5EF4-FFF2-40B4-BE49-F238E27FC236}">
                  <a16:creationId xmlns:a16="http://schemas.microsoft.com/office/drawing/2014/main" id="{EFCC2190-A3BD-4640-90C0-864FBBEB6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55" name="Text Box 32">
            <a:extLst>
              <a:ext uri="{FF2B5EF4-FFF2-40B4-BE49-F238E27FC236}">
                <a16:creationId xmlns:a16="http://schemas.microsoft.com/office/drawing/2014/main" id="{A22FFF8D-E7AD-4940-9B8C-72B97021A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906" y="2573969"/>
            <a:ext cx="441325" cy="357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56" name="Text Box 33">
            <a:extLst>
              <a:ext uri="{FF2B5EF4-FFF2-40B4-BE49-F238E27FC236}">
                <a16:creationId xmlns:a16="http://schemas.microsoft.com/office/drawing/2014/main" id="{84FC4B37-F55D-4968-AFE0-286A200BD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569" y="2468582"/>
            <a:ext cx="111760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7" name="Line 34">
            <a:extLst>
              <a:ext uri="{FF2B5EF4-FFF2-40B4-BE49-F238E27FC236}">
                <a16:creationId xmlns:a16="http://schemas.microsoft.com/office/drawing/2014/main" id="{C0E8D49F-4DEA-415C-89E2-A06E2CAE3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7719" y="2468582"/>
            <a:ext cx="0" cy="4857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58" name="Line 35">
            <a:extLst>
              <a:ext uri="{FF2B5EF4-FFF2-40B4-BE49-F238E27FC236}">
                <a16:creationId xmlns:a16="http://schemas.microsoft.com/office/drawing/2014/main" id="{625E83AF-F2FE-4EB3-B5E4-09097510B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1107" y="2760682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59" name="Text Box 36" descr="宽上对角线">
            <a:extLst>
              <a:ext uri="{FF2B5EF4-FFF2-40B4-BE49-F238E27FC236}">
                <a16:creationId xmlns:a16="http://schemas.microsoft.com/office/drawing/2014/main" id="{A7B2EA50-27EE-402B-81E5-457BCB630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1144" y="2481282"/>
            <a:ext cx="5080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0" name="Text Box 37">
            <a:extLst>
              <a:ext uri="{FF2B5EF4-FFF2-40B4-BE49-F238E27FC236}">
                <a16:creationId xmlns:a16="http://schemas.microsoft.com/office/drawing/2014/main" id="{8C93075E-68DF-41DC-858D-67A2A1927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1269" y="3406795"/>
            <a:ext cx="7731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+mn-lt"/>
              </a:rPr>
              <a:t>rear</a:t>
            </a:r>
          </a:p>
        </p:txBody>
      </p:sp>
      <p:sp>
        <p:nvSpPr>
          <p:cNvPr id="61" name="Line 38">
            <a:extLst>
              <a:ext uri="{FF2B5EF4-FFF2-40B4-BE49-F238E27FC236}">
                <a16:creationId xmlns:a16="http://schemas.microsoft.com/office/drawing/2014/main" id="{EA8CC8B6-38E0-42DF-AB73-407F399CCE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65119" y="3001982"/>
            <a:ext cx="0" cy="404813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Text Box 39">
            <a:extLst>
              <a:ext uri="{FF2B5EF4-FFF2-40B4-BE49-F238E27FC236}">
                <a16:creationId xmlns:a16="http://schemas.microsoft.com/office/drawing/2014/main" id="{AED8616B-2B9B-4E6A-87C9-E605C0813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4" y="3740170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空链队列</a:t>
            </a:r>
          </a:p>
        </p:txBody>
      </p:sp>
      <p:sp>
        <p:nvSpPr>
          <p:cNvPr id="63" name="Line 40">
            <a:extLst>
              <a:ext uri="{FF2B5EF4-FFF2-40B4-BE49-F238E27FC236}">
                <a16:creationId xmlns:a16="http://schemas.microsoft.com/office/drawing/2014/main" id="{010F4B86-49DA-46FA-B175-509D1FFC11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2169" y="4935557"/>
            <a:ext cx="68421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64" name="Text Box 41">
            <a:extLst>
              <a:ext uri="{FF2B5EF4-FFF2-40B4-BE49-F238E27FC236}">
                <a16:creationId xmlns:a16="http://schemas.microsoft.com/office/drawing/2014/main" id="{47C047B5-5EC4-4A7B-A4C7-95DF4E254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69" y="4478357"/>
            <a:ext cx="869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+mn-lt"/>
              </a:rPr>
              <a:t>front</a:t>
            </a:r>
          </a:p>
        </p:txBody>
      </p:sp>
      <p:sp>
        <p:nvSpPr>
          <p:cNvPr id="65" name="Text Box 42">
            <a:extLst>
              <a:ext uri="{FF2B5EF4-FFF2-40B4-BE49-F238E27FC236}">
                <a16:creationId xmlns:a16="http://schemas.microsoft.com/office/drawing/2014/main" id="{05921C84-D2EC-4FB2-984F-6215CA742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319" y="4657745"/>
            <a:ext cx="111760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66" name="Line 43">
            <a:extLst>
              <a:ext uri="{FF2B5EF4-FFF2-40B4-BE49-F238E27FC236}">
                <a16:creationId xmlns:a16="http://schemas.microsoft.com/office/drawing/2014/main" id="{A612EAC7-3818-4583-BF56-76A60E324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9469" y="4657745"/>
            <a:ext cx="0" cy="4857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68" name="Text Box 46">
            <a:extLst>
              <a:ext uri="{FF2B5EF4-FFF2-40B4-BE49-F238E27FC236}">
                <a16:creationId xmlns:a16="http://schemas.microsoft.com/office/drawing/2014/main" id="{EAE27562-58F9-4F4E-9758-D69596275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691" y="4710132"/>
            <a:ext cx="462478" cy="392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69" name="Text Box 47">
            <a:extLst>
              <a:ext uri="{FF2B5EF4-FFF2-40B4-BE49-F238E27FC236}">
                <a16:creationId xmlns:a16="http://schemas.microsoft.com/office/drawing/2014/main" id="{92AC68FC-89F0-44D7-AFD9-40D94ACF0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632" y="5565795"/>
            <a:ext cx="773112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+mn-lt"/>
              </a:rPr>
              <a:t>rear</a:t>
            </a:r>
          </a:p>
        </p:txBody>
      </p:sp>
      <p:sp>
        <p:nvSpPr>
          <p:cNvPr id="70" name="Line 48">
            <a:extLst>
              <a:ext uri="{FF2B5EF4-FFF2-40B4-BE49-F238E27FC236}">
                <a16:creationId xmlns:a16="http://schemas.microsoft.com/office/drawing/2014/main" id="{CE5CF740-50B6-48FD-9A33-5D3FAA9053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5482" y="5160982"/>
            <a:ext cx="0" cy="404813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36" descr="宽上对角线">
            <a:extLst>
              <a:ext uri="{FF2B5EF4-FFF2-40B4-BE49-F238E27FC236}">
                <a16:creationId xmlns:a16="http://schemas.microsoft.com/office/drawing/2014/main" id="{E57BB2FA-6E90-4512-984E-164514AD8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77" y="4677589"/>
            <a:ext cx="5080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43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考研真题</a:t>
            </a:r>
            <a:endParaRPr lang="en-US" altLang="zh-CN" sz="2800" kern="12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918FA01-DD01-42DE-B653-9984E81761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243" y="1236974"/>
            <a:ext cx="8412352" cy="1886394"/>
          </a:xfrm>
        </p:spPr>
        <p:txBody>
          <a:bodyPr/>
          <a:lstStyle/>
          <a:p>
            <a:pPr algn="just">
              <a:spcBef>
                <a:spcPts val="600"/>
              </a:spcBef>
              <a:defRPr/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为解决计算机与打印机之间速度不匹配的问题，通常设置一个打印数据缓冲区，主机将要输出的数据依次写入该缓冲区，而打印机则依次从该缓冲区中取出数据。该缓冲区的逻辑结构应该是</a:t>
            </a:r>
          </a:p>
          <a:p>
            <a:pPr algn="just">
              <a:spcBef>
                <a:spcPts val="600"/>
              </a:spcBef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A.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栈     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B.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队列    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C.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树    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D.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89499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队列的链式存储结构及实现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链队列</a:t>
            </a: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id="{82B56894-0B47-46F1-A64C-527C01414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15" y="1585511"/>
            <a:ext cx="84169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template &lt;class T&gt;</a:t>
            </a: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</a:t>
            </a:r>
            <a:r>
              <a:rPr kumimoji="1"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LinkQueue</a:t>
            </a:r>
            <a:endParaRPr kumimoji="1" lang="en-US" altLang="zh-CN" sz="2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public:</a:t>
            </a: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1"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LinkQueue</a:t>
            </a: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);       //</a:t>
            </a:r>
            <a:r>
              <a:rPr kumimoji="1"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构造函数，初始化一个空的链队列</a:t>
            </a:r>
          </a:p>
          <a:p>
            <a:pPr eaLnBrk="1" hangingPunct="1">
              <a:defRPr/>
            </a:pPr>
            <a:r>
              <a:rPr kumimoji="1"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~</a:t>
            </a:r>
            <a:r>
              <a:rPr kumimoji="1"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LinkQueue</a:t>
            </a: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);      //</a:t>
            </a:r>
            <a:r>
              <a:rPr kumimoji="1"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析构函数，释放链队列中各结点的存储空间</a:t>
            </a:r>
          </a:p>
          <a:p>
            <a:pPr eaLnBrk="1" hangingPunct="1">
              <a:defRPr/>
            </a:pPr>
            <a:r>
              <a:rPr kumimoji="1"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</a:t>
            </a:r>
            <a:r>
              <a:rPr kumimoji="1"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EnQueue</a:t>
            </a: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(T x);  //</a:t>
            </a:r>
            <a:r>
              <a:rPr kumimoji="1"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将元素</a:t>
            </a: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1"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入队</a:t>
            </a:r>
          </a:p>
          <a:p>
            <a:pPr eaLnBrk="1" hangingPunct="1">
              <a:defRPr/>
            </a:pPr>
            <a:r>
              <a:rPr kumimoji="1"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 </a:t>
            </a:r>
            <a:r>
              <a:rPr kumimoji="1"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DeQueue</a:t>
            </a: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);       //</a:t>
            </a:r>
            <a:r>
              <a:rPr kumimoji="1"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将队头元素出队</a:t>
            </a:r>
          </a:p>
          <a:p>
            <a:pPr eaLnBrk="1" hangingPunct="1">
              <a:defRPr/>
            </a:pPr>
            <a:r>
              <a:rPr kumimoji="1"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 </a:t>
            </a:r>
            <a:r>
              <a:rPr kumimoji="1"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GetQueue</a:t>
            </a: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);      //</a:t>
            </a:r>
            <a:r>
              <a:rPr kumimoji="1"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取链队列的队头元素</a:t>
            </a:r>
          </a:p>
          <a:p>
            <a:pPr eaLnBrk="1" hangingPunct="1">
              <a:defRPr/>
            </a:pPr>
            <a:r>
              <a:rPr kumimoji="1"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bool Empty( );      //</a:t>
            </a:r>
            <a:r>
              <a:rPr kumimoji="1"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判断链队列是否为空</a:t>
            </a: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private:</a:t>
            </a: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Node&lt;T&gt; *front, *rear;  </a:t>
            </a: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//</a:t>
            </a:r>
            <a:r>
              <a:rPr kumimoji="1"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队头和队尾指针，分别指向头结点和终端结点</a:t>
            </a: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};</a:t>
            </a:r>
            <a:r>
              <a:rPr kumimoji="1" lang="en-US" altLang="zh-CN" sz="2000" dirty="0">
                <a:solidFill>
                  <a:srgbClr val="002060"/>
                </a:solidFill>
              </a:rPr>
              <a:t> </a:t>
            </a:r>
            <a:endParaRPr kumimoji="1"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0BA8F71-2EDA-40D1-9EE8-BD1138190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15" y="1001519"/>
            <a:ext cx="312332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链队列的类模板</a:t>
            </a:r>
          </a:p>
        </p:txBody>
      </p:sp>
    </p:spTree>
    <p:extLst>
      <p:ext uri="{BB962C8B-B14F-4D97-AF65-F5344CB8AC3E}">
        <p14:creationId xmlns:p14="http://schemas.microsoft.com/office/powerpoint/2010/main" val="196297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队列的链式存储结构及实现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链队列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0224FD6-20FC-4C94-8580-20AF3728F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89" y="1437051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LinkQueue</a:t>
            </a:r>
            <a:r>
              <a:rPr lang="en-US" altLang="zh-CN" sz="2800" b="1" dirty="0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( )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F14F5E5-5E2C-43CC-88EF-68C4EA0BA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014" y="2211751"/>
            <a:ext cx="5043487" cy="372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算法描述：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template &lt;class T&gt;</a:t>
            </a:r>
          </a:p>
          <a:p>
            <a:pPr algn="just" eaLnBrk="1" hangingPunct="1"/>
            <a:r>
              <a:rPr lang="en-US" altLang="zh-CN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LinkQueue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::</a:t>
            </a:r>
            <a:r>
              <a:rPr lang="en-US" altLang="zh-CN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LinkQueue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( )</a:t>
            </a:r>
          </a:p>
          <a:p>
            <a:pPr algn="just" eaLnBrk="1" hangingPunct="1"/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{</a:t>
            </a: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 s=new Node&lt;T&gt;;</a:t>
            </a: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 s-&gt;next=NULL;</a:t>
            </a: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 front=rear=s;</a:t>
            </a:r>
          </a:p>
          <a:p>
            <a:pPr algn="just" eaLnBrk="1" hangingPunct="1"/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}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B83E481C-2E44-4840-A469-A077BE50A832}"/>
              </a:ext>
            </a:extLst>
          </p:cNvPr>
          <p:cNvGrpSpPr>
            <a:grpSpLocks/>
          </p:cNvGrpSpPr>
          <p:nvPr/>
        </p:nvGrpSpPr>
        <p:grpSpPr bwMode="auto">
          <a:xfrm>
            <a:off x="6050326" y="2648315"/>
            <a:ext cx="2012950" cy="717551"/>
            <a:chOff x="3780" y="1925"/>
            <a:chExt cx="1268" cy="452"/>
          </a:xfrm>
          <a:solidFill>
            <a:schemeClr val="bg1"/>
          </a:solidFill>
        </p:grpSpPr>
        <p:sp>
          <p:nvSpPr>
            <p:cNvPr id="8" name="Line 15">
              <a:extLst>
                <a:ext uri="{FF2B5EF4-FFF2-40B4-BE49-F238E27FC236}">
                  <a16:creationId xmlns:a16="http://schemas.microsoft.com/office/drawing/2014/main" id="{51910C55-C5BF-48BE-8104-B18526690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8" y="2246"/>
              <a:ext cx="431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919C5274-8973-4287-B836-519187514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1925"/>
              <a:ext cx="548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+mn-lt"/>
                </a:rPr>
                <a:t>front</a:t>
              </a:r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8E8FDD19-9A3A-4097-AD39-BD7A63AD7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2071"/>
              <a:ext cx="704" cy="306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baseline="-25000">
                <a:latin typeface="+mn-lt"/>
                <a:ea typeface="华文行楷" panose="02010800040101010101" pitchFamily="2" charset="-122"/>
              </a:endParaRPr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ED866CDE-C579-4110-87CC-A56B05908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0" y="2071"/>
              <a:ext cx="0" cy="306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13" name="Text Box 20">
            <a:extLst>
              <a:ext uri="{FF2B5EF4-FFF2-40B4-BE49-F238E27FC236}">
                <a16:creationId xmlns:a16="http://schemas.microsoft.com/office/drawing/2014/main" id="{EBF2100A-F2B4-403E-B925-F6770D490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589" y="2891201"/>
            <a:ext cx="52228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∧</a:t>
            </a:r>
          </a:p>
        </p:txBody>
      </p:sp>
      <p:grpSp>
        <p:nvGrpSpPr>
          <p:cNvPr id="14" name="Group 24">
            <a:extLst>
              <a:ext uri="{FF2B5EF4-FFF2-40B4-BE49-F238E27FC236}">
                <a16:creationId xmlns:a16="http://schemas.microsoft.com/office/drawing/2014/main" id="{62BE1FDF-2B38-47DC-966E-2EC528CA77B5}"/>
              </a:ext>
            </a:extLst>
          </p:cNvPr>
          <p:cNvGrpSpPr>
            <a:grpSpLocks/>
          </p:cNvGrpSpPr>
          <p:nvPr/>
        </p:nvGrpSpPr>
        <p:grpSpPr bwMode="auto">
          <a:xfrm>
            <a:off x="7032989" y="3383326"/>
            <a:ext cx="773112" cy="723900"/>
            <a:chOff x="4399" y="2388"/>
            <a:chExt cx="487" cy="456"/>
          </a:xfrm>
        </p:grpSpPr>
        <p:sp>
          <p:nvSpPr>
            <p:cNvPr id="15" name="Text Box 21">
              <a:extLst>
                <a:ext uri="{FF2B5EF4-FFF2-40B4-BE49-F238E27FC236}">
                  <a16:creationId xmlns:a16="http://schemas.microsoft.com/office/drawing/2014/main" id="{1C102883-B9E0-43AE-BF33-354363C25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2643"/>
              <a:ext cx="48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n-lt"/>
                </a:rPr>
                <a:t>rear</a:t>
              </a:r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9E84DF52-1A83-40F4-9C17-67812C3EF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3" y="238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17" name="Text Box 36" descr="宽上对角线">
            <a:extLst>
              <a:ext uri="{FF2B5EF4-FFF2-40B4-BE49-F238E27FC236}">
                <a16:creationId xmlns:a16="http://schemas.microsoft.com/office/drawing/2014/main" id="{3834F964-76F2-4C1F-8E3A-F796576A2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4251" y="2891201"/>
            <a:ext cx="5080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153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队列的链式存储结构及实现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链队列</a:t>
            </a:r>
          </a:p>
        </p:txBody>
      </p:sp>
      <p:grpSp>
        <p:nvGrpSpPr>
          <p:cNvPr id="18" name="Group 74">
            <a:extLst>
              <a:ext uri="{FF2B5EF4-FFF2-40B4-BE49-F238E27FC236}">
                <a16:creationId xmlns:a16="http://schemas.microsoft.com/office/drawing/2014/main" id="{D4C217B4-FA4B-4EF0-B592-4A3392E5D1F1}"/>
              </a:ext>
            </a:extLst>
          </p:cNvPr>
          <p:cNvGrpSpPr>
            <a:grpSpLocks/>
          </p:cNvGrpSpPr>
          <p:nvPr/>
        </p:nvGrpSpPr>
        <p:grpSpPr bwMode="auto">
          <a:xfrm>
            <a:off x="7475251" y="2570431"/>
            <a:ext cx="1117600" cy="1214437"/>
            <a:chOff x="4688" y="1919"/>
            <a:chExt cx="704" cy="765"/>
          </a:xfrm>
          <a:solidFill>
            <a:schemeClr val="bg1"/>
          </a:solidFill>
        </p:grpSpPr>
        <p:grpSp>
          <p:nvGrpSpPr>
            <p:cNvPr id="19" name="Group 63">
              <a:extLst>
                <a:ext uri="{FF2B5EF4-FFF2-40B4-BE49-F238E27FC236}">
                  <a16:creationId xmlns:a16="http://schemas.microsoft.com/office/drawing/2014/main" id="{5ECF6CB2-75D8-4034-BC04-829F89FDB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8" y="1919"/>
              <a:ext cx="704" cy="305"/>
              <a:chOff x="759" y="3237"/>
              <a:chExt cx="704" cy="305"/>
            </a:xfrm>
            <a:grpFill/>
          </p:grpSpPr>
          <p:sp>
            <p:nvSpPr>
              <p:cNvPr id="22" name="Text Box 64">
                <a:extLst>
                  <a:ext uri="{FF2B5EF4-FFF2-40B4-BE49-F238E27FC236}">
                    <a16:creationId xmlns:a16="http://schemas.microsoft.com/office/drawing/2014/main" id="{D722B4E8-84A3-4966-AE1B-7E5D9735B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rgbClr val="002060"/>
                    </a:solidFill>
                    <a:latin typeface="+mn-lt"/>
                    <a:ea typeface="华文行楷" panose="02010800040101010101" pitchFamily="2" charset="-122"/>
                  </a:rPr>
                  <a:t> x</a:t>
                </a:r>
                <a:endParaRPr lang="en-US" altLang="zh-CN" sz="2800" b="1" i="1" baseline="-25000">
                  <a:solidFill>
                    <a:srgbClr val="002060"/>
                  </a:solidFill>
                  <a:latin typeface="+mn-lt"/>
                  <a:ea typeface="华文行楷" panose="02010800040101010101" pitchFamily="2" charset="-122"/>
                </a:endParaRPr>
              </a:p>
            </p:txBody>
          </p:sp>
          <p:sp>
            <p:nvSpPr>
              <p:cNvPr id="23" name="Line 65">
                <a:extLst>
                  <a:ext uri="{FF2B5EF4-FFF2-40B4-BE49-F238E27FC236}">
                    <a16:creationId xmlns:a16="http://schemas.microsoft.com/office/drawing/2014/main" id="{4056815E-5ABC-409D-96B0-4D4F18899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002060"/>
                  </a:solidFill>
                  <a:latin typeface="+mn-lt"/>
                </a:endParaRPr>
              </a:p>
            </p:txBody>
          </p:sp>
        </p:grpSp>
        <p:sp>
          <p:nvSpPr>
            <p:cNvPr id="20" name="Text Box 67">
              <a:extLst>
                <a:ext uri="{FF2B5EF4-FFF2-40B4-BE49-F238E27FC236}">
                  <a16:creationId xmlns:a16="http://schemas.microsoft.com/office/drawing/2014/main" id="{D5C5178E-D994-4DC1-9F15-D00FA86F9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2" y="2483"/>
              <a:ext cx="141" cy="2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+mn-lt"/>
                </a:rPr>
                <a:t>s</a:t>
              </a:r>
            </a:p>
          </p:txBody>
        </p:sp>
        <p:sp>
          <p:nvSpPr>
            <p:cNvPr id="21" name="Line 68">
              <a:extLst>
                <a:ext uri="{FF2B5EF4-FFF2-40B4-BE49-F238E27FC236}">
                  <a16:creationId xmlns:a16="http://schemas.microsoft.com/office/drawing/2014/main" id="{8BED21DD-481E-4B16-B43F-6FE8A2135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06" y="2228"/>
              <a:ext cx="0" cy="255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+mn-lt"/>
              </a:endParaRPr>
            </a:p>
          </p:txBody>
        </p:sp>
      </p:grpSp>
      <p:sp>
        <p:nvSpPr>
          <p:cNvPr id="24" name="Text Box 40">
            <a:extLst>
              <a:ext uri="{FF2B5EF4-FFF2-40B4-BE49-F238E27FC236}">
                <a16:creationId xmlns:a16="http://schemas.microsoft.com/office/drawing/2014/main" id="{37E93AFB-0EE1-465E-921E-85C106BE1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64" y="1448068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入队：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void </a:t>
            </a:r>
            <a:r>
              <a:rPr lang="en-US" altLang="zh-CN" sz="28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EnQueue</a:t>
            </a:r>
            <a:r>
              <a:rPr lang="en-US" altLang="zh-CN" sz="2800" b="1" dirty="0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(T x)</a:t>
            </a:r>
          </a:p>
        </p:txBody>
      </p:sp>
      <p:sp>
        <p:nvSpPr>
          <p:cNvPr id="25" name="Line 41">
            <a:extLst>
              <a:ext uri="{FF2B5EF4-FFF2-40B4-BE49-F238E27FC236}">
                <a16:creationId xmlns:a16="http://schemas.microsoft.com/office/drawing/2014/main" id="{793217BD-229C-4406-B694-1670D8B577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301" y="2821256"/>
            <a:ext cx="68421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6" name="Text Box 42">
            <a:extLst>
              <a:ext uri="{FF2B5EF4-FFF2-40B4-BE49-F238E27FC236}">
                <a16:creationId xmlns:a16="http://schemas.microsoft.com/office/drawing/2014/main" id="{05FA4CA9-B7CE-4A63-BD1C-4FE4013B0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01" y="2364056"/>
            <a:ext cx="869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2060"/>
                </a:solidFill>
                <a:latin typeface="+mn-lt"/>
              </a:rPr>
              <a:t>front</a:t>
            </a:r>
          </a:p>
        </p:txBody>
      </p:sp>
      <p:sp>
        <p:nvSpPr>
          <p:cNvPr id="27" name="Line 43">
            <a:extLst>
              <a:ext uri="{FF2B5EF4-FFF2-40B4-BE49-F238E27FC236}">
                <a16:creationId xmlns:a16="http://schemas.microsoft.com/office/drawing/2014/main" id="{CC00BA35-E1D8-4EA4-97B4-373640571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2364" y="2846656"/>
            <a:ext cx="561975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28" name="Group 44">
            <a:extLst>
              <a:ext uri="{FF2B5EF4-FFF2-40B4-BE49-F238E27FC236}">
                <a16:creationId xmlns:a16="http://schemas.microsoft.com/office/drawing/2014/main" id="{F6BA4C1C-37AE-45F5-8196-E0FBF0102FCF}"/>
              </a:ext>
            </a:extLst>
          </p:cNvPr>
          <p:cNvGrpSpPr>
            <a:grpSpLocks/>
          </p:cNvGrpSpPr>
          <p:nvPr/>
        </p:nvGrpSpPr>
        <p:grpSpPr bwMode="auto">
          <a:xfrm>
            <a:off x="3052476" y="2543443"/>
            <a:ext cx="1117600" cy="484188"/>
            <a:chOff x="759" y="3237"/>
            <a:chExt cx="704" cy="305"/>
          </a:xfrm>
          <a:solidFill>
            <a:schemeClr val="bg1"/>
          </a:solidFill>
        </p:grpSpPr>
        <p:sp>
          <p:nvSpPr>
            <p:cNvPr id="29" name="Text Box 45">
              <a:extLst>
                <a:ext uri="{FF2B5EF4-FFF2-40B4-BE49-F238E27FC236}">
                  <a16:creationId xmlns:a16="http://schemas.microsoft.com/office/drawing/2014/main" id="{32E507FD-D0E5-4B99-A33B-2437E97F3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30" name="Line 46">
              <a:extLst>
                <a:ext uri="{FF2B5EF4-FFF2-40B4-BE49-F238E27FC236}">
                  <a16:creationId xmlns:a16="http://schemas.microsoft.com/office/drawing/2014/main" id="{A91BC154-02E0-4BD5-B6E4-22FD01723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31" name="Line 47">
            <a:extLst>
              <a:ext uri="{FF2B5EF4-FFF2-40B4-BE49-F238E27FC236}">
                <a16:creationId xmlns:a16="http://schemas.microsoft.com/office/drawing/2014/main" id="{F42EC6E5-DBC7-4656-AA0F-D0A8441A2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014" y="2835543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32" name="Line 52">
            <a:extLst>
              <a:ext uri="{FF2B5EF4-FFF2-40B4-BE49-F238E27FC236}">
                <a16:creationId xmlns:a16="http://schemas.microsoft.com/office/drawing/2014/main" id="{D67E150E-2C54-4962-8198-2844EAF76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439" y="2848243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33" name="Group 53">
            <a:extLst>
              <a:ext uri="{FF2B5EF4-FFF2-40B4-BE49-F238E27FC236}">
                <a16:creationId xmlns:a16="http://schemas.microsoft.com/office/drawing/2014/main" id="{4F38565E-86E0-4D07-BDB4-2ED224FE1B86}"/>
              </a:ext>
            </a:extLst>
          </p:cNvPr>
          <p:cNvGrpSpPr>
            <a:grpSpLocks/>
          </p:cNvGrpSpPr>
          <p:nvPr/>
        </p:nvGrpSpPr>
        <p:grpSpPr bwMode="auto">
          <a:xfrm>
            <a:off x="5875051" y="2570431"/>
            <a:ext cx="1117600" cy="484187"/>
            <a:chOff x="759" y="3237"/>
            <a:chExt cx="704" cy="305"/>
          </a:xfrm>
          <a:solidFill>
            <a:schemeClr val="bg1"/>
          </a:solidFill>
        </p:grpSpPr>
        <p:sp>
          <p:nvSpPr>
            <p:cNvPr id="34" name="Text Box 54">
              <a:extLst>
                <a:ext uri="{FF2B5EF4-FFF2-40B4-BE49-F238E27FC236}">
                  <a16:creationId xmlns:a16="http://schemas.microsoft.com/office/drawing/2014/main" id="{6BF1C903-A5F4-4353-BA78-CCDC91168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</a:p>
          </p:txBody>
        </p:sp>
        <p:sp>
          <p:nvSpPr>
            <p:cNvPr id="35" name="Line 55">
              <a:extLst>
                <a:ext uri="{FF2B5EF4-FFF2-40B4-BE49-F238E27FC236}">
                  <a16:creationId xmlns:a16="http://schemas.microsoft.com/office/drawing/2014/main" id="{FFBE70D6-5A9F-47B0-950C-8A026C087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36" name="Text Box 56">
            <a:extLst>
              <a:ext uri="{FF2B5EF4-FFF2-40B4-BE49-F238E27FC236}">
                <a16:creationId xmlns:a16="http://schemas.microsoft.com/office/drawing/2014/main" id="{3F6BE931-6E5B-4A25-B716-30C28C11C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951" y="2568843"/>
            <a:ext cx="5222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37" name="Text Box 57">
            <a:extLst>
              <a:ext uri="{FF2B5EF4-FFF2-40B4-BE49-F238E27FC236}">
                <a16:creationId xmlns:a16="http://schemas.microsoft.com/office/drawing/2014/main" id="{DC2B6965-42BD-4FF9-8CD7-D505B949C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451" y="2543443"/>
            <a:ext cx="111760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38" name="Line 58">
            <a:extLst>
              <a:ext uri="{FF2B5EF4-FFF2-40B4-BE49-F238E27FC236}">
                <a16:creationId xmlns:a16="http://schemas.microsoft.com/office/drawing/2014/main" id="{6EA1C47F-5030-41E1-B075-D827A40CF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601" y="2543443"/>
            <a:ext cx="0" cy="4857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39" name="Line 59">
            <a:extLst>
              <a:ext uri="{FF2B5EF4-FFF2-40B4-BE49-F238E27FC236}">
                <a16:creationId xmlns:a16="http://schemas.microsoft.com/office/drawing/2014/main" id="{475DF421-F101-4680-A034-6CF2FAB29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3989" y="2835543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40" name="Text Box 60" descr="宽上对角线">
            <a:extLst>
              <a:ext uri="{FF2B5EF4-FFF2-40B4-BE49-F238E27FC236}">
                <a16:creationId xmlns:a16="http://schemas.microsoft.com/office/drawing/2014/main" id="{69225FC6-B500-43FE-9FAA-CFF6E4806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026" y="2556143"/>
            <a:ext cx="5080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41" name="Group 69">
            <a:extLst>
              <a:ext uri="{FF2B5EF4-FFF2-40B4-BE49-F238E27FC236}">
                <a16:creationId xmlns:a16="http://schemas.microsoft.com/office/drawing/2014/main" id="{82C424F6-D4BD-419F-A008-C9672293D389}"/>
              </a:ext>
            </a:extLst>
          </p:cNvPr>
          <p:cNvGrpSpPr>
            <a:grpSpLocks/>
          </p:cNvGrpSpPr>
          <p:nvPr/>
        </p:nvGrpSpPr>
        <p:grpSpPr bwMode="auto">
          <a:xfrm>
            <a:off x="5960776" y="3060968"/>
            <a:ext cx="773113" cy="723900"/>
            <a:chOff x="3734" y="2228"/>
            <a:chExt cx="487" cy="456"/>
          </a:xfrm>
        </p:grpSpPr>
        <p:sp>
          <p:nvSpPr>
            <p:cNvPr id="42" name="Text Box 61">
              <a:extLst>
                <a:ext uri="{FF2B5EF4-FFF2-40B4-BE49-F238E27FC236}">
                  <a16:creationId xmlns:a16="http://schemas.microsoft.com/office/drawing/2014/main" id="{DA33A107-AB9F-4874-B30C-72D130B5B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483"/>
              <a:ext cx="48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43" name="Line 62">
              <a:extLst>
                <a:ext uri="{FF2B5EF4-FFF2-40B4-BE49-F238E27FC236}">
                  <a16:creationId xmlns:a16="http://schemas.microsoft.com/office/drawing/2014/main" id="{ED62A1F4-1207-4AB6-922C-FC4CC4F12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8" y="222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+mn-lt"/>
              </a:endParaRPr>
            </a:p>
          </p:txBody>
        </p:sp>
      </p:grpSp>
      <p:grpSp>
        <p:nvGrpSpPr>
          <p:cNvPr id="44" name="Group 70">
            <a:extLst>
              <a:ext uri="{FF2B5EF4-FFF2-40B4-BE49-F238E27FC236}">
                <a16:creationId xmlns:a16="http://schemas.microsoft.com/office/drawing/2014/main" id="{2EE099F1-220A-46C6-B818-DFB359A8BB28}"/>
              </a:ext>
            </a:extLst>
          </p:cNvPr>
          <p:cNvGrpSpPr>
            <a:grpSpLocks/>
          </p:cNvGrpSpPr>
          <p:nvPr/>
        </p:nvGrpSpPr>
        <p:grpSpPr bwMode="auto">
          <a:xfrm>
            <a:off x="7392701" y="3076843"/>
            <a:ext cx="773113" cy="723900"/>
            <a:chOff x="3734" y="2228"/>
            <a:chExt cx="487" cy="456"/>
          </a:xfrm>
        </p:grpSpPr>
        <p:sp>
          <p:nvSpPr>
            <p:cNvPr id="45" name="Text Box 71">
              <a:extLst>
                <a:ext uri="{FF2B5EF4-FFF2-40B4-BE49-F238E27FC236}">
                  <a16:creationId xmlns:a16="http://schemas.microsoft.com/office/drawing/2014/main" id="{8EA65889-58CA-4E40-9013-D74A59F3A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483"/>
              <a:ext cx="48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46" name="Line 72">
              <a:extLst>
                <a:ext uri="{FF2B5EF4-FFF2-40B4-BE49-F238E27FC236}">
                  <a16:creationId xmlns:a16="http://schemas.microsoft.com/office/drawing/2014/main" id="{B5A959BD-EC26-46D8-9DA8-76521615D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8" y="222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+mn-lt"/>
              </a:endParaRPr>
            </a:p>
          </p:txBody>
        </p:sp>
      </p:grpSp>
      <p:sp>
        <p:nvSpPr>
          <p:cNvPr id="47" name="Line 73">
            <a:extLst>
              <a:ext uri="{FF2B5EF4-FFF2-40B4-BE49-F238E27FC236}">
                <a16:creationId xmlns:a16="http://schemas.microsoft.com/office/drawing/2014/main" id="{6F0D7FD5-0EDD-4D09-87A9-04943C29F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601" y="2848243"/>
            <a:ext cx="576263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48" name="Line 75">
            <a:extLst>
              <a:ext uri="{FF2B5EF4-FFF2-40B4-BE49-F238E27FC236}">
                <a16:creationId xmlns:a16="http://schemas.microsoft.com/office/drawing/2014/main" id="{3A35CEAE-A2E5-4C14-AADA-860F3FF281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839" y="4772293"/>
            <a:ext cx="68421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49" name="Text Box 76">
            <a:extLst>
              <a:ext uri="{FF2B5EF4-FFF2-40B4-BE49-F238E27FC236}">
                <a16:creationId xmlns:a16="http://schemas.microsoft.com/office/drawing/2014/main" id="{7E7B1BF1-F89F-4771-B128-F12C0BBE2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39" y="4315093"/>
            <a:ext cx="869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lt"/>
              </a:rPr>
              <a:t>front</a:t>
            </a:r>
          </a:p>
        </p:txBody>
      </p:sp>
      <p:sp>
        <p:nvSpPr>
          <p:cNvPr id="50" name="Text Box 77">
            <a:extLst>
              <a:ext uri="{FF2B5EF4-FFF2-40B4-BE49-F238E27FC236}">
                <a16:creationId xmlns:a16="http://schemas.microsoft.com/office/drawing/2014/main" id="{0083899C-CA36-4168-8E3F-9B6063B44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989" y="4494481"/>
            <a:ext cx="111760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1" name="Line 78">
            <a:extLst>
              <a:ext uri="{FF2B5EF4-FFF2-40B4-BE49-F238E27FC236}">
                <a16:creationId xmlns:a16="http://schemas.microsoft.com/office/drawing/2014/main" id="{7B97D5F5-F189-4414-86C1-A78F4B000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139" y="4494481"/>
            <a:ext cx="0" cy="4857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52" name="Text Box 80" descr="宽上对角线">
            <a:extLst>
              <a:ext uri="{FF2B5EF4-FFF2-40B4-BE49-F238E27FC236}">
                <a16:creationId xmlns:a16="http://schemas.microsoft.com/office/drawing/2014/main" id="{C5C7A1E0-94E7-4AC0-A3A9-14ED634CD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564" y="4507181"/>
            <a:ext cx="5080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53" name="Group 81">
            <a:extLst>
              <a:ext uri="{FF2B5EF4-FFF2-40B4-BE49-F238E27FC236}">
                <a16:creationId xmlns:a16="http://schemas.microsoft.com/office/drawing/2014/main" id="{13665BA2-4798-4194-BA67-0F27637AD2EA}"/>
              </a:ext>
            </a:extLst>
          </p:cNvPr>
          <p:cNvGrpSpPr>
            <a:grpSpLocks/>
          </p:cNvGrpSpPr>
          <p:nvPr/>
        </p:nvGrpSpPr>
        <p:grpSpPr bwMode="auto">
          <a:xfrm>
            <a:off x="3025489" y="4519881"/>
            <a:ext cx="1117600" cy="1214437"/>
            <a:chOff x="4688" y="1919"/>
            <a:chExt cx="704" cy="765"/>
          </a:xfrm>
          <a:solidFill>
            <a:schemeClr val="bg1"/>
          </a:solidFill>
        </p:grpSpPr>
        <p:grpSp>
          <p:nvGrpSpPr>
            <p:cNvPr id="54" name="Group 82">
              <a:extLst>
                <a:ext uri="{FF2B5EF4-FFF2-40B4-BE49-F238E27FC236}">
                  <a16:creationId xmlns:a16="http://schemas.microsoft.com/office/drawing/2014/main" id="{231C6016-962A-4075-BF2E-AFBDE5F572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8" y="1919"/>
              <a:ext cx="704" cy="305"/>
              <a:chOff x="759" y="3237"/>
              <a:chExt cx="704" cy="305"/>
            </a:xfrm>
            <a:grpFill/>
          </p:grpSpPr>
          <p:sp>
            <p:nvSpPr>
              <p:cNvPr id="57" name="Text Box 83">
                <a:extLst>
                  <a:ext uri="{FF2B5EF4-FFF2-40B4-BE49-F238E27FC236}">
                    <a16:creationId xmlns:a16="http://schemas.microsoft.com/office/drawing/2014/main" id="{BD018DEC-1ABD-4793-918D-D997DD9F8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rgbClr val="002060"/>
                    </a:solidFill>
                    <a:latin typeface="+mn-lt"/>
                    <a:ea typeface="华文行楷" panose="02010800040101010101" pitchFamily="2" charset="-122"/>
                  </a:rPr>
                  <a:t> x</a:t>
                </a:r>
                <a:endParaRPr lang="en-US" altLang="zh-CN" sz="2800" b="1" i="1" baseline="-25000">
                  <a:solidFill>
                    <a:srgbClr val="002060"/>
                  </a:solidFill>
                  <a:latin typeface="+mn-lt"/>
                  <a:ea typeface="华文行楷" panose="02010800040101010101" pitchFamily="2" charset="-122"/>
                </a:endParaRPr>
              </a:p>
            </p:txBody>
          </p:sp>
          <p:sp>
            <p:nvSpPr>
              <p:cNvPr id="58" name="Line 84">
                <a:extLst>
                  <a:ext uri="{FF2B5EF4-FFF2-40B4-BE49-F238E27FC236}">
                    <a16:creationId xmlns:a16="http://schemas.microsoft.com/office/drawing/2014/main" id="{D4195A9C-B006-4122-9B5D-8F92B0914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002060"/>
                  </a:solidFill>
                  <a:latin typeface="+mn-lt"/>
                </a:endParaRPr>
              </a:p>
            </p:txBody>
          </p:sp>
        </p:grpSp>
        <p:sp>
          <p:nvSpPr>
            <p:cNvPr id="55" name="Text Box 85">
              <a:extLst>
                <a:ext uri="{FF2B5EF4-FFF2-40B4-BE49-F238E27FC236}">
                  <a16:creationId xmlns:a16="http://schemas.microsoft.com/office/drawing/2014/main" id="{97D9EC62-158D-4F19-B08E-CA1590B03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2" y="2483"/>
              <a:ext cx="141" cy="2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+mn-lt"/>
                </a:rPr>
                <a:t>s</a:t>
              </a:r>
            </a:p>
          </p:txBody>
        </p:sp>
        <p:sp>
          <p:nvSpPr>
            <p:cNvPr id="56" name="Line 86">
              <a:extLst>
                <a:ext uri="{FF2B5EF4-FFF2-40B4-BE49-F238E27FC236}">
                  <a16:creationId xmlns:a16="http://schemas.microsoft.com/office/drawing/2014/main" id="{07498BA0-7B06-4C54-98E6-B1B6F9A2F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06" y="2228"/>
              <a:ext cx="0" cy="255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+mn-lt"/>
              </a:endParaRPr>
            </a:p>
          </p:txBody>
        </p:sp>
      </p:grpSp>
      <p:sp>
        <p:nvSpPr>
          <p:cNvPr id="59" name="Text Box 87">
            <a:extLst>
              <a:ext uri="{FF2B5EF4-FFF2-40B4-BE49-F238E27FC236}">
                <a16:creationId xmlns:a16="http://schemas.microsoft.com/office/drawing/2014/main" id="{FB48F52C-B554-4AF1-B3E4-C53ED8F21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189" y="4518293"/>
            <a:ext cx="52228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60" name="Text Box 88">
            <a:extLst>
              <a:ext uri="{FF2B5EF4-FFF2-40B4-BE49-F238E27FC236}">
                <a16:creationId xmlns:a16="http://schemas.microsoft.com/office/drawing/2014/main" id="{CF2437F9-4A3D-47C3-BA74-BBA191BD5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389" y="4518293"/>
            <a:ext cx="52228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∧</a:t>
            </a:r>
          </a:p>
        </p:txBody>
      </p:sp>
      <p:grpSp>
        <p:nvGrpSpPr>
          <p:cNvPr id="61" name="Group 89">
            <a:extLst>
              <a:ext uri="{FF2B5EF4-FFF2-40B4-BE49-F238E27FC236}">
                <a16:creationId xmlns:a16="http://schemas.microsoft.com/office/drawing/2014/main" id="{C6F3C18D-DCC1-40C9-8CDA-EB3AD72A487E}"/>
              </a:ext>
            </a:extLst>
          </p:cNvPr>
          <p:cNvGrpSpPr>
            <a:grpSpLocks/>
          </p:cNvGrpSpPr>
          <p:nvPr/>
        </p:nvGrpSpPr>
        <p:grpSpPr bwMode="auto">
          <a:xfrm>
            <a:off x="2942939" y="5026293"/>
            <a:ext cx="773112" cy="723900"/>
            <a:chOff x="3734" y="2228"/>
            <a:chExt cx="487" cy="456"/>
          </a:xfrm>
        </p:grpSpPr>
        <p:sp>
          <p:nvSpPr>
            <p:cNvPr id="62" name="Text Box 90">
              <a:extLst>
                <a:ext uri="{FF2B5EF4-FFF2-40B4-BE49-F238E27FC236}">
                  <a16:creationId xmlns:a16="http://schemas.microsoft.com/office/drawing/2014/main" id="{02F2F79F-38CE-49B3-A1B6-36FCD0CE4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483"/>
              <a:ext cx="48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63" name="Line 91">
              <a:extLst>
                <a:ext uri="{FF2B5EF4-FFF2-40B4-BE49-F238E27FC236}">
                  <a16:creationId xmlns:a16="http://schemas.microsoft.com/office/drawing/2014/main" id="{E4D686A3-F68E-4A6C-BF4A-B27AE706F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8" y="222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+mn-lt"/>
              </a:endParaRPr>
            </a:p>
          </p:txBody>
        </p:sp>
      </p:grpSp>
      <p:sp>
        <p:nvSpPr>
          <p:cNvPr id="64" name="Line 92">
            <a:extLst>
              <a:ext uri="{FF2B5EF4-FFF2-40B4-BE49-F238E27FC236}">
                <a16:creationId xmlns:a16="http://schemas.microsoft.com/office/drawing/2014/main" id="{16A214C8-39D7-4B9A-873F-C57438E92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751" y="4783406"/>
            <a:ext cx="576263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65" name="Group 93">
            <a:extLst>
              <a:ext uri="{FF2B5EF4-FFF2-40B4-BE49-F238E27FC236}">
                <a16:creationId xmlns:a16="http://schemas.microsoft.com/office/drawing/2014/main" id="{2183427E-9BD9-4B3C-B02D-5DD00FF61BD2}"/>
              </a:ext>
            </a:extLst>
          </p:cNvPr>
          <p:cNvGrpSpPr>
            <a:grpSpLocks/>
          </p:cNvGrpSpPr>
          <p:nvPr/>
        </p:nvGrpSpPr>
        <p:grpSpPr bwMode="auto">
          <a:xfrm>
            <a:off x="1541176" y="4994543"/>
            <a:ext cx="773113" cy="723900"/>
            <a:chOff x="3734" y="2228"/>
            <a:chExt cx="487" cy="456"/>
          </a:xfrm>
        </p:grpSpPr>
        <p:sp>
          <p:nvSpPr>
            <p:cNvPr id="66" name="Text Box 94">
              <a:extLst>
                <a:ext uri="{FF2B5EF4-FFF2-40B4-BE49-F238E27FC236}">
                  <a16:creationId xmlns:a16="http://schemas.microsoft.com/office/drawing/2014/main" id="{D7AA878D-18BF-483B-BCB8-DB991CD2E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483"/>
              <a:ext cx="48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67" name="Line 95">
              <a:extLst>
                <a:ext uri="{FF2B5EF4-FFF2-40B4-BE49-F238E27FC236}">
                  <a16:creationId xmlns:a16="http://schemas.microsoft.com/office/drawing/2014/main" id="{803136D2-F682-4B6F-AFAB-641C49F6E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8" y="222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+mn-lt"/>
              </a:endParaRPr>
            </a:p>
          </p:txBody>
        </p:sp>
      </p:grpSp>
      <p:sp>
        <p:nvSpPr>
          <p:cNvPr id="68" name="Rectangle 96">
            <a:extLst>
              <a:ext uri="{FF2B5EF4-FFF2-40B4-BE49-F238E27FC236}">
                <a16:creationId xmlns:a16="http://schemas.microsoft.com/office/drawing/2014/main" id="{788F8BA8-1553-44E7-B0AB-88170514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889" y="4032518"/>
            <a:ext cx="326072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算法描述：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s-&gt;next=NULL;</a:t>
            </a: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rear-&gt;next=s; </a:t>
            </a: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rear=s;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行楷" panose="02010800040101010101" pitchFamily="2" charset="-122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A974C705-5E7E-45F2-8BD4-BE19382B8E90}"/>
              </a:ext>
            </a:extLst>
          </p:cNvPr>
          <p:cNvGrpSpPr>
            <a:grpSpLocks/>
          </p:cNvGrpSpPr>
          <p:nvPr/>
        </p:nvGrpSpPr>
        <p:grpSpPr bwMode="auto">
          <a:xfrm>
            <a:off x="325151" y="3441968"/>
            <a:ext cx="5273675" cy="835025"/>
            <a:chOff x="175" y="2391"/>
            <a:chExt cx="3322" cy="526"/>
          </a:xfrm>
        </p:grpSpPr>
        <p:graphicFrame>
          <p:nvGraphicFramePr>
            <p:cNvPr id="70" name="Object 98">
              <a:extLst>
                <a:ext uri="{FF2B5EF4-FFF2-40B4-BE49-F238E27FC236}">
                  <a16:creationId xmlns:a16="http://schemas.microsoft.com/office/drawing/2014/main" id="{32BD49C7-4F57-4716-BA08-03AE13ED34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" y="2391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2" name="Clip" r:id="rId5" imgW="861365" imgH="844906" progId="MS_ClipArt_Gallery.5">
                    <p:embed/>
                  </p:oleObj>
                </mc:Choice>
                <mc:Fallback>
                  <p:oleObj name="Clip" r:id="rId5" imgW="861365" imgH="844906" progId="MS_ClipArt_Gallery.5">
                    <p:embed/>
                    <p:pic>
                      <p:nvPicPr>
                        <p:cNvPr id="35874" name="Object 98">
                          <a:extLst>
                            <a:ext uri="{FF2B5EF4-FFF2-40B4-BE49-F238E27FC236}">
                              <a16:creationId xmlns:a16="http://schemas.microsoft.com/office/drawing/2014/main" id="{AE1B6A80-3AC0-42A0-8E65-FCFB7CA9D7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2391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Text Box 99">
              <a:extLst>
                <a:ext uri="{FF2B5EF4-FFF2-40B4-BE49-F238E27FC236}">
                  <a16:creationId xmlns:a16="http://schemas.microsoft.com/office/drawing/2014/main" id="{91D190B3-B04C-4459-92AD-CA6B50C82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394"/>
              <a:ext cx="293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有了头结点两种情况下的处理是一致的。</a:t>
              </a:r>
            </a:p>
          </p:txBody>
        </p:sp>
      </p:grpSp>
      <p:sp>
        <p:nvSpPr>
          <p:cNvPr id="72" name="Text Box 66">
            <a:extLst>
              <a:ext uri="{FF2B5EF4-FFF2-40B4-BE49-F238E27FC236}">
                <a16:creationId xmlns:a16="http://schemas.microsoft.com/office/drawing/2014/main" id="{80648410-3860-4F39-A397-0DCA9D3E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451" y="2556143"/>
            <a:ext cx="5222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199284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8" grpId="0"/>
      <p:bldP spid="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队列的链式存储结构及实现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链队列</a:t>
            </a:r>
          </a:p>
        </p:txBody>
      </p:sp>
      <p:grpSp>
        <p:nvGrpSpPr>
          <p:cNvPr id="18" name="Group 74">
            <a:extLst>
              <a:ext uri="{FF2B5EF4-FFF2-40B4-BE49-F238E27FC236}">
                <a16:creationId xmlns:a16="http://schemas.microsoft.com/office/drawing/2014/main" id="{D4C217B4-FA4B-4EF0-B592-4A3392E5D1F1}"/>
              </a:ext>
            </a:extLst>
          </p:cNvPr>
          <p:cNvGrpSpPr>
            <a:grpSpLocks/>
          </p:cNvGrpSpPr>
          <p:nvPr/>
        </p:nvGrpSpPr>
        <p:grpSpPr bwMode="auto">
          <a:xfrm>
            <a:off x="7568914" y="2368025"/>
            <a:ext cx="1117600" cy="1214437"/>
            <a:chOff x="4688" y="1919"/>
            <a:chExt cx="704" cy="765"/>
          </a:xfrm>
          <a:solidFill>
            <a:schemeClr val="bg1"/>
          </a:solidFill>
        </p:grpSpPr>
        <p:grpSp>
          <p:nvGrpSpPr>
            <p:cNvPr id="19" name="Group 63">
              <a:extLst>
                <a:ext uri="{FF2B5EF4-FFF2-40B4-BE49-F238E27FC236}">
                  <a16:creationId xmlns:a16="http://schemas.microsoft.com/office/drawing/2014/main" id="{5ECF6CB2-75D8-4034-BC04-829F89FDB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8" y="1919"/>
              <a:ext cx="704" cy="305"/>
              <a:chOff x="759" y="3237"/>
              <a:chExt cx="704" cy="305"/>
            </a:xfrm>
            <a:grpFill/>
          </p:grpSpPr>
          <p:sp>
            <p:nvSpPr>
              <p:cNvPr id="22" name="Text Box 64">
                <a:extLst>
                  <a:ext uri="{FF2B5EF4-FFF2-40B4-BE49-F238E27FC236}">
                    <a16:creationId xmlns:a16="http://schemas.microsoft.com/office/drawing/2014/main" id="{D722B4E8-84A3-4966-AE1B-7E5D9735B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rgbClr val="002060"/>
                    </a:solidFill>
                    <a:latin typeface="+mn-lt"/>
                    <a:ea typeface="华文行楷" panose="02010800040101010101" pitchFamily="2" charset="-122"/>
                  </a:rPr>
                  <a:t> x</a:t>
                </a:r>
                <a:endParaRPr lang="en-US" altLang="zh-CN" sz="2800" b="1" i="1" baseline="-25000">
                  <a:solidFill>
                    <a:srgbClr val="002060"/>
                  </a:solidFill>
                  <a:latin typeface="+mn-lt"/>
                  <a:ea typeface="华文行楷" panose="02010800040101010101" pitchFamily="2" charset="-122"/>
                </a:endParaRPr>
              </a:p>
            </p:txBody>
          </p:sp>
          <p:sp>
            <p:nvSpPr>
              <p:cNvPr id="23" name="Line 65">
                <a:extLst>
                  <a:ext uri="{FF2B5EF4-FFF2-40B4-BE49-F238E27FC236}">
                    <a16:creationId xmlns:a16="http://schemas.microsoft.com/office/drawing/2014/main" id="{4056815E-5ABC-409D-96B0-4D4F18899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002060"/>
                  </a:solidFill>
                  <a:latin typeface="+mn-lt"/>
                </a:endParaRPr>
              </a:p>
            </p:txBody>
          </p:sp>
        </p:grpSp>
        <p:sp>
          <p:nvSpPr>
            <p:cNvPr id="20" name="Text Box 67">
              <a:extLst>
                <a:ext uri="{FF2B5EF4-FFF2-40B4-BE49-F238E27FC236}">
                  <a16:creationId xmlns:a16="http://schemas.microsoft.com/office/drawing/2014/main" id="{D5C5178E-D994-4DC1-9F15-D00FA86F9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2" y="2483"/>
              <a:ext cx="141" cy="2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+mn-lt"/>
                </a:rPr>
                <a:t>s</a:t>
              </a:r>
            </a:p>
          </p:txBody>
        </p:sp>
        <p:sp>
          <p:nvSpPr>
            <p:cNvPr id="21" name="Line 68">
              <a:extLst>
                <a:ext uri="{FF2B5EF4-FFF2-40B4-BE49-F238E27FC236}">
                  <a16:creationId xmlns:a16="http://schemas.microsoft.com/office/drawing/2014/main" id="{8BED21DD-481E-4B16-B43F-6FE8A2135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06" y="2228"/>
              <a:ext cx="0" cy="255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+mn-lt"/>
              </a:endParaRPr>
            </a:p>
          </p:txBody>
        </p:sp>
      </p:grpSp>
      <p:sp>
        <p:nvSpPr>
          <p:cNvPr id="24" name="Text Box 40">
            <a:extLst>
              <a:ext uri="{FF2B5EF4-FFF2-40B4-BE49-F238E27FC236}">
                <a16:creationId xmlns:a16="http://schemas.microsoft.com/office/drawing/2014/main" id="{37E93AFB-0EE1-465E-921E-85C106BE1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64" y="1448068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入队：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void </a:t>
            </a:r>
            <a:r>
              <a:rPr lang="en-US" altLang="zh-CN" sz="28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EnQueue</a:t>
            </a:r>
            <a:r>
              <a:rPr lang="en-US" altLang="zh-CN" sz="2800" b="1" dirty="0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(T x)</a:t>
            </a:r>
          </a:p>
        </p:txBody>
      </p:sp>
      <p:sp>
        <p:nvSpPr>
          <p:cNvPr id="25" name="Line 41">
            <a:extLst>
              <a:ext uri="{FF2B5EF4-FFF2-40B4-BE49-F238E27FC236}">
                <a16:creationId xmlns:a16="http://schemas.microsoft.com/office/drawing/2014/main" id="{793217BD-229C-4406-B694-1670D8B577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964" y="2618850"/>
            <a:ext cx="68421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6" name="Text Box 42">
            <a:extLst>
              <a:ext uri="{FF2B5EF4-FFF2-40B4-BE49-F238E27FC236}">
                <a16:creationId xmlns:a16="http://schemas.microsoft.com/office/drawing/2014/main" id="{05FA4CA9-B7CE-4A63-BD1C-4FE4013B0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64" y="2161650"/>
            <a:ext cx="869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lt"/>
              </a:rPr>
              <a:t>front</a:t>
            </a:r>
          </a:p>
        </p:txBody>
      </p:sp>
      <p:sp>
        <p:nvSpPr>
          <p:cNvPr id="27" name="Line 43">
            <a:extLst>
              <a:ext uri="{FF2B5EF4-FFF2-40B4-BE49-F238E27FC236}">
                <a16:creationId xmlns:a16="http://schemas.microsoft.com/office/drawing/2014/main" id="{CC00BA35-E1D8-4EA4-97B4-373640571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6027" y="2644250"/>
            <a:ext cx="561975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28" name="Group 44">
            <a:extLst>
              <a:ext uri="{FF2B5EF4-FFF2-40B4-BE49-F238E27FC236}">
                <a16:creationId xmlns:a16="http://schemas.microsoft.com/office/drawing/2014/main" id="{F6BA4C1C-37AE-45F5-8196-E0FBF0102FCF}"/>
              </a:ext>
            </a:extLst>
          </p:cNvPr>
          <p:cNvGrpSpPr>
            <a:grpSpLocks/>
          </p:cNvGrpSpPr>
          <p:nvPr/>
        </p:nvGrpSpPr>
        <p:grpSpPr bwMode="auto">
          <a:xfrm>
            <a:off x="3146139" y="2341037"/>
            <a:ext cx="1117600" cy="484188"/>
            <a:chOff x="759" y="3237"/>
            <a:chExt cx="704" cy="305"/>
          </a:xfrm>
          <a:solidFill>
            <a:schemeClr val="bg1"/>
          </a:solidFill>
        </p:grpSpPr>
        <p:sp>
          <p:nvSpPr>
            <p:cNvPr id="29" name="Text Box 45">
              <a:extLst>
                <a:ext uri="{FF2B5EF4-FFF2-40B4-BE49-F238E27FC236}">
                  <a16:creationId xmlns:a16="http://schemas.microsoft.com/office/drawing/2014/main" id="{32E507FD-D0E5-4B99-A33B-2437E97F3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30" name="Line 46">
              <a:extLst>
                <a:ext uri="{FF2B5EF4-FFF2-40B4-BE49-F238E27FC236}">
                  <a16:creationId xmlns:a16="http://schemas.microsoft.com/office/drawing/2014/main" id="{A91BC154-02E0-4BD5-B6E4-22FD01723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31" name="Line 47">
            <a:extLst>
              <a:ext uri="{FF2B5EF4-FFF2-40B4-BE49-F238E27FC236}">
                <a16:creationId xmlns:a16="http://schemas.microsoft.com/office/drawing/2014/main" id="{F42EC6E5-DBC7-4656-AA0F-D0A8441A2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677" y="2633137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32" name="Line 52">
            <a:extLst>
              <a:ext uri="{FF2B5EF4-FFF2-40B4-BE49-F238E27FC236}">
                <a16:creationId xmlns:a16="http://schemas.microsoft.com/office/drawing/2014/main" id="{D67E150E-2C54-4962-8198-2844EAF76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102" y="2645837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33" name="Group 53">
            <a:extLst>
              <a:ext uri="{FF2B5EF4-FFF2-40B4-BE49-F238E27FC236}">
                <a16:creationId xmlns:a16="http://schemas.microsoft.com/office/drawing/2014/main" id="{4F38565E-86E0-4D07-BDB4-2ED224FE1B86}"/>
              </a:ext>
            </a:extLst>
          </p:cNvPr>
          <p:cNvGrpSpPr>
            <a:grpSpLocks/>
          </p:cNvGrpSpPr>
          <p:nvPr/>
        </p:nvGrpSpPr>
        <p:grpSpPr bwMode="auto">
          <a:xfrm>
            <a:off x="5968714" y="2368025"/>
            <a:ext cx="1117600" cy="484187"/>
            <a:chOff x="759" y="3237"/>
            <a:chExt cx="704" cy="305"/>
          </a:xfrm>
          <a:solidFill>
            <a:schemeClr val="bg1"/>
          </a:solidFill>
        </p:grpSpPr>
        <p:sp>
          <p:nvSpPr>
            <p:cNvPr id="34" name="Text Box 54">
              <a:extLst>
                <a:ext uri="{FF2B5EF4-FFF2-40B4-BE49-F238E27FC236}">
                  <a16:creationId xmlns:a16="http://schemas.microsoft.com/office/drawing/2014/main" id="{6BF1C903-A5F4-4353-BA78-CCDC91168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</a:p>
          </p:txBody>
        </p:sp>
        <p:sp>
          <p:nvSpPr>
            <p:cNvPr id="35" name="Line 55">
              <a:extLst>
                <a:ext uri="{FF2B5EF4-FFF2-40B4-BE49-F238E27FC236}">
                  <a16:creationId xmlns:a16="http://schemas.microsoft.com/office/drawing/2014/main" id="{FFBE70D6-5A9F-47B0-950C-8A026C087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36" name="Text Box 56">
            <a:extLst>
              <a:ext uri="{FF2B5EF4-FFF2-40B4-BE49-F238E27FC236}">
                <a16:creationId xmlns:a16="http://schemas.microsoft.com/office/drawing/2014/main" id="{3F6BE931-6E5B-4A25-B716-30C28C11C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614" y="2366437"/>
            <a:ext cx="5222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37" name="Text Box 57">
            <a:extLst>
              <a:ext uri="{FF2B5EF4-FFF2-40B4-BE49-F238E27FC236}">
                <a16:creationId xmlns:a16="http://schemas.microsoft.com/office/drawing/2014/main" id="{DC2B6965-42BD-4FF9-8CD7-D505B949C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114" y="2341037"/>
            <a:ext cx="111760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38" name="Line 58">
            <a:extLst>
              <a:ext uri="{FF2B5EF4-FFF2-40B4-BE49-F238E27FC236}">
                <a16:creationId xmlns:a16="http://schemas.microsoft.com/office/drawing/2014/main" id="{6EA1C47F-5030-41E1-B075-D827A40CF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264" y="2341037"/>
            <a:ext cx="0" cy="4857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39" name="Line 59">
            <a:extLst>
              <a:ext uri="{FF2B5EF4-FFF2-40B4-BE49-F238E27FC236}">
                <a16:creationId xmlns:a16="http://schemas.microsoft.com/office/drawing/2014/main" id="{475DF421-F101-4680-A034-6CF2FAB29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52" y="2633137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40" name="Text Box 60" descr="宽上对角线">
            <a:extLst>
              <a:ext uri="{FF2B5EF4-FFF2-40B4-BE49-F238E27FC236}">
                <a16:creationId xmlns:a16="http://schemas.microsoft.com/office/drawing/2014/main" id="{69225FC6-B500-43FE-9FAA-CFF6E4806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689" y="2353737"/>
            <a:ext cx="5080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41" name="Group 69">
            <a:extLst>
              <a:ext uri="{FF2B5EF4-FFF2-40B4-BE49-F238E27FC236}">
                <a16:creationId xmlns:a16="http://schemas.microsoft.com/office/drawing/2014/main" id="{82C424F6-D4BD-419F-A008-C9672293D389}"/>
              </a:ext>
            </a:extLst>
          </p:cNvPr>
          <p:cNvGrpSpPr>
            <a:grpSpLocks/>
          </p:cNvGrpSpPr>
          <p:nvPr/>
        </p:nvGrpSpPr>
        <p:grpSpPr bwMode="auto">
          <a:xfrm>
            <a:off x="6054439" y="2858562"/>
            <a:ext cx="773113" cy="723900"/>
            <a:chOff x="3734" y="2228"/>
            <a:chExt cx="487" cy="456"/>
          </a:xfrm>
        </p:grpSpPr>
        <p:sp>
          <p:nvSpPr>
            <p:cNvPr id="42" name="Text Box 61">
              <a:extLst>
                <a:ext uri="{FF2B5EF4-FFF2-40B4-BE49-F238E27FC236}">
                  <a16:creationId xmlns:a16="http://schemas.microsoft.com/office/drawing/2014/main" id="{DA33A107-AB9F-4874-B30C-72D130B5B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483"/>
              <a:ext cx="48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43" name="Line 62">
              <a:extLst>
                <a:ext uri="{FF2B5EF4-FFF2-40B4-BE49-F238E27FC236}">
                  <a16:creationId xmlns:a16="http://schemas.microsoft.com/office/drawing/2014/main" id="{ED62A1F4-1207-4AB6-922C-FC4CC4F12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8" y="222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+mn-lt"/>
              </a:endParaRPr>
            </a:p>
          </p:txBody>
        </p:sp>
      </p:grpSp>
      <p:grpSp>
        <p:nvGrpSpPr>
          <p:cNvPr id="44" name="Group 70">
            <a:extLst>
              <a:ext uri="{FF2B5EF4-FFF2-40B4-BE49-F238E27FC236}">
                <a16:creationId xmlns:a16="http://schemas.microsoft.com/office/drawing/2014/main" id="{2EE099F1-220A-46C6-B818-DFB359A8BB28}"/>
              </a:ext>
            </a:extLst>
          </p:cNvPr>
          <p:cNvGrpSpPr>
            <a:grpSpLocks/>
          </p:cNvGrpSpPr>
          <p:nvPr/>
        </p:nvGrpSpPr>
        <p:grpSpPr bwMode="auto">
          <a:xfrm>
            <a:off x="7486364" y="2874437"/>
            <a:ext cx="773113" cy="723900"/>
            <a:chOff x="3734" y="2228"/>
            <a:chExt cx="487" cy="456"/>
          </a:xfrm>
        </p:grpSpPr>
        <p:sp>
          <p:nvSpPr>
            <p:cNvPr id="45" name="Text Box 71">
              <a:extLst>
                <a:ext uri="{FF2B5EF4-FFF2-40B4-BE49-F238E27FC236}">
                  <a16:creationId xmlns:a16="http://schemas.microsoft.com/office/drawing/2014/main" id="{8EA65889-58CA-4E40-9013-D74A59F3A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483"/>
              <a:ext cx="48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46" name="Line 72">
              <a:extLst>
                <a:ext uri="{FF2B5EF4-FFF2-40B4-BE49-F238E27FC236}">
                  <a16:creationId xmlns:a16="http://schemas.microsoft.com/office/drawing/2014/main" id="{B5A959BD-EC26-46D8-9DA8-76521615D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8" y="222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+mn-lt"/>
              </a:endParaRPr>
            </a:p>
          </p:txBody>
        </p:sp>
      </p:grpSp>
      <p:sp>
        <p:nvSpPr>
          <p:cNvPr id="47" name="Line 73">
            <a:extLst>
              <a:ext uri="{FF2B5EF4-FFF2-40B4-BE49-F238E27FC236}">
                <a16:creationId xmlns:a16="http://schemas.microsoft.com/office/drawing/2014/main" id="{6F0D7FD5-0EDD-4D09-87A9-04943C29F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0264" y="2645837"/>
            <a:ext cx="576263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72" name="Text Box 66">
            <a:extLst>
              <a:ext uri="{FF2B5EF4-FFF2-40B4-BE49-F238E27FC236}">
                <a16:creationId xmlns:a16="http://schemas.microsoft.com/office/drawing/2014/main" id="{80648410-3860-4F39-A397-0DCA9D3E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114" y="2353737"/>
            <a:ext cx="5222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73" name="Text Box 6">
            <a:extLst>
              <a:ext uri="{FF2B5EF4-FFF2-40B4-BE49-F238E27FC236}">
                <a16:creationId xmlns:a16="http://schemas.microsoft.com/office/drawing/2014/main" id="{AAD0CC00-0C32-4E18-B736-6D54FF7F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83" y="3096687"/>
            <a:ext cx="5257800" cy="34163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template &lt;class T&gt;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void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LinkQueue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::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EnQueue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(T x)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{ 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s=new Node&lt;T&gt;; 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s-&gt;data=x; 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s-&gt;next=NULL;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rear-&gt;next=s; 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rear=s;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}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3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队列的链式存储结构及实现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链队列</a:t>
            </a:r>
          </a:p>
        </p:txBody>
      </p:sp>
      <p:sp>
        <p:nvSpPr>
          <p:cNvPr id="24" name="Text Box 40">
            <a:extLst>
              <a:ext uri="{FF2B5EF4-FFF2-40B4-BE49-F238E27FC236}">
                <a16:creationId xmlns:a16="http://schemas.microsoft.com/office/drawing/2014/main" id="{37E93AFB-0EE1-465E-921E-85C106BE1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310672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出队：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T </a:t>
            </a:r>
            <a:r>
              <a:rPr lang="en-US" altLang="zh-CN" sz="28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DeQueue</a:t>
            </a:r>
            <a:r>
              <a:rPr lang="en-US" altLang="zh-CN" sz="2800" b="1" dirty="0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()</a:t>
            </a: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2CFC9FD8-1D68-4291-8FC2-AE84A2BEA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250" y="2805113"/>
            <a:ext cx="68421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49" name="Text Box 51">
            <a:extLst>
              <a:ext uri="{FF2B5EF4-FFF2-40B4-BE49-F238E27FC236}">
                <a16:creationId xmlns:a16="http://schemas.microsoft.com/office/drawing/2014/main" id="{1BE43E88-DE56-4BEB-B53B-09143C85E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2347913"/>
            <a:ext cx="869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j-lt"/>
              </a:rPr>
              <a:t>front</a:t>
            </a: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4C89675E-3EB1-4929-8538-4FF450948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2846388"/>
            <a:ext cx="561975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51" name="Group 53">
            <a:extLst>
              <a:ext uri="{FF2B5EF4-FFF2-40B4-BE49-F238E27FC236}">
                <a16:creationId xmlns:a16="http://schemas.microsoft.com/office/drawing/2014/main" id="{4A0FD78C-74AA-447B-B62E-F0D68F759A5A}"/>
              </a:ext>
            </a:extLst>
          </p:cNvPr>
          <p:cNvGrpSpPr>
            <a:grpSpLocks/>
          </p:cNvGrpSpPr>
          <p:nvPr/>
        </p:nvGrpSpPr>
        <p:grpSpPr bwMode="auto">
          <a:xfrm>
            <a:off x="3019425" y="2527300"/>
            <a:ext cx="1117600" cy="484188"/>
            <a:chOff x="759" y="3237"/>
            <a:chExt cx="704" cy="305"/>
          </a:xfrm>
          <a:solidFill>
            <a:schemeClr val="bg1"/>
          </a:solidFill>
        </p:grpSpPr>
        <p:sp>
          <p:nvSpPr>
            <p:cNvPr id="52" name="Text Box 54">
              <a:extLst>
                <a:ext uri="{FF2B5EF4-FFF2-40B4-BE49-F238E27FC236}">
                  <a16:creationId xmlns:a16="http://schemas.microsoft.com/office/drawing/2014/main" id="{FA970BCE-A340-46CB-9325-B98778B48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53" name="Line 55">
              <a:extLst>
                <a:ext uri="{FF2B5EF4-FFF2-40B4-BE49-F238E27FC236}">
                  <a16:creationId xmlns:a16="http://schemas.microsoft.com/office/drawing/2014/main" id="{8DD3D491-5EAD-4BD8-9825-92358ED01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54" name="Line 56">
            <a:extLst>
              <a:ext uri="{FF2B5EF4-FFF2-40B4-BE49-F238E27FC236}">
                <a16:creationId xmlns:a16="http://schemas.microsoft.com/office/drawing/2014/main" id="{60783F75-E74A-4242-89AD-06A7B2063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2819400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55" name="Group 57">
            <a:extLst>
              <a:ext uri="{FF2B5EF4-FFF2-40B4-BE49-F238E27FC236}">
                <a16:creationId xmlns:a16="http://schemas.microsoft.com/office/drawing/2014/main" id="{D6ACD220-072E-40A9-B204-B7DEF575E72C}"/>
              </a:ext>
            </a:extLst>
          </p:cNvPr>
          <p:cNvGrpSpPr>
            <a:grpSpLocks/>
          </p:cNvGrpSpPr>
          <p:nvPr/>
        </p:nvGrpSpPr>
        <p:grpSpPr bwMode="auto">
          <a:xfrm>
            <a:off x="4600575" y="2541588"/>
            <a:ext cx="1117600" cy="484187"/>
            <a:chOff x="759" y="3237"/>
            <a:chExt cx="704" cy="305"/>
          </a:xfrm>
          <a:solidFill>
            <a:schemeClr val="bg1"/>
          </a:solidFill>
        </p:grpSpPr>
        <p:sp>
          <p:nvSpPr>
            <p:cNvPr id="56" name="Text Box 58">
              <a:extLst>
                <a:ext uri="{FF2B5EF4-FFF2-40B4-BE49-F238E27FC236}">
                  <a16:creationId xmlns:a16="http://schemas.microsoft.com/office/drawing/2014/main" id="{0E636BC6-BA3D-4287-98F4-AEB09ECFE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57" name="Line 59">
              <a:extLst>
                <a:ext uri="{FF2B5EF4-FFF2-40B4-BE49-F238E27FC236}">
                  <a16:creationId xmlns:a16="http://schemas.microsoft.com/office/drawing/2014/main" id="{BE869A99-F08C-4034-A736-B9F658643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58" name="Line 60">
            <a:extLst>
              <a:ext uri="{FF2B5EF4-FFF2-40B4-BE49-F238E27FC236}">
                <a16:creationId xmlns:a16="http://schemas.microsoft.com/office/drawing/2014/main" id="{D5D5BFC6-FD38-4351-AB52-8C43E440D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0538" y="2847975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59" name="Line 61">
            <a:extLst>
              <a:ext uri="{FF2B5EF4-FFF2-40B4-BE49-F238E27FC236}">
                <a16:creationId xmlns:a16="http://schemas.microsoft.com/office/drawing/2014/main" id="{E44D587C-233A-41A7-9D92-29E9DB564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763" y="2847975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60" name="Group 62">
            <a:extLst>
              <a:ext uri="{FF2B5EF4-FFF2-40B4-BE49-F238E27FC236}">
                <a16:creationId xmlns:a16="http://schemas.microsoft.com/office/drawing/2014/main" id="{EEAF27BB-15FD-4D6F-BB36-FC37D382A990}"/>
              </a:ext>
            </a:extLst>
          </p:cNvPr>
          <p:cNvGrpSpPr>
            <a:grpSpLocks/>
          </p:cNvGrpSpPr>
          <p:nvPr/>
        </p:nvGrpSpPr>
        <p:grpSpPr bwMode="auto">
          <a:xfrm>
            <a:off x="7445375" y="2570163"/>
            <a:ext cx="1117600" cy="484187"/>
            <a:chOff x="759" y="3237"/>
            <a:chExt cx="704" cy="305"/>
          </a:xfrm>
          <a:solidFill>
            <a:schemeClr val="bg1"/>
          </a:solidFill>
        </p:grpSpPr>
        <p:sp>
          <p:nvSpPr>
            <p:cNvPr id="61" name="Text Box 63">
              <a:extLst>
                <a:ext uri="{FF2B5EF4-FFF2-40B4-BE49-F238E27FC236}">
                  <a16:creationId xmlns:a16="http://schemas.microsoft.com/office/drawing/2014/main" id="{CE620731-DB73-4036-ADF9-47806EB57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</a:p>
          </p:txBody>
        </p:sp>
        <p:sp>
          <p:nvSpPr>
            <p:cNvPr id="62" name="Line 64">
              <a:extLst>
                <a:ext uri="{FF2B5EF4-FFF2-40B4-BE49-F238E27FC236}">
                  <a16:creationId xmlns:a16="http://schemas.microsoft.com/office/drawing/2014/main" id="{729C0EF3-B034-4F79-9DBC-4F722DCCB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63" name="Text Box 65">
            <a:extLst>
              <a:ext uri="{FF2B5EF4-FFF2-40B4-BE49-F238E27FC236}">
                <a16:creationId xmlns:a16="http://schemas.microsoft.com/office/drawing/2014/main" id="{1F69E29F-18EF-482C-8062-6C6FB013C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2275" y="2568575"/>
            <a:ext cx="5222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64" name="Text Box 66">
            <a:extLst>
              <a:ext uri="{FF2B5EF4-FFF2-40B4-BE49-F238E27FC236}">
                <a16:creationId xmlns:a16="http://schemas.microsoft.com/office/drawing/2014/main" id="{5C3FB092-D8FF-4DA7-8F10-A09D43FA3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2527300"/>
            <a:ext cx="111760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65" name="Line 67">
            <a:extLst>
              <a:ext uri="{FF2B5EF4-FFF2-40B4-BE49-F238E27FC236}">
                <a16:creationId xmlns:a16="http://schemas.microsoft.com/office/drawing/2014/main" id="{F835168F-83A2-41B7-B902-2BFBFCB6D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2527300"/>
            <a:ext cx="0" cy="4857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66" name="Line 68">
            <a:extLst>
              <a:ext uri="{FF2B5EF4-FFF2-40B4-BE49-F238E27FC236}">
                <a16:creationId xmlns:a16="http://schemas.microsoft.com/office/drawing/2014/main" id="{1AAE0799-B532-4DCA-811C-B872DA20A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0938" y="2819400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67" name="Text Box 69" descr="宽上对角线">
            <a:extLst>
              <a:ext uri="{FF2B5EF4-FFF2-40B4-BE49-F238E27FC236}">
                <a16:creationId xmlns:a16="http://schemas.microsoft.com/office/drawing/2014/main" id="{301D70E8-3F77-4731-8497-C6611BAEF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975" y="2540000"/>
            <a:ext cx="5080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8" name="Text Box 70">
            <a:extLst>
              <a:ext uri="{FF2B5EF4-FFF2-40B4-BE49-F238E27FC236}">
                <a16:creationId xmlns:a16="http://schemas.microsoft.com/office/drawing/2014/main" id="{E3EF8C28-C4EB-4D3A-AA66-90F62B49D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100" y="3465513"/>
            <a:ext cx="7731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2060"/>
                </a:solidFill>
                <a:latin typeface="+mj-lt"/>
              </a:rPr>
              <a:t>rear</a:t>
            </a:r>
          </a:p>
        </p:txBody>
      </p:sp>
      <p:sp>
        <p:nvSpPr>
          <p:cNvPr id="69" name="Line 71">
            <a:extLst>
              <a:ext uri="{FF2B5EF4-FFF2-40B4-BE49-F238E27FC236}">
                <a16:creationId xmlns:a16="http://schemas.microsoft.com/office/drawing/2014/main" id="{E6B9C60C-CD1A-4399-AB70-1F1AD8154C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54950" y="3060700"/>
            <a:ext cx="0" cy="404813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0" name="Group 79">
            <a:extLst>
              <a:ext uri="{FF2B5EF4-FFF2-40B4-BE49-F238E27FC236}">
                <a16:creationId xmlns:a16="http://schemas.microsoft.com/office/drawing/2014/main" id="{8404F19A-F43D-4B78-9377-70DA1F9FC466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1890711"/>
            <a:ext cx="300037" cy="600075"/>
            <a:chOff x="1935" y="1191"/>
            <a:chExt cx="189" cy="378"/>
          </a:xfrm>
        </p:grpSpPr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71F2DF29-8A57-43FC-825A-E1CD3E59C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6" y="1314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73">
              <a:extLst>
                <a:ext uri="{FF2B5EF4-FFF2-40B4-BE49-F238E27FC236}">
                  <a16:creationId xmlns:a16="http://schemas.microsoft.com/office/drawing/2014/main" id="{EDE9BD99-0804-4543-AB72-88435FA4A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1191"/>
              <a:ext cx="18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75" name="Group 78">
            <a:extLst>
              <a:ext uri="{FF2B5EF4-FFF2-40B4-BE49-F238E27FC236}">
                <a16:creationId xmlns:a16="http://schemas.microsoft.com/office/drawing/2014/main" id="{20D6CF96-E008-47F8-A51E-77B6ACBC5CB8}"/>
              </a:ext>
            </a:extLst>
          </p:cNvPr>
          <p:cNvGrpSpPr>
            <a:grpSpLocks/>
          </p:cNvGrpSpPr>
          <p:nvPr/>
        </p:nvGrpSpPr>
        <p:grpSpPr bwMode="auto">
          <a:xfrm>
            <a:off x="2301875" y="2667000"/>
            <a:ext cx="2559050" cy="733425"/>
            <a:chOff x="1450" y="1680"/>
            <a:chExt cx="1612" cy="462"/>
          </a:xfrm>
        </p:grpSpPr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905BE2E3-368B-47BF-BC34-22B0DBC21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9" y="1824"/>
              <a:ext cx="0" cy="2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88B7239B-3B22-4568-BDA6-09307EA07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142"/>
              <a:ext cx="161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76">
              <a:extLst>
                <a:ext uri="{FF2B5EF4-FFF2-40B4-BE49-F238E27FC236}">
                  <a16:creationId xmlns:a16="http://schemas.microsoft.com/office/drawing/2014/main" id="{1F8A765A-7CBB-4BDE-AC2B-A7F978298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3" y="1910"/>
              <a:ext cx="0" cy="22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Line 77">
              <a:extLst>
                <a:ext uri="{FF2B5EF4-FFF2-40B4-BE49-F238E27FC236}">
                  <a16:creationId xmlns:a16="http://schemas.microsoft.com/office/drawing/2014/main" id="{C43A87FF-89F0-432B-BA57-609D0B1F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9" y="1680"/>
              <a:ext cx="86" cy="1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0" name="Rectangle 80">
            <a:extLst>
              <a:ext uri="{FF2B5EF4-FFF2-40B4-BE49-F238E27FC236}">
                <a16:creationId xmlns:a16="http://schemas.microsoft.com/office/drawing/2014/main" id="{2DC95886-F31F-4563-B663-75C847A55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23" y="4189413"/>
            <a:ext cx="3703637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算法描述：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p=front-&gt;next; </a:t>
            </a: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front-&gt;next=p-&gt;next;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732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队列的链式存储结构及实现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链队列</a:t>
            </a:r>
          </a:p>
        </p:txBody>
      </p:sp>
      <p:sp>
        <p:nvSpPr>
          <p:cNvPr id="24" name="Text Box 40">
            <a:extLst>
              <a:ext uri="{FF2B5EF4-FFF2-40B4-BE49-F238E27FC236}">
                <a16:creationId xmlns:a16="http://schemas.microsoft.com/office/drawing/2014/main" id="{37E93AFB-0EE1-465E-921E-85C106BE1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310672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出队：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T </a:t>
            </a:r>
            <a:r>
              <a:rPr lang="en-US" altLang="zh-CN" sz="28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DeQueue</a:t>
            </a:r>
            <a:r>
              <a:rPr lang="en-US" altLang="zh-CN" sz="2800" b="1" dirty="0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()</a:t>
            </a:r>
          </a:p>
        </p:txBody>
      </p:sp>
      <p:sp>
        <p:nvSpPr>
          <p:cNvPr id="35" name="Line 6">
            <a:extLst>
              <a:ext uri="{FF2B5EF4-FFF2-40B4-BE49-F238E27FC236}">
                <a16:creationId xmlns:a16="http://schemas.microsoft.com/office/drawing/2014/main" id="{D17DC76D-44DA-433A-99F2-A6432FB45D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250" y="2805113"/>
            <a:ext cx="68421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421B42FA-2673-4A74-B701-905CC77A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2347913"/>
            <a:ext cx="869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lt"/>
              </a:rPr>
              <a:t>front</a:t>
            </a:r>
          </a:p>
        </p:txBody>
      </p:sp>
      <p:sp>
        <p:nvSpPr>
          <p:cNvPr id="37" name="Line 8">
            <a:extLst>
              <a:ext uri="{FF2B5EF4-FFF2-40B4-BE49-F238E27FC236}">
                <a16:creationId xmlns:a16="http://schemas.microsoft.com/office/drawing/2014/main" id="{087EE4C8-7FEA-4565-9690-414E028B4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2846388"/>
            <a:ext cx="561975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ACAC2F8E-54CC-4709-AF2B-CBA00EB9D999}"/>
              </a:ext>
            </a:extLst>
          </p:cNvPr>
          <p:cNvGrpSpPr>
            <a:grpSpLocks/>
          </p:cNvGrpSpPr>
          <p:nvPr/>
        </p:nvGrpSpPr>
        <p:grpSpPr bwMode="auto">
          <a:xfrm>
            <a:off x="3019425" y="2527300"/>
            <a:ext cx="1117600" cy="484188"/>
            <a:chOff x="759" y="3237"/>
            <a:chExt cx="704" cy="305"/>
          </a:xfrm>
          <a:solidFill>
            <a:schemeClr val="bg1"/>
          </a:solidFill>
        </p:grpSpPr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id="{258FF449-D692-4C35-9995-18B339FF3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FD34AD56-C83C-49BA-8ACF-ABCD475D7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41" name="Line 12">
            <a:extLst>
              <a:ext uri="{FF2B5EF4-FFF2-40B4-BE49-F238E27FC236}">
                <a16:creationId xmlns:a16="http://schemas.microsoft.com/office/drawing/2014/main" id="{2ECC458B-FEB4-41A0-BD11-BF70B1F2D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2819400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42" name="Group 13">
            <a:extLst>
              <a:ext uri="{FF2B5EF4-FFF2-40B4-BE49-F238E27FC236}">
                <a16:creationId xmlns:a16="http://schemas.microsoft.com/office/drawing/2014/main" id="{37086CC3-9150-4191-81DD-5FA7722847F5}"/>
              </a:ext>
            </a:extLst>
          </p:cNvPr>
          <p:cNvGrpSpPr>
            <a:grpSpLocks/>
          </p:cNvGrpSpPr>
          <p:nvPr/>
        </p:nvGrpSpPr>
        <p:grpSpPr bwMode="auto">
          <a:xfrm>
            <a:off x="4600575" y="2541588"/>
            <a:ext cx="1117600" cy="484187"/>
            <a:chOff x="759" y="3237"/>
            <a:chExt cx="704" cy="305"/>
          </a:xfrm>
          <a:solidFill>
            <a:schemeClr val="bg1"/>
          </a:solidFill>
        </p:grpSpPr>
        <p:sp>
          <p:nvSpPr>
            <p:cNvPr id="43" name="Text Box 14">
              <a:extLst>
                <a:ext uri="{FF2B5EF4-FFF2-40B4-BE49-F238E27FC236}">
                  <a16:creationId xmlns:a16="http://schemas.microsoft.com/office/drawing/2014/main" id="{59C9FD20-AB66-4666-BC46-25C1033D7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44" name="Line 15">
              <a:extLst>
                <a:ext uri="{FF2B5EF4-FFF2-40B4-BE49-F238E27FC236}">
                  <a16:creationId xmlns:a16="http://schemas.microsoft.com/office/drawing/2014/main" id="{3600DD09-4A39-4D4B-AD1D-6034BF7BC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45" name="Line 16">
            <a:extLst>
              <a:ext uri="{FF2B5EF4-FFF2-40B4-BE49-F238E27FC236}">
                <a16:creationId xmlns:a16="http://schemas.microsoft.com/office/drawing/2014/main" id="{85EBEC35-8778-4271-BD9D-540D80E83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0538" y="2847975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46" name="Line 17">
            <a:extLst>
              <a:ext uri="{FF2B5EF4-FFF2-40B4-BE49-F238E27FC236}">
                <a16:creationId xmlns:a16="http://schemas.microsoft.com/office/drawing/2014/main" id="{F8C6B84F-7307-4AAF-90CD-72B8FCA54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763" y="2847975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47" name="Group 18">
            <a:extLst>
              <a:ext uri="{FF2B5EF4-FFF2-40B4-BE49-F238E27FC236}">
                <a16:creationId xmlns:a16="http://schemas.microsoft.com/office/drawing/2014/main" id="{465AAE0F-37F8-4D6D-BDF5-FF6A4EF8A97B}"/>
              </a:ext>
            </a:extLst>
          </p:cNvPr>
          <p:cNvGrpSpPr>
            <a:grpSpLocks/>
          </p:cNvGrpSpPr>
          <p:nvPr/>
        </p:nvGrpSpPr>
        <p:grpSpPr bwMode="auto">
          <a:xfrm>
            <a:off x="7445375" y="2570163"/>
            <a:ext cx="1117600" cy="484187"/>
            <a:chOff x="759" y="3237"/>
            <a:chExt cx="704" cy="305"/>
          </a:xfrm>
          <a:solidFill>
            <a:schemeClr val="bg1"/>
          </a:solidFill>
        </p:grpSpPr>
        <p:sp>
          <p:nvSpPr>
            <p:cNvPr id="72" name="Text Box 19">
              <a:extLst>
                <a:ext uri="{FF2B5EF4-FFF2-40B4-BE49-F238E27FC236}">
                  <a16:creationId xmlns:a16="http://schemas.microsoft.com/office/drawing/2014/main" id="{5F03F175-78F9-4DD0-AD4D-00D473E0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</a:p>
          </p:txBody>
        </p:sp>
        <p:sp>
          <p:nvSpPr>
            <p:cNvPr id="73" name="Line 20">
              <a:extLst>
                <a:ext uri="{FF2B5EF4-FFF2-40B4-BE49-F238E27FC236}">
                  <a16:creationId xmlns:a16="http://schemas.microsoft.com/office/drawing/2014/main" id="{E2BCBE43-C33C-45B4-9895-7675C4FF2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81" name="Text Box 21">
            <a:extLst>
              <a:ext uri="{FF2B5EF4-FFF2-40B4-BE49-F238E27FC236}">
                <a16:creationId xmlns:a16="http://schemas.microsoft.com/office/drawing/2014/main" id="{EBB7A778-B59C-4B68-AD01-537BDEB92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2275" y="2568575"/>
            <a:ext cx="5222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82" name="Text Box 22">
            <a:extLst>
              <a:ext uri="{FF2B5EF4-FFF2-40B4-BE49-F238E27FC236}">
                <a16:creationId xmlns:a16="http://schemas.microsoft.com/office/drawing/2014/main" id="{879EAA70-E8E5-4B1B-ADB8-09EFD2019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2527300"/>
            <a:ext cx="111760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83" name="Line 23">
            <a:extLst>
              <a:ext uri="{FF2B5EF4-FFF2-40B4-BE49-F238E27FC236}">
                <a16:creationId xmlns:a16="http://schemas.microsoft.com/office/drawing/2014/main" id="{D4472814-63EE-468E-A023-9AE30C9A4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2527300"/>
            <a:ext cx="0" cy="4857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84" name="Line 24">
            <a:extLst>
              <a:ext uri="{FF2B5EF4-FFF2-40B4-BE49-F238E27FC236}">
                <a16:creationId xmlns:a16="http://schemas.microsoft.com/office/drawing/2014/main" id="{7B7923F0-2776-499D-A73D-F8B4B945D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0938" y="2819400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85" name="Text Box 25" descr="宽上对角线">
            <a:extLst>
              <a:ext uri="{FF2B5EF4-FFF2-40B4-BE49-F238E27FC236}">
                <a16:creationId xmlns:a16="http://schemas.microsoft.com/office/drawing/2014/main" id="{4A0F0377-5B57-4C04-9B5E-73290C8FD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975" y="2540000"/>
            <a:ext cx="5080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id="{9F41B847-086E-410E-8CF2-33EB2798A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100" y="3465513"/>
            <a:ext cx="7731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2060"/>
                </a:solidFill>
                <a:latin typeface="+mn-lt"/>
              </a:rPr>
              <a:t>rear</a:t>
            </a:r>
          </a:p>
        </p:txBody>
      </p:sp>
      <p:sp>
        <p:nvSpPr>
          <p:cNvPr id="87" name="Line 27">
            <a:extLst>
              <a:ext uri="{FF2B5EF4-FFF2-40B4-BE49-F238E27FC236}">
                <a16:creationId xmlns:a16="http://schemas.microsoft.com/office/drawing/2014/main" id="{5629580A-0BC0-4C47-BDEA-D02DDAF05E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54950" y="3060700"/>
            <a:ext cx="0" cy="404813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8" name="Group 28">
            <a:extLst>
              <a:ext uri="{FF2B5EF4-FFF2-40B4-BE49-F238E27FC236}">
                <a16:creationId xmlns:a16="http://schemas.microsoft.com/office/drawing/2014/main" id="{5F543F05-E237-45CC-A82A-37B839F2462F}"/>
              </a:ext>
            </a:extLst>
          </p:cNvPr>
          <p:cNvGrpSpPr>
            <a:grpSpLocks/>
          </p:cNvGrpSpPr>
          <p:nvPr/>
        </p:nvGrpSpPr>
        <p:grpSpPr bwMode="auto">
          <a:xfrm>
            <a:off x="3039833" y="1936940"/>
            <a:ext cx="300037" cy="566738"/>
            <a:chOff x="1911" y="1212"/>
            <a:chExt cx="189" cy="357"/>
          </a:xfrm>
        </p:grpSpPr>
        <p:sp>
          <p:nvSpPr>
            <p:cNvPr id="89" name="Line 29">
              <a:extLst>
                <a:ext uri="{FF2B5EF4-FFF2-40B4-BE49-F238E27FC236}">
                  <a16:creationId xmlns:a16="http://schemas.microsoft.com/office/drawing/2014/main" id="{1F64FD1F-F7AF-467B-8223-1E29897B9A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6" y="1314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90" name="Text Box 30">
              <a:extLst>
                <a:ext uri="{FF2B5EF4-FFF2-40B4-BE49-F238E27FC236}">
                  <a16:creationId xmlns:a16="http://schemas.microsoft.com/office/drawing/2014/main" id="{F23F7C46-7533-44AC-B8FC-41BBDFC05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1212"/>
              <a:ext cx="18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2060"/>
                  </a:solidFill>
                  <a:latin typeface="+mn-lt"/>
                </a:rPr>
                <a:t>p</a:t>
              </a:r>
            </a:p>
          </p:txBody>
        </p:sp>
      </p:grpSp>
      <p:grpSp>
        <p:nvGrpSpPr>
          <p:cNvPr id="91" name="Group 31">
            <a:extLst>
              <a:ext uri="{FF2B5EF4-FFF2-40B4-BE49-F238E27FC236}">
                <a16:creationId xmlns:a16="http://schemas.microsoft.com/office/drawing/2014/main" id="{CC14251C-13E5-4143-87C5-DCEE0EA79A24}"/>
              </a:ext>
            </a:extLst>
          </p:cNvPr>
          <p:cNvGrpSpPr>
            <a:grpSpLocks/>
          </p:cNvGrpSpPr>
          <p:nvPr/>
        </p:nvGrpSpPr>
        <p:grpSpPr bwMode="auto">
          <a:xfrm>
            <a:off x="2301875" y="2667000"/>
            <a:ext cx="2559050" cy="733425"/>
            <a:chOff x="1450" y="1680"/>
            <a:chExt cx="1612" cy="462"/>
          </a:xfrm>
        </p:grpSpPr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4615673D-A82C-4DBA-B008-4DCE12183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9" y="1824"/>
              <a:ext cx="0" cy="2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Line 33">
              <a:extLst>
                <a:ext uri="{FF2B5EF4-FFF2-40B4-BE49-F238E27FC236}">
                  <a16:creationId xmlns:a16="http://schemas.microsoft.com/office/drawing/2014/main" id="{22CEF4A1-C5A9-45F9-B5FB-30C7ECAFE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142"/>
              <a:ext cx="161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34">
              <a:extLst>
                <a:ext uri="{FF2B5EF4-FFF2-40B4-BE49-F238E27FC236}">
                  <a16:creationId xmlns:a16="http://schemas.microsoft.com/office/drawing/2014/main" id="{05AB9AC0-5A97-432A-A381-8AC9D4E434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3" y="1910"/>
              <a:ext cx="0" cy="22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Line 35">
              <a:extLst>
                <a:ext uri="{FF2B5EF4-FFF2-40B4-BE49-F238E27FC236}">
                  <a16:creationId xmlns:a16="http://schemas.microsoft.com/office/drawing/2014/main" id="{322B4783-62BC-4113-B7A6-30F52A2AA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9" y="1680"/>
              <a:ext cx="86" cy="1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6" name="Group 37">
            <a:extLst>
              <a:ext uri="{FF2B5EF4-FFF2-40B4-BE49-F238E27FC236}">
                <a16:creationId xmlns:a16="http://schemas.microsoft.com/office/drawing/2014/main" id="{6C1966FC-4830-4511-8A54-48B906F1D129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3595688"/>
            <a:ext cx="6994525" cy="533400"/>
            <a:chOff x="184" y="2418"/>
            <a:chExt cx="4406" cy="336"/>
          </a:xfrm>
        </p:grpSpPr>
        <p:graphicFrame>
          <p:nvGraphicFramePr>
            <p:cNvPr id="97" name="Object 38">
              <a:extLst>
                <a:ext uri="{FF2B5EF4-FFF2-40B4-BE49-F238E27FC236}">
                  <a16:creationId xmlns:a16="http://schemas.microsoft.com/office/drawing/2014/main" id="{C8963452-88E7-416A-A5FD-D437C3B3BF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" y="2418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76" name="Clip" r:id="rId5" imgW="861365" imgH="844906" progId="MS_ClipArt_Gallery.5">
                    <p:embed/>
                  </p:oleObj>
                </mc:Choice>
                <mc:Fallback>
                  <p:oleObj name="Clip" r:id="rId5" imgW="861365" imgH="844906" progId="MS_ClipArt_Gallery.5">
                    <p:embed/>
                    <p:pic>
                      <p:nvPicPr>
                        <p:cNvPr id="38960" name="Object 38">
                          <a:extLst>
                            <a:ext uri="{FF2B5EF4-FFF2-40B4-BE49-F238E27FC236}">
                              <a16:creationId xmlns:a16="http://schemas.microsoft.com/office/drawing/2014/main" id="{9FAA84B8-9213-4B28-911C-22387726B3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" y="2418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Text Box 39">
              <a:extLst>
                <a:ext uri="{FF2B5EF4-FFF2-40B4-BE49-F238E27FC236}">
                  <a16:creationId xmlns:a16="http://schemas.microsoft.com/office/drawing/2014/main" id="{94BB0F13-DCFB-40BF-A6AF-E891FE081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2421"/>
              <a:ext cx="40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考虑边界情况：队列中只有一个元素？</a:t>
              </a:r>
            </a:p>
          </p:txBody>
        </p:sp>
      </p:grpSp>
      <p:sp>
        <p:nvSpPr>
          <p:cNvPr id="99" name="Line 40">
            <a:extLst>
              <a:ext uri="{FF2B5EF4-FFF2-40B4-BE49-F238E27FC236}">
                <a16:creationId xmlns:a16="http://schemas.microsoft.com/office/drawing/2014/main" id="{E6477FED-92DC-4C45-934B-31FC79067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363" y="5518150"/>
            <a:ext cx="68421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00" name="Text Box 41">
            <a:extLst>
              <a:ext uri="{FF2B5EF4-FFF2-40B4-BE49-F238E27FC236}">
                <a16:creationId xmlns:a16="http://schemas.microsoft.com/office/drawing/2014/main" id="{06595E7A-D228-482E-AE9F-E73ADE915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060950"/>
            <a:ext cx="869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2060"/>
                </a:solidFill>
                <a:latin typeface="+mn-lt"/>
              </a:rPr>
              <a:t>front</a:t>
            </a:r>
          </a:p>
        </p:txBody>
      </p:sp>
      <p:grpSp>
        <p:nvGrpSpPr>
          <p:cNvPr id="101" name="Group 42">
            <a:extLst>
              <a:ext uri="{FF2B5EF4-FFF2-40B4-BE49-F238E27FC236}">
                <a16:creationId xmlns:a16="http://schemas.microsoft.com/office/drawing/2014/main" id="{574D4301-B3A0-4F5E-8A85-29A429636794}"/>
              </a:ext>
            </a:extLst>
          </p:cNvPr>
          <p:cNvGrpSpPr>
            <a:grpSpLocks/>
          </p:cNvGrpSpPr>
          <p:nvPr/>
        </p:nvGrpSpPr>
        <p:grpSpPr bwMode="auto">
          <a:xfrm>
            <a:off x="3157538" y="5240338"/>
            <a:ext cx="1117600" cy="484187"/>
            <a:chOff x="759" y="3237"/>
            <a:chExt cx="704" cy="305"/>
          </a:xfrm>
          <a:solidFill>
            <a:schemeClr val="bg1"/>
          </a:solidFill>
        </p:grpSpPr>
        <p:sp>
          <p:nvSpPr>
            <p:cNvPr id="102" name="Text Box 43">
              <a:extLst>
                <a:ext uri="{FF2B5EF4-FFF2-40B4-BE49-F238E27FC236}">
                  <a16:creationId xmlns:a16="http://schemas.microsoft.com/office/drawing/2014/main" id="{2030B0B4-6F63-4FF0-8F4D-CEDC71E59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103" name="Line 44">
              <a:extLst>
                <a:ext uri="{FF2B5EF4-FFF2-40B4-BE49-F238E27FC236}">
                  <a16:creationId xmlns:a16="http://schemas.microsoft.com/office/drawing/2014/main" id="{60BD402F-08D8-4D56-BE9E-26E2E7E51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104" name="Text Box 45">
            <a:extLst>
              <a:ext uri="{FF2B5EF4-FFF2-40B4-BE49-F238E27FC236}">
                <a16:creationId xmlns:a16="http://schemas.microsoft.com/office/drawing/2014/main" id="{E7B9905C-1356-492C-A3CA-578146B7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5240338"/>
            <a:ext cx="111760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05" name="Line 46">
            <a:extLst>
              <a:ext uri="{FF2B5EF4-FFF2-40B4-BE49-F238E27FC236}">
                <a16:creationId xmlns:a16="http://schemas.microsoft.com/office/drawing/2014/main" id="{50BE69BD-A044-49C8-9507-7684C0943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5663" y="5240338"/>
            <a:ext cx="0" cy="4857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106" name="Line 47">
            <a:extLst>
              <a:ext uri="{FF2B5EF4-FFF2-40B4-BE49-F238E27FC236}">
                <a16:creationId xmlns:a16="http://schemas.microsoft.com/office/drawing/2014/main" id="{7BB8859C-DE11-4D76-9632-8380D8938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9050" y="5532438"/>
            <a:ext cx="57626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07" name="Text Box 48" descr="宽上对角线">
            <a:extLst>
              <a:ext uri="{FF2B5EF4-FFF2-40B4-BE49-F238E27FC236}">
                <a16:creationId xmlns:a16="http://schemas.microsoft.com/office/drawing/2014/main" id="{AAEE070F-3263-4BDE-AE94-2DDD5CD1A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5253038"/>
            <a:ext cx="5080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108" name="Group 49">
            <a:extLst>
              <a:ext uri="{FF2B5EF4-FFF2-40B4-BE49-F238E27FC236}">
                <a16:creationId xmlns:a16="http://schemas.microsoft.com/office/drawing/2014/main" id="{86A9AD07-F1EF-4C14-AB5E-12173750F991}"/>
              </a:ext>
            </a:extLst>
          </p:cNvPr>
          <p:cNvGrpSpPr>
            <a:grpSpLocks/>
          </p:cNvGrpSpPr>
          <p:nvPr/>
        </p:nvGrpSpPr>
        <p:grpSpPr bwMode="auto">
          <a:xfrm>
            <a:off x="3209925" y="4471988"/>
            <a:ext cx="300038" cy="731837"/>
            <a:chOff x="1935" y="1108"/>
            <a:chExt cx="189" cy="461"/>
          </a:xfrm>
        </p:grpSpPr>
        <p:sp>
          <p:nvSpPr>
            <p:cNvPr id="109" name="Line 50">
              <a:extLst>
                <a:ext uri="{FF2B5EF4-FFF2-40B4-BE49-F238E27FC236}">
                  <a16:creationId xmlns:a16="http://schemas.microsoft.com/office/drawing/2014/main" id="{72C3646D-7098-411A-B389-ECE76E52D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6" y="1314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110" name="Text Box 51">
              <a:extLst>
                <a:ext uri="{FF2B5EF4-FFF2-40B4-BE49-F238E27FC236}">
                  <a16:creationId xmlns:a16="http://schemas.microsoft.com/office/drawing/2014/main" id="{1109E212-E454-4972-8EA5-F8C185820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1108"/>
              <a:ext cx="18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+mn-lt"/>
                </a:rPr>
                <a:t>p</a:t>
              </a:r>
            </a:p>
          </p:txBody>
        </p:sp>
      </p:grpSp>
      <p:sp>
        <p:nvSpPr>
          <p:cNvPr id="111" name="Text Box 52">
            <a:extLst>
              <a:ext uri="{FF2B5EF4-FFF2-40B4-BE49-F238E27FC236}">
                <a16:creationId xmlns:a16="http://schemas.microsoft.com/office/drawing/2014/main" id="{A89C338F-6050-4EA8-9E30-C7397FD86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5251450"/>
            <a:ext cx="5222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∧</a:t>
            </a:r>
          </a:p>
        </p:txBody>
      </p:sp>
      <p:grpSp>
        <p:nvGrpSpPr>
          <p:cNvPr id="112" name="Group 58">
            <a:extLst>
              <a:ext uri="{FF2B5EF4-FFF2-40B4-BE49-F238E27FC236}">
                <a16:creationId xmlns:a16="http://schemas.microsoft.com/office/drawing/2014/main" id="{86054241-C04A-4FB0-B5BD-5FE467698A23}"/>
              </a:ext>
            </a:extLst>
          </p:cNvPr>
          <p:cNvGrpSpPr>
            <a:grpSpLocks/>
          </p:cNvGrpSpPr>
          <p:nvPr/>
        </p:nvGrpSpPr>
        <p:grpSpPr bwMode="auto">
          <a:xfrm>
            <a:off x="3187700" y="5727700"/>
            <a:ext cx="773113" cy="723900"/>
            <a:chOff x="2008" y="3608"/>
            <a:chExt cx="487" cy="456"/>
          </a:xfrm>
        </p:grpSpPr>
        <p:sp>
          <p:nvSpPr>
            <p:cNvPr id="113" name="Text Box 53">
              <a:extLst>
                <a:ext uri="{FF2B5EF4-FFF2-40B4-BE49-F238E27FC236}">
                  <a16:creationId xmlns:a16="http://schemas.microsoft.com/office/drawing/2014/main" id="{97E08E49-10B5-4087-BFDE-BC561D0DB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3863"/>
              <a:ext cx="48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114" name="Line 54">
              <a:extLst>
                <a:ext uri="{FF2B5EF4-FFF2-40B4-BE49-F238E27FC236}">
                  <a16:creationId xmlns:a16="http://schemas.microsoft.com/office/drawing/2014/main" id="{76D8573A-17A1-4DED-A8BF-A8EF86911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12" y="360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+mn-lt"/>
              </a:endParaRPr>
            </a:p>
          </p:txBody>
        </p:sp>
      </p:grpSp>
      <p:grpSp>
        <p:nvGrpSpPr>
          <p:cNvPr id="115" name="Group 57">
            <a:extLst>
              <a:ext uri="{FF2B5EF4-FFF2-40B4-BE49-F238E27FC236}">
                <a16:creationId xmlns:a16="http://schemas.microsoft.com/office/drawing/2014/main" id="{B89BC2BA-2E48-49B4-B394-6D46B0D8D8EF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5251450"/>
            <a:ext cx="752475" cy="447675"/>
            <a:chOff x="1360" y="3308"/>
            <a:chExt cx="474" cy="282"/>
          </a:xfrm>
        </p:grpSpPr>
        <p:sp>
          <p:nvSpPr>
            <p:cNvPr id="116" name="Text Box 55">
              <a:extLst>
                <a:ext uri="{FF2B5EF4-FFF2-40B4-BE49-F238E27FC236}">
                  <a16:creationId xmlns:a16="http://schemas.microsoft.com/office/drawing/2014/main" id="{976F0D1C-5D97-4150-A3EF-9C3F6ECA6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0" y="3308"/>
              <a:ext cx="329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17" name="Line 56">
              <a:extLst>
                <a:ext uri="{FF2B5EF4-FFF2-40B4-BE49-F238E27FC236}">
                  <a16:creationId xmlns:a16="http://schemas.microsoft.com/office/drawing/2014/main" id="{CD77387A-2AAF-489B-B527-2E3A2011B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7" y="3408"/>
              <a:ext cx="77" cy="1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8" name="Group 59">
            <a:extLst>
              <a:ext uri="{FF2B5EF4-FFF2-40B4-BE49-F238E27FC236}">
                <a16:creationId xmlns:a16="http://schemas.microsoft.com/office/drawing/2014/main" id="{D29F1223-86AD-4A92-86B1-D5E7CA827350}"/>
              </a:ext>
            </a:extLst>
          </p:cNvPr>
          <p:cNvGrpSpPr>
            <a:grpSpLocks/>
          </p:cNvGrpSpPr>
          <p:nvPr/>
        </p:nvGrpSpPr>
        <p:grpSpPr bwMode="auto">
          <a:xfrm>
            <a:off x="1649413" y="5727700"/>
            <a:ext cx="773112" cy="723900"/>
            <a:chOff x="2008" y="3608"/>
            <a:chExt cx="487" cy="456"/>
          </a:xfrm>
        </p:grpSpPr>
        <p:sp>
          <p:nvSpPr>
            <p:cNvPr id="119" name="Text Box 60">
              <a:extLst>
                <a:ext uri="{FF2B5EF4-FFF2-40B4-BE49-F238E27FC236}">
                  <a16:creationId xmlns:a16="http://schemas.microsoft.com/office/drawing/2014/main" id="{12716CFB-79CA-40A4-9EAB-23A3DE86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3863"/>
              <a:ext cx="48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120" name="Line 61">
              <a:extLst>
                <a:ext uri="{FF2B5EF4-FFF2-40B4-BE49-F238E27FC236}">
                  <a16:creationId xmlns:a16="http://schemas.microsoft.com/office/drawing/2014/main" id="{3995DA81-3C54-4F3A-9285-2EFC14F5D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12" y="360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+mn-lt"/>
              </a:endParaRPr>
            </a:p>
          </p:txBody>
        </p:sp>
      </p:grpSp>
      <p:sp>
        <p:nvSpPr>
          <p:cNvPr id="121" name="Rectangle 62">
            <a:extLst>
              <a:ext uri="{FF2B5EF4-FFF2-40B4-BE49-F238E27FC236}">
                <a16:creationId xmlns:a16="http://schemas.microsoft.com/office/drawing/2014/main" id="{05D0A7F8-D57D-486A-929E-530B8988D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4968875"/>
            <a:ext cx="3703637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仅1个元素的队列判断：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</a:rPr>
              <a:t>if (p-&gt;next==NULL) </a:t>
            </a:r>
          </a:p>
          <a:p>
            <a:pPr eaLnBrk="1" hangingPunct="1"/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</a:rPr>
              <a:t>    rear=front;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122" name="Group 67">
            <a:extLst>
              <a:ext uri="{FF2B5EF4-FFF2-40B4-BE49-F238E27FC236}">
                <a16:creationId xmlns:a16="http://schemas.microsoft.com/office/drawing/2014/main" id="{B097A2EE-9F2F-4402-9790-61BB12562F77}"/>
              </a:ext>
            </a:extLst>
          </p:cNvPr>
          <p:cNvGrpSpPr>
            <a:grpSpLocks/>
          </p:cNvGrpSpPr>
          <p:nvPr/>
        </p:nvGrpSpPr>
        <p:grpSpPr bwMode="auto">
          <a:xfrm>
            <a:off x="4646613" y="4257675"/>
            <a:ext cx="4179887" cy="533400"/>
            <a:chOff x="2890" y="2726"/>
            <a:chExt cx="2633" cy="336"/>
          </a:xfrm>
        </p:grpSpPr>
        <p:graphicFrame>
          <p:nvGraphicFramePr>
            <p:cNvPr id="123" name="Object 65">
              <a:extLst>
                <a:ext uri="{FF2B5EF4-FFF2-40B4-BE49-F238E27FC236}">
                  <a16:creationId xmlns:a16="http://schemas.microsoft.com/office/drawing/2014/main" id="{4157A8F9-EC87-4A69-8706-9245AE5390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0" y="2726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77" name="Clip" r:id="rId7" imgW="861365" imgH="844906" progId="MS_ClipArt_Gallery.5">
                    <p:embed/>
                  </p:oleObj>
                </mc:Choice>
                <mc:Fallback>
                  <p:oleObj name="Clip" r:id="rId7" imgW="861365" imgH="844906" progId="MS_ClipArt_Gallery.5">
                    <p:embed/>
                    <p:pic>
                      <p:nvPicPr>
                        <p:cNvPr id="38948" name="Object 65">
                          <a:extLst>
                            <a:ext uri="{FF2B5EF4-FFF2-40B4-BE49-F238E27FC236}">
                              <a16:creationId xmlns:a16="http://schemas.microsoft.com/office/drawing/2014/main" id="{2C75299A-5BF3-4715-ABEB-16E0EF6D2A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0" y="2726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" name="Text Box 66">
              <a:extLst>
                <a:ext uri="{FF2B5EF4-FFF2-40B4-BE49-F238E27FC236}">
                  <a16:creationId xmlns:a16="http://schemas.microsoft.com/office/drawing/2014/main" id="{68D45B77-A9AC-436B-80D2-4FE3842C9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2729"/>
              <a:ext cx="22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如何判断边界情况？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00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队列的链式存储结构及实现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链队列</a:t>
            </a:r>
          </a:p>
        </p:txBody>
      </p:sp>
      <p:sp>
        <p:nvSpPr>
          <p:cNvPr id="24" name="Text Box 40">
            <a:extLst>
              <a:ext uri="{FF2B5EF4-FFF2-40B4-BE49-F238E27FC236}">
                <a16:creationId xmlns:a16="http://schemas.microsoft.com/office/drawing/2014/main" id="{37E93AFB-0EE1-465E-921E-85C106BE1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310672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出队：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T </a:t>
            </a:r>
            <a:r>
              <a:rPr lang="en-US" altLang="zh-CN" sz="28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DeQueue</a:t>
            </a:r>
            <a:r>
              <a:rPr lang="en-US" altLang="zh-CN" sz="2800" b="1" dirty="0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</a:rPr>
              <a:t>()</a:t>
            </a:r>
          </a:p>
        </p:txBody>
      </p:sp>
      <p:sp>
        <p:nvSpPr>
          <p:cNvPr id="63" name="Text Box 3">
            <a:extLst>
              <a:ext uri="{FF2B5EF4-FFF2-40B4-BE49-F238E27FC236}">
                <a16:creationId xmlns:a16="http://schemas.microsoft.com/office/drawing/2014/main" id="{344EB73C-2E81-43FB-9D5A-10C07E4F1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007" y="1829785"/>
            <a:ext cx="8269287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template &lt;class T&gt;</a:t>
            </a:r>
          </a:p>
          <a:p>
            <a:pPr algn="just" eaLnBrk="1" hangingPunct="1"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 </a:t>
            </a:r>
            <a:r>
              <a:rPr lang="en-US" altLang="zh-CN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LinkQueue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::</a:t>
            </a:r>
            <a:r>
              <a:rPr lang="en-US" altLang="zh-CN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DeQueue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( )</a:t>
            </a:r>
          </a:p>
          <a:p>
            <a:pPr algn="just" eaLnBrk="1" hangingPunct="1"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{ </a:t>
            </a:r>
          </a:p>
          <a:p>
            <a:pPr algn="just" eaLnBrk="1" hangingPunct="1"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 if (rear==front)  {</a:t>
            </a:r>
            <a:r>
              <a:rPr lang="en-US" altLang="zh-CN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cerr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&lt;&lt;"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下溢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"; exit(1);} 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algn="just" eaLnBrk="1" hangingPunct="1"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 p=front-&gt;next; </a:t>
            </a:r>
          </a:p>
          <a:p>
            <a:pPr algn="just" eaLnBrk="1" hangingPunct="1"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 x=p-&gt;data; </a:t>
            </a:r>
          </a:p>
          <a:p>
            <a:pPr algn="just" eaLnBrk="1" hangingPunct="1"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 front-&gt;next=p-&gt;next;        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algn="just" eaLnBrk="1" hangingPunct="1"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 if (p-&gt;next==NULL) 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rear=front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; 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//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修改队尾指针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</a:p>
          <a:p>
            <a:pPr algn="just" eaLnBrk="1" hangingPunct="1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 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delete p;</a:t>
            </a:r>
          </a:p>
          <a:p>
            <a:pPr algn="just" eaLnBrk="1" hangingPunct="1"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 return x;</a:t>
            </a:r>
          </a:p>
          <a:p>
            <a:pPr algn="just" eaLnBrk="1" hangingPunct="1"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}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3977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小结：循环队列和链队列的比较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54C22D-6B55-4A3B-B3CB-9AC8922E2294}"/>
              </a:ext>
            </a:extLst>
          </p:cNvPr>
          <p:cNvSpPr txBox="1">
            <a:spLocks noChangeArrowheads="1"/>
          </p:cNvSpPr>
          <p:nvPr/>
        </p:nvSpPr>
        <p:spPr>
          <a:xfrm>
            <a:off x="559077" y="1402280"/>
            <a:ext cx="8229600" cy="1008063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zh-CN" altLang="en-US" sz="2800" b="1" ker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时间性能: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循环队列和链队列的基本操作都需要常数时间</a:t>
            </a:r>
            <a:r>
              <a:rPr lang="en-US" altLang="zh-CN" sz="24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O(1)。 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zh-CN" altLang="en-US" sz="2800" b="1" ker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空间性能: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循环队列：必须预先确定一个固定的长度，所以有存储元素个数的限制和空间浪费的问题。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链队列：没有队列满的问题，只有当内存没有可用空间时才会出现队列满，但是每个元素都需要一个指针域，从而产生了结构性开销。</a:t>
            </a:r>
            <a:endParaRPr lang="zh-CN" altLang="en-US" sz="2400" b="1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230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课后练习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54C22D-6B55-4A3B-B3CB-9AC8922E2294}"/>
              </a:ext>
            </a:extLst>
          </p:cNvPr>
          <p:cNvSpPr txBox="1">
            <a:spLocks noChangeArrowheads="1"/>
          </p:cNvSpPr>
          <p:nvPr/>
        </p:nvSpPr>
        <p:spPr>
          <a:xfrm>
            <a:off x="553569" y="1148892"/>
            <a:ext cx="8229600" cy="1008063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P61</a:t>
            </a:r>
            <a:r>
              <a:rPr lang="zh-CN" altLang="en-US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算法设计中的</a:t>
            </a:r>
            <a:r>
              <a:rPr lang="en-US" altLang="zh-CN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题。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25D7695-5EFB-4508-97B4-E2BB7BB42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4348163"/>
            <a:ext cx="83105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方法二：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设置一个布尔变量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flag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。当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flag==false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时为空，当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flag==true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时为满。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ADFA3E2E-69D2-42DA-AFA6-12E2A14F7D1D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1943100"/>
            <a:ext cx="7470775" cy="830263"/>
            <a:chOff x="640" y="1539"/>
            <a:chExt cx="4706" cy="523"/>
          </a:xfrm>
        </p:grpSpPr>
        <p:graphicFrame>
          <p:nvGraphicFramePr>
            <p:cNvPr id="7" name="Object 4">
              <a:extLst>
                <a:ext uri="{FF2B5EF4-FFF2-40B4-BE49-F238E27FC236}">
                  <a16:creationId xmlns:a16="http://schemas.microsoft.com/office/drawing/2014/main" id="{12C95284-D918-4140-91C7-81BD4FCBDC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0" y="1706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4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43015" name="Object 4">
                          <a:extLst>
                            <a:ext uri="{FF2B5EF4-FFF2-40B4-BE49-F238E27FC236}">
                              <a16:creationId xmlns:a16="http://schemas.microsoft.com/office/drawing/2014/main" id="{ABD8C707-CD48-4448-BC6D-DC1E0CDADA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1706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F745C34F-0F2A-4D9C-818A-742871304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" y="1539"/>
              <a:ext cx="431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队空、队满的判定条件出现二义性。</a:t>
              </a:r>
            </a:p>
            <a:p>
              <a:pPr eaLnBrk="1" hangingPunct="1"/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如何将队空和队满的判定条件分开？</a:t>
              </a:r>
            </a:p>
          </p:txBody>
        </p:sp>
      </p:grpSp>
      <p:sp>
        <p:nvSpPr>
          <p:cNvPr id="9" name="Text Box 8">
            <a:extLst>
              <a:ext uri="{FF2B5EF4-FFF2-40B4-BE49-F238E27FC236}">
                <a16:creationId xmlns:a16="http://schemas.microsoft.com/office/drawing/2014/main" id="{DDD46DFD-2D22-49D3-A1E1-5CD76B3D1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3167063"/>
            <a:ext cx="8310562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方法一：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浪费一个元素空间。将图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3-8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）所示的情况视为队满，此时的状态是，队尾指针加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就会从后面赶上队头指针，此时队满的条件是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(rear+1) % </a:t>
            </a:r>
            <a:r>
              <a:rPr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MaxSize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==front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，这样就能与空队区别开。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3C84592B-D78B-4BFF-9301-446C57B9D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5180013"/>
            <a:ext cx="83105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方法三：</a:t>
            </a:r>
            <a:r>
              <a:rPr lang="zh-CN" altLang="en-US" sz="20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使用一个计数器记录队列中元素的个数。附设一个存储队列中元素个数的变量如</a:t>
            </a:r>
            <a:r>
              <a:rPr lang="en-US" altLang="zh-CN" sz="20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20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，当</a:t>
            </a:r>
            <a:r>
              <a:rPr lang="en-US" altLang="zh-CN" sz="20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num==0</a:t>
            </a:r>
            <a:r>
              <a:rPr lang="zh-CN" altLang="en-US" sz="20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时队空，当</a:t>
            </a:r>
            <a:r>
              <a:rPr lang="en-US" altLang="zh-CN" sz="20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num==MaxSize</a:t>
            </a:r>
            <a:r>
              <a:rPr lang="zh-CN" altLang="en-US" sz="20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时队满。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8118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操作受限的线性表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9C49724-A871-46EF-984A-554DD467B687}"/>
              </a:ext>
            </a:extLst>
          </p:cNvPr>
          <p:cNvSpPr txBox="1">
            <a:spLocks noChangeArrowheads="1"/>
          </p:cNvSpPr>
          <p:nvPr/>
        </p:nvSpPr>
        <p:spPr>
          <a:xfrm>
            <a:off x="316706" y="1187451"/>
            <a:ext cx="8229600" cy="1008063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队列的逻辑结构</a:t>
            </a:r>
          </a:p>
          <a:p>
            <a:pPr lvl="1" eaLnBrk="1" hangingPunct="1">
              <a:defRPr/>
            </a:pPr>
            <a:r>
              <a:rPr lang="zh-CN" altLang="en-US" sz="2800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队列：</a:t>
            </a: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只允许在</a:t>
            </a:r>
            <a:r>
              <a:rPr lang="zh-CN" altLang="en-US" sz="2800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一端</a:t>
            </a: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进行插入操作，而</a:t>
            </a:r>
            <a:r>
              <a:rPr lang="zh-CN" altLang="en-US" sz="2800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另一端</a:t>
            </a: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进行删除操作的线性表。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085D2906-02D6-4BA1-A6BC-4154523218C5}"/>
              </a:ext>
            </a:extLst>
          </p:cNvPr>
          <p:cNvGrpSpPr>
            <a:grpSpLocks/>
          </p:cNvGrpSpPr>
          <p:nvPr/>
        </p:nvGrpSpPr>
        <p:grpSpPr bwMode="auto">
          <a:xfrm>
            <a:off x="5009940" y="4411834"/>
            <a:ext cx="796925" cy="817563"/>
            <a:chOff x="2710" y="1905"/>
            <a:chExt cx="502" cy="515"/>
          </a:xfrm>
        </p:grpSpPr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0FFF3D8D-1ECA-4155-AD44-D251618106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5" y="1905"/>
              <a:ext cx="0" cy="22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71DEE7AA-F1CC-4D51-B04D-A05047AA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2132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队尾</a:t>
              </a:r>
              <a:endParaRPr kumimoji="1"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77EA4FC9-75B2-410B-BEA3-362C860007D9}"/>
              </a:ext>
            </a:extLst>
          </p:cNvPr>
          <p:cNvGrpSpPr>
            <a:grpSpLocks/>
          </p:cNvGrpSpPr>
          <p:nvPr/>
        </p:nvGrpSpPr>
        <p:grpSpPr bwMode="auto">
          <a:xfrm>
            <a:off x="2954127" y="4429297"/>
            <a:ext cx="796925" cy="817562"/>
            <a:chOff x="1377" y="1897"/>
            <a:chExt cx="502" cy="515"/>
          </a:xfrm>
        </p:grpSpPr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73804FA9-661C-4362-9340-D490F3BEC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897"/>
              <a:ext cx="0" cy="22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2E0A9689-FB82-43B2-840B-0D48ADD44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2124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队头</a:t>
              </a:r>
              <a:endParaRPr kumimoji="1"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D03A2070-BC24-4A89-80CF-5CCB9C5BCBEC}"/>
              </a:ext>
            </a:extLst>
          </p:cNvPr>
          <p:cNvGrpSpPr>
            <a:grpSpLocks/>
          </p:cNvGrpSpPr>
          <p:nvPr/>
        </p:nvGrpSpPr>
        <p:grpSpPr bwMode="auto">
          <a:xfrm>
            <a:off x="2958890" y="3422822"/>
            <a:ext cx="3357562" cy="822325"/>
            <a:chOff x="1548" y="1753"/>
            <a:chExt cx="2115" cy="518"/>
          </a:xfrm>
          <a:solidFill>
            <a:schemeClr val="bg1"/>
          </a:solidFill>
        </p:grpSpPr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88B54E9E-8270-45B1-A451-384866E11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1" y="1753"/>
              <a:ext cx="209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16EF2435-194D-47B9-823A-39638934A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1" y="2271"/>
              <a:ext cx="211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55AC7D5A-D1BA-441E-A0E2-23AEA4C79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1763"/>
              <a:ext cx="2097" cy="4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 Box 21">
            <a:extLst>
              <a:ext uri="{FF2B5EF4-FFF2-40B4-BE49-F238E27FC236}">
                <a16:creationId xmlns:a16="http://schemas.microsoft.com/office/drawing/2014/main" id="{2F540A5F-6B59-4EAA-BD3C-3CE2FE703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452" y="3546647"/>
            <a:ext cx="381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>
                <a:latin typeface="+mn-lt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107C9991-2390-4999-8AF6-031953901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115" y="3546647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+mn-lt"/>
                <a:ea typeface="微软雅黑" panose="020B0503020204020204" pitchFamily="34" charset="-122"/>
              </a:rPr>
              <a:t>a</a:t>
            </a:r>
            <a:r>
              <a:rPr lang="en-US" altLang="zh-CN" b="1" baseline="-25000">
                <a:latin typeface="+mn-lt"/>
                <a:ea typeface="微软雅黑" panose="020B0503020204020204" pitchFamily="34" charset="-122"/>
              </a:rPr>
              <a:t>2</a:t>
            </a:r>
            <a:endParaRPr lang="zh-CN" altLang="en-US" b="1" baseline="-250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D2A51D0A-5BC2-4D16-B8D7-F068CABB9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502" y="355775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+mn-lt"/>
                <a:ea typeface="微软雅黑" panose="020B0503020204020204" pitchFamily="34" charset="-122"/>
              </a:rPr>
              <a:t>a</a:t>
            </a:r>
            <a:r>
              <a:rPr lang="en-US" altLang="zh-CN" b="1" baseline="-25000">
                <a:latin typeface="+mn-lt"/>
                <a:ea typeface="微软雅黑" panose="020B0503020204020204" pitchFamily="34" charset="-122"/>
              </a:rPr>
              <a:t>3</a:t>
            </a:r>
            <a:endParaRPr lang="zh-CN" altLang="en-US" b="1" baseline="-250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2" name="Line 24">
            <a:extLst>
              <a:ext uri="{FF2B5EF4-FFF2-40B4-BE49-F238E27FC236}">
                <a16:creationId xmlns:a16="http://schemas.microsoft.com/office/drawing/2014/main" id="{A176766E-7173-4F57-A505-193A28DDEE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3915" y="3889547"/>
            <a:ext cx="1019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25">
            <a:extLst>
              <a:ext uri="{FF2B5EF4-FFF2-40B4-BE49-F238E27FC236}">
                <a16:creationId xmlns:a16="http://schemas.microsoft.com/office/drawing/2014/main" id="{3955BAF9-E786-4ACA-BC75-C1508E8F4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365" y="3348209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sp>
        <p:nvSpPr>
          <p:cNvPr id="34" name="Line 26">
            <a:extLst>
              <a:ext uri="{FF2B5EF4-FFF2-40B4-BE49-F238E27FC236}">
                <a16:creationId xmlns:a16="http://schemas.microsoft.com/office/drawing/2014/main" id="{C4F20C44-B719-4036-A92A-9BC57B595B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4452" y="3951459"/>
            <a:ext cx="1019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2C1872B8-E65D-4C59-820A-E0430E80C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315" y="3394247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176790AB-2AF5-46F2-A56C-8B95731A6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440" y="5451647"/>
            <a:ext cx="3206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队列的操作特性：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E3365EBB-A073-4DDD-9C2A-76161A609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440" y="5443709"/>
            <a:ext cx="2060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先进先出</a:t>
            </a:r>
          </a:p>
        </p:txBody>
      </p:sp>
    </p:spTree>
    <p:extLst>
      <p:ext uri="{BB962C8B-B14F-4D97-AF65-F5344CB8AC3E}">
        <p14:creationId xmlns:p14="http://schemas.microsoft.com/office/powerpoint/2010/main" val="3447503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30" grpId="0" autoUpdateAnimBg="0"/>
      <p:bldP spid="31" grpId="0" autoUpdateAnimBg="0"/>
      <p:bldP spid="36" grpId="0" autoUpdateAnimBg="0"/>
      <p:bldP spid="3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grpSp>
        <p:nvGrpSpPr>
          <p:cNvPr id="23" name="Group 29">
            <a:extLst>
              <a:ext uri="{FF2B5EF4-FFF2-40B4-BE49-F238E27FC236}">
                <a16:creationId xmlns:a16="http://schemas.microsoft.com/office/drawing/2014/main" id="{FBA5D539-944F-4427-949A-16638322D791}"/>
              </a:ext>
            </a:extLst>
          </p:cNvPr>
          <p:cNvGrpSpPr>
            <a:grpSpLocks/>
          </p:cNvGrpSpPr>
          <p:nvPr/>
        </p:nvGrpSpPr>
        <p:grpSpPr bwMode="auto">
          <a:xfrm>
            <a:off x="1182305" y="3153560"/>
            <a:ext cx="6507163" cy="1220787"/>
            <a:chOff x="717" y="2529"/>
            <a:chExt cx="4099" cy="769"/>
          </a:xfrm>
          <a:solidFill>
            <a:schemeClr val="bg1"/>
          </a:solidFill>
        </p:grpSpPr>
        <p:grpSp>
          <p:nvGrpSpPr>
            <p:cNvPr id="24" name="Group 10">
              <a:extLst>
                <a:ext uri="{FF2B5EF4-FFF2-40B4-BE49-F238E27FC236}">
                  <a16:creationId xmlns:a16="http://schemas.microsoft.com/office/drawing/2014/main" id="{F335233F-BE7B-4B33-9EFD-9D9FAC83E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  <a:grpFill/>
          </p:grpSpPr>
          <p:sp>
            <p:nvSpPr>
              <p:cNvPr id="38" name="Text Box 11">
                <a:extLst>
                  <a:ext uri="{FF2B5EF4-FFF2-40B4-BE49-F238E27FC236}">
                    <a16:creationId xmlns:a16="http://schemas.microsoft.com/office/drawing/2014/main" id="{0F73FE85-B74B-4977-BC51-11C047290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Text Box 12">
                <a:extLst>
                  <a:ext uri="{FF2B5EF4-FFF2-40B4-BE49-F238E27FC236}">
                    <a16:creationId xmlns:a16="http://schemas.microsoft.com/office/drawing/2014/main" id="{6922F89E-A2F9-49AD-870E-E7D8549BD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Text Box 13">
                <a:extLst>
                  <a:ext uri="{FF2B5EF4-FFF2-40B4-BE49-F238E27FC236}">
                    <a16:creationId xmlns:a16="http://schemas.microsoft.com/office/drawing/2014/main" id="{AEC2DDFF-68FD-4DE1-87D8-A97A76A786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Text Box 14">
                <a:extLst>
                  <a:ext uri="{FF2B5EF4-FFF2-40B4-BE49-F238E27FC236}">
                    <a16:creationId xmlns:a16="http://schemas.microsoft.com/office/drawing/2014/main" id="{0DE1A953-9C0C-4851-90FC-EAE0381AC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Text Box 15">
                <a:extLst>
                  <a:ext uri="{FF2B5EF4-FFF2-40B4-BE49-F238E27FC236}">
                    <a16:creationId xmlns:a16="http://schemas.microsoft.com/office/drawing/2014/main" id="{70CA3B60-0AAD-45D9-8C15-76FA45B4D2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12D71119-C447-4669-9B1E-64AE026CF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0        1        2         3        4  </a:t>
              </a: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C0B90CD4-74CF-47D2-A10C-FC116B86C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723378DB-2DA7-4F0E-85FF-9C7AB6B88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入队</a:t>
              </a:r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3BE62FA1-243B-4053-8B99-F775E67EB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AA7530ED-5E51-42ED-814D-5AD021860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" y="2652"/>
              <a:ext cx="540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出队</a:t>
              </a:r>
            </a:p>
          </p:txBody>
        </p:sp>
      </p:grpSp>
      <p:grpSp>
        <p:nvGrpSpPr>
          <p:cNvPr id="43" name="Group 24">
            <a:extLst>
              <a:ext uri="{FF2B5EF4-FFF2-40B4-BE49-F238E27FC236}">
                <a16:creationId xmlns:a16="http://schemas.microsoft.com/office/drawing/2014/main" id="{31DC2D94-DB48-4FA8-AC98-45D1A94ECFE5}"/>
              </a:ext>
            </a:extLst>
          </p:cNvPr>
          <p:cNvGrpSpPr>
            <a:grpSpLocks/>
          </p:cNvGrpSpPr>
          <p:nvPr/>
        </p:nvGrpSpPr>
        <p:grpSpPr bwMode="auto">
          <a:xfrm>
            <a:off x="709230" y="1402547"/>
            <a:ext cx="6975475" cy="573088"/>
            <a:chOff x="556" y="1516"/>
            <a:chExt cx="4394" cy="361"/>
          </a:xfrm>
        </p:grpSpPr>
        <p:graphicFrame>
          <p:nvGraphicFramePr>
            <p:cNvPr id="44" name="Object 6">
              <a:extLst>
                <a:ext uri="{FF2B5EF4-FFF2-40B4-BE49-F238E27FC236}">
                  <a16:creationId xmlns:a16="http://schemas.microsoft.com/office/drawing/2014/main" id="{7EFC7DEB-BAAC-4275-BA01-4E7207E513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6" y="1516"/>
            <a:ext cx="3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3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7179" name="Object 6">
                          <a:extLst>
                            <a:ext uri="{FF2B5EF4-FFF2-40B4-BE49-F238E27FC236}">
                              <a16:creationId xmlns:a16="http://schemas.microsoft.com/office/drawing/2014/main" id="{AFFBDDC7-BCDA-4529-A769-3C092BAE8D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" y="1516"/>
                          <a:ext cx="3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 Box 7">
              <a:extLst>
                <a:ext uri="{FF2B5EF4-FFF2-40B4-BE49-F238E27FC236}">
                  <a16:creationId xmlns:a16="http://schemas.microsoft.com/office/drawing/2014/main" id="{B2D3C4F4-A409-44DD-936E-610E69D39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" y="1516"/>
              <a:ext cx="39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如何改造数组实现队列的顺序存储？</a:t>
              </a:r>
            </a:p>
          </p:txBody>
        </p:sp>
      </p:grpSp>
      <p:sp>
        <p:nvSpPr>
          <p:cNvPr id="46" name="Text Box 9">
            <a:extLst>
              <a:ext uri="{FF2B5EF4-FFF2-40B4-BE49-F238E27FC236}">
                <a16:creationId xmlns:a16="http://schemas.microsoft.com/office/drawing/2014/main" id="{19B7E520-C688-4197-941B-450F4E9BD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617" y="2210585"/>
            <a:ext cx="7224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依次入队，仿照顺序表</a:t>
            </a:r>
            <a:r>
              <a:rPr lang="en-US" altLang="zh-CN" sz="28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个元素存放在前</a:t>
            </a:r>
            <a:r>
              <a:rPr lang="en-US" altLang="zh-CN" sz="28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个单元中。</a:t>
            </a:r>
          </a:p>
        </p:txBody>
      </p:sp>
      <p:sp>
        <p:nvSpPr>
          <p:cNvPr id="47" name="Text Box 17">
            <a:extLst>
              <a:ext uri="{FF2B5EF4-FFF2-40B4-BE49-F238E27FC236}">
                <a16:creationId xmlns:a16="http://schemas.microsoft.com/office/drawing/2014/main" id="{B3933B05-EF07-4D68-80B4-1C3FE39BD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3717" y="3706010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1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48" name="Text Box 18">
            <a:extLst>
              <a:ext uri="{FF2B5EF4-FFF2-40B4-BE49-F238E27FC236}">
                <a16:creationId xmlns:a16="http://schemas.microsoft.com/office/drawing/2014/main" id="{D179BB01-CFD7-4054-9CD0-55A116D09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005" y="3709185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2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49" name="Text Box 19">
            <a:extLst>
              <a:ext uri="{FF2B5EF4-FFF2-40B4-BE49-F238E27FC236}">
                <a16:creationId xmlns:a16="http://schemas.microsoft.com/office/drawing/2014/main" id="{B88C247F-559A-4489-87AD-F5CC449DC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492" y="3709185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50" name="Text Box 20">
            <a:extLst>
              <a:ext uri="{FF2B5EF4-FFF2-40B4-BE49-F238E27FC236}">
                <a16:creationId xmlns:a16="http://schemas.microsoft.com/office/drawing/2014/main" id="{6BA4F0D7-C62C-423E-8E13-7D0ADE061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055" y="3709185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4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46B4EBEF-CDFF-41E0-9585-91CEA912A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330" y="5076022"/>
            <a:ext cx="4210050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入队操作时间性能为</a:t>
            </a:r>
            <a:r>
              <a:rPr lang="en-US" altLang="zh-CN" sz="28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800" b="1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99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48" grpId="0" autoUpdateAnimBg="0"/>
      <p:bldP spid="49" grpId="0" autoUpdateAnimBg="0"/>
      <p:bldP spid="50" grpId="0" autoUpdateAnimBg="0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grpSp>
        <p:nvGrpSpPr>
          <p:cNvPr id="43" name="Group 24">
            <a:extLst>
              <a:ext uri="{FF2B5EF4-FFF2-40B4-BE49-F238E27FC236}">
                <a16:creationId xmlns:a16="http://schemas.microsoft.com/office/drawing/2014/main" id="{31DC2D94-DB48-4FA8-AC98-45D1A94ECFE5}"/>
              </a:ext>
            </a:extLst>
          </p:cNvPr>
          <p:cNvGrpSpPr>
            <a:grpSpLocks/>
          </p:cNvGrpSpPr>
          <p:nvPr/>
        </p:nvGrpSpPr>
        <p:grpSpPr bwMode="auto">
          <a:xfrm>
            <a:off x="709230" y="1402547"/>
            <a:ext cx="6975475" cy="573088"/>
            <a:chOff x="556" y="1516"/>
            <a:chExt cx="4394" cy="361"/>
          </a:xfrm>
        </p:grpSpPr>
        <p:graphicFrame>
          <p:nvGraphicFramePr>
            <p:cNvPr id="44" name="Object 6">
              <a:extLst>
                <a:ext uri="{FF2B5EF4-FFF2-40B4-BE49-F238E27FC236}">
                  <a16:creationId xmlns:a16="http://schemas.microsoft.com/office/drawing/2014/main" id="{7EFC7DEB-BAAC-4275-BA01-4E7207E513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6" y="1516"/>
            <a:ext cx="3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6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44" name="Object 6">
                          <a:extLst>
                            <a:ext uri="{FF2B5EF4-FFF2-40B4-BE49-F238E27FC236}">
                              <a16:creationId xmlns:a16="http://schemas.microsoft.com/office/drawing/2014/main" id="{7EFC7DEB-BAAC-4275-BA01-4E7207E513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" y="1516"/>
                          <a:ext cx="3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 Box 7">
              <a:extLst>
                <a:ext uri="{FF2B5EF4-FFF2-40B4-BE49-F238E27FC236}">
                  <a16:creationId xmlns:a16="http://schemas.microsoft.com/office/drawing/2014/main" id="{B2D3C4F4-A409-44DD-936E-610E69D39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" y="1516"/>
              <a:ext cx="39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如何改造数组实现队列的顺序存储？</a:t>
              </a:r>
            </a:p>
          </p:txBody>
        </p:sp>
      </p:grpSp>
      <p:sp>
        <p:nvSpPr>
          <p:cNvPr id="30" name="Text Box 25">
            <a:extLst>
              <a:ext uri="{FF2B5EF4-FFF2-40B4-BE49-F238E27FC236}">
                <a16:creationId xmlns:a16="http://schemas.microsoft.com/office/drawing/2014/main" id="{086910D5-7B31-4E2E-8481-7E9F68857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794" y="2430749"/>
            <a:ext cx="337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依次出队</a:t>
            </a:r>
          </a:p>
        </p:txBody>
      </p:sp>
      <p:grpSp>
        <p:nvGrpSpPr>
          <p:cNvPr id="31" name="Group 26">
            <a:extLst>
              <a:ext uri="{FF2B5EF4-FFF2-40B4-BE49-F238E27FC236}">
                <a16:creationId xmlns:a16="http://schemas.microsoft.com/office/drawing/2014/main" id="{7D8B5F78-B887-4639-983A-E4A41B54F277}"/>
              </a:ext>
            </a:extLst>
          </p:cNvPr>
          <p:cNvGrpSpPr>
            <a:grpSpLocks/>
          </p:cNvGrpSpPr>
          <p:nvPr/>
        </p:nvGrpSpPr>
        <p:grpSpPr bwMode="auto">
          <a:xfrm>
            <a:off x="1098169" y="3286412"/>
            <a:ext cx="6586538" cy="1220787"/>
            <a:chOff x="667" y="2529"/>
            <a:chExt cx="4149" cy="769"/>
          </a:xfrm>
          <a:solidFill>
            <a:schemeClr val="bg1"/>
          </a:solidFill>
        </p:grpSpPr>
        <p:grpSp>
          <p:nvGrpSpPr>
            <p:cNvPr id="32" name="Group 27">
              <a:extLst>
                <a:ext uri="{FF2B5EF4-FFF2-40B4-BE49-F238E27FC236}">
                  <a16:creationId xmlns:a16="http://schemas.microsoft.com/office/drawing/2014/main" id="{65B90812-384D-4EEA-ACC9-3749BC886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  <a:grpFill/>
          </p:grpSpPr>
          <p:sp>
            <p:nvSpPr>
              <p:cNvPr id="52" name="Text Box 28">
                <a:extLst>
                  <a:ext uri="{FF2B5EF4-FFF2-40B4-BE49-F238E27FC236}">
                    <a16:creationId xmlns:a16="http://schemas.microsoft.com/office/drawing/2014/main" id="{265C15D2-9761-4954-A65B-80060E3F91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 Box 29">
                <a:extLst>
                  <a:ext uri="{FF2B5EF4-FFF2-40B4-BE49-F238E27FC236}">
                    <a16:creationId xmlns:a16="http://schemas.microsoft.com/office/drawing/2014/main" id="{93263967-FA38-4673-A8D0-143009D90C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Text Box 30">
                <a:extLst>
                  <a:ext uri="{FF2B5EF4-FFF2-40B4-BE49-F238E27FC236}">
                    <a16:creationId xmlns:a16="http://schemas.microsoft.com/office/drawing/2014/main" id="{1CB62BA0-8BFC-40FD-89C5-7227DF207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Text Box 31">
                <a:extLst>
                  <a:ext uri="{FF2B5EF4-FFF2-40B4-BE49-F238E27FC236}">
                    <a16:creationId xmlns:a16="http://schemas.microsoft.com/office/drawing/2014/main" id="{13763EC2-F93C-414B-AEB4-615E818AE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Text Box 32">
                <a:extLst>
                  <a:ext uri="{FF2B5EF4-FFF2-40B4-BE49-F238E27FC236}">
                    <a16:creationId xmlns:a16="http://schemas.microsoft.com/office/drawing/2014/main" id="{2465A7CF-7A0D-4036-8D68-94407B63EA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460502BB-4535-401C-BE91-BE9AA3C21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0        1        2         3        4  </a:t>
              </a: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655E578C-B7C0-410B-8766-1816CF979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39D407E8-7E09-4988-B227-040F56E3A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入队</a:t>
              </a:r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5A3F4851-1898-4143-B893-579A6CB18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59A7CD72-BBCF-4A85-8E39-245E50CEA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2642"/>
              <a:ext cx="57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出队</a:t>
              </a:r>
            </a:p>
          </p:txBody>
        </p:sp>
      </p:grpSp>
      <p:sp>
        <p:nvSpPr>
          <p:cNvPr id="57" name="Text Box 38">
            <a:extLst>
              <a:ext uri="{FF2B5EF4-FFF2-40B4-BE49-F238E27FC236}">
                <a16:creationId xmlns:a16="http://schemas.microsoft.com/office/drawing/2014/main" id="{BDB49467-9F12-4B98-812C-5FD786ECF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956" y="3838862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1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58" name="Text Box 39">
            <a:extLst>
              <a:ext uri="{FF2B5EF4-FFF2-40B4-BE49-F238E27FC236}">
                <a16:creationId xmlns:a16="http://schemas.microsoft.com/office/drawing/2014/main" id="{EF98CF11-C8BA-40B7-B4BD-D095FAC3A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44" y="3842037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2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59" name="Text Box 40">
            <a:extLst>
              <a:ext uri="{FF2B5EF4-FFF2-40B4-BE49-F238E27FC236}">
                <a16:creationId xmlns:a16="http://schemas.microsoft.com/office/drawing/2014/main" id="{20631229-F58F-41BC-93C0-18F2A5F6B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4731" y="3842037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60" name="Text Box 41">
            <a:extLst>
              <a:ext uri="{FF2B5EF4-FFF2-40B4-BE49-F238E27FC236}">
                <a16:creationId xmlns:a16="http://schemas.microsoft.com/office/drawing/2014/main" id="{582DE602-688E-4C3D-B086-58358FA13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294" y="3842037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4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80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grpSp>
        <p:nvGrpSpPr>
          <p:cNvPr id="43" name="Group 24">
            <a:extLst>
              <a:ext uri="{FF2B5EF4-FFF2-40B4-BE49-F238E27FC236}">
                <a16:creationId xmlns:a16="http://schemas.microsoft.com/office/drawing/2014/main" id="{31DC2D94-DB48-4FA8-AC98-45D1A94ECFE5}"/>
              </a:ext>
            </a:extLst>
          </p:cNvPr>
          <p:cNvGrpSpPr>
            <a:grpSpLocks/>
          </p:cNvGrpSpPr>
          <p:nvPr/>
        </p:nvGrpSpPr>
        <p:grpSpPr bwMode="auto">
          <a:xfrm>
            <a:off x="709230" y="1402547"/>
            <a:ext cx="6975475" cy="573088"/>
            <a:chOff x="556" y="1516"/>
            <a:chExt cx="4394" cy="361"/>
          </a:xfrm>
        </p:grpSpPr>
        <p:graphicFrame>
          <p:nvGraphicFramePr>
            <p:cNvPr id="44" name="Object 6">
              <a:extLst>
                <a:ext uri="{FF2B5EF4-FFF2-40B4-BE49-F238E27FC236}">
                  <a16:creationId xmlns:a16="http://schemas.microsoft.com/office/drawing/2014/main" id="{7EFC7DEB-BAAC-4275-BA01-4E7207E513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6" y="1516"/>
            <a:ext cx="3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9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44" name="Object 6">
                          <a:extLst>
                            <a:ext uri="{FF2B5EF4-FFF2-40B4-BE49-F238E27FC236}">
                              <a16:creationId xmlns:a16="http://schemas.microsoft.com/office/drawing/2014/main" id="{7EFC7DEB-BAAC-4275-BA01-4E7207E513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" y="1516"/>
                          <a:ext cx="3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 Box 7">
              <a:extLst>
                <a:ext uri="{FF2B5EF4-FFF2-40B4-BE49-F238E27FC236}">
                  <a16:creationId xmlns:a16="http://schemas.microsoft.com/office/drawing/2014/main" id="{B2D3C4F4-A409-44DD-936E-610E69D39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" y="1516"/>
              <a:ext cx="39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如何改造数组实现队列的顺序存储？</a:t>
              </a:r>
            </a:p>
          </p:txBody>
        </p:sp>
      </p:grpSp>
      <p:sp>
        <p:nvSpPr>
          <p:cNvPr id="30" name="Text Box 25">
            <a:extLst>
              <a:ext uri="{FF2B5EF4-FFF2-40B4-BE49-F238E27FC236}">
                <a16:creationId xmlns:a16="http://schemas.microsoft.com/office/drawing/2014/main" id="{086910D5-7B31-4E2E-8481-7E9F68857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794" y="2430749"/>
            <a:ext cx="337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依次出队</a:t>
            </a: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F9911724-2257-4825-943E-243E5201F08C}"/>
              </a:ext>
            </a:extLst>
          </p:cNvPr>
          <p:cNvGrpSpPr>
            <a:grpSpLocks/>
          </p:cNvGrpSpPr>
          <p:nvPr/>
        </p:nvGrpSpPr>
        <p:grpSpPr bwMode="auto">
          <a:xfrm>
            <a:off x="1147381" y="3269886"/>
            <a:ext cx="6537325" cy="1220787"/>
            <a:chOff x="698" y="2529"/>
            <a:chExt cx="4118" cy="769"/>
          </a:xfrm>
          <a:solidFill>
            <a:schemeClr val="bg1"/>
          </a:solidFill>
        </p:grpSpPr>
        <p:grpSp>
          <p:nvGrpSpPr>
            <p:cNvPr id="24" name="Group 10">
              <a:extLst>
                <a:ext uri="{FF2B5EF4-FFF2-40B4-BE49-F238E27FC236}">
                  <a16:creationId xmlns:a16="http://schemas.microsoft.com/office/drawing/2014/main" id="{147CEBF3-BE6F-4B97-8F87-9FC0D4EFAA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  <a:grpFill/>
          </p:grpSpPr>
          <p:sp>
            <p:nvSpPr>
              <p:cNvPr id="38" name="Text Box 11">
                <a:extLst>
                  <a:ext uri="{FF2B5EF4-FFF2-40B4-BE49-F238E27FC236}">
                    <a16:creationId xmlns:a16="http://schemas.microsoft.com/office/drawing/2014/main" id="{C078FD61-7472-4C0E-ADFE-451A4BBB2E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Text Box 12">
                <a:extLst>
                  <a:ext uri="{FF2B5EF4-FFF2-40B4-BE49-F238E27FC236}">
                    <a16:creationId xmlns:a16="http://schemas.microsoft.com/office/drawing/2014/main" id="{71088C0D-A82B-480E-BB54-E01F0F0C30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Text Box 13">
                <a:extLst>
                  <a:ext uri="{FF2B5EF4-FFF2-40B4-BE49-F238E27FC236}">
                    <a16:creationId xmlns:a16="http://schemas.microsoft.com/office/drawing/2014/main" id="{17C0EBD1-145D-43D9-9E3A-0BEF68F86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Text Box 14">
                <a:extLst>
                  <a:ext uri="{FF2B5EF4-FFF2-40B4-BE49-F238E27FC236}">
                    <a16:creationId xmlns:a16="http://schemas.microsoft.com/office/drawing/2014/main" id="{E568732E-F4F9-4959-841B-741021700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Text Box 15">
                <a:extLst>
                  <a:ext uri="{FF2B5EF4-FFF2-40B4-BE49-F238E27FC236}">
                    <a16:creationId xmlns:a16="http://schemas.microsoft.com/office/drawing/2014/main" id="{0F769F73-2C73-447B-B6E6-D6EDEE5C1E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0458BDA8-0930-4BD9-939E-5B793C5CC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0        1        2         3        4  </a:t>
              </a:r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144652C1-32CE-45AD-BAC1-00B567801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Text Box 18">
              <a:extLst>
                <a:ext uri="{FF2B5EF4-FFF2-40B4-BE49-F238E27FC236}">
                  <a16:creationId xmlns:a16="http://schemas.microsoft.com/office/drawing/2014/main" id="{C395D81D-FF9E-4991-99A4-A4124202C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入队</a:t>
              </a:r>
            </a:p>
          </p:txBody>
        </p:sp>
        <p:sp>
          <p:nvSpPr>
            <p:cNvPr id="28" name="Line 19">
              <a:extLst>
                <a:ext uri="{FF2B5EF4-FFF2-40B4-BE49-F238E27FC236}">
                  <a16:creationId xmlns:a16="http://schemas.microsoft.com/office/drawing/2014/main" id="{EEBBA39E-AE0E-4C32-9BD4-0D8827692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Text Box 20">
              <a:extLst>
                <a:ext uri="{FF2B5EF4-FFF2-40B4-BE49-F238E27FC236}">
                  <a16:creationId xmlns:a16="http://schemas.microsoft.com/office/drawing/2014/main" id="{6561C1DF-C336-4EF2-B09D-51E753A11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" y="2660"/>
              <a:ext cx="57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出队</a:t>
              </a:r>
            </a:p>
          </p:txBody>
        </p:sp>
      </p:grpSp>
      <p:sp>
        <p:nvSpPr>
          <p:cNvPr id="46" name="Text Box 22">
            <a:extLst>
              <a:ext uri="{FF2B5EF4-FFF2-40B4-BE49-F238E27FC236}">
                <a16:creationId xmlns:a16="http://schemas.microsoft.com/office/drawing/2014/main" id="{73059490-1ABD-4330-99CD-28D7F3B51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869" y="3825511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2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47" name="Text Box 23">
            <a:extLst>
              <a:ext uri="{FF2B5EF4-FFF2-40B4-BE49-F238E27FC236}">
                <a16:creationId xmlns:a16="http://schemas.microsoft.com/office/drawing/2014/main" id="{645DA079-F97C-4C41-AAFE-966715E7A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356" y="3825511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48" name="Text Box 24">
            <a:extLst>
              <a:ext uri="{FF2B5EF4-FFF2-40B4-BE49-F238E27FC236}">
                <a16:creationId xmlns:a16="http://schemas.microsoft.com/office/drawing/2014/main" id="{8B4EF0A0-9EDA-46EF-966B-F242B68CB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919" y="3825511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4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88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grpSp>
        <p:nvGrpSpPr>
          <p:cNvPr id="43" name="Group 24">
            <a:extLst>
              <a:ext uri="{FF2B5EF4-FFF2-40B4-BE49-F238E27FC236}">
                <a16:creationId xmlns:a16="http://schemas.microsoft.com/office/drawing/2014/main" id="{31DC2D94-DB48-4FA8-AC98-45D1A94ECFE5}"/>
              </a:ext>
            </a:extLst>
          </p:cNvPr>
          <p:cNvGrpSpPr>
            <a:grpSpLocks/>
          </p:cNvGrpSpPr>
          <p:nvPr/>
        </p:nvGrpSpPr>
        <p:grpSpPr bwMode="auto">
          <a:xfrm>
            <a:off x="709230" y="1402547"/>
            <a:ext cx="6975475" cy="573088"/>
            <a:chOff x="556" y="1516"/>
            <a:chExt cx="4394" cy="361"/>
          </a:xfrm>
        </p:grpSpPr>
        <p:graphicFrame>
          <p:nvGraphicFramePr>
            <p:cNvPr id="44" name="Object 6">
              <a:extLst>
                <a:ext uri="{FF2B5EF4-FFF2-40B4-BE49-F238E27FC236}">
                  <a16:creationId xmlns:a16="http://schemas.microsoft.com/office/drawing/2014/main" id="{7EFC7DEB-BAAC-4275-BA01-4E7207E513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6" y="1516"/>
            <a:ext cx="3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3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44" name="Object 6">
                          <a:extLst>
                            <a:ext uri="{FF2B5EF4-FFF2-40B4-BE49-F238E27FC236}">
                              <a16:creationId xmlns:a16="http://schemas.microsoft.com/office/drawing/2014/main" id="{7EFC7DEB-BAAC-4275-BA01-4E7207E513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" y="1516"/>
                          <a:ext cx="3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 Box 7">
              <a:extLst>
                <a:ext uri="{FF2B5EF4-FFF2-40B4-BE49-F238E27FC236}">
                  <a16:creationId xmlns:a16="http://schemas.microsoft.com/office/drawing/2014/main" id="{B2D3C4F4-A409-44DD-936E-610E69D39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" y="1516"/>
              <a:ext cx="39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如何改造数组实现队列的顺序存储？</a:t>
              </a:r>
            </a:p>
          </p:txBody>
        </p:sp>
      </p:grpSp>
      <p:sp>
        <p:nvSpPr>
          <p:cNvPr id="30" name="Text Box 25">
            <a:extLst>
              <a:ext uri="{FF2B5EF4-FFF2-40B4-BE49-F238E27FC236}">
                <a16:creationId xmlns:a16="http://schemas.microsoft.com/office/drawing/2014/main" id="{086910D5-7B31-4E2E-8481-7E9F68857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794" y="2430749"/>
            <a:ext cx="337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依次出队</a:t>
            </a: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7E84C52A-C401-4C34-A6E3-8062170EC0ED}"/>
              </a:ext>
            </a:extLst>
          </p:cNvPr>
          <p:cNvGrpSpPr>
            <a:grpSpLocks/>
          </p:cNvGrpSpPr>
          <p:nvPr/>
        </p:nvGrpSpPr>
        <p:grpSpPr bwMode="auto">
          <a:xfrm>
            <a:off x="1139444" y="3247854"/>
            <a:ext cx="6545263" cy="1220787"/>
            <a:chOff x="693" y="2529"/>
            <a:chExt cx="4123" cy="769"/>
          </a:xfrm>
          <a:solidFill>
            <a:schemeClr val="bg1"/>
          </a:solidFill>
        </p:grpSpPr>
        <p:grpSp>
          <p:nvGrpSpPr>
            <p:cNvPr id="31" name="Group 10">
              <a:extLst>
                <a:ext uri="{FF2B5EF4-FFF2-40B4-BE49-F238E27FC236}">
                  <a16:creationId xmlns:a16="http://schemas.microsoft.com/office/drawing/2014/main" id="{B2517942-0B2D-4D1D-A041-2F22EBC1A1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  <a:grpFill/>
          </p:grpSpPr>
          <p:sp>
            <p:nvSpPr>
              <p:cNvPr id="37" name="Text Box 11">
                <a:extLst>
                  <a:ext uri="{FF2B5EF4-FFF2-40B4-BE49-F238E27FC236}">
                    <a16:creationId xmlns:a16="http://schemas.microsoft.com/office/drawing/2014/main" id="{BC269449-9B80-454C-9CC4-675E55EC07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F17F23-B105-40FE-A172-1E6D8983C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Text Box 13">
                <a:extLst>
                  <a:ext uri="{FF2B5EF4-FFF2-40B4-BE49-F238E27FC236}">
                    <a16:creationId xmlns:a16="http://schemas.microsoft.com/office/drawing/2014/main" id="{FE6E946A-317C-4849-BA99-E688AEDD2C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Text Box 14">
                <a:extLst>
                  <a:ext uri="{FF2B5EF4-FFF2-40B4-BE49-F238E27FC236}">
                    <a16:creationId xmlns:a16="http://schemas.microsoft.com/office/drawing/2014/main" id="{28F0C54F-AE2A-4852-AA4C-DBDCC3A6E8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502BB4D9-BEF3-4859-A5BF-15650107D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6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2" name="Text Box 16">
              <a:extLst>
                <a:ext uri="{FF2B5EF4-FFF2-40B4-BE49-F238E27FC236}">
                  <a16:creationId xmlns:a16="http://schemas.microsoft.com/office/drawing/2014/main" id="{78328C0E-8086-4CE6-9C3E-A98DD1393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0        1        2         3        4  </a:t>
              </a:r>
            </a:p>
          </p:txBody>
        </p:sp>
        <p:sp>
          <p:nvSpPr>
            <p:cNvPr id="33" name="Line 17">
              <a:extLst>
                <a:ext uri="{FF2B5EF4-FFF2-40B4-BE49-F238E27FC236}">
                  <a16:creationId xmlns:a16="http://schemas.microsoft.com/office/drawing/2014/main" id="{1434FDF5-0280-42C9-987A-AB81270D9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A753B566-570C-4A32-9600-907CDB738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入队</a:t>
              </a:r>
            </a:p>
          </p:txBody>
        </p:sp>
        <p:sp>
          <p:nvSpPr>
            <p:cNvPr id="35" name="Line 19">
              <a:extLst>
                <a:ext uri="{FF2B5EF4-FFF2-40B4-BE49-F238E27FC236}">
                  <a16:creationId xmlns:a16="http://schemas.microsoft.com/office/drawing/2014/main" id="{33368278-D53D-4C20-8185-16668F69F1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086F9336-4982-4664-89FF-9FEECC27E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" y="2642"/>
              <a:ext cx="57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出队</a:t>
              </a:r>
            </a:p>
          </p:txBody>
        </p:sp>
      </p:grpSp>
      <p:sp>
        <p:nvSpPr>
          <p:cNvPr id="53" name="Text Box 22">
            <a:extLst>
              <a:ext uri="{FF2B5EF4-FFF2-40B4-BE49-F238E27FC236}">
                <a16:creationId xmlns:a16="http://schemas.microsoft.com/office/drawing/2014/main" id="{EDB60477-66DF-4A36-8358-109A8C8B9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981" y="3803479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54" name="Text Box 23">
            <a:extLst>
              <a:ext uri="{FF2B5EF4-FFF2-40B4-BE49-F238E27FC236}">
                <a16:creationId xmlns:a16="http://schemas.microsoft.com/office/drawing/2014/main" id="{3D1546A1-7471-4914-9C09-22DCFA9F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544" y="3803479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4</a:t>
            </a:r>
            <a:endParaRPr lang="zh-CN" altLang="en-US" sz="3600" b="1" baseline="-25000">
              <a:latin typeface="Times New Roman" panose="02020603050405020304" pitchFamily="18" charset="0"/>
            </a:endParaRPr>
          </a:p>
        </p:txBody>
      </p:sp>
      <p:sp>
        <p:nvSpPr>
          <p:cNvPr id="55" name="Rectangle 27">
            <a:extLst>
              <a:ext uri="{FF2B5EF4-FFF2-40B4-BE49-F238E27FC236}">
                <a16:creationId xmlns:a16="http://schemas.microsoft.com/office/drawing/2014/main" id="{5DC64E06-B08A-4875-93AB-8834E637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694" y="5202066"/>
            <a:ext cx="4221162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出队操作时间性能为</a:t>
            </a:r>
            <a:r>
              <a:rPr lang="en-US" altLang="zh-CN" sz="28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800" b="1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22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队列的顺序存储结构及实现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顺序队列</a:t>
            </a:r>
          </a:p>
        </p:txBody>
      </p:sp>
      <p:grpSp>
        <p:nvGrpSpPr>
          <p:cNvPr id="23" name="Group 42">
            <a:extLst>
              <a:ext uri="{FF2B5EF4-FFF2-40B4-BE49-F238E27FC236}">
                <a16:creationId xmlns:a16="http://schemas.microsoft.com/office/drawing/2014/main" id="{AF9785E5-8678-4E0F-914F-C74B1DF3E4CE}"/>
              </a:ext>
            </a:extLst>
          </p:cNvPr>
          <p:cNvGrpSpPr>
            <a:grpSpLocks/>
          </p:cNvGrpSpPr>
          <p:nvPr/>
        </p:nvGrpSpPr>
        <p:grpSpPr bwMode="auto">
          <a:xfrm>
            <a:off x="658813" y="1401228"/>
            <a:ext cx="6975475" cy="573087"/>
            <a:chOff x="385" y="1168"/>
            <a:chExt cx="4394" cy="361"/>
          </a:xfrm>
        </p:grpSpPr>
        <p:graphicFrame>
          <p:nvGraphicFramePr>
            <p:cNvPr id="24" name="Object 38">
              <a:extLst>
                <a:ext uri="{FF2B5EF4-FFF2-40B4-BE49-F238E27FC236}">
                  <a16:creationId xmlns:a16="http://schemas.microsoft.com/office/drawing/2014/main" id="{046248FD-25D2-4729-840D-F48C71744A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1168"/>
            <a:ext cx="3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6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11271" name="Object 38">
                          <a:extLst>
                            <a:ext uri="{FF2B5EF4-FFF2-40B4-BE49-F238E27FC236}">
                              <a16:creationId xmlns:a16="http://schemas.microsoft.com/office/drawing/2014/main" id="{353BCDDB-640E-46FF-A1AD-B8682F79C6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168"/>
                          <a:ext cx="3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39">
              <a:extLst>
                <a:ext uri="{FF2B5EF4-FFF2-40B4-BE49-F238E27FC236}">
                  <a16:creationId xmlns:a16="http://schemas.microsoft.com/office/drawing/2014/main" id="{9783549D-CFD5-4398-99F7-53E4D3939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168"/>
              <a:ext cx="39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如何改进出队的时间性能？</a:t>
              </a:r>
            </a:p>
          </p:txBody>
        </p:sp>
      </p:grpSp>
      <p:sp>
        <p:nvSpPr>
          <p:cNvPr id="26" name="Text Box 5">
            <a:extLst>
              <a:ext uri="{FF2B5EF4-FFF2-40B4-BE49-F238E27FC236}">
                <a16:creationId xmlns:a16="http://schemas.microsoft.com/office/drawing/2014/main" id="{2F331EF4-5672-4C89-A976-01DA8F929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2264828"/>
            <a:ext cx="8686800" cy="9747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放宽队列的所有元素必须存储在数组的前</a:t>
            </a:r>
            <a:r>
              <a:rPr lang="en-US" altLang="zh-CN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个单元这一条件 ，只要求队列的元素存储在数组中连续的位置。</a:t>
            </a: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18A3AE75-8D89-458B-A8CA-689AFC524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6" y="4258728"/>
            <a:ext cx="4570412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设置队头、队尾两个指示</a:t>
            </a:r>
          </a:p>
        </p:txBody>
      </p:sp>
      <p:sp>
        <p:nvSpPr>
          <p:cNvPr id="28" name="AutoShape 40">
            <a:extLst>
              <a:ext uri="{FF2B5EF4-FFF2-40B4-BE49-F238E27FC236}">
                <a16:creationId xmlns:a16="http://schemas.microsoft.com/office/drawing/2014/main" id="{F1FB085B-E0A3-4AFF-BCB6-A9FFDA8C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3511015"/>
            <a:ext cx="366713" cy="433388"/>
          </a:xfrm>
          <a:prstGeom prst="downArrow">
            <a:avLst>
              <a:gd name="adj1" fmla="val 50000"/>
              <a:gd name="adj2" fmla="val 3604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37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6340</TotalTime>
  <Words>2240</Words>
  <Application>Microsoft Office PowerPoint</Application>
  <PresentationFormat>全屏显示(4:3)</PresentationFormat>
  <Paragraphs>463</Paragraphs>
  <Slides>38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微软雅黑</vt:lpstr>
      <vt:lpstr>Times New Roman</vt:lpstr>
      <vt:lpstr>等线</vt:lpstr>
      <vt:lpstr>迷你简启体</vt:lpstr>
      <vt:lpstr>Tahoma</vt:lpstr>
      <vt:lpstr>Wingdings</vt:lpstr>
      <vt:lpstr>Arial</vt:lpstr>
      <vt:lpstr>Calibri</vt:lpstr>
      <vt:lpstr>2_Office 主题</vt:lpstr>
      <vt:lpstr>Clip</vt:lpstr>
      <vt:lpstr>第3章  操作受限的 线性表——队列</vt:lpstr>
      <vt:lpstr>问题：</vt:lpstr>
      <vt:lpstr>考研真题</vt:lpstr>
      <vt:lpstr>3.2  操作受限的线性表——队列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3.2.1  队列的顺序存储结构及实现——顺序队列</vt:lpstr>
      <vt:lpstr>3.2.2  队列的链式存储结构及实现——链队列</vt:lpstr>
      <vt:lpstr>3.2.2  队列的链式存储结构及实现——链队列</vt:lpstr>
      <vt:lpstr>3.2.2  队列的链式存储结构及实现——链队列</vt:lpstr>
      <vt:lpstr>3.2.2  队列的链式存储结构及实现——链队列</vt:lpstr>
      <vt:lpstr>3.2.2  队列的链式存储结构及实现——链队列</vt:lpstr>
      <vt:lpstr>3.2.2  队列的链式存储结构及实现——链队列</vt:lpstr>
      <vt:lpstr>3.2.2  队列的链式存储结构及实现——链队列</vt:lpstr>
      <vt:lpstr>3.2.2  队列的链式存储结构及实现——链队列</vt:lpstr>
      <vt:lpstr>3.2.2  队列的链式存储结构及实现——链队列</vt:lpstr>
      <vt:lpstr>小结：循环队列和链队列的比较</vt:lpstr>
      <vt:lpstr>课后练习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c b</cp:lastModifiedBy>
  <cp:revision>542</cp:revision>
  <dcterms:created xsi:type="dcterms:W3CDTF">2017-01-10T15:44:52Z</dcterms:created>
  <dcterms:modified xsi:type="dcterms:W3CDTF">2020-12-09T19:11:38Z</dcterms:modified>
</cp:coreProperties>
</file>