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494" r:id="rId2"/>
    <p:sldId id="766" r:id="rId3"/>
    <p:sldId id="818" r:id="rId4"/>
    <p:sldId id="819" r:id="rId5"/>
    <p:sldId id="820" r:id="rId6"/>
    <p:sldId id="821" r:id="rId7"/>
    <p:sldId id="822" r:id="rId8"/>
    <p:sldId id="823" r:id="rId9"/>
    <p:sldId id="824" r:id="rId10"/>
    <p:sldId id="825" r:id="rId11"/>
    <p:sldId id="826" r:id="rId12"/>
    <p:sldId id="827" r:id="rId13"/>
    <p:sldId id="828" r:id="rId14"/>
    <p:sldId id="829" r:id="rId15"/>
    <p:sldId id="830" r:id="rId16"/>
    <p:sldId id="831" r:id="rId17"/>
    <p:sldId id="832" r:id="rId18"/>
    <p:sldId id="833" r:id="rId19"/>
    <p:sldId id="834"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6B314D99-CE97-4E23-A61C-E2A92D2B4EEA}">
          <p14:sldIdLst>
            <p14:sldId id="494"/>
            <p14:sldId id="766"/>
            <p14:sldId id="818"/>
            <p14:sldId id="819"/>
            <p14:sldId id="820"/>
            <p14:sldId id="821"/>
            <p14:sldId id="822"/>
            <p14:sldId id="823"/>
            <p14:sldId id="824"/>
            <p14:sldId id="825"/>
            <p14:sldId id="826"/>
            <p14:sldId id="827"/>
            <p14:sldId id="828"/>
            <p14:sldId id="829"/>
            <p14:sldId id="830"/>
            <p14:sldId id="831"/>
            <p14:sldId id="832"/>
            <p14:sldId id="833"/>
            <p14:sldId id="83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E6E6E6"/>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82157" autoAdjust="0"/>
  </p:normalViewPr>
  <p:slideViewPr>
    <p:cSldViewPr snapToGrid="0">
      <p:cViewPr varScale="1">
        <p:scale>
          <a:sx n="72" d="100"/>
          <a:sy n="72" d="100"/>
        </p:scale>
        <p:origin x="172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3753C6D-1DDE-4F18-9BF4-C9DF0A10EA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999D7F71-5283-40EA-93C1-C85B8211BFC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E2074C5-5737-44CF-9643-1D3E05C59E96}" type="datetimeFigureOut">
              <a:rPr lang="zh-CN" altLang="en-US"/>
              <a:pPr>
                <a:defRPr/>
              </a:pPr>
              <a:t>2021/10/22</a:t>
            </a:fld>
            <a:endParaRPr lang="zh-CN" altLang="en-US"/>
          </a:p>
        </p:txBody>
      </p:sp>
      <p:sp>
        <p:nvSpPr>
          <p:cNvPr id="4" name="幻灯片图像占位符 3">
            <a:extLst>
              <a:ext uri="{FF2B5EF4-FFF2-40B4-BE49-F238E27FC236}">
                <a16:creationId xmlns:a16="http://schemas.microsoft.com/office/drawing/2014/main" id="{2526B2B0-CA23-4EEE-9BBD-68B9AA42E1DD}"/>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71A97D5-DAD9-4843-9056-C5515CD7E0D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D98D2B5-1B40-4A7C-B136-3A04F90149E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1919A7E-50BE-4C2E-BDD1-6F87281C848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2CDD577E-5C75-4AE2-A156-EEDF2B835D2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2</a:t>
            </a:fld>
            <a:endParaRPr lang="zh-CN" altLang="en-US"/>
          </a:p>
        </p:txBody>
      </p:sp>
    </p:spTree>
    <p:extLst>
      <p:ext uri="{BB962C8B-B14F-4D97-AF65-F5344CB8AC3E}">
        <p14:creationId xmlns:p14="http://schemas.microsoft.com/office/powerpoint/2010/main" val="370856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11</a:t>
            </a:fld>
            <a:endParaRPr lang="zh-CN" altLang="en-US"/>
          </a:p>
        </p:txBody>
      </p:sp>
    </p:spTree>
    <p:extLst>
      <p:ext uri="{BB962C8B-B14F-4D97-AF65-F5344CB8AC3E}">
        <p14:creationId xmlns:p14="http://schemas.microsoft.com/office/powerpoint/2010/main" val="4033611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12</a:t>
            </a:fld>
            <a:endParaRPr lang="zh-CN" altLang="en-US"/>
          </a:p>
        </p:txBody>
      </p:sp>
    </p:spTree>
    <p:extLst>
      <p:ext uri="{BB962C8B-B14F-4D97-AF65-F5344CB8AC3E}">
        <p14:creationId xmlns:p14="http://schemas.microsoft.com/office/powerpoint/2010/main" val="428095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13</a:t>
            </a:fld>
            <a:endParaRPr lang="zh-CN" altLang="en-US"/>
          </a:p>
        </p:txBody>
      </p:sp>
    </p:spTree>
    <p:extLst>
      <p:ext uri="{BB962C8B-B14F-4D97-AF65-F5344CB8AC3E}">
        <p14:creationId xmlns:p14="http://schemas.microsoft.com/office/powerpoint/2010/main" val="3815359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14</a:t>
            </a:fld>
            <a:endParaRPr lang="zh-CN" altLang="en-US"/>
          </a:p>
        </p:txBody>
      </p:sp>
    </p:spTree>
    <p:extLst>
      <p:ext uri="{BB962C8B-B14F-4D97-AF65-F5344CB8AC3E}">
        <p14:creationId xmlns:p14="http://schemas.microsoft.com/office/powerpoint/2010/main" val="1684115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15</a:t>
            </a:fld>
            <a:endParaRPr lang="zh-CN" altLang="en-US"/>
          </a:p>
        </p:txBody>
      </p:sp>
    </p:spTree>
    <p:extLst>
      <p:ext uri="{BB962C8B-B14F-4D97-AF65-F5344CB8AC3E}">
        <p14:creationId xmlns:p14="http://schemas.microsoft.com/office/powerpoint/2010/main" val="3189353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16</a:t>
            </a:fld>
            <a:endParaRPr lang="zh-CN" altLang="en-US"/>
          </a:p>
        </p:txBody>
      </p:sp>
    </p:spTree>
    <p:extLst>
      <p:ext uri="{BB962C8B-B14F-4D97-AF65-F5344CB8AC3E}">
        <p14:creationId xmlns:p14="http://schemas.microsoft.com/office/powerpoint/2010/main" val="3038195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17</a:t>
            </a:fld>
            <a:endParaRPr lang="zh-CN" altLang="en-US"/>
          </a:p>
        </p:txBody>
      </p:sp>
    </p:spTree>
    <p:extLst>
      <p:ext uri="{BB962C8B-B14F-4D97-AF65-F5344CB8AC3E}">
        <p14:creationId xmlns:p14="http://schemas.microsoft.com/office/powerpoint/2010/main" val="2210234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18</a:t>
            </a:fld>
            <a:endParaRPr lang="zh-CN" altLang="en-US"/>
          </a:p>
        </p:txBody>
      </p:sp>
    </p:spTree>
    <p:extLst>
      <p:ext uri="{BB962C8B-B14F-4D97-AF65-F5344CB8AC3E}">
        <p14:creationId xmlns:p14="http://schemas.microsoft.com/office/powerpoint/2010/main" val="2704529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19</a:t>
            </a:fld>
            <a:endParaRPr lang="zh-CN" altLang="en-US"/>
          </a:p>
        </p:txBody>
      </p:sp>
    </p:spTree>
    <p:extLst>
      <p:ext uri="{BB962C8B-B14F-4D97-AF65-F5344CB8AC3E}">
        <p14:creationId xmlns:p14="http://schemas.microsoft.com/office/powerpoint/2010/main" val="84201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3</a:t>
            </a:fld>
            <a:endParaRPr lang="zh-CN" altLang="en-US"/>
          </a:p>
        </p:txBody>
      </p:sp>
    </p:spTree>
    <p:extLst>
      <p:ext uri="{BB962C8B-B14F-4D97-AF65-F5344CB8AC3E}">
        <p14:creationId xmlns:p14="http://schemas.microsoft.com/office/powerpoint/2010/main" val="351745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4</a:t>
            </a:fld>
            <a:endParaRPr lang="zh-CN" altLang="en-US"/>
          </a:p>
        </p:txBody>
      </p:sp>
    </p:spTree>
    <p:extLst>
      <p:ext uri="{BB962C8B-B14F-4D97-AF65-F5344CB8AC3E}">
        <p14:creationId xmlns:p14="http://schemas.microsoft.com/office/powerpoint/2010/main" val="128796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5</a:t>
            </a:fld>
            <a:endParaRPr lang="zh-CN" altLang="en-US"/>
          </a:p>
        </p:txBody>
      </p:sp>
    </p:spTree>
    <p:extLst>
      <p:ext uri="{BB962C8B-B14F-4D97-AF65-F5344CB8AC3E}">
        <p14:creationId xmlns:p14="http://schemas.microsoft.com/office/powerpoint/2010/main" val="17629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6</a:t>
            </a:fld>
            <a:endParaRPr lang="zh-CN" altLang="en-US"/>
          </a:p>
        </p:txBody>
      </p:sp>
    </p:spTree>
    <p:extLst>
      <p:ext uri="{BB962C8B-B14F-4D97-AF65-F5344CB8AC3E}">
        <p14:creationId xmlns:p14="http://schemas.microsoft.com/office/powerpoint/2010/main" val="385514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7</a:t>
            </a:fld>
            <a:endParaRPr lang="zh-CN" altLang="en-US"/>
          </a:p>
        </p:txBody>
      </p:sp>
    </p:spTree>
    <p:extLst>
      <p:ext uri="{BB962C8B-B14F-4D97-AF65-F5344CB8AC3E}">
        <p14:creationId xmlns:p14="http://schemas.microsoft.com/office/powerpoint/2010/main" val="2464338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8</a:t>
            </a:fld>
            <a:endParaRPr lang="zh-CN" altLang="en-US"/>
          </a:p>
        </p:txBody>
      </p:sp>
    </p:spTree>
    <p:extLst>
      <p:ext uri="{BB962C8B-B14F-4D97-AF65-F5344CB8AC3E}">
        <p14:creationId xmlns:p14="http://schemas.microsoft.com/office/powerpoint/2010/main" val="3083948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9</a:t>
            </a:fld>
            <a:endParaRPr lang="zh-CN" altLang="en-US"/>
          </a:p>
        </p:txBody>
      </p:sp>
    </p:spTree>
    <p:extLst>
      <p:ext uri="{BB962C8B-B14F-4D97-AF65-F5344CB8AC3E}">
        <p14:creationId xmlns:p14="http://schemas.microsoft.com/office/powerpoint/2010/main" val="245374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CD1DD07-FDF4-4115-A261-C8243DFE7D7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E2527CC8-F25B-4E1C-B988-76E2C0252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pPr eaLnBrk="1" hangingPunct="1">
              <a:spcBef>
                <a:spcPct val="0"/>
              </a:spcBef>
            </a:pPr>
            <a:endParaRPr lang="zh-CN" altLang="en-US"/>
          </a:p>
        </p:txBody>
      </p:sp>
      <p:sp>
        <p:nvSpPr>
          <p:cNvPr id="47108" name="灯片编号占位符 3">
            <a:extLst>
              <a:ext uri="{FF2B5EF4-FFF2-40B4-BE49-F238E27FC236}">
                <a16:creationId xmlns:a16="http://schemas.microsoft.com/office/drawing/2014/main" id="{95BC070D-FD2B-461F-9E1A-D27B00505287}"/>
              </a:ext>
            </a:extLst>
          </p:cNvPr>
          <p:cNvSpPr>
            <a:spLocks noGrp="1" noChangeArrowheads="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spcBef>
                <a:spcPct val="30000"/>
              </a:spcBef>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defRPr>
            </a:lvl9pPr>
          </a:lstStyle>
          <a:p>
            <a:pPr>
              <a:spcBef>
                <a:spcPct val="0"/>
              </a:spcBef>
            </a:pPr>
            <a:fld id="{6A927E1D-530D-49C1-A068-253A798BC31B}" type="slidenum">
              <a:rPr lang="zh-CN" altLang="en-US"/>
              <a:pPr>
                <a:spcBef>
                  <a:spcPct val="0"/>
                </a:spcBef>
              </a:pPr>
              <a:t>10</a:t>
            </a:fld>
            <a:endParaRPr lang="zh-CN" altLang="en-US"/>
          </a:p>
        </p:txBody>
      </p:sp>
    </p:spTree>
    <p:extLst>
      <p:ext uri="{BB962C8B-B14F-4D97-AF65-F5344CB8AC3E}">
        <p14:creationId xmlns:p14="http://schemas.microsoft.com/office/powerpoint/2010/main" val="2448959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8E2273A-D958-483B-AE4D-D6C7BC518B64}"/>
              </a:ext>
            </a:extLst>
          </p:cNvPr>
          <p:cNvSpPr>
            <a:spLocks noChangeArrowheads="1"/>
          </p:cNvSpPr>
          <p:nvPr userDrawn="1"/>
        </p:nvSpPr>
        <p:spPr bwMode="auto">
          <a:xfrm>
            <a:off x="0" y="1968501"/>
            <a:ext cx="9142810"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714" dirty="0">
              <a:solidFill>
                <a:schemeClr val="bg1"/>
              </a:solidFill>
              <a:latin typeface="Calibri"/>
              <a:ea typeface="宋体"/>
              <a:cs typeface="宋体" charset="0"/>
            </a:endParaRPr>
          </a:p>
        </p:txBody>
      </p:sp>
      <p:pic>
        <p:nvPicPr>
          <p:cNvPr id="4" name="图片 3" descr="AW视觉符号.jpg">
            <a:extLst>
              <a:ext uri="{FF2B5EF4-FFF2-40B4-BE49-F238E27FC236}">
                <a16:creationId xmlns:a16="http://schemas.microsoft.com/office/drawing/2014/main" id="{A0FCB16C-DD90-4106-AB92-E87A1E595B25}"/>
              </a:ext>
            </a:extLst>
          </p:cNvPr>
          <p:cNvPicPr>
            <a:picLocks noChangeAspect="1"/>
          </p:cNvPicPr>
          <p:nvPr userDrawn="1"/>
        </p:nvPicPr>
        <p:blipFill>
          <a:blip r:embed="rId2" cstate="print"/>
          <a:stretch>
            <a:fillRect/>
          </a:stretch>
        </p:blipFill>
        <p:spPr>
          <a:xfrm>
            <a:off x="151796" y="2246812"/>
            <a:ext cx="3522764"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4178105" y="2706149"/>
            <a:ext cx="4683967" cy="692150"/>
          </a:xfrm>
        </p:spPr>
        <p:txBody>
          <a:bodyPr/>
          <a:lstStyle>
            <a:lvl1pPr algn="ctr">
              <a:defRPr sz="27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5" name="日期占位符 29">
            <a:extLst>
              <a:ext uri="{FF2B5EF4-FFF2-40B4-BE49-F238E27FC236}">
                <a16:creationId xmlns:a16="http://schemas.microsoft.com/office/drawing/2014/main" id="{8A1A4E5F-8141-4E67-9DED-2776F19E8772}"/>
              </a:ext>
            </a:extLst>
          </p:cNvPr>
          <p:cNvSpPr>
            <a:spLocks noGrp="1"/>
          </p:cNvSpPr>
          <p:nvPr>
            <p:ph type="dt" sz="half" idx="10"/>
          </p:nvPr>
        </p:nvSpPr>
        <p:spPr>
          <a:xfrm>
            <a:off x="5497116" y="3659189"/>
            <a:ext cx="1503759" cy="365125"/>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2021/10/22</a:t>
            </a:fld>
            <a:endParaRPr lang="zh-CN" altLang="en-US" dirty="0"/>
          </a:p>
        </p:txBody>
      </p:sp>
    </p:spTree>
    <p:extLst>
      <p:ext uri="{BB962C8B-B14F-4D97-AF65-F5344CB8AC3E}">
        <p14:creationId xmlns:p14="http://schemas.microsoft.com/office/powerpoint/2010/main" val="1500224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E52A9359-C846-4DEE-9179-3691852EBABC}"/>
              </a:ext>
            </a:extLst>
          </p:cNvPr>
          <p:cNvSpPr>
            <a:spLocks noChangeArrowheads="1"/>
          </p:cNvSpPr>
          <p:nvPr userDrawn="1"/>
        </p:nvSpPr>
        <p:spPr bwMode="auto">
          <a:xfrm>
            <a:off x="7453313" y="6392864"/>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750">
                <a:solidFill>
                  <a:srgbClr val="7F7F7F"/>
                </a:solidFill>
                <a:latin typeface="Arial" panose="020B0604020202020204" pitchFamily="34" charset="0"/>
                <a:cs typeface="Arial" panose="020B0604020202020204" pitchFamily="34" charset="0"/>
              </a:rPr>
              <a:t> </a:t>
            </a:r>
            <a:fld id="{7334110F-554E-42C8-A9ED-D5B538DE0F4F}" type="slidenum">
              <a:rPr lang="en-US" altLang="zh-CN" sz="750" smtClean="0">
                <a:latin typeface="Arial" panose="020B0604020202020204" pitchFamily="34" charset="0"/>
                <a:cs typeface="Arial" panose="020B0604020202020204" pitchFamily="34" charset="0"/>
              </a:rPr>
              <a:pPr algn="ctr" eaLnBrk="1" hangingPunct="1">
                <a:defRPr/>
              </a:pP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29325D67-8F99-45FA-88F9-C17E67C53AD2}"/>
              </a:ext>
            </a:extLst>
          </p:cNvPr>
          <p:cNvCxnSpPr>
            <a:cxnSpLocks/>
            <a:stCxn id="6" idx="3"/>
          </p:cNvCxnSpPr>
          <p:nvPr userDrawn="1"/>
        </p:nvCxnSpPr>
        <p:spPr>
          <a:xfrm>
            <a:off x="7881938" y="6508750"/>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B66D383C-BF49-47B7-83CD-EE8C6F39A5C3}"/>
              </a:ext>
            </a:extLst>
          </p:cNvPr>
          <p:cNvCxnSpPr>
            <a:cxnSpLocks/>
          </p:cNvCxnSpPr>
          <p:nvPr userDrawn="1"/>
        </p:nvCxnSpPr>
        <p:spPr>
          <a:xfrm flipV="1">
            <a:off x="2789635" y="6508750"/>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777108D-79B8-4CEB-9807-C76BD0D93586}"/>
              </a:ext>
            </a:extLst>
          </p:cNvPr>
          <p:cNvSpPr>
            <a:spLocks noChangeArrowheads="1"/>
          </p:cNvSpPr>
          <p:nvPr userDrawn="1"/>
        </p:nvSpPr>
        <p:spPr bwMode="auto">
          <a:xfrm>
            <a:off x="184548" y="915988"/>
            <a:ext cx="7197328"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14"/>
          </a:p>
        </p:txBody>
      </p:sp>
      <p:sp>
        <p:nvSpPr>
          <p:cNvPr id="9" name="AutoShape 23">
            <a:extLst>
              <a:ext uri="{FF2B5EF4-FFF2-40B4-BE49-F238E27FC236}">
                <a16:creationId xmlns:a16="http://schemas.microsoft.com/office/drawing/2014/main" id="{F2DA0A92-18AF-4B26-8C02-C791F11BF5E2}"/>
              </a:ext>
            </a:extLst>
          </p:cNvPr>
          <p:cNvSpPr>
            <a:spLocks noChangeArrowheads="1"/>
          </p:cNvSpPr>
          <p:nvPr userDrawn="1"/>
        </p:nvSpPr>
        <p:spPr bwMode="auto">
          <a:xfrm>
            <a:off x="7381875" y="915988"/>
            <a:ext cx="1491854"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14"/>
          </a:p>
        </p:txBody>
      </p:sp>
      <p:sp>
        <p:nvSpPr>
          <p:cNvPr id="4" name="内容占位符 2"/>
          <p:cNvSpPr>
            <a:spLocks noGrp="1"/>
          </p:cNvSpPr>
          <p:nvPr>
            <p:ph idx="1"/>
          </p:nvPr>
        </p:nvSpPr>
        <p:spPr>
          <a:xfrm>
            <a:off x="317865" y="1754669"/>
            <a:ext cx="8330701" cy="4369231"/>
          </a:xfrm>
        </p:spPr>
        <p:txBody>
          <a:bodyPr>
            <a:noAutofit/>
          </a:bodyPr>
          <a:lstStyle>
            <a:lvl1pPr marL="272117" indent="-272117">
              <a:lnSpc>
                <a:spcPct val="150000"/>
              </a:lnSpc>
              <a:spcBef>
                <a:spcPts val="750"/>
              </a:spcBef>
              <a:buClr>
                <a:srgbClr val="032089"/>
              </a:buClr>
              <a:buFont typeface="Wingdings" panose="05000000000000000000" pitchFamily="2" charset="2"/>
              <a:buChar char="n"/>
              <a:defRPr sz="15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1350"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p:txBody>
      </p:sp>
      <p:sp>
        <p:nvSpPr>
          <p:cNvPr id="2" name="标题 1"/>
          <p:cNvSpPr>
            <a:spLocks noGrp="1"/>
          </p:cNvSpPr>
          <p:nvPr>
            <p:ph type="title"/>
          </p:nvPr>
        </p:nvSpPr>
        <p:spPr>
          <a:xfrm>
            <a:off x="191157" y="359079"/>
            <a:ext cx="8229601" cy="528176"/>
          </a:xfrm>
        </p:spPr>
        <p:txBody>
          <a:bodyPr/>
          <a:lstStyle>
            <a:lvl1pPr>
              <a:defRPr sz="18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317865" y="1138981"/>
            <a:ext cx="8330701" cy="426469"/>
          </a:xfrm>
          <a:noFill/>
          <a:ln>
            <a:noFill/>
          </a:ln>
        </p:spPr>
        <p:txBody>
          <a:bodyPr anchor="ctr">
            <a:noAutofit/>
          </a:bodyPr>
          <a:lstStyle>
            <a:lvl1pPr marL="0" indent="0">
              <a:buNone/>
              <a:defRPr lang="zh-CN" altLang="en-US" sz="15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327813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CE67F10F-4E1F-4E56-AE32-CA90C6166EE5}"/>
              </a:ext>
            </a:extLst>
          </p:cNvPr>
          <p:cNvSpPr>
            <a:spLocks noChangeArrowheads="1"/>
          </p:cNvSpPr>
          <p:nvPr userDrawn="1"/>
        </p:nvSpPr>
        <p:spPr bwMode="auto">
          <a:xfrm>
            <a:off x="7453313" y="6392864"/>
            <a:ext cx="428625"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750">
                <a:solidFill>
                  <a:srgbClr val="7F7F7F"/>
                </a:solidFill>
                <a:latin typeface="Arial" panose="020B0604020202020204" pitchFamily="34" charset="0"/>
                <a:cs typeface="Arial" panose="020B0604020202020204" pitchFamily="34" charset="0"/>
              </a:rPr>
              <a:t> </a:t>
            </a:r>
            <a:fld id="{D9467767-FB9E-4EB1-BDF9-14E43F14637C}" type="slidenum">
              <a:rPr lang="en-US" altLang="zh-CN" sz="750" smtClean="0">
                <a:latin typeface="Arial" panose="020B0604020202020204" pitchFamily="34" charset="0"/>
                <a:cs typeface="Arial" panose="020B0604020202020204" pitchFamily="34" charset="0"/>
              </a:rPr>
              <a:pPr algn="ctr" eaLnBrk="1" hangingPunct="1">
                <a:defRPr/>
              </a:pPr>
              <a:t>‹#›</a:t>
            </a:fld>
            <a:endParaRPr lang="en-US" altLang="zh-CN" sz="750">
              <a:latin typeface="Arial" panose="020B0604020202020204" pitchFamily="34" charset="0"/>
              <a:cs typeface="Arial" panose="020B0604020202020204" pitchFamily="34" charset="0"/>
            </a:endParaRPr>
          </a:p>
        </p:txBody>
      </p:sp>
      <p:cxnSp>
        <p:nvCxnSpPr>
          <p:cNvPr id="4" name="直接连接符 19">
            <a:extLst>
              <a:ext uri="{FF2B5EF4-FFF2-40B4-BE49-F238E27FC236}">
                <a16:creationId xmlns:a16="http://schemas.microsoft.com/office/drawing/2014/main" id="{7682C204-EEB2-479A-A356-5DEEC7AE267E}"/>
              </a:ext>
            </a:extLst>
          </p:cNvPr>
          <p:cNvCxnSpPr>
            <a:stCxn id="6" idx="3"/>
          </p:cNvCxnSpPr>
          <p:nvPr userDrawn="1"/>
        </p:nvCxnSpPr>
        <p:spPr>
          <a:xfrm>
            <a:off x="7881938" y="6508750"/>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5" name="直接连接符 14">
            <a:extLst>
              <a:ext uri="{FF2B5EF4-FFF2-40B4-BE49-F238E27FC236}">
                <a16:creationId xmlns:a16="http://schemas.microsoft.com/office/drawing/2014/main" id="{A814623B-3366-44AB-B600-6B4AAA260DB3}"/>
              </a:ext>
            </a:extLst>
          </p:cNvPr>
          <p:cNvCxnSpPr/>
          <p:nvPr userDrawn="1"/>
        </p:nvCxnSpPr>
        <p:spPr>
          <a:xfrm flipV="1">
            <a:off x="2789635" y="6508750"/>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6" name="AutoShape 23">
            <a:extLst>
              <a:ext uri="{FF2B5EF4-FFF2-40B4-BE49-F238E27FC236}">
                <a16:creationId xmlns:a16="http://schemas.microsoft.com/office/drawing/2014/main" id="{EAB06A54-672E-49E5-8290-1A21464D6407}"/>
              </a:ext>
            </a:extLst>
          </p:cNvPr>
          <p:cNvSpPr>
            <a:spLocks noChangeArrowheads="1"/>
          </p:cNvSpPr>
          <p:nvPr userDrawn="1"/>
        </p:nvSpPr>
        <p:spPr bwMode="auto">
          <a:xfrm>
            <a:off x="184548" y="915988"/>
            <a:ext cx="7197328"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3"/>
          </a:p>
        </p:txBody>
      </p:sp>
      <p:sp>
        <p:nvSpPr>
          <p:cNvPr id="7" name="AutoShape 23">
            <a:extLst>
              <a:ext uri="{FF2B5EF4-FFF2-40B4-BE49-F238E27FC236}">
                <a16:creationId xmlns:a16="http://schemas.microsoft.com/office/drawing/2014/main" id="{B156EBC3-F703-4F52-B6EC-93D73AA728E4}"/>
              </a:ext>
            </a:extLst>
          </p:cNvPr>
          <p:cNvSpPr>
            <a:spLocks noChangeArrowheads="1"/>
          </p:cNvSpPr>
          <p:nvPr userDrawn="1"/>
        </p:nvSpPr>
        <p:spPr bwMode="auto">
          <a:xfrm>
            <a:off x="7381875" y="915988"/>
            <a:ext cx="1491854"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3"/>
          </a:p>
        </p:txBody>
      </p:sp>
      <p:sp>
        <p:nvSpPr>
          <p:cNvPr id="2" name="标题 1"/>
          <p:cNvSpPr>
            <a:spLocks noGrp="1"/>
          </p:cNvSpPr>
          <p:nvPr>
            <p:ph type="title"/>
          </p:nvPr>
        </p:nvSpPr>
        <p:spPr>
          <a:xfrm>
            <a:off x="191157" y="359079"/>
            <a:ext cx="8229601" cy="528176"/>
          </a:xfrm>
        </p:spPr>
        <p:txBody>
          <a:bodyPr/>
          <a:lstStyle>
            <a:lvl1pPr algn="l">
              <a:defRPr sz="18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581385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838FFA0-3DF1-439E-93A7-17519A8427C8}"/>
              </a:ext>
            </a:extLst>
          </p:cNvPr>
          <p:cNvSpPr>
            <a:spLocks noGrp="1"/>
          </p:cNvSpPr>
          <p:nvPr>
            <p:ph type="title"/>
          </p:nvPr>
        </p:nvSpPr>
        <p:spPr bwMode="auto">
          <a:xfrm>
            <a:off x="191691" y="195263"/>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F4FDFB-923A-48B7-9C72-919FB14AE269}"/>
              </a:ext>
            </a:extLst>
          </p:cNvPr>
          <p:cNvSpPr>
            <a:spLocks noGrp="1"/>
          </p:cNvSpPr>
          <p:nvPr>
            <p:ph type="body" idx="1"/>
          </p:nvPr>
        </p:nvSpPr>
        <p:spPr bwMode="auto">
          <a:xfrm>
            <a:off x="316706" y="1187451"/>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75945C32-2A86-4899-BE8C-4B829FFF4C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23E6E398-29B0-4247-B1B4-5456FEF80EDE}" type="datetimeFigureOut">
              <a:rPr lang="zh-CN" altLang="en-US"/>
              <a:pPr>
                <a:defRPr/>
              </a:pPr>
              <a:t>2021/10/22</a:t>
            </a:fld>
            <a:endParaRPr lang="zh-CN" altLang="en-US"/>
          </a:p>
        </p:txBody>
      </p:sp>
      <p:sp>
        <p:nvSpPr>
          <p:cNvPr id="13" name="页脚占位符 12">
            <a:extLst>
              <a:ext uri="{FF2B5EF4-FFF2-40B4-BE49-F238E27FC236}">
                <a16:creationId xmlns:a16="http://schemas.microsoft.com/office/drawing/2014/main" id="{9A701CF6-D6CA-45DB-8DE6-4758CAF26CE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1282D1A1-2FAF-4B96-8F31-585382A8A2BE}"/>
              </a:ext>
            </a:extLst>
          </p:cNvPr>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rgbClr val="898989"/>
                </a:solidFill>
              </a:defRPr>
            </a:lvl1pPr>
          </a:lstStyle>
          <a:p>
            <a:pPr>
              <a:defRPr/>
            </a:pPr>
            <a:fld id="{030340A2-F8D0-43A0-A5CE-AB69B114C7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17" r:id="rId1"/>
    <p:sldLayoutId id="2147484019" r:id="rId2"/>
    <p:sldLayoutId id="214748402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rtl="0" eaLnBrk="0" fontAlgn="base" hangingPunct="0">
        <a:spcBef>
          <a:spcPct val="0"/>
        </a:spcBef>
        <a:spcAft>
          <a:spcPct val="0"/>
        </a:spcAft>
        <a:defRPr kumimoji="1" sz="1875">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5pPr>
      <a:lvl6pPr marL="362822" algn="l" rtl="0" eaLnBrk="0" fontAlgn="base" hangingPunct="0">
        <a:spcBef>
          <a:spcPct val="0"/>
        </a:spcBef>
        <a:spcAft>
          <a:spcPct val="0"/>
        </a:spcAft>
        <a:defRPr sz="1904">
          <a:solidFill>
            <a:schemeClr val="tx1"/>
          </a:solidFill>
          <a:latin typeface="Calibri" pitchFamily="34" charset="0"/>
          <a:ea typeface="黑体" pitchFamily="2" charset="-122"/>
        </a:defRPr>
      </a:lvl6pPr>
      <a:lvl7pPr marL="725645" algn="l" rtl="0" eaLnBrk="0" fontAlgn="base" hangingPunct="0">
        <a:spcBef>
          <a:spcPct val="0"/>
        </a:spcBef>
        <a:spcAft>
          <a:spcPct val="0"/>
        </a:spcAft>
        <a:defRPr sz="1904">
          <a:solidFill>
            <a:schemeClr val="tx1"/>
          </a:solidFill>
          <a:latin typeface="Calibri" pitchFamily="34" charset="0"/>
          <a:ea typeface="黑体" pitchFamily="2" charset="-122"/>
        </a:defRPr>
      </a:lvl7pPr>
      <a:lvl8pPr marL="1088468" algn="l" rtl="0" eaLnBrk="0" fontAlgn="base" hangingPunct="0">
        <a:spcBef>
          <a:spcPct val="0"/>
        </a:spcBef>
        <a:spcAft>
          <a:spcPct val="0"/>
        </a:spcAft>
        <a:defRPr sz="1904">
          <a:solidFill>
            <a:schemeClr val="tx1"/>
          </a:solidFill>
          <a:latin typeface="Calibri" pitchFamily="34" charset="0"/>
          <a:ea typeface="黑体" pitchFamily="2" charset="-122"/>
        </a:defRPr>
      </a:lvl8pPr>
      <a:lvl9pPr marL="1451290" algn="l" rtl="0" eaLnBrk="0" fontAlgn="base" hangingPunct="0">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
            <a:extLst>
              <a:ext uri="{FF2B5EF4-FFF2-40B4-BE49-F238E27FC236}">
                <a16:creationId xmlns:a16="http://schemas.microsoft.com/office/drawing/2014/main" id="{A33AB1D5-A3D8-4BD0-82FE-EEAC5F1CE02D}"/>
              </a:ext>
            </a:extLst>
          </p:cNvPr>
          <p:cNvSpPr>
            <a:spLocks noGrp="1"/>
          </p:cNvSpPr>
          <p:nvPr>
            <p:ph type="title"/>
          </p:nvPr>
        </p:nvSpPr>
        <p:spPr>
          <a:xfrm>
            <a:off x="4207455" y="2793623"/>
            <a:ext cx="4115788" cy="519113"/>
          </a:xfrm>
        </p:spPr>
        <p:txBody>
          <a:bodyPr/>
          <a:lstStyle/>
          <a:p>
            <a:r>
              <a:rPr lang="zh-CN" altLang="en-US" sz="4000"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第</a:t>
            </a:r>
            <a:r>
              <a:rPr lang="en-US" altLang="zh-CN" sz="4000"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6</a:t>
            </a:r>
            <a:r>
              <a:rPr lang="zh-CN" altLang="en-US" sz="4000"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章    广义表</a:t>
            </a:r>
          </a:p>
        </p:txBody>
      </p:sp>
      <p:sp>
        <p:nvSpPr>
          <p:cNvPr id="4" name="文本框 3">
            <a:extLst>
              <a:ext uri="{FF2B5EF4-FFF2-40B4-BE49-F238E27FC236}">
                <a16:creationId xmlns:a16="http://schemas.microsoft.com/office/drawing/2014/main" id="{F8D20620-53BD-4232-97F7-F28FCBC8FE5E}"/>
              </a:ext>
            </a:extLst>
          </p:cNvPr>
          <p:cNvSpPr txBox="1"/>
          <p:nvPr/>
        </p:nvSpPr>
        <p:spPr>
          <a:xfrm>
            <a:off x="3759445" y="4653140"/>
            <a:ext cx="5297000" cy="1292662"/>
          </a:xfrm>
          <a:prstGeom prst="rect">
            <a:avLst/>
          </a:prstGeom>
          <a:noFill/>
        </p:spPr>
        <p:txBody>
          <a:bodyPr wrap="square" rtlCol="0">
            <a:spAutoFit/>
          </a:bodyPr>
          <a:lstStyle/>
          <a:p>
            <a:pPr algn="ctr"/>
            <a:r>
              <a:rPr lang="zh-CN" altLang="en-US" b="1" dirty="0">
                <a:solidFill>
                  <a:srgbClr val="00428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南京师范大学  计算机与电子信息学院</a:t>
            </a:r>
            <a:r>
              <a:rPr lang="en-US" altLang="zh-CN" b="1" dirty="0">
                <a:solidFill>
                  <a:srgbClr val="00428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algn="ctr"/>
            <a:r>
              <a:rPr lang="zh-CN" altLang="en-US" b="1" dirty="0">
                <a:solidFill>
                  <a:srgbClr val="00428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人工智能学院 </a:t>
            </a:r>
            <a:endParaRPr lang="en-US" altLang="zh-CN" b="1" dirty="0">
              <a:solidFill>
                <a:srgbClr val="00428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endParaRPr lang="en-US" altLang="zh-CN" sz="2100" b="1">
              <a:solidFill>
                <a:srgbClr val="00428E"/>
              </a:solidFill>
              <a:effectLst>
                <a:outerShdw blurRad="38100" dist="38100" dir="2700000" algn="tl">
                  <a:srgbClr val="000000">
                    <a:alpha val="43137"/>
                  </a:srgbClr>
                </a:outerShdw>
              </a:effectLst>
              <a:latin typeface="迷你简启体" panose="03000509000000000000" pitchFamily="65" charset="-122"/>
              <a:ea typeface="迷你简启体" panose="03000509000000000000" pitchFamily="65" charset="-122"/>
            </a:endParaRPr>
          </a:p>
          <a:p>
            <a:pPr algn="ctr"/>
            <a:r>
              <a:rPr lang="zh-CN" altLang="en-US" sz="2100" b="1">
                <a:solidFill>
                  <a:srgbClr val="00428E"/>
                </a:solidFill>
                <a:effectLst>
                  <a:outerShdw blurRad="38100" dist="38100" dir="2700000" algn="tl">
                    <a:srgbClr val="000000">
                      <a:alpha val="43137"/>
                    </a:srgbClr>
                  </a:outerShdw>
                </a:effectLst>
                <a:latin typeface="迷你简启体" panose="03000509000000000000" pitchFamily="65" charset="-122"/>
                <a:ea typeface="迷你简启体" panose="03000509000000000000" pitchFamily="65" charset="-122"/>
              </a:rPr>
              <a:t>陈    </a:t>
            </a:r>
            <a:r>
              <a:rPr lang="zh-CN" altLang="en-US" sz="2100" b="1" dirty="0">
                <a:solidFill>
                  <a:srgbClr val="00428E"/>
                </a:solidFill>
                <a:effectLst>
                  <a:outerShdw blurRad="38100" dist="38100" dir="2700000" algn="tl">
                    <a:srgbClr val="000000">
                      <a:alpha val="43137"/>
                    </a:srgbClr>
                  </a:outerShdw>
                </a:effectLst>
                <a:latin typeface="迷你简启体" panose="03000509000000000000" pitchFamily="65" charset="-122"/>
                <a:ea typeface="迷你简启体" panose="03000509000000000000" pitchFamily="65" charset="-122"/>
              </a:rPr>
              <a:t>波</a:t>
            </a:r>
            <a:r>
              <a:rPr lang="zh-CN" altLang="en-US" b="1" dirty="0">
                <a:solidFill>
                  <a:srgbClr val="00428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教授   博士</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6.1  </a:t>
            </a:r>
            <a:r>
              <a:rPr lang="zh-CN" altLang="en-US" sz="2800" kern="1200" dirty="0">
                <a:solidFill>
                  <a:srgbClr val="002060"/>
                </a:solidFill>
                <a:effectLst>
                  <a:outerShdw blurRad="38100" dist="38100" dir="2700000" algn="tl">
                    <a:srgbClr val="C0C0C0"/>
                  </a:outerShdw>
                </a:effectLst>
                <a:cs typeface="+mn-cs"/>
              </a:rPr>
              <a:t>广义表的基本概念</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3">
            <a:extLst>
              <a:ext uri="{FF2B5EF4-FFF2-40B4-BE49-F238E27FC236}">
                <a16:creationId xmlns:a16="http://schemas.microsoft.com/office/drawing/2014/main" id="{9CE545BD-812E-4896-9CF7-9006E226EB67}"/>
              </a:ext>
            </a:extLst>
          </p:cNvPr>
          <p:cNvSpPr txBox="1">
            <a:spLocks noChangeArrowheads="1"/>
          </p:cNvSpPr>
          <p:nvPr/>
        </p:nvSpPr>
        <p:spPr>
          <a:xfrm>
            <a:off x="457200" y="1231518"/>
            <a:ext cx="8229600"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个数据元素的有限序列，记作：</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GList＝(</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kern="0" baseline="-2500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kern="0" baseline="-2500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0" baseline="-2500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其中： </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GList</a:t>
            </a:r>
            <a:r>
              <a:rPr lang="zh-CN" altLang="en-US"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是广义表的名称，</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kern="0" baseline="-2500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GList</a:t>
            </a:r>
            <a:r>
              <a:rPr lang="zh-CN" altLang="en-US"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的成员（或直接元素），它可以是单个的数据元素，也可以是一个广义表，分别称为</a:t>
            </a:r>
            <a:r>
              <a:rPr lang="en-US" altLang="zh-CN"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GList</a:t>
            </a:r>
            <a:r>
              <a:rPr lang="zh-CN" altLang="en-US" sz="2400" b="1" kern="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的单元素（或原子）和子表。</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78936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6.1  </a:t>
            </a:r>
            <a:r>
              <a:rPr lang="zh-CN" altLang="en-US" sz="2800" kern="1200" dirty="0">
                <a:solidFill>
                  <a:srgbClr val="002060"/>
                </a:solidFill>
                <a:effectLst>
                  <a:outerShdw blurRad="38100" dist="38100" dir="2700000" algn="tl">
                    <a:srgbClr val="C0C0C0"/>
                  </a:outerShdw>
                </a:effectLst>
                <a:cs typeface="+mn-cs"/>
              </a:rPr>
              <a:t>广义表的基本概念</a:t>
            </a:r>
            <a:endParaRPr lang="en-US" altLang="zh-CN" sz="2800" kern="1200" dirty="0">
              <a:solidFill>
                <a:srgbClr val="002060"/>
              </a:solidFill>
              <a:effectLst>
                <a:outerShdw blurRad="38100" dist="38100" dir="2700000" algn="tl">
                  <a:srgbClr val="C0C0C0"/>
                </a:outerShdw>
              </a:effectLst>
              <a:cs typeface="+mn-cs"/>
            </a:endParaRPr>
          </a:p>
        </p:txBody>
      </p:sp>
      <p:sp>
        <p:nvSpPr>
          <p:cNvPr id="5" name="Rectangle 3">
            <a:extLst>
              <a:ext uri="{FF2B5EF4-FFF2-40B4-BE49-F238E27FC236}">
                <a16:creationId xmlns:a16="http://schemas.microsoft.com/office/drawing/2014/main" id="{2F1203AF-E3AF-4993-9936-D273F7C4BFF0}"/>
              </a:ext>
            </a:extLst>
          </p:cNvPr>
          <p:cNvSpPr txBox="1">
            <a:spLocks noChangeArrowheads="1"/>
          </p:cNvSpPr>
          <p:nvPr/>
        </p:nvSpPr>
        <p:spPr>
          <a:xfrm>
            <a:off x="526027" y="1176434"/>
            <a:ext cx="8229600"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zh-CN"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长度</a:t>
            </a:r>
            <a:r>
              <a:rPr lang="zh-CN"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：广义表中直接元素的个数；</a:t>
            </a:r>
          </a:p>
          <a:p>
            <a:r>
              <a:rPr lang="zh-CN" altLang="zh-CN"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深度</a:t>
            </a:r>
            <a:r>
              <a:rPr lang="zh-CN"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：广义表中括号的最大嵌套层数。</a:t>
            </a:r>
          </a:p>
          <a:p>
            <a:r>
              <a:rPr lang="zh-CN" altLang="zh-CN"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表头</a:t>
            </a:r>
            <a:r>
              <a:rPr lang="zh-CN"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：广义表非空时，称第一个</a:t>
            </a:r>
            <a:r>
              <a:rPr lang="zh-CN" altLang="zh-CN"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元素</a:t>
            </a:r>
            <a:r>
              <a:rPr lang="zh-CN"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为表头；</a:t>
            </a:r>
          </a:p>
          <a:p>
            <a:r>
              <a:rPr lang="zh-CN" altLang="zh-CN"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表尾</a:t>
            </a:r>
            <a:r>
              <a:rPr lang="zh-CN"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：广义表中除表头外</a:t>
            </a:r>
            <a:r>
              <a:rPr lang="zh-CN" altLang="zh-CN"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其余元素组成的广义表</a:t>
            </a:r>
            <a:r>
              <a:rPr lang="zh-CN" altLang="zh-CN"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zh-CN" altLang="en-US"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zh-CN"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表头、表尾</a:t>
            </a:r>
            <a:r>
              <a:rPr lang="zh-CN"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概念的重要性体现在，它们既是广义表的元素存取方法、广义表的分解方法，也暗示了广义表的构造方法。</a:t>
            </a:r>
          </a:p>
        </p:txBody>
      </p:sp>
    </p:spTree>
    <p:extLst>
      <p:ext uri="{BB962C8B-B14F-4D97-AF65-F5344CB8AC3E}">
        <p14:creationId xmlns:p14="http://schemas.microsoft.com/office/powerpoint/2010/main" val="2838519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6.1  </a:t>
            </a:r>
            <a:r>
              <a:rPr lang="zh-CN" altLang="en-US" sz="2800" kern="1200" dirty="0">
                <a:solidFill>
                  <a:srgbClr val="002060"/>
                </a:solidFill>
                <a:effectLst>
                  <a:outerShdw blurRad="38100" dist="38100" dir="2700000" algn="tl">
                    <a:srgbClr val="C0C0C0"/>
                  </a:outerShdw>
                </a:effectLst>
                <a:cs typeface="+mn-cs"/>
              </a:rPr>
              <a:t>广义表的基本概念</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46">
            <a:extLst>
              <a:ext uri="{FF2B5EF4-FFF2-40B4-BE49-F238E27FC236}">
                <a16:creationId xmlns:a16="http://schemas.microsoft.com/office/drawing/2014/main" id="{9B56D32D-A2B7-4B30-8533-EFFFD0A7CED8}"/>
              </a:ext>
            </a:extLst>
          </p:cNvPr>
          <p:cNvSpPr txBox="1">
            <a:spLocks noChangeArrowheads="1"/>
          </p:cNvSpPr>
          <p:nvPr/>
        </p:nvSpPr>
        <p:spPr bwMode="auto">
          <a:xfrm>
            <a:off x="533214" y="1241865"/>
            <a:ext cx="303074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800" b="1">
                <a:solidFill>
                  <a:schemeClr val="tx1"/>
                </a:solidFill>
                <a:latin typeface="微软雅黑" panose="020B0503020204020204" pitchFamily="34" charset="-122"/>
                <a:ea typeface="微软雅黑" panose="020B0503020204020204" pitchFamily="34" charset="-122"/>
                <a:cs typeface="微软雅黑" charset="0"/>
              </a:defRPr>
            </a:lvl1pPr>
            <a:lvl2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5pPr>
            <a:lvl6pPr marL="362822" algn="l" rtl="0" eaLnBrk="0" fontAlgn="base" hangingPunct="0">
              <a:spcBef>
                <a:spcPct val="0"/>
              </a:spcBef>
              <a:spcAft>
                <a:spcPct val="0"/>
              </a:spcAft>
              <a:defRPr sz="1904">
                <a:solidFill>
                  <a:schemeClr val="tx1"/>
                </a:solidFill>
                <a:latin typeface="Calibri" pitchFamily="34" charset="0"/>
                <a:ea typeface="黑体" pitchFamily="2" charset="-122"/>
              </a:defRPr>
            </a:lvl6pPr>
            <a:lvl7pPr marL="725645" algn="l" rtl="0" eaLnBrk="0" fontAlgn="base" hangingPunct="0">
              <a:spcBef>
                <a:spcPct val="0"/>
              </a:spcBef>
              <a:spcAft>
                <a:spcPct val="0"/>
              </a:spcAft>
              <a:defRPr sz="1904">
                <a:solidFill>
                  <a:schemeClr val="tx1"/>
                </a:solidFill>
                <a:latin typeface="Calibri" pitchFamily="34" charset="0"/>
                <a:ea typeface="黑体" pitchFamily="2" charset="-122"/>
              </a:defRPr>
            </a:lvl7pPr>
            <a:lvl8pPr marL="1088468" algn="l" rtl="0" eaLnBrk="0" fontAlgn="base" hangingPunct="0">
              <a:spcBef>
                <a:spcPct val="0"/>
              </a:spcBef>
              <a:spcAft>
                <a:spcPct val="0"/>
              </a:spcAft>
              <a:defRPr sz="1904">
                <a:solidFill>
                  <a:schemeClr val="tx1"/>
                </a:solidFill>
                <a:latin typeface="Calibri" pitchFamily="34" charset="0"/>
                <a:ea typeface="黑体" pitchFamily="2" charset="-122"/>
              </a:defRPr>
            </a:lvl8pPr>
            <a:lvl9pPr marL="1451290" algn="l" rtl="0" eaLnBrk="0" fontAlgn="base" hangingPunct="0">
              <a:spcBef>
                <a:spcPct val="0"/>
              </a:spcBef>
              <a:spcAft>
                <a:spcPct val="0"/>
              </a:spcAft>
              <a:defRPr sz="1904">
                <a:solidFill>
                  <a:schemeClr val="tx1"/>
                </a:solidFill>
                <a:latin typeface="Calibri" pitchFamily="34" charset="0"/>
                <a:ea typeface="黑体" pitchFamily="2" charset="-122"/>
              </a:defRPr>
            </a:lvl9pPr>
          </a:lstStyle>
          <a:p>
            <a:r>
              <a:rPr lang="zh-CN" altLang="en-US" sz="2400" kern="0">
                <a:solidFill>
                  <a:srgbClr val="FF0000"/>
                </a:solidFill>
                <a:effectLst>
                  <a:outerShdw blurRad="38100" dist="38100" dir="2700000" algn="tl">
                    <a:srgbClr val="C0C0C0"/>
                  </a:outerShdw>
                </a:effectLst>
              </a:rPr>
              <a:t>广义表的示例   </a:t>
            </a:r>
            <a:r>
              <a:rPr lang="en-US" altLang="zh-CN" sz="2400" kern="0">
                <a:solidFill>
                  <a:srgbClr val="FF0000"/>
                </a:solidFill>
                <a:effectLst>
                  <a:outerShdw blurRad="38100" dist="38100" dir="2700000" algn="tl">
                    <a:srgbClr val="C0C0C0"/>
                  </a:outerShdw>
                </a:effectLst>
              </a:rPr>
              <a:t>p87</a:t>
            </a:r>
            <a:endParaRPr lang="en-US" altLang="zh-CN" sz="2400" kern="0" dirty="0">
              <a:solidFill>
                <a:srgbClr val="FF0000"/>
              </a:solidFill>
              <a:effectLst>
                <a:outerShdw blurRad="38100" dist="38100" dir="2700000" algn="tl">
                  <a:srgbClr val="C0C0C0"/>
                </a:outerShdw>
              </a:effectLst>
            </a:endParaRPr>
          </a:p>
        </p:txBody>
      </p:sp>
      <p:sp>
        <p:nvSpPr>
          <p:cNvPr id="6" name="Rectangle 3">
            <a:extLst>
              <a:ext uri="{FF2B5EF4-FFF2-40B4-BE49-F238E27FC236}">
                <a16:creationId xmlns:a16="http://schemas.microsoft.com/office/drawing/2014/main" id="{D455C2CA-8C41-4F03-9A09-AEA34BDA0961}"/>
              </a:ext>
            </a:extLst>
          </p:cNvPr>
          <p:cNvSpPr txBox="1">
            <a:spLocks noChangeArrowheads="1"/>
          </p:cNvSpPr>
          <p:nvPr/>
        </p:nvSpPr>
        <p:spPr>
          <a:xfrm>
            <a:off x="760412" y="2122373"/>
            <a:ext cx="4323871" cy="16894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 )</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B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b,c</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C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b,c,d</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),e)</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D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 (</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a,b</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),c,(d,(</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e,f</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),g)) </a:t>
            </a: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E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 ((), ()),b)</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p:txBody>
      </p:sp>
      <p:grpSp>
        <p:nvGrpSpPr>
          <p:cNvPr id="7" name="Group 43">
            <a:extLst>
              <a:ext uri="{FF2B5EF4-FFF2-40B4-BE49-F238E27FC236}">
                <a16:creationId xmlns:a16="http://schemas.microsoft.com/office/drawing/2014/main" id="{DB9001FB-2495-4666-B3BC-79DFB64CF862}"/>
              </a:ext>
            </a:extLst>
          </p:cNvPr>
          <p:cNvGrpSpPr>
            <a:grpSpLocks/>
          </p:cNvGrpSpPr>
          <p:nvPr/>
        </p:nvGrpSpPr>
        <p:grpSpPr bwMode="auto">
          <a:xfrm>
            <a:off x="969963" y="4781550"/>
            <a:ext cx="6254749" cy="485775"/>
            <a:chOff x="729" y="2874"/>
            <a:chExt cx="3940" cy="306"/>
          </a:xfrm>
        </p:grpSpPr>
        <p:sp>
          <p:nvSpPr>
            <p:cNvPr id="8" name="Text Box 44">
              <a:extLst>
                <a:ext uri="{FF2B5EF4-FFF2-40B4-BE49-F238E27FC236}">
                  <a16:creationId xmlns:a16="http://schemas.microsoft.com/office/drawing/2014/main" id="{79A5AFC1-BCB8-41FF-A6CC-F553AB08843E}"/>
                </a:ext>
              </a:extLst>
            </p:cNvPr>
            <p:cNvSpPr txBox="1">
              <a:spLocks noChangeArrowheads="1"/>
            </p:cNvSpPr>
            <p:nvPr/>
          </p:nvSpPr>
          <p:spPr bwMode="auto">
            <a:xfrm>
              <a:off x="1069" y="2874"/>
              <a:ext cx="36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长度？深度？表头？表尾？</a:t>
              </a:r>
            </a:p>
          </p:txBody>
        </p:sp>
        <p:graphicFrame>
          <p:nvGraphicFramePr>
            <p:cNvPr id="9" name="Object 45">
              <a:extLst>
                <a:ext uri="{FF2B5EF4-FFF2-40B4-BE49-F238E27FC236}">
                  <a16:creationId xmlns:a16="http://schemas.microsoft.com/office/drawing/2014/main" id="{69FA91A5-59F3-4A76-AAE9-1BA84048966A}"/>
                </a:ext>
              </a:extLst>
            </p:cNvPr>
            <p:cNvGraphicFramePr>
              <a:graphicFrameLocks noChangeAspect="1"/>
            </p:cNvGraphicFramePr>
            <p:nvPr>
              <p:extLst>
                <p:ext uri="{D42A27DB-BD31-4B8C-83A1-F6EECF244321}">
                  <p14:modId xmlns:p14="http://schemas.microsoft.com/office/powerpoint/2010/main" val="3997278802"/>
                </p:ext>
              </p:extLst>
            </p:nvPr>
          </p:nvGraphicFramePr>
          <p:xfrm>
            <a:off x="729" y="2874"/>
            <a:ext cx="312" cy="306"/>
          </p:xfrm>
          <a:graphic>
            <a:graphicData uri="http://schemas.openxmlformats.org/presentationml/2006/ole">
              <mc:AlternateContent xmlns:mc="http://schemas.openxmlformats.org/markup-compatibility/2006">
                <mc:Choice xmlns:v="urn:schemas-microsoft-com:vml" Requires="v">
                  <p:oleObj name="Clip" r:id="rId3" imgW="861120" imgH="844560" progId="MS_ClipArt_Gallery.5">
                    <p:embed/>
                  </p:oleObj>
                </mc:Choice>
                <mc:Fallback>
                  <p:oleObj name="Clip" r:id="rId3" imgW="861120" imgH="844560" progId="MS_ClipArt_Gallery.5">
                    <p:embed/>
                    <p:pic>
                      <p:nvPicPr>
                        <p:cNvPr id="61485"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 y="2874"/>
                          <a:ext cx="312"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091211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6.1  </a:t>
            </a:r>
            <a:r>
              <a:rPr lang="zh-CN" altLang="en-US" sz="2800" kern="1200" dirty="0">
                <a:solidFill>
                  <a:srgbClr val="002060"/>
                </a:solidFill>
                <a:effectLst>
                  <a:outerShdw blurRad="38100" dist="38100" dir="2700000" algn="tl">
                    <a:srgbClr val="C0C0C0"/>
                  </a:outerShdw>
                </a:effectLst>
                <a:cs typeface="+mn-cs"/>
              </a:rPr>
              <a:t>广义表的基本概念</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46">
            <a:extLst>
              <a:ext uri="{FF2B5EF4-FFF2-40B4-BE49-F238E27FC236}">
                <a16:creationId xmlns:a16="http://schemas.microsoft.com/office/drawing/2014/main" id="{9B56D32D-A2B7-4B30-8533-EFFFD0A7CED8}"/>
              </a:ext>
            </a:extLst>
          </p:cNvPr>
          <p:cNvSpPr txBox="1">
            <a:spLocks noChangeArrowheads="1"/>
          </p:cNvSpPr>
          <p:nvPr/>
        </p:nvSpPr>
        <p:spPr bwMode="auto">
          <a:xfrm>
            <a:off x="533214" y="1241865"/>
            <a:ext cx="303074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800" b="1">
                <a:solidFill>
                  <a:schemeClr val="tx1"/>
                </a:solidFill>
                <a:latin typeface="微软雅黑" panose="020B0503020204020204" pitchFamily="34" charset="-122"/>
                <a:ea typeface="微软雅黑" panose="020B0503020204020204" pitchFamily="34" charset="-122"/>
                <a:cs typeface="微软雅黑" charset="0"/>
              </a:defRPr>
            </a:lvl1pPr>
            <a:lvl2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1875">
                <a:solidFill>
                  <a:schemeClr val="tx1"/>
                </a:solidFill>
                <a:latin typeface="Calibri" pitchFamily="34" charset="0"/>
                <a:ea typeface="微软雅黑" pitchFamily="34" charset="-122"/>
                <a:cs typeface="微软雅黑" charset="0"/>
              </a:defRPr>
            </a:lvl5pPr>
            <a:lvl6pPr marL="362822" algn="l" rtl="0" eaLnBrk="0" fontAlgn="base" hangingPunct="0">
              <a:spcBef>
                <a:spcPct val="0"/>
              </a:spcBef>
              <a:spcAft>
                <a:spcPct val="0"/>
              </a:spcAft>
              <a:defRPr sz="1904">
                <a:solidFill>
                  <a:schemeClr val="tx1"/>
                </a:solidFill>
                <a:latin typeface="Calibri" pitchFamily="34" charset="0"/>
                <a:ea typeface="黑体" pitchFamily="2" charset="-122"/>
              </a:defRPr>
            </a:lvl6pPr>
            <a:lvl7pPr marL="725645" algn="l" rtl="0" eaLnBrk="0" fontAlgn="base" hangingPunct="0">
              <a:spcBef>
                <a:spcPct val="0"/>
              </a:spcBef>
              <a:spcAft>
                <a:spcPct val="0"/>
              </a:spcAft>
              <a:defRPr sz="1904">
                <a:solidFill>
                  <a:schemeClr val="tx1"/>
                </a:solidFill>
                <a:latin typeface="Calibri" pitchFamily="34" charset="0"/>
                <a:ea typeface="黑体" pitchFamily="2" charset="-122"/>
              </a:defRPr>
            </a:lvl7pPr>
            <a:lvl8pPr marL="1088468" algn="l" rtl="0" eaLnBrk="0" fontAlgn="base" hangingPunct="0">
              <a:spcBef>
                <a:spcPct val="0"/>
              </a:spcBef>
              <a:spcAft>
                <a:spcPct val="0"/>
              </a:spcAft>
              <a:defRPr sz="1904">
                <a:solidFill>
                  <a:schemeClr val="tx1"/>
                </a:solidFill>
                <a:latin typeface="Calibri" pitchFamily="34" charset="0"/>
                <a:ea typeface="黑体" pitchFamily="2" charset="-122"/>
              </a:defRPr>
            </a:lvl8pPr>
            <a:lvl9pPr marL="1451290" algn="l" rtl="0" eaLnBrk="0" fontAlgn="base" hangingPunct="0">
              <a:spcBef>
                <a:spcPct val="0"/>
              </a:spcBef>
              <a:spcAft>
                <a:spcPct val="0"/>
              </a:spcAft>
              <a:defRPr sz="1904">
                <a:solidFill>
                  <a:schemeClr val="tx1"/>
                </a:solidFill>
                <a:latin typeface="Calibri" pitchFamily="34" charset="0"/>
                <a:ea typeface="黑体" pitchFamily="2" charset="-122"/>
              </a:defRPr>
            </a:lvl9pPr>
          </a:lstStyle>
          <a:p>
            <a:r>
              <a:rPr lang="zh-CN" altLang="en-US" sz="2400" kern="0">
                <a:solidFill>
                  <a:srgbClr val="FF0000"/>
                </a:solidFill>
                <a:effectLst>
                  <a:outerShdw blurRad="38100" dist="38100" dir="2700000" algn="tl">
                    <a:srgbClr val="C0C0C0"/>
                  </a:outerShdw>
                </a:effectLst>
              </a:rPr>
              <a:t>广义表的示例   </a:t>
            </a:r>
            <a:r>
              <a:rPr lang="en-US" altLang="zh-CN" sz="2400" kern="0">
                <a:solidFill>
                  <a:srgbClr val="FF0000"/>
                </a:solidFill>
                <a:effectLst>
                  <a:outerShdw blurRad="38100" dist="38100" dir="2700000" algn="tl">
                    <a:srgbClr val="C0C0C0"/>
                  </a:outerShdw>
                </a:effectLst>
              </a:rPr>
              <a:t>p87</a:t>
            </a:r>
            <a:endParaRPr lang="en-US" altLang="zh-CN" sz="2400" kern="0" dirty="0">
              <a:solidFill>
                <a:srgbClr val="FF0000"/>
              </a:solidFill>
              <a:effectLst>
                <a:outerShdw blurRad="38100" dist="38100" dir="2700000" algn="tl">
                  <a:srgbClr val="C0C0C0"/>
                </a:outerShdw>
              </a:effectLst>
            </a:endParaRPr>
          </a:p>
        </p:txBody>
      </p:sp>
      <p:sp>
        <p:nvSpPr>
          <p:cNvPr id="6" name="Rectangle 3">
            <a:extLst>
              <a:ext uri="{FF2B5EF4-FFF2-40B4-BE49-F238E27FC236}">
                <a16:creationId xmlns:a16="http://schemas.microsoft.com/office/drawing/2014/main" id="{D455C2CA-8C41-4F03-9A09-AEA34BDA0961}"/>
              </a:ext>
            </a:extLst>
          </p:cNvPr>
          <p:cNvSpPr txBox="1">
            <a:spLocks noChangeArrowheads="1"/>
          </p:cNvSpPr>
          <p:nvPr/>
        </p:nvSpPr>
        <p:spPr>
          <a:xfrm>
            <a:off x="760412" y="2122373"/>
            <a:ext cx="4323871" cy="16894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 )</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B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b,c</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C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b,c,d</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),e)</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D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 (</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a,b</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),c,(d,(</a:t>
            </a:r>
            <a:r>
              <a:rPr lang="en-US" altLang="zh-CN" sz="2400" b="1" kern="0" dirty="0" err="1">
                <a:solidFill>
                  <a:srgbClr val="003366"/>
                </a:solidFill>
                <a:effectLst>
                  <a:outerShdw blurRad="38100" dist="38100" dir="2700000" algn="tl">
                    <a:srgbClr val="C0C0C0"/>
                  </a:outerShdw>
                </a:effectLst>
                <a:latin typeface="Times New Roman" panose="02020603050405020304" pitchFamily="18" charset="0"/>
              </a:rPr>
              <a:t>e,f</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),g)) </a:t>
            </a:r>
          </a:p>
          <a:p>
            <a:pPr>
              <a:buFont typeface="Wingdings" panose="05000000000000000000" pitchFamily="2" charset="2"/>
              <a:buNone/>
            </a:pP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E </a:t>
            </a:r>
            <a:r>
              <a:rPr lang="zh-CN" altLang="en-US" sz="2400" b="1" kern="0" dirty="0">
                <a:solidFill>
                  <a:srgbClr val="003366"/>
                </a:solidFill>
                <a:effectLst>
                  <a:outerShdw blurRad="38100" dist="38100" dir="2700000" algn="tl">
                    <a:srgbClr val="C0C0C0"/>
                  </a:outerShdw>
                </a:effectLst>
                <a:latin typeface="Times New Roman" panose="02020603050405020304" pitchFamily="18" charset="0"/>
              </a:rPr>
              <a:t>＝</a:t>
            </a:r>
            <a:r>
              <a:rPr lang="en-US" altLang="zh-CN" sz="2400" b="1" kern="0" dirty="0">
                <a:solidFill>
                  <a:srgbClr val="003366"/>
                </a:solidFill>
                <a:effectLst>
                  <a:outerShdw blurRad="38100" dist="38100" dir="2700000" algn="tl">
                    <a:srgbClr val="C0C0C0"/>
                  </a:outerShdw>
                </a:effectLst>
                <a:latin typeface="Times New Roman" panose="02020603050405020304" pitchFamily="18" charset="0"/>
              </a:rPr>
              <a:t>(a, (), ((), ()),b)</a:t>
            </a:r>
            <a:endParaRPr lang="zh-CN" altLang="en-US" sz="2400" b="1" kern="0" dirty="0">
              <a:solidFill>
                <a:srgbClr val="003366"/>
              </a:solidFill>
              <a:effectLst>
                <a:outerShdw blurRad="38100" dist="38100" dir="2700000" algn="tl">
                  <a:srgbClr val="C0C0C0"/>
                </a:outerShdw>
              </a:effectLst>
              <a:latin typeface="Times New Roman" panose="02020603050405020304" pitchFamily="18" charset="0"/>
            </a:endParaRPr>
          </a:p>
        </p:txBody>
      </p:sp>
      <p:graphicFrame>
        <p:nvGraphicFramePr>
          <p:cNvPr id="9" name="Object 45">
            <a:extLst>
              <a:ext uri="{FF2B5EF4-FFF2-40B4-BE49-F238E27FC236}">
                <a16:creationId xmlns:a16="http://schemas.microsoft.com/office/drawing/2014/main" id="{69FA91A5-59F3-4A76-AAE9-1BA84048966A}"/>
              </a:ext>
            </a:extLst>
          </p:cNvPr>
          <p:cNvGraphicFramePr>
            <a:graphicFrameLocks noChangeAspect="1"/>
          </p:cNvGraphicFramePr>
          <p:nvPr>
            <p:extLst>
              <p:ext uri="{D42A27DB-BD31-4B8C-83A1-F6EECF244321}">
                <p14:modId xmlns:p14="http://schemas.microsoft.com/office/powerpoint/2010/main" val="125376224"/>
              </p:ext>
            </p:extLst>
          </p:nvPr>
        </p:nvGraphicFramePr>
        <p:xfrm>
          <a:off x="922453" y="4946526"/>
          <a:ext cx="495300" cy="485775"/>
        </p:xfrm>
        <a:graphic>
          <a:graphicData uri="http://schemas.openxmlformats.org/presentationml/2006/ole">
            <mc:AlternateContent xmlns:mc="http://schemas.openxmlformats.org/markup-compatibility/2006">
              <mc:Choice xmlns:v="urn:schemas-microsoft-com:vml" Requires="v">
                <p:oleObj name="Clip" r:id="rId3" imgW="861120" imgH="844560" progId="MS_ClipArt_Gallery.5">
                  <p:embed/>
                </p:oleObj>
              </mc:Choice>
              <mc:Fallback>
                <p:oleObj name="Clip" r:id="rId3" imgW="861120" imgH="844560" progId="MS_ClipArt_Gallery.5">
                  <p:embed/>
                  <p:pic>
                    <p:nvPicPr>
                      <p:cNvPr id="9" name="Object 45">
                        <a:extLst>
                          <a:ext uri="{FF2B5EF4-FFF2-40B4-BE49-F238E27FC236}">
                            <a16:creationId xmlns:a16="http://schemas.microsoft.com/office/drawing/2014/main" id="{69FA91A5-59F3-4A76-AAE9-1BA840489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453" y="4946526"/>
                        <a:ext cx="4953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表格 9">
            <a:extLst>
              <a:ext uri="{FF2B5EF4-FFF2-40B4-BE49-F238E27FC236}">
                <a16:creationId xmlns:a16="http://schemas.microsoft.com/office/drawing/2014/main" id="{1E691278-AAB0-42FF-BCF7-3B20F0DC4421}"/>
              </a:ext>
            </a:extLst>
          </p:cNvPr>
          <p:cNvGraphicFramePr>
            <a:graphicFrameLocks noGrp="1"/>
          </p:cNvGraphicFramePr>
          <p:nvPr>
            <p:extLst>
              <p:ext uri="{D42A27DB-BD31-4B8C-83A1-F6EECF244321}">
                <p14:modId xmlns:p14="http://schemas.microsoft.com/office/powerpoint/2010/main" val="495958483"/>
              </p:ext>
            </p:extLst>
          </p:nvPr>
        </p:nvGraphicFramePr>
        <p:xfrm>
          <a:off x="3875149" y="2122373"/>
          <a:ext cx="5173486" cy="2194560"/>
        </p:xfrm>
        <a:graphic>
          <a:graphicData uri="http://schemas.openxmlformats.org/drawingml/2006/table">
            <a:tbl>
              <a:tblPr>
                <a:tableStyleId>{5C22544A-7EE6-4342-B048-85BDC9FD1C3A}</a:tableStyleId>
              </a:tblPr>
              <a:tblGrid>
                <a:gridCol w="778933">
                  <a:extLst>
                    <a:ext uri="{9D8B030D-6E8A-4147-A177-3AD203B41FA5}">
                      <a16:colId xmlns:a16="http://schemas.microsoft.com/office/drawing/2014/main" val="46535312"/>
                    </a:ext>
                  </a:extLst>
                </a:gridCol>
                <a:gridCol w="778934">
                  <a:extLst>
                    <a:ext uri="{9D8B030D-6E8A-4147-A177-3AD203B41FA5}">
                      <a16:colId xmlns:a16="http://schemas.microsoft.com/office/drawing/2014/main" val="383887525"/>
                    </a:ext>
                  </a:extLst>
                </a:gridCol>
                <a:gridCol w="812800">
                  <a:extLst>
                    <a:ext uri="{9D8B030D-6E8A-4147-A177-3AD203B41FA5}">
                      <a16:colId xmlns:a16="http://schemas.microsoft.com/office/drawing/2014/main" val="629879103"/>
                    </a:ext>
                  </a:extLst>
                </a:gridCol>
                <a:gridCol w="2802819">
                  <a:extLst>
                    <a:ext uri="{9D8B030D-6E8A-4147-A177-3AD203B41FA5}">
                      <a16:colId xmlns:a16="http://schemas.microsoft.com/office/drawing/2014/main" val="739280926"/>
                    </a:ext>
                  </a:extLst>
                </a:gridCol>
              </a:tblGrid>
              <a:tr h="0">
                <a:tc>
                  <a:txBody>
                    <a:bodyPr/>
                    <a:lstStyle/>
                    <a:p>
                      <a:pPr algn="ctr">
                        <a:spcAft>
                          <a:spcPts val="0"/>
                        </a:spcAft>
                      </a:pPr>
                      <a:r>
                        <a:rPr lang="zh-CN" sz="2400" kern="100" dirty="0">
                          <a:effectLst/>
                          <a:latin typeface="Times New Roman" panose="02020603050405020304" pitchFamily="18" charset="0"/>
                          <a:cs typeface="Times New Roman" panose="02020603050405020304" pitchFamily="18" charset="0"/>
                        </a:rPr>
                        <a:t>长度</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深度</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表头</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latin typeface="Times New Roman" panose="02020603050405020304" pitchFamily="18" charset="0"/>
                          <a:cs typeface="Times New Roman" panose="02020603050405020304" pitchFamily="18" charset="0"/>
                        </a:rPr>
                        <a:t>表尾</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88624"/>
                  </a:ext>
                </a:extLst>
              </a:tr>
              <a:tr h="0">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0</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1</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 )</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 )</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08634778"/>
                  </a:ext>
                </a:extLst>
              </a:tr>
              <a:tr h="0">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3</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a</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(b, c)</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6397241"/>
                  </a:ext>
                </a:extLst>
              </a:tr>
              <a:tr h="0">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3</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2</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a</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 (b, c, d), 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0441927"/>
                  </a:ext>
                </a:extLst>
              </a:tr>
              <a:tr h="0">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3</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3</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(a,b)</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(c, (d, (e, f), g) )</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1306181"/>
                  </a:ext>
                </a:extLst>
              </a:tr>
              <a:tr h="0">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4</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3</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a</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 ( ), (( ), ( )), b)</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9629382"/>
                  </a:ext>
                </a:extLst>
              </a:tr>
            </a:tbl>
          </a:graphicData>
        </a:graphic>
      </p:graphicFrame>
      <p:sp>
        <p:nvSpPr>
          <p:cNvPr id="11" name="Text Box 5">
            <a:extLst>
              <a:ext uri="{FF2B5EF4-FFF2-40B4-BE49-F238E27FC236}">
                <a16:creationId xmlns:a16="http://schemas.microsoft.com/office/drawing/2014/main" id="{680E3AEC-8206-4808-9B8B-404030969F95}"/>
              </a:ext>
            </a:extLst>
          </p:cNvPr>
          <p:cNvSpPr txBox="1">
            <a:spLocks noChangeArrowheads="1"/>
          </p:cNvSpPr>
          <p:nvPr/>
        </p:nvSpPr>
        <p:spPr bwMode="auto">
          <a:xfrm>
            <a:off x="1509713" y="4913188"/>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a:t>
            </a:r>
            <a:r>
              <a:rPr lang="zh-CN" altLang="en-US" sz="2400" b="1"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)和广义表(( ))不同？ </a:t>
            </a:r>
          </a:p>
        </p:txBody>
      </p:sp>
    </p:spTree>
    <p:extLst>
      <p:ext uri="{BB962C8B-B14F-4D97-AF65-F5344CB8AC3E}">
        <p14:creationId xmlns:p14="http://schemas.microsoft.com/office/powerpoint/2010/main" val="1150726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6.2  </a:t>
            </a:r>
            <a:r>
              <a:rPr lang="zh-CN" altLang="en-US" sz="2800" kern="1200" dirty="0">
                <a:solidFill>
                  <a:srgbClr val="002060"/>
                </a:solidFill>
                <a:effectLst>
                  <a:outerShdw blurRad="38100" dist="38100" dir="2700000" algn="tl">
                    <a:srgbClr val="C0C0C0"/>
                  </a:outerShdw>
                </a:effectLst>
                <a:cs typeface="+mn-cs"/>
              </a:rPr>
              <a:t>广义表的存储结构</a:t>
            </a:r>
            <a:endParaRPr lang="en-US" altLang="zh-CN" sz="2800" kern="1200" dirty="0">
              <a:solidFill>
                <a:srgbClr val="002060"/>
              </a:solidFill>
              <a:effectLst>
                <a:outerShdw blurRad="38100" dist="38100" dir="2700000" algn="tl">
                  <a:srgbClr val="C0C0C0"/>
                </a:outerShdw>
              </a:effectLst>
              <a:cs typeface="+mn-cs"/>
            </a:endParaRPr>
          </a:p>
        </p:txBody>
      </p:sp>
      <p:sp>
        <p:nvSpPr>
          <p:cNvPr id="8" name="Rectangle 3">
            <a:extLst>
              <a:ext uri="{FF2B5EF4-FFF2-40B4-BE49-F238E27FC236}">
                <a16:creationId xmlns:a16="http://schemas.microsoft.com/office/drawing/2014/main" id="{46F80E0B-A359-4C76-A5C0-C8282AB670A4}"/>
              </a:ext>
            </a:extLst>
          </p:cNvPr>
          <p:cNvSpPr txBox="1">
            <a:spLocks noChangeArrowheads="1"/>
          </p:cNvSpPr>
          <p:nvPr/>
        </p:nvSpPr>
        <p:spPr>
          <a:xfrm>
            <a:off x="564585" y="1358212"/>
            <a:ext cx="8229600"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广义表可以采用顺序存储结构吗？</a:t>
            </a:r>
          </a:p>
          <a:p>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由于广义表的非线性特征，且定义中对各个子表的长度没有任何限制，因此若试图采用顺序存储结构，必将引入许多繁杂的人为约束，使广义表的存储、应用复杂化。所以广义表一般采用链式存储结构。</a:t>
            </a:r>
          </a:p>
        </p:txBody>
      </p:sp>
    </p:spTree>
    <p:extLst>
      <p:ext uri="{BB962C8B-B14F-4D97-AF65-F5344CB8AC3E}">
        <p14:creationId xmlns:p14="http://schemas.microsoft.com/office/powerpoint/2010/main" val="1797737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6.2  </a:t>
            </a:r>
            <a:r>
              <a:rPr lang="zh-CN" altLang="en-US" sz="2800" kern="1200" dirty="0">
                <a:solidFill>
                  <a:srgbClr val="002060"/>
                </a:solidFill>
                <a:effectLst>
                  <a:outerShdw blurRad="38100" dist="38100" dir="2700000" algn="tl">
                    <a:srgbClr val="C0C0C0"/>
                  </a:outerShdw>
                </a:effectLst>
                <a:cs typeface="+mn-cs"/>
              </a:rPr>
              <a:t>广义表的存储结构</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3">
            <a:extLst>
              <a:ext uri="{FF2B5EF4-FFF2-40B4-BE49-F238E27FC236}">
                <a16:creationId xmlns:a16="http://schemas.microsoft.com/office/drawing/2014/main" id="{8BA50EFA-45C1-46EC-A222-9BCEF7A79CE2}"/>
              </a:ext>
            </a:extLst>
          </p:cNvPr>
          <p:cNvSpPr txBox="1">
            <a:spLocks noChangeArrowheads="1"/>
          </p:cNvSpPr>
          <p:nvPr/>
        </p:nvSpPr>
        <p:spPr>
          <a:xfrm>
            <a:off x="538201" y="1450344"/>
            <a:ext cx="7772400" cy="792162"/>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如何采用链接存储结构存储广义表？</a:t>
            </a:r>
          </a:p>
        </p:txBody>
      </p:sp>
      <p:sp>
        <p:nvSpPr>
          <p:cNvPr id="5" name="Rectangle 4">
            <a:extLst>
              <a:ext uri="{FF2B5EF4-FFF2-40B4-BE49-F238E27FC236}">
                <a16:creationId xmlns:a16="http://schemas.microsoft.com/office/drawing/2014/main" id="{4D7D7153-D13C-4D3C-9115-43C774E12BF5}"/>
              </a:ext>
            </a:extLst>
          </p:cNvPr>
          <p:cNvSpPr>
            <a:spLocks noChangeArrowheads="1"/>
          </p:cNvSpPr>
          <p:nvPr/>
        </p:nvSpPr>
        <p:spPr bwMode="auto">
          <a:xfrm>
            <a:off x="578500" y="2521639"/>
            <a:ext cx="8118475" cy="97472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zh-CN" altLang="en-US"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若广义表不空，则可分解为表头和表尾；反之，一对确定的表头和表尾可唯一地确定一个广义表。 </a:t>
            </a:r>
          </a:p>
        </p:txBody>
      </p:sp>
      <p:sp>
        <p:nvSpPr>
          <p:cNvPr id="6" name="AutoShape 5">
            <a:extLst>
              <a:ext uri="{FF2B5EF4-FFF2-40B4-BE49-F238E27FC236}">
                <a16:creationId xmlns:a16="http://schemas.microsoft.com/office/drawing/2014/main" id="{7F635B90-9537-4EF9-978A-A442315B53CA}"/>
              </a:ext>
            </a:extLst>
          </p:cNvPr>
          <p:cNvSpPr>
            <a:spLocks noChangeArrowheads="1"/>
          </p:cNvSpPr>
          <p:nvPr/>
        </p:nvSpPr>
        <p:spPr bwMode="auto">
          <a:xfrm>
            <a:off x="3993213" y="3583677"/>
            <a:ext cx="390525" cy="581025"/>
          </a:xfrm>
          <a:prstGeom prst="downArrow">
            <a:avLst>
              <a:gd name="adj1" fmla="val 50000"/>
              <a:gd name="adj2" fmla="val 37195"/>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7" name="Rectangle 6">
            <a:extLst>
              <a:ext uri="{FF2B5EF4-FFF2-40B4-BE49-F238E27FC236}">
                <a16:creationId xmlns:a16="http://schemas.microsoft.com/office/drawing/2014/main" id="{84FF5E90-936A-4338-8572-053ACD9010A0}"/>
              </a:ext>
            </a:extLst>
          </p:cNvPr>
          <p:cNvSpPr>
            <a:spLocks noChangeArrowheads="1"/>
          </p:cNvSpPr>
          <p:nvPr/>
        </p:nvSpPr>
        <p:spPr bwMode="auto">
          <a:xfrm>
            <a:off x="2029475" y="4329335"/>
            <a:ext cx="4649788" cy="523220"/>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zh-CN" altLang="en-US"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采用头尾表示法存储广义表 </a:t>
            </a:r>
          </a:p>
        </p:txBody>
      </p:sp>
    </p:spTree>
    <p:extLst>
      <p:ext uri="{BB962C8B-B14F-4D97-AF65-F5344CB8AC3E}">
        <p14:creationId xmlns:p14="http://schemas.microsoft.com/office/powerpoint/2010/main" val="1531155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6.2  </a:t>
            </a:r>
            <a:r>
              <a:rPr lang="zh-CN" altLang="en-US" sz="2800" kern="1200" dirty="0">
                <a:solidFill>
                  <a:srgbClr val="002060"/>
                </a:solidFill>
                <a:effectLst>
                  <a:outerShdw blurRad="38100" dist="38100" dir="2700000" algn="tl">
                    <a:srgbClr val="C0C0C0"/>
                  </a:outerShdw>
                </a:effectLst>
                <a:cs typeface="+mn-cs"/>
              </a:rPr>
              <a:t>广义表的存储结构</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3">
            <a:extLst>
              <a:ext uri="{FF2B5EF4-FFF2-40B4-BE49-F238E27FC236}">
                <a16:creationId xmlns:a16="http://schemas.microsoft.com/office/drawing/2014/main" id="{8BA50EFA-45C1-46EC-A222-9BCEF7A79CE2}"/>
              </a:ext>
            </a:extLst>
          </p:cNvPr>
          <p:cNvSpPr txBox="1">
            <a:spLocks noChangeArrowheads="1"/>
          </p:cNvSpPr>
          <p:nvPr/>
        </p:nvSpPr>
        <p:spPr>
          <a:xfrm>
            <a:off x="538201" y="1450344"/>
            <a:ext cx="7772400" cy="792162"/>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头尾表示法</a:t>
            </a:r>
          </a:p>
        </p:txBody>
      </p:sp>
      <p:sp>
        <p:nvSpPr>
          <p:cNvPr id="8" name="Rectangle 18">
            <a:extLst>
              <a:ext uri="{FF2B5EF4-FFF2-40B4-BE49-F238E27FC236}">
                <a16:creationId xmlns:a16="http://schemas.microsoft.com/office/drawing/2014/main" id="{81B64788-0AAD-414A-8E10-1EBCA4D2EC17}"/>
              </a:ext>
            </a:extLst>
          </p:cNvPr>
          <p:cNvSpPr>
            <a:spLocks noChangeArrowheads="1"/>
          </p:cNvSpPr>
          <p:nvPr/>
        </p:nvSpPr>
        <p:spPr bwMode="auto">
          <a:xfrm>
            <a:off x="306388" y="2814171"/>
            <a:ext cx="8461375" cy="52322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54000" rIns="0" anchor="ctr">
            <a:spAutoFit/>
          </a:bodyPr>
          <a:lstStyle/>
          <a:p>
            <a:r>
              <a:rPr lang="zh-CN" altLang="en-US"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广义表中的数据元素既可以是广义表也可以是单元素</a:t>
            </a:r>
          </a:p>
        </p:txBody>
      </p:sp>
      <p:grpSp>
        <p:nvGrpSpPr>
          <p:cNvPr id="9" name="Group 19">
            <a:extLst>
              <a:ext uri="{FF2B5EF4-FFF2-40B4-BE49-F238E27FC236}">
                <a16:creationId xmlns:a16="http://schemas.microsoft.com/office/drawing/2014/main" id="{D4060D34-3481-4E6D-8D77-1CCE45DA5A13}"/>
              </a:ext>
            </a:extLst>
          </p:cNvPr>
          <p:cNvGrpSpPr>
            <a:grpSpLocks/>
          </p:cNvGrpSpPr>
          <p:nvPr/>
        </p:nvGrpSpPr>
        <p:grpSpPr bwMode="auto">
          <a:xfrm>
            <a:off x="644525" y="2105025"/>
            <a:ext cx="7418388" cy="533400"/>
            <a:chOff x="360" y="2095"/>
            <a:chExt cx="4673" cy="336"/>
          </a:xfrm>
        </p:grpSpPr>
        <p:sp>
          <p:nvSpPr>
            <p:cNvPr id="10" name="Text Box 20">
              <a:extLst>
                <a:ext uri="{FF2B5EF4-FFF2-40B4-BE49-F238E27FC236}">
                  <a16:creationId xmlns:a16="http://schemas.microsoft.com/office/drawing/2014/main" id="{0D55A452-B40A-42D6-8413-5B468B24B341}"/>
                </a:ext>
              </a:extLst>
            </p:cNvPr>
            <p:cNvSpPr txBox="1">
              <a:spLocks noChangeArrowheads="1"/>
            </p:cNvSpPr>
            <p:nvPr/>
          </p:nvSpPr>
          <p:spPr bwMode="auto">
            <a:xfrm>
              <a:off x="739" y="2095"/>
              <a:ext cx="4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头尾表示法中的结点结构？</a:t>
              </a:r>
            </a:p>
          </p:txBody>
        </p:sp>
        <p:graphicFrame>
          <p:nvGraphicFramePr>
            <p:cNvPr id="11" name="Object 21">
              <a:extLst>
                <a:ext uri="{FF2B5EF4-FFF2-40B4-BE49-F238E27FC236}">
                  <a16:creationId xmlns:a16="http://schemas.microsoft.com/office/drawing/2014/main" id="{417F7BF6-5E98-4679-9A50-62A874E72903}"/>
                </a:ext>
              </a:extLst>
            </p:cNvPr>
            <p:cNvGraphicFramePr>
              <a:graphicFrameLocks noChangeAspect="1"/>
            </p:cNvGraphicFramePr>
            <p:nvPr/>
          </p:nvGraphicFramePr>
          <p:xfrm>
            <a:off x="360" y="2125"/>
            <a:ext cx="312" cy="306"/>
          </p:xfrm>
          <a:graphic>
            <a:graphicData uri="http://schemas.openxmlformats.org/presentationml/2006/ole">
              <mc:AlternateContent xmlns:mc="http://schemas.openxmlformats.org/markup-compatibility/2006">
                <mc:Choice xmlns:v="urn:schemas-microsoft-com:vml" Requires="v">
                  <p:oleObj name="Clip" r:id="rId3" imgW="861120" imgH="844560" progId="MS_ClipArt_Gallery.5">
                    <p:embed/>
                  </p:oleObj>
                </mc:Choice>
                <mc:Fallback>
                  <p:oleObj name="Clip" r:id="rId3" imgW="861120" imgH="844560" progId="MS_ClipArt_Gallery.5">
                    <p:embed/>
                    <p:pic>
                      <p:nvPicPr>
                        <p:cNvPr id="93205"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 y="2125"/>
                          <a:ext cx="312"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 name="Rectangle 22">
            <a:extLst>
              <a:ext uri="{FF2B5EF4-FFF2-40B4-BE49-F238E27FC236}">
                <a16:creationId xmlns:a16="http://schemas.microsoft.com/office/drawing/2014/main" id="{F9A9AED0-2385-44D2-AE78-CA06ACD64DF8}"/>
              </a:ext>
            </a:extLst>
          </p:cNvPr>
          <p:cNvSpPr>
            <a:spLocks noChangeArrowheads="1"/>
          </p:cNvSpPr>
          <p:nvPr/>
        </p:nvSpPr>
        <p:spPr bwMode="auto">
          <a:xfrm>
            <a:off x="352425" y="4057650"/>
            <a:ext cx="8407400" cy="52322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表结点</a:t>
            </a:r>
            <a:r>
              <a:rPr lang="en-US" altLang="zh-CN"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存储广义表；元素结点</a:t>
            </a:r>
            <a:r>
              <a:rPr lang="en-US" altLang="zh-CN"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2800" b="1">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存储单元素</a:t>
            </a:r>
          </a:p>
        </p:txBody>
      </p:sp>
      <p:sp>
        <p:nvSpPr>
          <p:cNvPr id="13" name="AutoShape 23">
            <a:extLst>
              <a:ext uri="{FF2B5EF4-FFF2-40B4-BE49-F238E27FC236}">
                <a16:creationId xmlns:a16="http://schemas.microsoft.com/office/drawing/2014/main" id="{1CF29C04-39DE-4EB3-8B25-999FFC5D6A51}"/>
              </a:ext>
            </a:extLst>
          </p:cNvPr>
          <p:cNvSpPr>
            <a:spLocks noChangeArrowheads="1"/>
          </p:cNvSpPr>
          <p:nvPr/>
        </p:nvSpPr>
        <p:spPr bwMode="auto">
          <a:xfrm>
            <a:off x="4238625" y="3499327"/>
            <a:ext cx="366960" cy="437198"/>
          </a:xfrm>
          <a:prstGeom prst="downArrow">
            <a:avLst>
              <a:gd name="adj1" fmla="val 50000"/>
              <a:gd name="adj2" fmla="val 37195"/>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solidFill>
                <a:srgbClr val="0033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960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6.2  </a:t>
            </a:r>
            <a:r>
              <a:rPr lang="zh-CN" altLang="en-US" sz="2800" kern="1200" dirty="0">
                <a:solidFill>
                  <a:srgbClr val="002060"/>
                </a:solidFill>
                <a:effectLst>
                  <a:outerShdw blurRad="38100" dist="38100" dir="2700000" algn="tl">
                    <a:srgbClr val="C0C0C0"/>
                  </a:outerShdw>
                </a:effectLst>
                <a:cs typeface="+mn-cs"/>
              </a:rPr>
              <a:t>广义表的存储结构</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3">
            <a:extLst>
              <a:ext uri="{FF2B5EF4-FFF2-40B4-BE49-F238E27FC236}">
                <a16:creationId xmlns:a16="http://schemas.microsoft.com/office/drawing/2014/main" id="{8BA50EFA-45C1-46EC-A222-9BCEF7A79CE2}"/>
              </a:ext>
            </a:extLst>
          </p:cNvPr>
          <p:cNvSpPr txBox="1">
            <a:spLocks noChangeArrowheads="1"/>
          </p:cNvSpPr>
          <p:nvPr/>
        </p:nvSpPr>
        <p:spPr>
          <a:xfrm>
            <a:off x="538201" y="1362209"/>
            <a:ext cx="7772400" cy="792162"/>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头尾表示法</a:t>
            </a:r>
          </a:p>
        </p:txBody>
      </p:sp>
      <p:sp>
        <p:nvSpPr>
          <p:cNvPr id="14" name="Text Box 9">
            <a:extLst>
              <a:ext uri="{FF2B5EF4-FFF2-40B4-BE49-F238E27FC236}">
                <a16:creationId xmlns:a16="http://schemas.microsoft.com/office/drawing/2014/main" id="{FC16B9F2-88B4-4E9B-A7FF-345ADDA748D8}"/>
              </a:ext>
            </a:extLst>
          </p:cNvPr>
          <p:cNvSpPr txBox="1">
            <a:spLocks noChangeArrowheads="1"/>
          </p:cNvSpPr>
          <p:nvPr/>
        </p:nvSpPr>
        <p:spPr bwMode="auto">
          <a:xfrm>
            <a:off x="700336" y="2571043"/>
            <a:ext cx="6629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pPr>
            <a:r>
              <a:rPr lang="en-US" altLang="zh-CN" sz="2000" b="1" dirty="0" err="1">
                <a:solidFill>
                  <a:srgbClr val="003366"/>
                </a:solidFill>
              </a:rPr>
              <a:t>enum</a:t>
            </a:r>
            <a:r>
              <a:rPr lang="en-US" altLang="zh-CN" sz="2000" b="1" dirty="0">
                <a:solidFill>
                  <a:srgbClr val="003366"/>
                </a:solidFill>
              </a:rPr>
              <a:t> </a:t>
            </a:r>
            <a:r>
              <a:rPr lang="en-US" altLang="zh-CN" sz="2000" b="1" dirty="0" err="1">
                <a:solidFill>
                  <a:srgbClr val="003366"/>
                </a:solidFill>
              </a:rPr>
              <a:t>GListNodeType</a:t>
            </a:r>
            <a:r>
              <a:rPr lang="en-US" altLang="zh-CN" sz="2000" b="1" dirty="0">
                <a:solidFill>
                  <a:srgbClr val="003366"/>
                </a:solidFill>
              </a:rPr>
              <a:t>{ATOM,LIST};</a:t>
            </a:r>
            <a:r>
              <a:rPr lang="en-US" altLang="zh-CN" sz="2000" dirty="0">
                <a:solidFill>
                  <a:srgbClr val="003366"/>
                </a:solidFill>
              </a:rPr>
              <a:t> </a:t>
            </a:r>
            <a:endParaRPr lang="en-US" altLang="zh-CN" sz="2000" b="1" dirty="0">
              <a:solidFill>
                <a:srgbClr val="003366"/>
              </a:solidFill>
              <a:latin typeface="Times New Roman" panose="02020603050405020304" pitchFamily="18" charset="0"/>
            </a:endParaRPr>
          </a:p>
          <a:p>
            <a:r>
              <a:rPr lang="en-US" altLang="zh-CN" sz="2000" b="1" dirty="0">
                <a:solidFill>
                  <a:srgbClr val="003366"/>
                </a:solidFill>
              </a:rPr>
              <a:t>template &lt;class T&gt;</a:t>
            </a:r>
          </a:p>
          <a:p>
            <a:r>
              <a:rPr lang="en-US" altLang="zh-CN" sz="2000" b="1" dirty="0">
                <a:solidFill>
                  <a:srgbClr val="003366"/>
                </a:solidFill>
              </a:rPr>
              <a:t>struct </a:t>
            </a:r>
            <a:r>
              <a:rPr lang="en-US" altLang="zh-CN" sz="2000" b="1" dirty="0" err="1">
                <a:solidFill>
                  <a:srgbClr val="003366"/>
                </a:solidFill>
              </a:rPr>
              <a:t>GListNode</a:t>
            </a:r>
            <a:endParaRPr lang="en-US" altLang="zh-CN" sz="2000" b="1" dirty="0">
              <a:solidFill>
                <a:srgbClr val="003366"/>
              </a:solidFill>
            </a:endParaRPr>
          </a:p>
          <a:p>
            <a:r>
              <a:rPr lang="en-US" altLang="zh-CN" sz="2000" b="1" dirty="0">
                <a:solidFill>
                  <a:srgbClr val="003366"/>
                </a:solidFill>
              </a:rPr>
              <a:t>{      </a:t>
            </a:r>
          </a:p>
          <a:p>
            <a:r>
              <a:rPr lang="en-US" altLang="zh-CN" sz="2000" b="1" dirty="0">
                <a:solidFill>
                  <a:srgbClr val="003366"/>
                </a:solidFill>
              </a:rPr>
              <a:t>  </a:t>
            </a:r>
            <a:r>
              <a:rPr lang="en-US" altLang="zh-CN" sz="2000" b="1" dirty="0" err="1">
                <a:solidFill>
                  <a:srgbClr val="003366"/>
                </a:solidFill>
              </a:rPr>
              <a:t>GListNodeType</a:t>
            </a:r>
            <a:r>
              <a:rPr lang="en-US" altLang="zh-CN" sz="2000" b="1" dirty="0">
                <a:solidFill>
                  <a:srgbClr val="003366"/>
                </a:solidFill>
              </a:rPr>
              <a:t> type;  // </a:t>
            </a:r>
            <a:r>
              <a:rPr lang="zh-CN" altLang="en-US" sz="2000" b="1" dirty="0">
                <a:solidFill>
                  <a:srgbClr val="003366"/>
                </a:solidFill>
              </a:rPr>
              <a:t>结点类型</a:t>
            </a:r>
          </a:p>
          <a:p>
            <a:r>
              <a:rPr lang="zh-CN" altLang="en-US" sz="2000" b="1" dirty="0">
                <a:solidFill>
                  <a:srgbClr val="003366"/>
                </a:solidFill>
              </a:rPr>
              <a:t>  </a:t>
            </a:r>
            <a:r>
              <a:rPr lang="en-US" altLang="zh-CN" sz="2000" b="1" dirty="0">
                <a:solidFill>
                  <a:srgbClr val="003366"/>
                </a:solidFill>
              </a:rPr>
              <a:t>union   </a:t>
            </a:r>
          </a:p>
          <a:p>
            <a:r>
              <a:rPr lang="en-US" altLang="zh-CN" sz="2000" b="1" dirty="0">
                <a:solidFill>
                  <a:srgbClr val="003366"/>
                </a:solidFill>
              </a:rPr>
              <a:t>  { T data;</a:t>
            </a:r>
          </a:p>
          <a:p>
            <a:r>
              <a:rPr lang="en-US" altLang="zh-CN" sz="2000" b="1" dirty="0">
                <a:solidFill>
                  <a:srgbClr val="003366"/>
                </a:solidFill>
              </a:rPr>
              <a:t>    </a:t>
            </a:r>
            <a:r>
              <a:rPr lang="en-US" altLang="zh-CN" sz="2000" b="1" dirty="0" err="1">
                <a:solidFill>
                  <a:srgbClr val="003366"/>
                </a:solidFill>
              </a:rPr>
              <a:t>GListNode</a:t>
            </a:r>
            <a:r>
              <a:rPr lang="en-US" altLang="zh-CN" sz="2000" b="1" dirty="0">
                <a:solidFill>
                  <a:srgbClr val="003366"/>
                </a:solidFill>
              </a:rPr>
              <a:t> *</a:t>
            </a:r>
            <a:r>
              <a:rPr lang="en-US" altLang="zh-CN" sz="2000" b="1" dirty="0" err="1">
                <a:solidFill>
                  <a:srgbClr val="003366"/>
                </a:solidFill>
              </a:rPr>
              <a:t>sublist</a:t>
            </a:r>
            <a:r>
              <a:rPr lang="en-US" altLang="zh-CN" sz="2000" b="1" dirty="0">
                <a:solidFill>
                  <a:srgbClr val="003366"/>
                </a:solidFill>
              </a:rPr>
              <a:t>;</a:t>
            </a:r>
          </a:p>
          <a:p>
            <a:r>
              <a:rPr lang="en-US" altLang="zh-CN" sz="2000" b="1" dirty="0">
                <a:solidFill>
                  <a:srgbClr val="003366"/>
                </a:solidFill>
              </a:rPr>
              <a:t>  };</a:t>
            </a:r>
          </a:p>
          <a:p>
            <a:r>
              <a:rPr lang="en-US" altLang="zh-CN" sz="2000" b="1" dirty="0">
                <a:solidFill>
                  <a:srgbClr val="003366"/>
                </a:solidFill>
              </a:rPr>
              <a:t>  </a:t>
            </a:r>
            <a:r>
              <a:rPr lang="en-US" altLang="zh-CN" sz="2000" b="1" dirty="0" err="1">
                <a:solidFill>
                  <a:srgbClr val="003366"/>
                </a:solidFill>
              </a:rPr>
              <a:t>GListNode</a:t>
            </a:r>
            <a:r>
              <a:rPr lang="en-US" altLang="zh-CN" sz="2000" b="1" dirty="0">
                <a:solidFill>
                  <a:srgbClr val="003366"/>
                </a:solidFill>
              </a:rPr>
              <a:t>&lt;T&gt; * next;    // </a:t>
            </a:r>
            <a:r>
              <a:rPr lang="zh-CN" altLang="en-US" sz="2000" b="1" dirty="0">
                <a:solidFill>
                  <a:srgbClr val="003366"/>
                </a:solidFill>
              </a:rPr>
              <a:t>存储后继结点指针</a:t>
            </a:r>
          </a:p>
          <a:p>
            <a:r>
              <a:rPr lang="en-US" altLang="zh-CN" sz="2000" b="1" dirty="0">
                <a:solidFill>
                  <a:srgbClr val="003366"/>
                </a:solidFill>
              </a:rPr>
              <a:t>};</a:t>
            </a:r>
            <a:r>
              <a:rPr lang="en-US" altLang="zh-CN" sz="2000" dirty="0">
                <a:solidFill>
                  <a:srgbClr val="003366"/>
                </a:solidFill>
              </a:rPr>
              <a:t> </a:t>
            </a:r>
            <a:endParaRPr lang="zh-CN" altLang="en-US" sz="2000" dirty="0">
              <a:solidFill>
                <a:srgbClr val="003366"/>
              </a:solidFill>
            </a:endParaRPr>
          </a:p>
        </p:txBody>
      </p:sp>
      <p:sp>
        <p:nvSpPr>
          <p:cNvPr id="15" name="Text Box 15">
            <a:extLst>
              <a:ext uri="{FF2B5EF4-FFF2-40B4-BE49-F238E27FC236}">
                <a16:creationId xmlns:a16="http://schemas.microsoft.com/office/drawing/2014/main" id="{F6D9743A-F47C-4CF2-9703-C82A4F5F93F5}"/>
              </a:ext>
            </a:extLst>
          </p:cNvPr>
          <p:cNvSpPr txBox="1">
            <a:spLocks noChangeArrowheads="1"/>
          </p:cNvSpPr>
          <p:nvPr/>
        </p:nvSpPr>
        <p:spPr bwMode="auto">
          <a:xfrm>
            <a:off x="792055" y="1887997"/>
            <a:ext cx="4310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定义结点结构</a:t>
            </a:r>
          </a:p>
        </p:txBody>
      </p:sp>
      <p:sp>
        <p:nvSpPr>
          <p:cNvPr id="16" name="Rectangle 18">
            <a:extLst>
              <a:ext uri="{FF2B5EF4-FFF2-40B4-BE49-F238E27FC236}">
                <a16:creationId xmlns:a16="http://schemas.microsoft.com/office/drawing/2014/main" id="{3915EB9A-0C94-49B9-A116-8002CD3B4A7B}"/>
              </a:ext>
            </a:extLst>
          </p:cNvPr>
          <p:cNvSpPr>
            <a:spLocks noChangeArrowheads="1"/>
          </p:cNvSpPr>
          <p:nvPr/>
        </p:nvSpPr>
        <p:spPr bwMode="auto">
          <a:xfrm>
            <a:off x="4840249" y="3659723"/>
            <a:ext cx="3757612" cy="512762"/>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hlink"/>
                </a:solidFill>
              </a14:hiddenFill>
            </a:ext>
          </a:extLst>
        </p:spPr>
        <p:txBody>
          <a:bodyPr tIns="10800" bIns="10800"/>
          <a:lstStyle/>
          <a:p>
            <a:pPr algn="just" eaLnBrk="0" hangingPunct="0"/>
            <a:r>
              <a:rPr lang="zh-CN" altLang="en-US" sz="2400" b="1" dirty="0">
                <a:solidFill>
                  <a:srgbClr val="003366"/>
                </a:solidFill>
                <a:latin typeface="Times New Roman" panose="02020603050405020304" pitchFamily="18" charset="0"/>
              </a:rPr>
              <a:t>  </a:t>
            </a:r>
            <a:r>
              <a:rPr lang="en-US" altLang="zh-CN" sz="2400" b="1" dirty="0">
                <a:solidFill>
                  <a:srgbClr val="003366"/>
                </a:solidFill>
                <a:latin typeface="Times New Roman" panose="02020603050405020304" pitchFamily="18" charset="0"/>
              </a:rPr>
              <a:t>type=1       </a:t>
            </a:r>
            <a:r>
              <a:rPr lang="en-US" altLang="zh-CN" sz="2400" b="1" dirty="0" err="1">
                <a:solidFill>
                  <a:srgbClr val="003366"/>
                </a:solidFill>
                <a:latin typeface="Times New Roman" panose="02020603050405020304" pitchFamily="18" charset="0"/>
              </a:rPr>
              <a:t>sublist</a:t>
            </a:r>
            <a:r>
              <a:rPr lang="en-US" altLang="zh-CN" sz="2400" b="1" dirty="0">
                <a:solidFill>
                  <a:srgbClr val="003366"/>
                </a:solidFill>
                <a:latin typeface="Times New Roman" panose="02020603050405020304" pitchFamily="18" charset="0"/>
              </a:rPr>
              <a:t>       next</a:t>
            </a:r>
          </a:p>
        </p:txBody>
      </p:sp>
      <p:sp>
        <p:nvSpPr>
          <p:cNvPr id="17" name="Line 19">
            <a:extLst>
              <a:ext uri="{FF2B5EF4-FFF2-40B4-BE49-F238E27FC236}">
                <a16:creationId xmlns:a16="http://schemas.microsoft.com/office/drawing/2014/main" id="{802E01F8-E310-4B4D-8302-72AE866DA73E}"/>
              </a:ext>
            </a:extLst>
          </p:cNvPr>
          <p:cNvSpPr>
            <a:spLocks noChangeShapeType="1"/>
          </p:cNvSpPr>
          <p:nvPr/>
        </p:nvSpPr>
        <p:spPr bwMode="auto">
          <a:xfrm>
            <a:off x="6319799" y="3645435"/>
            <a:ext cx="0" cy="512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8" name="Line 20">
            <a:extLst>
              <a:ext uri="{FF2B5EF4-FFF2-40B4-BE49-F238E27FC236}">
                <a16:creationId xmlns:a16="http://schemas.microsoft.com/office/drawing/2014/main" id="{BD9B81AB-AC73-45F2-BAD3-E326FE043EC5}"/>
              </a:ext>
            </a:extLst>
          </p:cNvPr>
          <p:cNvSpPr>
            <a:spLocks noChangeShapeType="1"/>
          </p:cNvSpPr>
          <p:nvPr/>
        </p:nvSpPr>
        <p:spPr bwMode="auto">
          <a:xfrm>
            <a:off x="7743786" y="3645435"/>
            <a:ext cx="0" cy="512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9" name="Rectangle 22">
            <a:extLst>
              <a:ext uri="{FF2B5EF4-FFF2-40B4-BE49-F238E27FC236}">
                <a16:creationId xmlns:a16="http://schemas.microsoft.com/office/drawing/2014/main" id="{52B1DC51-8BF1-4383-8976-2E6401C373CB}"/>
              </a:ext>
            </a:extLst>
          </p:cNvPr>
          <p:cNvSpPr>
            <a:spLocks noChangeArrowheads="1"/>
          </p:cNvSpPr>
          <p:nvPr/>
        </p:nvSpPr>
        <p:spPr bwMode="auto">
          <a:xfrm>
            <a:off x="4848186" y="4367748"/>
            <a:ext cx="3757613" cy="512762"/>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hlink"/>
                </a:solidFill>
              </a14:hiddenFill>
            </a:ext>
          </a:extLst>
        </p:spPr>
        <p:txBody>
          <a:bodyPr tIns="10800" bIns="10800"/>
          <a:lstStyle/>
          <a:p>
            <a:pPr algn="just" eaLnBrk="0" hangingPunct="0"/>
            <a:r>
              <a:rPr lang="zh-CN" altLang="en-US" sz="2400" b="1">
                <a:solidFill>
                  <a:srgbClr val="003366"/>
                </a:solidFill>
                <a:latin typeface="Times New Roman" panose="02020603050405020304" pitchFamily="18" charset="0"/>
              </a:rPr>
              <a:t>  </a:t>
            </a:r>
            <a:r>
              <a:rPr lang="en-US" altLang="zh-CN" sz="2400" b="1">
                <a:solidFill>
                  <a:srgbClr val="003366"/>
                </a:solidFill>
                <a:latin typeface="Times New Roman" panose="02020603050405020304" pitchFamily="18" charset="0"/>
              </a:rPr>
              <a:t>type=0</a:t>
            </a:r>
            <a:r>
              <a:rPr lang="en-US" altLang="zh-CN" sz="2800" b="1">
                <a:solidFill>
                  <a:srgbClr val="003366"/>
                </a:solidFill>
                <a:latin typeface="Times New Roman" panose="02020603050405020304" pitchFamily="18" charset="0"/>
              </a:rPr>
              <a:t>        </a:t>
            </a:r>
            <a:r>
              <a:rPr lang="en-US" altLang="zh-CN" sz="2400" b="1">
                <a:solidFill>
                  <a:srgbClr val="003366"/>
                </a:solidFill>
                <a:latin typeface="Times New Roman" panose="02020603050405020304" pitchFamily="18" charset="0"/>
              </a:rPr>
              <a:t>data        next</a:t>
            </a:r>
          </a:p>
        </p:txBody>
      </p:sp>
      <p:sp>
        <p:nvSpPr>
          <p:cNvPr id="20" name="Line 23">
            <a:extLst>
              <a:ext uri="{FF2B5EF4-FFF2-40B4-BE49-F238E27FC236}">
                <a16:creationId xmlns:a16="http://schemas.microsoft.com/office/drawing/2014/main" id="{8C47CA8B-48B1-4680-9241-D18B2F3663C6}"/>
              </a:ext>
            </a:extLst>
          </p:cNvPr>
          <p:cNvSpPr>
            <a:spLocks noChangeShapeType="1"/>
          </p:cNvSpPr>
          <p:nvPr/>
        </p:nvSpPr>
        <p:spPr bwMode="auto">
          <a:xfrm>
            <a:off x="6322974" y="4367748"/>
            <a:ext cx="0" cy="512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1" name="Line 27">
            <a:extLst>
              <a:ext uri="{FF2B5EF4-FFF2-40B4-BE49-F238E27FC236}">
                <a16:creationId xmlns:a16="http://schemas.microsoft.com/office/drawing/2014/main" id="{82CBEF27-4719-4A3C-8152-A2CCD790D0CA}"/>
              </a:ext>
            </a:extLst>
          </p:cNvPr>
          <p:cNvSpPr>
            <a:spLocks noChangeShapeType="1"/>
          </p:cNvSpPr>
          <p:nvPr/>
        </p:nvSpPr>
        <p:spPr bwMode="auto">
          <a:xfrm>
            <a:off x="7751724" y="4353460"/>
            <a:ext cx="0" cy="512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Tree>
    <p:extLst>
      <p:ext uri="{BB962C8B-B14F-4D97-AF65-F5344CB8AC3E}">
        <p14:creationId xmlns:p14="http://schemas.microsoft.com/office/powerpoint/2010/main" val="237241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6.2  </a:t>
            </a:r>
            <a:r>
              <a:rPr lang="zh-CN" altLang="en-US" sz="2800" kern="1200" dirty="0">
                <a:solidFill>
                  <a:srgbClr val="002060"/>
                </a:solidFill>
                <a:effectLst>
                  <a:outerShdw blurRad="38100" dist="38100" dir="2700000" algn="tl">
                    <a:srgbClr val="C0C0C0"/>
                  </a:outerShdw>
                </a:effectLst>
                <a:cs typeface="+mn-cs"/>
              </a:rPr>
              <a:t>广义表的存储结构</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3">
            <a:extLst>
              <a:ext uri="{FF2B5EF4-FFF2-40B4-BE49-F238E27FC236}">
                <a16:creationId xmlns:a16="http://schemas.microsoft.com/office/drawing/2014/main" id="{8BA50EFA-45C1-46EC-A222-9BCEF7A79CE2}"/>
              </a:ext>
            </a:extLst>
          </p:cNvPr>
          <p:cNvSpPr txBox="1">
            <a:spLocks noChangeArrowheads="1"/>
          </p:cNvSpPr>
          <p:nvPr/>
        </p:nvSpPr>
        <p:spPr>
          <a:xfrm>
            <a:off x="538201" y="1362209"/>
            <a:ext cx="7772400" cy="792162"/>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头尾表示法</a:t>
            </a:r>
          </a:p>
        </p:txBody>
      </p:sp>
      <p:sp>
        <p:nvSpPr>
          <p:cNvPr id="12" name="Rectangle 3">
            <a:extLst>
              <a:ext uri="{FF2B5EF4-FFF2-40B4-BE49-F238E27FC236}">
                <a16:creationId xmlns:a16="http://schemas.microsoft.com/office/drawing/2014/main" id="{27F0923E-2EE9-46C9-A6C4-9A4C3F6F1CD2}"/>
              </a:ext>
            </a:extLst>
          </p:cNvPr>
          <p:cNvSpPr txBox="1">
            <a:spLocks noChangeArrowheads="1"/>
          </p:cNvSpPr>
          <p:nvPr/>
        </p:nvSpPr>
        <p:spPr>
          <a:xfrm>
            <a:off x="538201" y="2100339"/>
            <a:ext cx="7443152" cy="560234"/>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画出广义表</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x</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的存储结构。 </a:t>
            </a:r>
            <a:endPar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7935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en-US" altLang="zh-CN" sz="2800" kern="1200" dirty="0">
                <a:solidFill>
                  <a:srgbClr val="002060"/>
                </a:solidFill>
                <a:effectLst>
                  <a:outerShdw blurRad="38100" dist="38100" dir="2700000" algn="tl">
                    <a:srgbClr val="C0C0C0"/>
                  </a:outerShdw>
                </a:effectLst>
                <a:cs typeface="+mn-cs"/>
              </a:rPr>
              <a:t>6.3  </a:t>
            </a:r>
            <a:r>
              <a:rPr lang="zh-CN" altLang="en-US" sz="2800" kern="1200" dirty="0">
                <a:solidFill>
                  <a:srgbClr val="002060"/>
                </a:solidFill>
                <a:effectLst>
                  <a:outerShdw blurRad="38100" dist="38100" dir="2700000" algn="tl">
                    <a:srgbClr val="C0C0C0"/>
                  </a:outerShdw>
                </a:effectLst>
                <a:cs typeface="+mn-cs"/>
              </a:rPr>
              <a:t>广义表的操作</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3">
            <a:extLst>
              <a:ext uri="{FF2B5EF4-FFF2-40B4-BE49-F238E27FC236}">
                <a16:creationId xmlns:a16="http://schemas.microsoft.com/office/drawing/2014/main" id="{8BA50EFA-45C1-46EC-A222-9BCEF7A79CE2}"/>
              </a:ext>
            </a:extLst>
          </p:cNvPr>
          <p:cNvSpPr txBox="1">
            <a:spLocks noChangeArrowheads="1"/>
          </p:cNvSpPr>
          <p:nvPr/>
        </p:nvSpPr>
        <p:spPr>
          <a:xfrm>
            <a:off x="538201" y="1362209"/>
            <a:ext cx="7772400" cy="792162"/>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头尾表示法</a:t>
            </a:r>
          </a:p>
        </p:txBody>
      </p:sp>
      <p:sp>
        <p:nvSpPr>
          <p:cNvPr id="12" name="Text Box 6">
            <a:extLst>
              <a:ext uri="{FF2B5EF4-FFF2-40B4-BE49-F238E27FC236}">
                <a16:creationId xmlns:a16="http://schemas.microsoft.com/office/drawing/2014/main" id="{68A51C29-D6F3-4DEA-B63C-7AE9DE2F7EC8}"/>
              </a:ext>
            </a:extLst>
          </p:cNvPr>
          <p:cNvSpPr txBox="1">
            <a:spLocks noChangeArrowheads="1"/>
          </p:cNvSpPr>
          <p:nvPr/>
        </p:nvSpPr>
        <p:spPr bwMode="auto">
          <a:xfrm>
            <a:off x="631786" y="1871490"/>
            <a:ext cx="818721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3366"/>
                </a:solidFill>
                <a:effectLst>
                  <a:outerShdw blurRad="38100" dist="38100" dir="2700000" algn="tl">
                    <a:srgbClr val="C0C0C0"/>
                  </a:outerShdw>
                </a:effectLst>
              </a:rPr>
              <a:t>template &lt;class T&gt;</a:t>
            </a:r>
          </a:p>
          <a:p>
            <a:r>
              <a:rPr lang="en-US" altLang="zh-CN" sz="2000" b="1" dirty="0">
                <a:solidFill>
                  <a:srgbClr val="003366"/>
                </a:solidFill>
                <a:effectLst>
                  <a:outerShdw blurRad="38100" dist="38100" dir="2700000" algn="tl">
                    <a:srgbClr val="C0C0C0"/>
                  </a:outerShdw>
                </a:effectLst>
              </a:rPr>
              <a:t>class </a:t>
            </a:r>
            <a:r>
              <a:rPr lang="en-US" altLang="zh-CN" sz="2000" b="1" dirty="0" err="1">
                <a:solidFill>
                  <a:srgbClr val="003366"/>
                </a:solidFill>
                <a:effectLst>
                  <a:outerShdw blurRad="38100" dist="38100" dir="2700000" algn="tl">
                    <a:srgbClr val="C0C0C0"/>
                  </a:outerShdw>
                </a:effectLst>
              </a:rPr>
              <a:t>GList</a:t>
            </a:r>
            <a:endParaRPr lang="en-US" altLang="zh-CN" sz="2000" b="1" dirty="0">
              <a:solidFill>
                <a:srgbClr val="003366"/>
              </a:solidFill>
              <a:effectLst>
                <a:outerShdw blurRad="38100" dist="38100" dir="2700000" algn="tl">
                  <a:srgbClr val="C0C0C0"/>
                </a:outerShdw>
              </a:effectLst>
            </a:endParaRPr>
          </a:p>
          <a:p>
            <a:r>
              <a:rPr lang="en-US" altLang="zh-CN" sz="2000" b="1" dirty="0">
                <a:solidFill>
                  <a:srgbClr val="003366"/>
                </a:solidFill>
                <a:effectLst>
                  <a:outerShdw blurRad="38100" dist="38100" dir="2700000" algn="tl">
                    <a:srgbClr val="C0C0C0"/>
                  </a:outerShdw>
                </a:effectLst>
              </a:rPr>
              <a:t>{</a:t>
            </a:r>
          </a:p>
          <a:p>
            <a:r>
              <a:rPr lang="en-US" altLang="zh-CN" sz="2000" b="1" dirty="0">
                <a:solidFill>
                  <a:srgbClr val="003366"/>
                </a:solidFill>
                <a:effectLst>
                  <a:outerShdw blurRad="38100" dist="38100" dir="2700000" algn="tl">
                    <a:srgbClr val="C0C0C0"/>
                  </a:outerShdw>
                </a:effectLst>
              </a:rPr>
              <a:t>      </a:t>
            </a:r>
            <a:r>
              <a:rPr lang="en-US" altLang="zh-CN" sz="2000" b="1" dirty="0" err="1">
                <a:solidFill>
                  <a:srgbClr val="003366"/>
                </a:solidFill>
                <a:effectLst>
                  <a:outerShdw blurRad="38100" dist="38100" dir="2700000" algn="tl">
                    <a:srgbClr val="C0C0C0"/>
                  </a:outerShdw>
                </a:effectLst>
              </a:rPr>
              <a:t>GListNode</a:t>
            </a:r>
            <a:r>
              <a:rPr lang="en-US" altLang="zh-CN" sz="2000" b="1" dirty="0">
                <a:solidFill>
                  <a:srgbClr val="003366"/>
                </a:solidFill>
                <a:effectLst>
                  <a:outerShdw blurRad="38100" dist="38100" dir="2700000" algn="tl">
                    <a:srgbClr val="C0C0C0"/>
                  </a:outerShdw>
                </a:effectLst>
              </a:rPr>
              <a:t>&lt;T&gt; *head;</a:t>
            </a:r>
          </a:p>
          <a:p>
            <a:r>
              <a:rPr lang="en-US" altLang="zh-CN" sz="2000" b="1" dirty="0">
                <a:solidFill>
                  <a:srgbClr val="003366"/>
                </a:solidFill>
                <a:effectLst>
                  <a:outerShdw blurRad="38100" dist="38100" dir="2700000" algn="tl">
                    <a:srgbClr val="C0C0C0"/>
                  </a:outerShdw>
                </a:effectLst>
              </a:rPr>
              <a:t>public:</a:t>
            </a:r>
          </a:p>
          <a:p>
            <a:r>
              <a:rPr lang="en-US" altLang="zh-CN" sz="2000" b="1" dirty="0">
                <a:solidFill>
                  <a:srgbClr val="003366"/>
                </a:solidFill>
                <a:effectLst>
                  <a:outerShdw blurRad="38100" dist="38100" dir="2700000" algn="tl">
                    <a:srgbClr val="C0C0C0"/>
                  </a:outerShdw>
                </a:effectLst>
              </a:rPr>
              <a:t>      </a:t>
            </a:r>
            <a:r>
              <a:rPr lang="en-US" altLang="zh-CN" sz="2000" b="1" dirty="0" err="1">
                <a:solidFill>
                  <a:srgbClr val="003366"/>
                </a:solidFill>
                <a:effectLst>
                  <a:outerShdw blurRad="38100" dist="38100" dir="2700000" algn="tl">
                    <a:srgbClr val="C0C0C0"/>
                  </a:outerShdw>
                </a:effectLst>
              </a:rPr>
              <a:t>GList</a:t>
            </a:r>
            <a:r>
              <a:rPr lang="en-US" altLang="zh-CN" sz="2000" b="1" dirty="0">
                <a:solidFill>
                  <a:srgbClr val="003366"/>
                </a:solidFill>
                <a:effectLst>
                  <a:outerShdw blurRad="38100" dist="38100" dir="2700000" algn="tl">
                    <a:srgbClr val="C0C0C0"/>
                  </a:outerShdw>
                </a:effectLst>
              </a:rPr>
              <a:t>();</a:t>
            </a:r>
          </a:p>
          <a:p>
            <a:r>
              <a:rPr lang="en-US" altLang="zh-CN" sz="2000" b="1" dirty="0">
                <a:solidFill>
                  <a:srgbClr val="003366"/>
                </a:solidFill>
                <a:effectLst>
                  <a:outerShdw blurRad="38100" dist="38100" dir="2700000" algn="tl">
                    <a:srgbClr val="C0C0C0"/>
                  </a:outerShdw>
                </a:effectLst>
              </a:rPr>
              <a:t>      </a:t>
            </a:r>
            <a:r>
              <a:rPr lang="en-US" altLang="zh-CN" sz="2000" b="1" dirty="0" err="1">
                <a:solidFill>
                  <a:srgbClr val="003366"/>
                </a:solidFill>
                <a:effectLst>
                  <a:outerShdw blurRad="38100" dist="38100" dir="2700000" algn="tl">
                    <a:srgbClr val="C0C0C0"/>
                  </a:outerShdw>
                </a:effectLst>
              </a:rPr>
              <a:t>GList</a:t>
            </a:r>
            <a:r>
              <a:rPr lang="en-US" altLang="zh-CN" sz="2000" b="1" dirty="0">
                <a:solidFill>
                  <a:srgbClr val="003366"/>
                </a:solidFill>
                <a:effectLst>
                  <a:outerShdw blurRad="38100" dist="38100" dir="2700000" algn="tl">
                    <a:srgbClr val="C0C0C0"/>
                  </a:outerShdw>
                </a:effectLst>
              </a:rPr>
              <a:t>(</a:t>
            </a:r>
            <a:r>
              <a:rPr lang="en-US" altLang="zh-CN" sz="2000" b="1" dirty="0" err="1">
                <a:solidFill>
                  <a:srgbClr val="003366"/>
                </a:solidFill>
                <a:effectLst>
                  <a:outerShdw blurRad="38100" dist="38100" dir="2700000" algn="tl">
                    <a:srgbClr val="C0C0C0"/>
                  </a:outerShdw>
                </a:effectLst>
              </a:rPr>
              <a:t>GList</a:t>
            </a:r>
            <a:r>
              <a:rPr lang="en-US" altLang="zh-CN" sz="2000" b="1" dirty="0">
                <a:solidFill>
                  <a:srgbClr val="003366"/>
                </a:solidFill>
                <a:effectLst>
                  <a:outerShdw blurRad="38100" dist="38100" dir="2700000" algn="tl">
                    <a:srgbClr val="C0C0C0"/>
                  </a:outerShdw>
                </a:effectLst>
              </a:rPr>
              <a:t>&lt;T&gt; head, </a:t>
            </a:r>
            <a:r>
              <a:rPr lang="en-US" altLang="zh-CN" sz="2000" b="1" dirty="0" err="1">
                <a:solidFill>
                  <a:srgbClr val="003366"/>
                </a:solidFill>
                <a:effectLst>
                  <a:outerShdw blurRad="38100" dist="38100" dir="2700000" algn="tl">
                    <a:srgbClr val="C0C0C0"/>
                  </a:outerShdw>
                </a:effectLst>
              </a:rPr>
              <a:t>GList</a:t>
            </a:r>
            <a:r>
              <a:rPr lang="en-US" altLang="zh-CN" sz="2000" b="1" dirty="0">
                <a:solidFill>
                  <a:srgbClr val="003366"/>
                </a:solidFill>
                <a:effectLst>
                  <a:outerShdw blurRad="38100" dist="38100" dir="2700000" algn="tl">
                    <a:srgbClr val="C0C0C0"/>
                  </a:outerShdw>
                </a:effectLst>
              </a:rPr>
              <a:t>&lt;T&gt; tail); // </a:t>
            </a:r>
            <a:r>
              <a:rPr lang="zh-CN" altLang="en-US" sz="2000" b="1" dirty="0">
                <a:solidFill>
                  <a:srgbClr val="003366"/>
                </a:solidFill>
                <a:effectLst>
                  <a:outerShdw blurRad="38100" dist="38100" dir="2700000" algn="tl">
                    <a:srgbClr val="C0C0C0"/>
                  </a:outerShdw>
                </a:effectLst>
              </a:rPr>
              <a:t>利用表头、表尾构造对象</a:t>
            </a:r>
          </a:p>
          <a:p>
            <a:r>
              <a:rPr lang="zh-CN" altLang="en-US" sz="2000" b="1" dirty="0">
                <a:solidFill>
                  <a:srgbClr val="003366"/>
                </a:solidFill>
                <a:effectLst>
                  <a:outerShdw blurRad="38100" dist="38100" dir="2700000" algn="tl">
                    <a:srgbClr val="C0C0C0"/>
                  </a:outerShdw>
                </a:effectLst>
              </a:rPr>
              <a:t>      </a:t>
            </a:r>
            <a:r>
              <a:rPr lang="en-US" altLang="zh-CN" sz="2000" b="1" dirty="0" err="1">
                <a:solidFill>
                  <a:srgbClr val="003366"/>
                </a:solidFill>
                <a:effectLst>
                  <a:outerShdw blurRad="38100" dist="38100" dir="2700000" algn="tl">
                    <a:srgbClr val="C0C0C0"/>
                  </a:outerShdw>
                </a:effectLst>
              </a:rPr>
              <a:t>GList</a:t>
            </a:r>
            <a:r>
              <a:rPr lang="en-US" altLang="zh-CN" sz="2000" b="1" dirty="0">
                <a:solidFill>
                  <a:srgbClr val="003366"/>
                </a:solidFill>
                <a:effectLst>
                  <a:outerShdw blurRad="38100" dist="38100" dir="2700000" algn="tl">
                    <a:srgbClr val="C0C0C0"/>
                  </a:outerShdw>
                </a:effectLst>
              </a:rPr>
              <a:t>(</a:t>
            </a:r>
            <a:r>
              <a:rPr lang="en-US" altLang="zh-CN" sz="2000" b="1" dirty="0" err="1">
                <a:solidFill>
                  <a:srgbClr val="003366"/>
                </a:solidFill>
                <a:effectLst>
                  <a:outerShdw blurRad="38100" dist="38100" dir="2700000" algn="tl">
                    <a:srgbClr val="C0C0C0"/>
                  </a:outerShdw>
                </a:effectLst>
              </a:rPr>
              <a:t>GList</a:t>
            </a:r>
            <a:r>
              <a:rPr lang="en-US" altLang="zh-CN" sz="2000" b="1" dirty="0">
                <a:solidFill>
                  <a:srgbClr val="003366"/>
                </a:solidFill>
                <a:effectLst>
                  <a:outerShdw blurRad="38100" dist="38100" dir="2700000" algn="tl">
                    <a:srgbClr val="C0C0C0"/>
                  </a:outerShdw>
                </a:effectLst>
              </a:rPr>
              <a:t>&lt;T&gt; &amp;</a:t>
            </a:r>
            <a:r>
              <a:rPr lang="en-US" altLang="zh-CN" sz="2000" b="1" dirty="0" err="1">
                <a:solidFill>
                  <a:srgbClr val="003366"/>
                </a:solidFill>
                <a:effectLst>
                  <a:outerShdw blurRad="38100" dist="38100" dir="2700000" algn="tl">
                    <a:srgbClr val="C0C0C0"/>
                  </a:outerShdw>
                </a:effectLst>
              </a:rPr>
              <a:t>gl</a:t>
            </a:r>
            <a:r>
              <a:rPr lang="en-US" altLang="zh-CN" sz="2000" b="1" dirty="0">
                <a:solidFill>
                  <a:srgbClr val="003366"/>
                </a:solidFill>
                <a:effectLst>
                  <a:outerShdw blurRad="38100" dist="38100" dir="2700000" algn="tl">
                    <a:srgbClr val="C0C0C0"/>
                  </a:outerShdw>
                </a:effectLst>
              </a:rPr>
              <a:t>);             // </a:t>
            </a:r>
            <a:r>
              <a:rPr lang="zh-CN" altLang="en-US" sz="2000" b="1" dirty="0">
                <a:solidFill>
                  <a:srgbClr val="003366"/>
                </a:solidFill>
                <a:effectLst>
                  <a:outerShdw blurRad="38100" dist="38100" dir="2700000" algn="tl">
                    <a:srgbClr val="C0C0C0"/>
                  </a:outerShdw>
                </a:effectLst>
              </a:rPr>
              <a:t>拷贝构造函数</a:t>
            </a:r>
          </a:p>
          <a:p>
            <a:r>
              <a:rPr lang="zh-CN" altLang="en-US" sz="2000" b="1" dirty="0">
                <a:solidFill>
                  <a:srgbClr val="003366"/>
                </a:solidFill>
                <a:effectLst>
                  <a:outerShdw blurRad="38100" dist="38100" dir="2700000" algn="tl">
                    <a:srgbClr val="C0C0C0"/>
                  </a:outerShdw>
                </a:effectLst>
              </a:rPr>
              <a:t>      </a:t>
            </a:r>
            <a:r>
              <a:rPr lang="en-US" altLang="zh-CN" sz="2000" b="1" dirty="0">
                <a:solidFill>
                  <a:srgbClr val="003366"/>
                </a:solidFill>
                <a:effectLst>
                  <a:outerShdw blurRad="38100" dist="38100" dir="2700000" algn="tl">
                    <a:srgbClr val="C0C0C0"/>
                  </a:outerShdw>
                </a:effectLst>
              </a:rPr>
              <a:t>~</a:t>
            </a:r>
            <a:r>
              <a:rPr lang="en-US" altLang="zh-CN" sz="2000" b="1" dirty="0" err="1">
                <a:solidFill>
                  <a:srgbClr val="003366"/>
                </a:solidFill>
                <a:effectLst>
                  <a:outerShdw blurRad="38100" dist="38100" dir="2700000" algn="tl">
                    <a:srgbClr val="C0C0C0"/>
                  </a:outerShdw>
                </a:effectLst>
              </a:rPr>
              <a:t>GList</a:t>
            </a:r>
            <a:r>
              <a:rPr lang="en-US" altLang="zh-CN" sz="2000" b="1" dirty="0">
                <a:solidFill>
                  <a:srgbClr val="003366"/>
                </a:solidFill>
                <a:effectLst>
                  <a:outerShdw blurRad="38100" dist="38100" dir="2700000" algn="tl">
                    <a:srgbClr val="C0C0C0"/>
                  </a:outerShdw>
                </a:effectLst>
              </a:rPr>
              <a:t>();   </a:t>
            </a:r>
          </a:p>
          <a:p>
            <a:r>
              <a:rPr lang="en-US" altLang="zh-CN" sz="2000" b="1" dirty="0">
                <a:solidFill>
                  <a:srgbClr val="003366"/>
                </a:solidFill>
                <a:effectLst>
                  <a:outerShdw blurRad="38100" dist="38100" dir="2700000" algn="tl">
                    <a:srgbClr val="C0C0C0"/>
                  </a:outerShdw>
                </a:effectLst>
              </a:rPr>
              <a:t>      void Traverse(); // </a:t>
            </a:r>
            <a:r>
              <a:rPr lang="zh-CN" altLang="en-US" sz="2000" b="1" dirty="0">
                <a:solidFill>
                  <a:srgbClr val="003366"/>
                </a:solidFill>
                <a:effectLst>
                  <a:outerShdw blurRad="38100" dist="38100" dir="2700000" algn="tl">
                    <a:srgbClr val="C0C0C0"/>
                  </a:outerShdw>
                </a:effectLst>
              </a:rPr>
              <a:t>遍历算法</a:t>
            </a:r>
          </a:p>
          <a:p>
            <a:r>
              <a:rPr lang="zh-CN" altLang="en-US" sz="2000" b="1" dirty="0">
                <a:solidFill>
                  <a:srgbClr val="003366"/>
                </a:solidFill>
                <a:effectLst>
                  <a:outerShdw blurRad="38100" dist="38100" dir="2700000" algn="tl">
                    <a:srgbClr val="C0C0C0"/>
                  </a:outerShdw>
                </a:effectLst>
              </a:rPr>
              <a:t>      </a:t>
            </a:r>
            <a:r>
              <a:rPr lang="en-US" altLang="zh-CN" sz="2000" b="1" dirty="0" err="1">
                <a:solidFill>
                  <a:srgbClr val="003366"/>
                </a:solidFill>
                <a:effectLst>
                  <a:outerShdw blurRad="38100" dist="38100" dir="2700000" algn="tl">
                    <a:srgbClr val="C0C0C0"/>
                  </a:outerShdw>
                </a:effectLst>
              </a:rPr>
              <a:t>int</a:t>
            </a:r>
            <a:r>
              <a:rPr lang="en-US" altLang="zh-CN" sz="2000" b="1" dirty="0">
                <a:solidFill>
                  <a:srgbClr val="003366"/>
                </a:solidFill>
                <a:effectLst>
                  <a:outerShdw blurRad="38100" dist="38100" dir="2700000" algn="tl">
                    <a:srgbClr val="C0C0C0"/>
                  </a:outerShdw>
                </a:effectLst>
              </a:rPr>
              <a:t> Length();   // </a:t>
            </a:r>
            <a:r>
              <a:rPr lang="zh-CN" altLang="en-US" sz="2000" b="1" dirty="0">
                <a:solidFill>
                  <a:srgbClr val="003366"/>
                </a:solidFill>
                <a:effectLst>
                  <a:outerShdw blurRad="38100" dist="38100" dir="2700000" algn="tl">
                    <a:srgbClr val="C0C0C0"/>
                  </a:outerShdw>
                </a:effectLst>
              </a:rPr>
              <a:t>计算表的长度</a:t>
            </a:r>
          </a:p>
          <a:p>
            <a:r>
              <a:rPr lang="zh-CN" altLang="en-US" sz="2000" b="1" dirty="0">
                <a:solidFill>
                  <a:srgbClr val="003366"/>
                </a:solidFill>
                <a:effectLst>
                  <a:outerShdw blurRad="38100" dist="38100" dir="2700000" algn="tl">
                    <a:srgbClr val="C0C0C0"/>
                  </a:outerShdw>
                </a:effectLst>
              </a:rPr>
              <a:t>      </a:t>
            </a:r>
            <a:r>
              <a:rPr lang="en-US" altLang="zh-CN" sz="2000" b="1" dirty="0" err="1">
                <a:solidFill>
                  <a:srgbClr val="003366"/>
                </a:solidFill>
                <a:effectLst>
                  <a:outerShdw blurRad="38100" dist="38100" dir="2700000" algn="tl">
                    <a:srgbClr val="C0C0C0"/>
                  </a:outerShdw>
                </a:effectLst>
              </a:rPr>
              <a:t>int</a:t>
            </a:r>
            <a:r>
              <a:rPr lang="en-US" altLang="zh-CN" sz="2000" b="1" dirty="0">
                <a:solidFill>
                  <a:srgbClr val="003366"/>
                </a:solidFill>
                <a:effectLst>
                  <a:outerShdw blurRad="38100" dist="38100" dir="2700000" algn="tl">
                    <a:srgbClr val="C0C0C0"/>
                  </a:outerShdw>
                </a:effectLst>
              </a:rPr>
              <a:t> Depth();    // </a:t>
            </a:r>
            <a:r>
              <a:rPr lang="zh-CN" altLang="en-US" sz="2000" b="1" dirty="0">
                <a:solidFill>
                  <a:srgbClr val="003366"/>
                </a:solidFill>
                <a:effectLst>
                  <a:outerShdw blurRad="38100" dist="38100" dir="2700000" algn="tl">
                    <a:srgbClr val="C0C0C0"/>
                  </a:outerShdw>
                </a:effectLst>
              </a:rPr>
              <a:t>计算表的深度 </a:t>
            </a:r>
          </a:p>
          <a:p>
            <a:r>
              <a:rPr lang="zh-CN" altLang="en-US" sz="2000" b="1" dirty="0">
                <a:solidFill>
                  <a:srgbClr val="003366"/>
                </a:solidFill>
                <a:effectLst>
                  <a:outerShdw blurRad="38100" dist="38100" dir="2700000" algn="tl">
                    <a:srgbClr val="C0C0C0"/>
                  </a:outerShdw>
                </a:effectLst>
              </a:rPr>
              <a:t>      </a:t>
            </a:r>
            <a:r>
              <a:rPr lang="en-US" altLang="zh-CN" sz="2000" b="1" dirty="0">
                <a:solidFill>
                  <a:srgbClr val="003366"/>
                </a:solidFill>
                <a:effectLst>
                  <a:outerShdw blurRad="38100" dist="38100" dir="2700000" algn="tl">
                    <a:srgbClr val="C0C0C0"/>
                  </a:outerShdw>
                </a:effectLst>
                <a:latin typeface="Arial" panose="020B0604020202020204" pitchFamily="34" charset="0"/>
              </a:rPr>
              <a:t>……</a:t>
            </a:r>
            <a:endParaRPr lang="en-US" altLang="zh-CN" sz="2000" b="1" dirty="0">
              <a:solidFill>
                <a:srgbClr val="003366"/>
              </a:solidFill>
              <a:effectLst>
                <a:outerShdw blurRad="38100" dist="38100" dir="2700000" algn="tl">
                  <a:srgbClr val="C0C0C0"/>
                </a:outerShdw>
              </a:effectLst>
            </a:endParaRPr>
          </a:p>
          <a:p>
            <a:r>
              <a:rPr lang="en-US" altLang="zh-CN" sz="2000" b="1" dirty="0">
                <a:solidFill>
                  <a:srgbClr val="003366"/>
                </a:solidFill>
                <a:effectLst>
                  <a:outerShdw blurRad="38100" dist="38100" dir="2700000" algn="tl">
                    <a:srgbClr val="C0C0C0"/>
                  </a:outerShdw>
                </a:effectLst>
              </a:rPr>
              <a:t>};</a:t>
            </a:r>
            <a:endParaRPr lang="zh-CN" altLang="en-US" sz="2000" b="1" dirty="0">
              <a:solidFill>
                <a:srgbClr val="003366"/>
              </a:solidFill>
              <a:effectLst>
                <a:outerShdw blurRad="38100" dist="38100" dir="2700000" algn="tl">
                  <a:srgbClr val="C0C0C0"/>
                </a:outerShdw>
              </a:effectLst>
            </a:endParaRPr>
          </a:p>
        </p:txBody>
      </p:sp>
    </p:spTree>
    <p:extLst>
      <p:ext uri="{BB962C8B-B14F-4D97-AF65-F5344CB8AC3E}">
        <p14:creationId xmlns:p14="http://schemas.microsoft.com/office/powerpoint/2010/main" val="1710224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问题：本科生创新实践项目中的人员关系</a:t>
            </a:r>
            <a:endParaRPr lang="en-US" altLang="zh-CN" sz="2800" kern="1200" dirty="0">
              <a:solidFill>
                <a:srgbClr val="002060"/>
              </a:solidFill>
              <a:effectLst>
                <a:outerShdw blurRad="38100" dist="38100" dir="2700000" algn="tl">
                  <a:srgbClr val="C0C0C0"/>
                </a:outerShdw>
              </a:effectLst>
              <a:cs typeface="+mn-cs"/>
            </a:endParaRPr>
          </a:p>
        </p:txBody>
      </p:sp>
      <p:sp>
        <p:nvSpPr>
          <p:cNvPr id="5" name="内容占位符 4">
            <a:extLst>
              <a:ext uri="{FF2B5EF4-FFF2-40B4-BE49-F238E27FC236}">
                <a16:creationId xmlns:a16="http://schemas.microsoft.com/office/drawing/2014/main" id="{7918FA01-DD01-42DE-B653-9984E817610C}"/>
              </a:ext>
            </a:extLst>
          </p:cNvPr>
          <p:cNvSpPr>
            <a:spLocks noGrp="1"/>
          </p:cNvSpPr>
          <p:nvPr>
            <p:ph idx="4294967295"/>
          </p:nvPr>
        </p:nvSpPr>
        <p:spPr>
          <a:xfrm>
            <a:off x="467243" y="1236974"/>
            <a:ext cx="8412352" cy="690978"/>
          </a:xfrm>
        </p:spPr>
        <p:txBody>
          <a:bodyPr/>
          <a:lstStyle/>
          <a:p>
            <a:pPr algn="just">
              <a:spcBef>
                <a:spcPts val="0"/>
              </a:spcBef>
              <a:defRPr/>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为培养本科生的综合实践与研究创新能力，从国家到各高校都实施了大学生创新实践项目。在项目实施过程中，教师指导</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n</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个本科生，如果教师是硕导或博导，本科生可接收教师的直接指导，部分本科生也可以在硕士研究生或博士研究生的指导下进行项目研究。</a:t>
            </a:r>
            <a:endPar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endParaRPr>
          </a:p>
          <a:p>
            <a:pPr algn="just">
              <a:spcBef>
                <a:spcPts val="0"/>
              </a:spcBef>
              <a:defRPr/>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本科生创新实践项目中的人员关系具有如下形式：</a:t>
            </a:r>
          </a:p>
          <a:p>
            <a:pPr>
              <a:spcBef>
                <a:spcPts val="0"/>
              </a:spcBef>
              <a:defRPr/>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1</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）若导师不带研究生：</a:t>
            </a:r>
            <a:b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b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导师</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本科生</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1, …, </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本科生</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k))</a:t>
            </a:r>
          </a:p>
          <a:p>
            <a:pPr>
              <a:spcBef>
                <a:spcPts val="0"/>
              </a:spcBef>
              <a:defRPr/>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2</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）若导师带研究生：</a:t>
            </a:r>
            <a:b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b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导师</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研究生</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1,(</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本科生</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1, …, </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本科生</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m)), (</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本科生</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1, …, </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本科生</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n) ,… ))</a:t>
            </a:r>
          </a:p>
          <a:p>
            <a:pPr algn="just">
              <a:spcBef>
                <a:spcPts val="0"/>
              </a:spcBef>
              <a:defRPr/>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微软雅黑" panose="020B0503020204020204" pitchFamily="34" charset="-122"/>
                <a:cs typeface="Times New Roman" pitchFamily="18" charset="0"/>
              </a:rPr>
              <a:t>请设计一种数据结构，存储以上人员关系，为简单起见，各类人员信息仅保留姓名。</a:t>
            </a:r>
          </a:p>
        </p:txBody>
      </p:sp>
    </p:spTree>
    <p:extLst>
      <p:ext uri="{BB962C8B-B14F-4D97-AF65-F5344CB8AC3E}">
        <p14:creationId xmlns:p14="http://schemas.microsoft.com/office/powerpoint/2010/main" val="920085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问题抽象</a:t>
            </a:r>
            <a:endParaRPr lang="en-US" altLang="zh-CN" sz="2800" kern="1200" dirty="0">
              <a:solidFill>
                <a:srgbClr val="002060"/>
              </a:solidFill>
              <a:effectLst>
                <a:outerShdw blurRad="38100" dist="38100" dir="2700000" algn="tl">
                  <a:srgbClr val="C0C0C0"/>
                </a:outerShdw>
              </a:effectLst>
              <a:cs typeface="+mn-cs"/>
            </a:endParaRPr>
          </a:p>
        </p:txBody>
      </p:sp>
      <p:sp>
        <p:nvSpPr>
          <p:cNvPr id="4" name="Rectangle 1061">
            <a:extLst>
              <a:ext uri="{FF2B5EF4-FFF2-40B4-BE49-F238E27FC236}">
                <a16:creationId xmlns:a16="http://schemas.microsoft.com/office/drawing/2014/main" id="{9FFA4321-587D-475D-A279-1E91A64B7D5F}"/>
              </a:ext>
            </a:extLst>
          </p:cNvPr>
          <p:cNvSpPr txBox="1">
            <a:spLocks noChangeArrowheads="1"/>
          </p:cNvSpPr>
          <p:nvPr/>
        </p:nvSpPr>
        <p:spPr>
          <a:xfrm>
            <a:off x="305689" y="1479398"/>
            <a:ext cx="8229600"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pPr eaLnBrk="1" hangingPunct="1">
              <a:defRPr/>
            </a:pP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m) </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是一个线性表</a:t>
            </a:r>
            <a:endPar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defRPr/>
            </a:pPr>
            <a:endParaRPr lang="zh-CN" altLang="en-US" sz="36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33867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问题抽象</a:t>
            </a:r>
            <a:endParaRPr lang="en-US" altLang="zh-CN" sz="2800" kern="1200" dirty="0">
              <a:solidFill>
                <a:srgbClr val="002060"/>
              </a:solidFill>
              <a:effectLst>
                <a:outerShdw blurRad="38100" dist="38100" dir="2700000" algn="tl">
                  <a:srgbClr val="C0C0C0"/>
                </a:outerShdw>
              </a:effectLst>
              <a:cs typeface="+mn-cs"/>
            </a:endParaRPr>
          </a:p>
        </p:txBody>
      </p:sp>
      <p:sp>
        <p:nvSpPr>
          <p:cNvPr id="5" name="Rectangle 1061">
            <a:extLst>
              <a:ext uri="{FF2B5EF4-FFF2-40B4-BE49-F238E27FC236}">
                <a16:creationId xmlns:a16="http://schemas.microsoft.com/office/drawing/2014/main" id="{C8564B27-3609-4A3A-9416-C836A07744F1}"/>
              </a:ext>
            </a:extLst>
          </p:cNvPr>
          <p:cNvSpPr txBox="1">
            <a:spLocks noChangeArrowheads="1"/>
          </p:cNvSpPr>
          <p:nvPr/>
        </p:nvSpPr>
        <p:spPr>
          <a:xfrm>
            <a:off x="316706" y="1187451"/>
            <a:ext cx="8229600"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pPr>
              <a:defRPr/>
            </a:pPr>
            <a:endPar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研究生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m)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是一个扩充的线性表</a:t>
            </a:r>
            <a:endPar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defRPr/>
            </a:pPr>
            <a:endPar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F7830D5B-2C0F-41B8-895D-D3736E37D744}"/>
              </a:ext>
            </a:extLst>
          </p:cNvPr>
          <p:cNvSpPr/>
          <p:nvPr/>
        </p:nvSpPr>
        <p:spPr bwMode="auto">
          <a:xfrm>
            <a:off x="2024044" y="1613223"/>
            <a:ext cx="3115733" cy="42897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7" name="矩形标注 2">
            <a:extLst>
              <a:ext uri="{FF2B5EF4-FFF2-40B4-BE49-F238E27FC236}">
                <a16:creationId xmlns:a16="http://schemas.microsoft.com/office/drawing/2014/main" id="{8EB34643-94CE-49B7-B531-183FF7E6D15A}"/>
              </a:ext>
            </a:extLst>
          </p:cNvPr>
          <p:cNvSpPr/>
          <p:nvPr/>
        </p:nvSpPr>
        <p:spPr bwMode="auto">
          <a:xfrm>
            <a:off x="4496310" y="2736241"/>
            <a:ext cx="3262432" cy="461665"/>
          </a:xfrm>
          <a:prstGeom prst="wedgeRectCallout">
            <a:avLst>
              <a:gd name="adj1" fmla="val -77911"/>
              <a:gd name="adj2" fmla="val -194057"/>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数据元素是一个线性表</a:t>
            </a:r>
            <a:endParaRPr kumimoji="0" lang="zh-CN" altLang="en-US" sz="2400" b="1" i="0" u="none" strike="noStrike" cap="none" normalizeH="0" baseline="0" dirty="0">
              <a:ln>
                <a:noFill/>
              </a:ln>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3520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问题抽象</a:t>
            </a:r>
            <a:endParaRPr lang="en-US" altLang="zh-CN" sz="2800" kern="1200" dirty="0">
              <a:solidFill>
                <a:srgbClr val="002060"/>
              </a:solidFill>
              <a:effectLst>
                <a:outerShdw blurRad="38100" dist="38100" dir="2700000" algn="tl">
                  <a:srgbClr val="C0C0C0"/>
                </a:outerShdw>
              </a:effectLst>
              <a:cs typeface="+mn-cs"/>
            </a:endParaRPr>
          </a:p>
        </p:txBody>
      </p:sp>
      <p:sp>
        <p:nvSpPr>
          <p:cNvPr id="8" name="Rectangle 1061">
            <a:extLst>
              <a:ext uri="{FF2B5EF4-FFF2-40B4-BE49-F238E27FC236}">
                <a16:creationId xmlns:a16="http://schemas.microsoft.com/office/drawing/2014/main" id="{1556E2D3-6CE4-4194-862D-C4FF3FA66E56}"/>
              </a:ext>
            </a:extLst>
          </p:cNvPr>
          <p:cNvSpPr txBox="1">
            <a:spLocks noChangeArrowheads="1"/>
          </p:cNvSpPr>
          <p:nvPr/>
        </p:nvSpPr>
        <p:spPr>
          <a:xfrm>
            <a:off x="1003125" y="1436617"/>
            <a:ext cx="6891363"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pPr>
              <a:defRPr/>
            </a:pPr>
            <a:endParaRPr lang="en-US" altLang="zh-CN" sz="2400" b="1" kern="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导师</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研究生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m) ) )</a:t>
            </a:r>
          </a:p>
          <a:p>
            <a:pPr>
              <a:defRPr/>
            </a:pPr>
            <a:endPar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defRPr/>
            </a:pPr>
            <a:endPar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也是一个扩充的线性表</a:t>
            </a:r>
            <a:endPar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defRPr/>
            </a:pPr>
            <a:endParaRPr lang="zh-CN" altLang="en-US"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76DFAA9E-23AD-4945-93CB-126FBD7AEAA8}"/>
              </a:ext>
            </a:extLst>
          </p:cNvPr>
          <p:cNvSpPr/>
          <p:nvPr/>
        </p:nvSpPr>
        <p:spPr bwMode="auto">
          <a:xfrm>
            <a:off x="3633408" y="1893629"/>
            <a:ext cx="3115733" cy="42897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0" name="矩形标注 4">
            <a:extLst>
              <a:ext uri="{FF2B5EF4-FFF2-40B4-BE49-F238E27FC236}">
                <a16:creationId xmlns:a16="http://schemas.microsoft.com/office/drawing/2014/main" id="{7FAE04C8-DF0A-4E99-BE57-E8FF0F7F60C3}"/>
              </a:ext>
            </a:extLst>
          </p:cNvPr>
          <p:cNvSpPr/>
          <p:nvPr/>
        </p:nvSpPr>
        <p:spPr bwMode="auto">
          <a:xfrm>
            <a:off x="5191275" y="2956578"/>
            <a:ext cx="3262432" cy="461665"/>
          </a:xfrm>
          <a:prstGeom prst="wedgeRectCallout">
            <a:avLst>
              <a:gd name="adj1" fmla="val -77911"/>
              <a:gd name="adj2" fmla="val -194057"/>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数据元素是一个线性表</a:t>
            </a:r>
            <a:endParaRPr kumimoji="0" lang="zh-CN" altLang="en-US" sz="2400" b="1" i="0" u="none" strike="noStrike" cap="none" normalizeH="0" baseline="0" dirty="0">
              <a:ln>
                <a:noFill/>
              </a:ln>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圆角矩形 1">
            <a:extLst>
              <a:ext uri="{FF2B5EF4-FFF2-40B4-BE49-F238E27FC236}">
                <a16:creationId xmlns:a16="http://schemas.microsoft.com/office/drawing/2014/main" id="{A1AA610B-8ED8-427E-A63A-BC9FA20FBD37}"/>
              </a:ext>
            </a:extLst>
          </p:cNvPr>
          <p:cNvSpPr/>
          <p:nvPr/>
        </p:nvSpPr>
        <p:spPr bwMode="auto">
          <a:xfrm>
            <a:off x="2335186" y="1765011"/>
            <a:ext cx="4583289" cy="722488"/>
          </a:xfrm>
          <a:prstGeom prst="round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2" name="矩形标注 7">
            <a:extLst>
              <a:ext uri="{FF2B5EF4-FFF2-40B4-BE49-F238E27FC236}">
                <a16:creationId xmlns:a16="http://schemas.microsoft.com/office/drawing/2014/main" id="{305802C6-ED99-43C6-B0B2-1710C11652D6}"/>
              </a:ext>
            </a:extLst>
          </p:cNvPr>
          <p:cNvSpPr/>
          <p:nvPr/>
        </p:nvSpPr>
        <p:spPr bwMode="auto">
          <a:xfrm>
            <a:off x="5117925" y="3770701"/>
            <a:ext cx="3262432" cy="461665"/>
          </a:xfrm>
          <a:prstGeom prst="wedgeRectCallout">
            <a:avLst>
              <a:gd name="adj1" fmla="val -93828"/>
              <a:gd name="adj2" fmla="val -321210"/>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数据元素是一个线性表</a:t>
            </a:r>
            <a:endParaRPr kumimoji="0" lang="zh-CN" altLang="en-US" sz="2400" b="1" i="0" u="none" strike="noStrike" cap="none" normalizeH="0" baseline="0" dirty="0">
              <a:ln>
                <a:noFill/>
              </a:ln>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矩形标注 8">
            <a:extLst>
              <a:ext uri="{FF2B5EF4-FFF2-40B4-BE49-F238E27FC236}">
                <a16:creationId xmlns:a16="http://schemas.microsoft.com/office/drawing/2014/main" id="{9FECDCC0-9251-48A0-AF0D-61AEA0166951}"/>
              </a:ext>
            </a:extLst>
          </p:cNvPr>
          <p:cNvSpPr/>
          <p:nvPr/>
        </p:nvSpPr>
        <p:spPr bwMode="auto">
          <a:xfrm>
            <a:off x="252413" y="2620909"/>
            <a:ext cx="2031325" cy="461665"/>
          </a:xfrm>
          <a:prstGeom prst="wedgeRectCallout">
            <a:avLst>
              <a:gd name="adj1" fmla="val 28854"/>
              <a:gd name="adj2" fmla="val -142707"/>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单个数据元素</a:t>
            </a:r>
            <a:endParaRPr kumimoji="0" lang="zh-CN" altLang="en-US" sz="2400" b="1" i="0" u="none" strike="noStrike" cap="none" normalizeH="0" baseline="0" dirty="0">
              <a:ln>
                <a:noFill/>
              </a:ln>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882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问题抽象</a:t>
            </a:r>
            <a:endParaRPr lang="en-US" altLang="zh-CN" sz="2800" kern="1200" dirty="0">
              <a:solidFill>
                <a:srgbClr val="002060"/>
              </a:solidFill>
              <a:effectLst>
                <a:outerShdw blurRad="38100" dist="38100" dir="2700000" algn="tl">
                  <a:srgbClr val="C0C0C0"/>
                </a:outerShdw>
              </a:effectLst>
              <a:cs typeface="+mn-cs"/>
            </a:endParaRPr>
          </a:p>
        </p:txBody>
      </p:sp>
      <p:sp>
        <p:nvSpPr>
          <p:cNvPr id="14" name="Rectangle 1061">
            <a:extLst>
              <a:ext uri="{FF2B5EF4-FFF2-40B4-BE49-F238E27FC236}">
                <a16:creationId xmlns:a16="http://schemas.microsoft.com/office/drawing/2014/main" id="{FDA0B49D-FCD9-4514-B73B-09DF589B12C4}"/>
              </a:ext>
            </a:extLst>
          </p:cNvPr>
          <p:cNvSpPr txBox="1">
            <a:spLocks noChangeArrowheads="1"/>
          </p:cNvSpPr>
          <p:nvPr/>
        </p:nvSpPr>
        <p:spPr>
          <a:xfrm>
            <a:off x="768395" y="1463763"/>
            <a:ext cx="6414603"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pPr>
              <a:defRPr/>
            </a:pPr>
            <a:endParaRPr lang="en-US" altLang="zh-CN"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导师</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研究生</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m) )</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 typeface="Wingdings" panose="05000000000000000000" pitchFamily="2" charset="2"/>
              <a:buNone/>
              <a:defRPr/>
            </a:pP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n) ,… )   )</a:t>
            </a:r>
          </a:p>
          <a:p>
            <a:pPr>
              <a:defRPr/>
            </a:pPr>
            <a:endPar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defRPr/>
            </a:pPr>
            <a:endPar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defRPr/>
            </a:pPr>
            <a:r>
              <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也是一个扩充的线性表</a:t>
            </a:r>
            <a:endParaRPr lang="en-US" altLang="zh-CN"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defRPr/>
            </a:pPr>
            <a:endParaRPr lang="zh-CN" altLang="en-US"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9">
            <a:extLst>
              <a:ext uri="{FF2B5EF4-FFF2-40B4-BE49-F238E27FC236}">
                <a16:creationId xmlns:a16="http://schemas.microsoft.com/office/drawing/2014/main" id="{F7BE5DB0-3FFB-4354-9433-204A80E410AA}"/>
              </a:ext>
            </a:extLst>
          </p:cNvPr>
          <p:cNvSpPr/>
          <p:nvPr/>
        </p:nvSpPr>
        <p:spPr bwMode="auto">
          <a:xfrm>
            <a:off x="2174269" y="1951272"/>
            <a:ext cx="4357511" cy="37457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16" name="圆角矩形 10">
            <a:extLst>
              <a:ext uri="{FF2B5EF4-FFF2-40B4-BE49-F238E27FC236}">
                <a16:creationId xmlns:a16="http://schemas.microsoft.com/office/drawing/2014/main" id="{E75EC7D4-7EE5-494C-8514-3BB67EEC8318}"/>
              </a:ext>
            </a:extLst>
          </p:cNvPr>
          <p:cNvSpPr/>
          <p:nvPr/>
        </p:nvSpPr>
        <p:spPr bwMode="auto">
          <a:xfrm>
            <a:off x="1236133" y="1951271"/>
            <a:ext cx="643467" cy="37457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17" name="圆角矩形 11">
            <a:extLst>
              <a:ext uri="{FF2B5EF4-FFF2-40B4-BE49-F238E27FC236}">
                <a16:creationId xmlns:a16="http://schemas.microsoft.com/office/drawing/2014/main" id="{AFEF9B18-95CD-44CC-935A-466C5D2E5D2C}"/>
              </a:ext>
            </a:extLst>
          </p:cNvPr>
          <p:cNvSpPr/>
          <p:nvPr/>
        </p:nvSpPr>
        <p:spPr bwMode="auto">
          <a:xfrm>
            <a:off x="2345034" y="2399477"/>
            <a:ext cx="3014133" cy="37457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741673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问题抽象</a:t>
            </a:r>
            <a:endParaRPr lang="en-US" altLang="zh-CN" sz="2800" kern="1200" dirty="0">
              <a:solidFill>
                <a:srgbClr val="002060"/>
              </a:solidFill>
              <a:effectLst>
                <a:outerShdw blurRad="38100" dist="38100" dir="2700000" algn="tl">
                  <a:srgbClr val="C0C0C0"/>
                </a:outerShdw>
              </a:effectLst>
              <a:cs typeface="+mn-cs"/>
            </a:endParaRPr>
          </a:p>
        </p:txBody>
      </p:sp>
      <p:sp>
        <p:nvSpPr>
          <p:cNvPr id="7" name="Rectangle 1061">
            <a:extLst>
              <a:ext uri="{FF2B5EF4-FFF2-40B4-BE49-F238E27FC236}">
                <a16:creationId xmlns:a16="http://schemas.microsoft.com/office/drawing/2014/main" id="{321F8FB0-C5F5-4ED0-86A4-21B95B51ACED}"/>
              </a:ext>
            </a:extLst>
          </p:cNvPr>
          <p:cNvSpPr txBox="1">
            <a:spLocks noChangeArrowheads="1"/>
          </p:cNvSpPr>
          <p:nvPr/>
        </p:nvSpPr>
        <p:spPr>
          <a:xfrm>
            <a:off x="316706" y="1187451"/>
            <a:ext cx="8229600"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pPr eaLnBrk="1" hangingPunct="1">
              <a:defRPr/>
            </a:pP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m)</a:t>
            </a:r>
          </a:p>
          <a:p>
            <a:pPr eaLnBrk="1" hangingPunct="1">
              <a:defRPr/>
            </a:pP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研究生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m))</a:t>
            </a:r>
          </a:p>
          <a:p>
            <a:pPr eaLnBrk="1" hangingPunct="1">
              <a:defRPr/>
            </a:pP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导师</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研究生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m)),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本科生</a:t>
            </a:r>
            <a:r>
              <a:rPr lang="en-US" altLang="zh-CN"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n) ,… ))</a:t>
            </a:r>
          </a:p>
          <a:p>
            <a:pPr eaLnBrk="1" hangingPunct="1">
              <a:defRPr/>
            </a:pP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这种对线性表中数据元素进行扩充，但元素类型可以不同的线性表就是</a:t>
            </a:r>
            <a:r>
              <a:rPr lang="zh-CN" altLang="en-US" sz="2400" b="1" ker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广义表</a:t>
            </a:r>
            <a:endParaRPr lang="en-US" altLang="zh-CN" sz="2400" b="1" ker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defRPr/>
            </a:pPr>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属于一种</a:t>
            </a:r>
            <a:r>
              <a:rPr lang="zh-CN" altLang="en-US" sz="2400" b="1" ker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非线性结构</a:t>
            </a:r>
            <a:r>
              <a:rPr lang="zh-CN" altLang="en-US" sz="2400" b="1" kern="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14314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线性表及相关形式</a:t>
            </a:r>
            <a:endParaRPr lang="en-US" altLang="zh-CN" sz="2800" kern="1200" dirty="0">
              <a:solidFill>
                <a:srgbClr val="002060"/>
              </a:solidFill>
              <a:effectLst>
                <a:outerShdw blurRad="38100" dist="38100" dir="2700000" algn="tl">
                  <a:srgbClr val="C0C0C0"/>
                </a:outerShdw>
              </a:effectLst>
              <a:cs typeface="+mn-cs"/>
            </a:endParaRPr>
          </a:p>
        </p:txBody>
      </p:sp>
      <p:sp>
        <p:nvSpPr>
          <p:cNvPr id="4" name="AutoShape 4">
            <a:extLst>
              <a:ext uri="{FF2B5EF4-FFF2-40B4-BE49-F238E27FC236}">
                <a16:creationId xmlns:a16="http://schemas.microsoft.com/office/drawing/2014/main" id="{86FC02B8-0444-4BC4-8153-7B69309F84FB}"/>
              </a:ext>
            </a:extLst>
          </p:cNvPr>
          <p:cNvSpPr>
            <a:spLocks noChangeShapeType="1"/>
          </p:cNvSpPr>
          <p:nvPr/>
        </p:nvSpPr>
        <p:spPr bwMode="auto">
          <a:xfrm flipV="1">
            <a:off x="3710392" y="2162704"/>
            <a:ext cx="869244" cy="1197680"/>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 name="Rectangle 5">
            <a:extLst>
              <a:ext uri="{FF2B5EF4-FFF2-40B4-BE49-F238E27FC236}">
                <a16:creationId xmlns:a16="http://schemas.microsoft.com/office/drawing/2014/main" id="{E97F9321-26E2-4CFB-8109-5A8C6DEE8C7E}"/>
              </a:ext>
            </a:extLst>
          </p:cNvPr>
          <p:cNvSpPr>
            <a:spLocks noChangeArrowheads="1"/>
          </p:cNvSpPr>
          <p:nvPr/>
        </p:nvSpPr>
        <p:spPr bwMode="auto">
          <a:xfrm>
            <a:off x="3915620" y="2037865"/>
            <a:ext cx="61207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运算</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受限</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cxnSp>
        <p:nvCxnSpPr>
          <p:cNvPr id="6" name="AutoShape 14">
            <a:extLst>
              <a:ext uri="{FF2B5EF4-FFF2-40B4-BE49-F238E27FC236}">
                <a16:creationId xmlns:a16="http://schemas.microsoft.com/office/drawing/2014/main" id="{8CA36825-4147-407E-BFE8-2530231A093D}"/>
              </a:ext>
            </a:extLst>
          </p:cNvPr>
          <p:cNvCxnSpPr>
            <a:cxnSpLocks noChangeShapeType="1"/>
          </p:cNvCxnSpPr>
          <p:nvPr/>
        </p:nvCxnSpPr>
        <p:spPr bwMode="auto">
          <a:xfrm flipV="1">
            <a:off x="3695752" y="3429485"/>
            <a:ext cx="950912" cy="13362"/>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8" name="Rectangle 15">
            <a:extLst>
              <a:ext uri="{FF2B5EF4-FFF2-40B4-BE49-F238E27FC236}">
                <a16:creationId xmlns:a16="http://schemas.microsoft.com/office/drawing/2014/main" id="{FDC75E77-55D2-41F5-9D7E-DE30A61954C7}"/>
              </a:ext>
            </a:extLst>
          </p:cNvPr>
          <p:cNvSpPr>
            <a:spLocks noChangeArrowheads="1"/>
          </p:cNvSpPr>
          <p:nvPr/>
        </p:nvSpPr>
        <p:spPr bwMode="auto">
          <a:xfrm>
            <a:off x="3968008" y="3011753"/>
            <a:ext cx="421040" cy="47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元素</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受限</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76AA0910-0992-4830-9C8E-C505A394485D}"/>
              </a:ext>
            </a:extLst>
          </p:cNvPr>
          <p:cNvPicPr>
            <a:picLocks noChangeAspect="1"/>
          </p:cNvPicPr>
          <p:nvPr/>
        </p:nvPicPr>
        <p:blipFill>
          <a:blip r:embed="rId3"/>
          <a:stretch>
            <a:fillRect/>
          </a:stretch>
        </p:blipFill>
        <p:spPr>
          <a:xfrm>
            <a:off x="996643" y="3160138"/>
            <a:ext cx="2713749" cy="650169"/>
          </a:xfrm>
          <a:prstGeom prst="rect">
            <a:avLst/>
          </a:prstGeom>
        </p:spPr>
      </p:pic>
      <p:pic>
        <p:nvPicPr>
          <p:cNvPr id="10" name="图片 9">
            <a:extLst>
              <a:ext uri="{FF2B5EF4-FFF2-40B4-BE49-F238E27FC236}">
                <a16:creationId xmlns:a16="http://schemas.microsoft.com/office/drawing/2014/main" id="{7568388F-EB61-48CA-8BE3-947EACA12FB0}"/>
              </a:ext>
            </a:extLst>
          </p:cNvPr>
          <p:cNvPicPr>
            <a:picLocks noChangeAspect="1"/>
          </p:cNvPicPr>
          <p:nvPr/>
        </p:nvPicPr>
        <p:blipFill>
          <a:blip r:embed="rId4"/>
          <a:stretch>
            <a:fillRect/>
          </a:stretch>
        </p:blipFill>
        <p:spPr>
          <a:xfrm>
            <a:off x="4752321" y="1525103"/>
            <a:ext cx="2893394" cy="1204427"/>
          </a:xfrm>
          <a:prstGeom prst="rect">
            <a:avLst/>
          </a:prstGeom>
        </p:spPr>
      </p:pic>
      <p:sp>
        <p:nvSpPr>
          <p:cNvPr id="11" name="AutoShape 16">
            <a:extLst>
              <a:ext uri="{FF2B5EF4-FFF2-40B4-BE49-F238E27FC236}">
                <a16:creationId xmlns:a16="http://schemas.microsoft.com/office/drawing/2014/main" id="{9740DD9F-6213-4506-A174-EF13C0231EFA}"/>
              </a:ext>
            </a:extLst>
          </p:cNvPr>
          <p:cNvSpPr>
            <a:spLocks noChangeShapeType="1"/>
          </p:cNvSpPr>
          <p:nvPr/>
        </p:nvSpPr>
        <p:spPr bwMode="auto">
          <a:xfrm>
            <a:off x="3710392" y="3741294"/>
            <a:ext cx="817298" cy="954972"/>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2" name="Rectangle 17">
            <a:extLst>
              <a:ext uri="{FF2B5EF4-FFF2-40B4-BE49-F238E27FC236}">
                <a16:creationId xmlns:a16="http://schemas.microsoft.com/office/drawing/2014/main" id="{BB9EB6D4-D794-4A17-BDF5-26E1727C55AF}"/>
              </a:ext>
            </a:extLst>
          </p:cNvPr>
          <p:cNvSpPr>
            <a:spLocks noChangeArrowheads="1"/>
          </p:cNvSpPr>
          <p:nvPr/>
        </p:nvSpPr>
        <p:spPr bwMode="auto">
          <a:xfrm>
            <a:off x="3885061" y="4469336"/>
            <a:ext cx="572294" cy="52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元素</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扩展</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C3E99962-2D61-4586-A426-C3B9CD9B2E14}"/>
              </a:ext>
            </a:extLst>
          </p:cNvPr>
          <p:cNvPicPr>
            <a:picLocks noChangeAspect="1"/>
          </p:cNvPicPr>
          <p:nvPr/>
        </p:nvPicPr>
        <p:blipFill>
          <a:blip r:embed="rId5"/>
          <a:stretch>
            <a:fillRect/>
          </a:stretch>
        </p:blipFill>
        <p:spPr>
          <a:xfrm>
            <a:off x="4752321" y="4159070"/>
            <a:ext cx="2893394" cy="1157358"/>
          </a:xfrm>
          <a:prstGeom prst="rect">
            <a:avLst/>
          </a:prstGeom>
        </p:spPr>
      </p:pic>
      <p:pic>
        <p:nvPicPr>
          <p:cNvPr id="14" name="图片 13">
            <a:extLst>
              <a:ext uri="{FF2B5EF4-FFF2-40B4-BE49-F238E27FC236}">
                <a16:creationId xmlns:a16="http://schemas.microsoft.com/office/drawing/2014/main" id="{0230026C-D568-4C20-A89E-C54CCCD0F94B}"/>
              </a:ext>
            </a:extLst>
          </p:cNvPr>
          <p:cNvPicPr>
            <a:picLocks noChangeAspect="1"/>
          </p:cNvPicPr>
          <p:nvPr/>
        </p:nvPicPr>
        <p:blipFill>
          <a:blip r:embed="rId6"/>
          <a:stretch>
            <a:fillRect/>
          </a:stretch>
        </p:blipFill>
        <p:spPr>
          <a:xfrm>
            <a:off x="4752320" y="3142252"/>
            <a:ext cx="2893395" cy="668055"/>
          </a:xfrm>
          <a:prstGeom prst="rect">
            <a:avLst/>
          </a:prstGeom>
        </p:spPr>
      </p:pic>
    </p:spTree>
    <p:extLst>
      <p:ext uri="{BB962C8B-B14F-4D97-AF65-F5344CB8AC3E}">
        <p14:creationId xmlns:p14="http://schemas.microsoft.com/office/powerpoint/2010/main" val="3542800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标题 13">
            <a:extLst>
              <a:ext uri="{FF2B5EF4-FFF2-40B4-BE49-F238E27FC236}">
                <a16:creationId xmlns:a16="http://schemas.microsoft.com/office/drawing/2014/main" id="{385DC77F-9CA5-4129-AEFC-B45F54502EFD}"/>
              </a:ext>
            </a:extLst>
          </p:cNvPr>
          <p:cNvSpPr>
            <a:spLocks noGrp="1"/>
          </p:cNvSpPr>
          <p:nvPr>
            <p:ph type="title"/>
          </p:nvPr>
        </p:nvSpPr>
        <p:spPr>
          <a:xfrm>
            <a:off x="252413" y="393709"/>
            <a:ext cx="8229600" cy="396479"/>
          </a:xfrm>
        </p:spPr>
        <p:txBody>
          <a:bodyPr vert="horz" wrap="square" lIns="91440" tIns="45720" rIns="91440" bIns="45720" numCol="1" anchor="ctr" anchorCtr="0" compatLnSpc="1">
            <a:prstTxWarp prst="textNoShape">
              <a:avLst/>
            </a:prstTxWarp>
          </a:bodyPr>
          <a:lstStyle/>
          <a:p>
            <a:pPr>
              <a:defRPr/>
            </a:pPr>
            <a:r>
              <a:rPr lang="zh-CN" altLang="en-US" sz="2800" kern="1200" dirty="0">
                <a:solidFill>
                  <a:srgbClr val="002060"/>
                </a:solidFill>
                <a:effectLst>
                  <a:outerShdw blurRad="38100" dist="38100" dir="2700000" algn="tl">
                    <a:srgbClr val="C0C0C0"/>
                  </a:outerShdw>
                </a:effectLst>
                <a:cs typeface="+mn-cs"/>
              </a:rPr>
              <a:t>本章主要内容</a:t>
            </a:r>
            <a:endParaRPr lang="en-US" altLang="zh-CN" sz="2800" kern="1200" dirty="0">
              <a:solidFill>
                <a:srgbClr val="002060"/>
              </a:solidFill>
              <a:effectLst>
                <a:outerShdw blurRad="38100" dist="38100" dir="2700000" algn="tl">
                  <a:srgbClr val="C0C0C0"/>
                </a:outerShdw>
              </a:effectLst>
              <a:cs typeface="+mn-cs"/>
            </a:endParaRPr>
          </a:p>
        </p:txBody>
      </p:sp>
      <p:sp>
        <p:nvSpPr>
          <p:cNvPr id="15" name="Rectangle 1061">
            <a:extLst>
              <a:ext uri="{FF2B5EF4-FFF2-40B4-BE49-F238E27FC236}">
                <a16:creationId xmlns:a16="http://schemas.microsoft.com/office/drawing/2014/main" id="{EA3B4669-18C8-444A-8B95-EDF62F73F87B}"/>
              </a:ext>
            </a:extLst>
          </p:cNvPr>
          <p:cNvSpPr txBox="1">
            <a:spLocks noChangeArrowheads="1"/>
          </p:cNvSpPr>
          <p:nvPr/>
        </p:nvSpPr>
        <p:spPr>
          <a:xfrm>
            <a:off x="316706" y="1187451"/>
            <a:ext cx="8229600" cy="1008063"/>
          </a:xfrm>
          <a:prstGeom prst="rect">
            <a:avLst/>
          </a:prstGeom>
        </p:spPr>
        <p:txBody>
          <a:bodyPr/>
          <a:lstStyle>
            <a:lvl1pPr marL="271463" indent="-271463" algn="l" rtl="0" eaLnBrk="0" fontAlgn="base" hangingPunct="0">
              <a:spcBef>
                <a:spcPct val="20000"/>
              </a:spcBef>
              <a:spcAft>
                <a:spcPct val="0"/>
              </a:spcAft>
              <a:buClr>
                <a:srgbClr val="000066"/>
              </a:buClr>
              <a:buFont typeface="Wingdings" panose="05000000000000000000" pitchFamily="2" charset="2"/>
              <a:buChar char="n"/>
              <a:defRPr kumimoji="1" sz="1575">
                <a:solidFill>
                  <a:schemeClr val="tx1"/>
                </a:solidFill>
                <a:latin typeface="+mn-lt"/>
                <a:ea typeface="+mn-ea"/>
                <a:cs typeface="宋体" charset="0"/>
              </a:defRPr>
            </a:lvl1pPr>
            <a:lvl2pPr marL="589360" indent="-226219" algn="l" rtl="0" eaLnBrk="0" fontAlgn="base" hangingPunct="0">
              <a:spcBef>
                <a:spcPct val="20000"/>
              </a:spcBef>
              <a:spcAft>
                <a:spcPct val="0"/>
              </a:spcAft>
              <a:buFont typeface="Arial" panose="020B0604020202020204" pitchFamily="34" charset="0"/>
              <a:buChar char="–"/>
              <a:defRPr kumimoji="1"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kumimoji="1"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kumimoji="1" sz="1575">
                <a:solidFill>
                  <a:schemeClr val="tx1"/>
                </a:solidFill>
                <a:latin typeface="+mn-lt"/>
                <a:ea typeface="+mn-ea"/>
              </a:defRPr>
            </a:lvl5pPr>
            <a:lvl6pPr marL="1995524" indent="-181412" algn="l" rtl="0" eaLnBrk="0" fontAlgn="base" hangingPunct="0">
              <a:spcBef>
                <a:spcPct val="20000"/>
              </a:spcBef>
              <a:spcAft>
                <a:spcPct val="0"/>
              </a:spcAft>
              <a:buFont typeface="Arial" charset="0"/>
              <a:buChar char="»"/>
              <a:defRPr sz="1587">
                <a:solidFill>
                  <a:schemeClr val="tx1"/>
                </a:solidFill>
                <a:latin typeface="+mn-lt"/>
                <a:ea typeface="+mn-ea"/>
              </a:defRPr>
            </a:lvl6pPr>
            <a:lvl7pPr marL="2358347" indent="-181412" algn="l" rtl="0" eaLnBrk="0" fontAlgn="base" hangingPunct="0">
              <a:spcBef>
                <a:spcPct val="20000"/>
              </a:spcBef>
              <a:spcAft>
                <a:spcPct val="0"/>
              </a:spcAft>
              <a:buFont typeface="Arial" charset="0"/>
              <a:buChar char="»"/>
              <a:defRPr sz="1587">
                <a:solidFill>
                  <a:schemeClr val="tx1"/>
                </a:solidFill>
                <a:latin typeface="+mn-lt"/>
                <a:ea typeface="+mn-ea"/>
              </a:defRPr>
            </a:lvl7pPr>
            <a:lvl8pPr marL="2721169" indent="-181412" algn="l" rtl="0" eaLnBrk="0" fontAlgn="base" hangingPunct="0">
              <a:spcBef>
                <a:spcPct val="20000"/>
              </a:spcBef>
              <a:spcAft>
                <a:spcPct val="0"/>
              </a:spcAft>
              <a:buFont typeface="Arial" charset="0"/>
              <a:buChar char="»"/>
              <a:defRPr sz="1587">
                <a:solidFill>
                  <a:schemeClr val="tx1"/>
                </a:solidFill>
                <a:latin typeface="+mn-lt"/>
                <a:ea typeface="+mn-ea"/>
              </a:defRPr>
            </a:lvl8pPr>
            <a:lvl9pPr marL="3083991" indent="-181412" algn="l" rtl="0" eaLnBrk="0" fontAlgn="base" hangingPunct="0">
              <a:spcBef>
                <a:spcPct val="20000"/>
              </a:spcBef>
              <a:spcAft>
                <a:spcPct val="0"/>
              </a:spcAft>
              <a:buFont typeface="Arial" charset="0"/>
              <a:buChar char="»"/>
              <a:defRPr sz="1587">
                <a:solidFill>
                  <a:schemeClr val="tx1"/>
                </a:solidFill>
                <a:latin typeface="+mn-lt"/>
                <a:ea typeface="+mn-ea"/>
              </a:defRPr>
            </a:lvl9pPr>
          </a:lstStyle>
          <a:p>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广义表的基本概念</a:t>
            </a:r>
          </a:p>
          <a:p>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广义表的存储结构</a:t>
            </a:r>
          </a:p>
          <a:p>
            <a:r>
              <a:rPr lang="zh-CN" altLang="en-US" sz="2400" b="1" kern="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广义表的操作</a:t>
            </a:r>
            <a:endParaRPr lang="zh-CN" altLang="en-US" sz="2400" b="1" kern="0" dirty="0">
              <a:solidFill>
                <a:srgbClr val="0033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705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6561</TotalTime>
  <Words>1199</Words>
  <Application>Microsoft Office PowerPoint</Application>
  <PresentationFormat>全屏显示(4:3)</PresentationFormat>
  <Paragraphs>164</Paragraphs>
  <Slides>19</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等线</vt:lpstr>
      <vt:lpstr>楷体</vt:lpstr>
      <vt:lpstr>迷你简启体</vt:lpstr>
      <vt:lpstr>微软雅黑</vt:lpstr>
      <vt:lpstr>Arial</vt:lpstr>
      <vt:lpstr>Calibri</vt:lpstr>
      <vt:lpstr>Tahoma</vt:lpstr>
      <vt:lpstr>Times New Roman</vt:lpstr>
      <vt:lpstr>Wingdings</vt:lpstr>
      <vt:lpstr>2_Office 主题</vt:lpstr>
      <vt:lpstr>Clip</vt:lpstr>
      <vt:lpstr>第6章    广义表</vt:lpstr>
      <vt:lpstr>问题：本科生创新实践项目中的人员关系</vt:lpstr>
      <vt:lpstr>问题抽象</vt:lpstr>
      <vt:lpstr>问题抽象</vt:lpstr>
      <vt:lpstr>问题抽象</vt:lpstr>
      <vt:lpstr>问题抽象</vt:lpstr>
      <vt:lpstr>问题抽象</vt:lpstr>
      <vt:lpstr>线性表及相关形式</vt:lpstr>
      <vt:lpstr>本章主要内容</vt:lpstr>
      <vt:lpstr>6.1  广义表的基本概念</vt:lpstr>
      <vt:lpstr>6.1  广义表的基本概念</vt:lpstr>
      <vt:lpstr>6.1  广义表的基本概念</vt:lpstr>
      <vt:lpstr>6.1  广义表的基本概念</vt:lpstr>
      <vt:lpstr>6.2  广义表的存储结构</vt:lpstr>
      <vt:lpstr>6.2  广义表的存储结构</vt:lpstr>
      <vt:lpstr>6.2  广义表的存储结构</vt:lpstr>
      <vt:lpstr>6.2  广义表的存储结构</vt:lpstr>
      <vt:lpstr>6.2  广义表的存储结构</vt:lpstr>
      <vt:lpstr>6.3  广义表的操作</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dc:creator>
  <cp:lastModifiedBy>Bo</cp:lastModifiedBy>
  <cp:revision>588</cp:revision>
  <dcterms:created xsi:type="dcterms:W3CDTF">2017-01-10T15:44:52Z</dcterms:created>
  <dcterms:modified xsi:type="dcterms:W3CDTF">2021-10-22T05:25:02Z</dcterms:modified>
</cp:coreProperties>
</file>