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7" r:id="rId11"/>
    <p:sldId id="266"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63A26-E41E-4842-905A-C11094751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A151A9-885D-4665-8DD4-A797145AE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BD95BE-A184-4E0B-8C96-96585B83116B}"/>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5" name="Footer Placeholder 4">
            <a:extLst>
              <a:ext uri="{FF2B5EF4-FFF2-40B4-BE49-F238E27FC236}">
                <a16:creationId xmlns:a16="http://schemas.microsoft.com/office/drawing/2014/main" id="{37CDAEC8-1D2D-41A5-AF61-C7278BEC45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07554-6DD1-4727-A4AD-99797B3C26FA}"/>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924888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C02C-1E34-407A-BC3F-FFF01B0373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A10F51-4FFB-4050-A6BC-3524298DEB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76542F-70D7-48BB-A11E-9166382D47AE}"/>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5" name="Footer Placeholder 4">
            <a:extLst>
              <a:ext uri="{FF2B5EF4-FFF2-40B4-BE49-F238E27FC236}">
                <a16:creationId xmlns:a16="http://schemas.microsoft.com/office/drawing/2014/main" id="{19C76BA5-1BAB-43EC-A7EB-5107D5224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05B05-8CD1-4088-98CF-8005B1A985BA}"/>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277573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01E348-664A-4E1D-AAC1-D15DA39F6F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ACF873-951C-4697-B09D-58B34111DA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0B38CF-AAD8-4789-AA29-9BA57E22EA43}"/>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5" name="Footer Placeholder 4">
            <a:extLst>
              <a:ext uri="{FF2B5EF4-FFF2-40B4-BE49-F238E27FC236}">
                <a16:creationId xmlns:a16="http://schemas.microsoft.com/office/drawing/2014/main" id="{6FE8EBAE-9E96-4E0E-AE09-1F311A3DB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01051-8FFF-457E-ACD0-F8B7557D92F4}"/>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3740958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B962-3BD1-4254-A6C8-2B052E233A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491318-46A9-4B2F-8614-1619DE6C8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04783-0524-4D5A-BDC0-E5DA4E9B8F9A}"/>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5" name="Footer Placeholder 4">
            <a:extLst>
              <a:ext uri="{FF2B5EF4-FFF2-40B4-BE49-F238E27FC236}">
                <a16:creationId xmlns:a16="http://schemas.microsoft.com/office/drawing/2014/main" id="{B509F411-32ED-450C-829C-F8B247E33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5447D-1829-419A-A94D-08664C0836AD}"/>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3308622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33C-0B7F-46F8-9963-9CEC7EFE90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B3C7FD-D2B4-48AB-B54C-7509934B26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872C43-4DF4-44B9-980B-38DABA679375}"/>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5" name="Footer Placeholder 4">
            <a:extLst>
              <a:ext uri="{FF2B5EF4-FFF2-40B4-BE49-F238E27FC236}">
                <a16:creationId xmlns:a16="http://schemas.microsoft.com/office/drawing/2014/main" id="{3885BB17-6C63-4826-9E66-DE4CA02571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1B6D7C-6D91-4DD5-A542-5DEBFF437C87}"/>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484371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B43C-77DF-4EA9-9DA6-B555D02051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23278-191E-43CC-9FCA-FD6B524F96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B7ECF6-07F7-42BE-84C4-1DDC53A2D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3230B-6574-4C2C-AEAF-C00C09034022}"/>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6" name="Footer Placeholder 5">
            <a:extLst>
              <a:ext uri="{FF2B5EF4-FFF2-40B4-BE49-F238E27FC236}">
                <a16:creationId xmlns:a16="http://schemas.microsoft.com/office/drawing/2014/main" id="{9F8853B1-7B88-4137-B448-59A41F854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95E342-5805-43A8-8E54-0106D81393F4}"/>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232670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AE24C-7536-4A31-B76C-F82DB7A287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8A32A4-FB0E-4C08-8F91-065DF3D40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F65BFA-18CD-4D0A-937B-CA297C52B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CC0B5C-9207-4185-9470-94EFA2E32E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F2AE27-BCC0-4FAB-A464-3F0A6AB275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11124E-3DC7-4F1F-9E8A-4F88393D5061}"/>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8" name="Footer Placeholder 7">
            <a:extLst>
              <a:ext uri="{FF2B5EF4-FFF2-40B4-BE49-F238E27FC236}">
                <a16:creationId xmlns:a16="http://schemas.microsoft.com/office/drawing/2014/main" id="{E2CE8BCA-3B3F-4EE5-A15E-1CAD610FEC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ED7AAB-236B-4225-A117-639C77B2717F}"/>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1214468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3843-6AE4-4E95-9C75-63A3640B67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3743B6-0C55-487C-BC56-8E875CC003A3}"/>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4" name="Footer Placeholder 3">
            <a:extLst>
              <a:ext uri="{FF2B5EF4-FFF2-40B4-BE49-F238E27FC236}">
                <a16:creationId xmlns:a16="http://schemas.microsoft.com/office/drawing/2014/main" id="{578C4C1A-5653-4B8B-A680-F8F59B6B72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9A658-A129-4A37-B9C0-731637D72255}"/>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550634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364FE-E68A-45D4-B19B-5B45291266BC}"/>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3" name="Footer Placeholder 2">
            <a:extLst>
              <a:ext uri="{FF2B5EF4-FFF2-40B4-BE49-F238E27FC236}">
                <a16:creationId xmlns:a16="http://schemas.microsoft.com/office/drawing/2014/main" id="{64C026B0-9885-4DAD-B716-1FE29DC40F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5CC2E7-2D6E-436D-926E-E732B8ECFF43}"/>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202911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6B09-A389-40E4-81C6-4BAAE30954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2D4044-7C3F-4D55-AC8B-023906DAF9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86BB22-68AA-416B-8B54-4C58276138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B2597F-1E0C-4F7C-BE79-270BCF9D85BA}"/>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6" name="Footer Placeholder 5">
            <a:extLst>
              <a:ext uri="{FF2B5EF4-FFF2-40B4-BE49-F238E27FC236}">
                <a16:creationId xmlns:a16="http://schemas.microsoft.com/office/drawing/2014/main" id="{A1C7F719-6320-41A5-B4E5-D7D1712B4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800CB4-7D1B-45AE-A7A1-FD90AB5B8147}"/>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277030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992E6-37CA-4EA3-85E0-5BECE9037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99174-102E-4A9F-9A65-270FF4109B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11426-B41D-4D9E-97A8-20BFB1B79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BF160-CDEC-4A6E-A777-45679A330990}"/>
              </a:ext>
            </a:extLst>
          </p:cNvPr>
          <p:cNvSpPr>
            <a:spLocks noGrp="1"/>
          </p:cNvSpPr>
          <p:nvPr>
            <p:ph type="dt" sz="half" idx="10"/>
          </p:nvPr>
        </p:nvSpPr>
        <p:spPr/>
        <p:txBody>
          <a:bodyPr/>
          <a:lstStyle/>
          <a:p>
            <a:fld id="{20A93104-5477-4779-A30A-F423B9542475}" type="datetimeFigureOut">
              <a:rPr lang="en-US" smtClean="0"/>
              <a:t>10/18/2025</a:t>
            </a:fld>
            <a:endParaRPr lang="en-US"/>
          </a:p>
        </p:txBody>
      </p:sp>
      <p:sp>
        <p:nvSpPr>
          <p:cNvPr id="6" name="Footer Placeholder 5">
            <a:extLst>
              <a:ext uri="{FF2B5EF4-FFF2-40B4-BE49-F238E27FC236}">
                <a16:creationId xmlns:a16="http://schemas.microsoft.com/office/drawing/2014/main" id="{E0019461-7066-4F80-B176-93646D4A75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2E75B9-276B-4C31-84A5-9FC657E42387}"/>
              </a:ext>
            </a:extLst>
          </p:cNvPr>
          <p:cNvSpPr>
            <a:spLocks noGrp="1"/>
          </p:cNvSpPr>
          <p:nvPr>
            <p:ph type="sldNum" sz="quarter" idx="12"/>
          </p:nvPr>
        </p:nvSpPr>
        <p:spPr/>
        <p:txBody>
          <a:bodyPr/>
          <a:lstStyle/>
          <a:p>
            <a:fld id="{D6F52D45-D569-4FB3-AB80-BE31462BE7E7}" type="slidenum">
              <a:rPr lang="en-US" smtClean="0"/>
              <a:t>‹#›</a:t>
            </a:fld>
            <a:endParaRPr lang="en-US"/>
          </a:p>
        </p:txBody>
      </p:sp>
    </p:spTree>
    <p:extLst>
      <p:ext uri="{BB962C8B-B14F-4D97-AF65-F5344CB8AC3E}">
        <p14:creationId xmlns:p14="http://schemas.microsoft.com/office/powerpoint/2010/main" val="4140961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072F3-B5A8-4CBA-BFF2-38365F346B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80B92A-DCB5-49EE-812B-779836DBFC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7968E-D5A5-4F95-B1F4-24D11BBD11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93104-5477-4779-A30A-F423B9542475}" type="datetimeFigureOut">
              <a:rPr lang="en-US" smtClean="0"/>
              <a:t>10/18/2025</a:t>
            </a:fld>
            <a:endParaRPr lang="en-US"/>
          </a:p>
        </p:txBody>
      </p:sp>
      <p:sp>
        <p:nvSpPr>
          <p:cNvPr id="5" name="Footer Placeholder 4">
            <a:extLst>
              <a:ext uri="{FF2B5EF4-FFF2-40B4-BE49-F238E27FC236}">
                <a16:creationId xmlns:a16="http://schemas.microsoft.com/office/drawing/2014/main" id="{71F05667-E8F7-4AA1-B0D5-4D31E45D09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47AA44-B9B1-46E7-8C34-D435A55A2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F52D45-D569-4FB3-AB80-BE31462BE7E7}" type="slidenum">
              <a:rPr lang="en-US" smtClean="0"/>
              <a:t>‹#›</a:t>
            </a:fld>
            <a:endParaRPr lang="en-US"/>
          </a:p>
        </p:txBody>
      </p:sp>
    </p:spTree>
    <p:extLst>
      <p:ext uri="{BB962C8B-B14F-4D97-AF65-F5344CB8AC3E}">
        <p14:creationId xmlns:p14="http://schemas.microsoft.com/office/powerpoint/2010/main" val="2622379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sla.co.uk/sdlc/"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8E8CBD-45DF-40BC-BD26-C58FF2B8BF03}"/>
              </a:ext>
            </a:extLst>
          </p:cNvPr>
          <p:cNvPicPr>
            <a:picLocks noChangeAspect="1"/>
          </p:cNvPicPr>
          <p:nvPr/>
        </p:nvPicPr>
        <p:blipFill>
          <a:blip r:embed="rId2"/>
          <a:stretch>
            <a:fillRect/>
          </a:stretch>
        </p:blipFill>
        <p:spPr>
          <a:xfrm>
            <a:off x="4048744" y="96062"/>
            <a:ext cx="4094511" cy="2947195"/>
          </a:xfrm>
          <a:prstGeom prst="rect">
            <a:avLst/>
          </a:prstGeom>
        </p:spPr>
      </p:pic>
      <p:sp>
        <p:nvSpPr>
          <p:cNvPr id="6" name="TextBox 5">
            <a:extLst>
              <a:ext uri="{FF2B5EF4-FFF2-40B4-BE49-F238E27FC236}">
                <a16:creationId xmlns:a16="http://schemas.microsoft.com/office/drawing/2014/main" id="{67C9BCC9-0B05-4523-ABF9-08925B301699}"/>
              </a:ext>
            </a:extLst>
          </p:cNvPr>
          <p:cNvSpPr txBox="1"/>
          <p:nvPr/>
        </p:nvSpPr>
        <p:spPr>
          <a:xfrm>
            <a:off x="320842" y="3139432"/>
            <a:ext cx="11871158" cy="1569660"/>
          </a:xfrm>
          <a:prstGeom prst="rect">
            <a:avLst/>
          </a:prstGeom>
          <a:noFill/>
        </p:spPr>
        <p:txBody>
          <a:bodyPr wrap="square" rtlCol="0">
            <a:spAutoFit/>
          </a:bodyPr>
          <a:lstStyle/>
          <a:p>
            <a:pPr algn="ctr"/>
            <a:r>
              <a:rPr lang="en-US" sz="9600" dirty="0">
                <a:latin typeface="Magneto" panose="04030805050802020D02" pitchFamily="82" charset="0"/>
              </a:rPr>
              <a:t>SNHU Travel</a:t>
            </a:r>
          </a:p>
        </p:txBody>
      </p:sp>
      <p:sp>
        <p:nvSpPr>
          <p:cNvPr id="7" name="TextBox 6">
            <a:extLst>
              <a:ext uri="{FF2B5EF4-FFF2-40B4-BE49-F238E27FC236}">
                <a16:creationId xmlns:a16="http://schemas.microsoft.com/office/drawing/2014/main" id="{E5BE62C4-3468-4D81-8CA8-D7E3E581225D}"/>
              </a:ext>
            </a:extLst>
          </p:cNvPr>
          <p:cNvSpPr txBox="1"/>
          <p:nvPr/>
        </p:nvSpPr>
        <p:spPr>
          <a:xfrm>
            <a:off x="320842" y="4709092"/>
            <a:ext cx="11871158" cy="923330"/>
          </a:xfrm>
          <a:prstGeom prst="rect">
            <a:avLst/>
          </a:prstGeom>
          <a:noFill/>
        </p:spPr>
        <p:txBody>
          <a:bodyPr wrap="square" rtlCol="0">
            <a:spAutoFit/>
          </a:bodyPr>
          <a:lstStyle/>
          <a:p>
            <a:pPr algn="ctr"/>
            <a:r>
              <a:rPr lang="en-US" sz="5400" dirty="0">
                <a:latin typeface="Franklin Gothic Heavy" panose="020B0903020102020204" pitchFamily="34" charset="0"/>
              </a:rPr>
              <a:t>Agile Development</a:t>
            </a:r>
          </a:p>
        </p:txBody>
      </p:sp>
    </p:spTree>
    <p:extLst>
      <p:ext uri="{BB962C8B-B14F-4D97-AF65-F5344CB8AC3E}">
        <p14:creationId xmlns:p14="http://schemas.microsoft.com/office/powerpoint/2010/main" val="31003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6447-F7CF-4531-A2BC-19C6792BC0C7}"/>
              </a:ext>
            </a:extLst>
          </p:cNvPr>
          <p:cNvSpPr>
            <a:spLocks noGrp="1"/>
          </p:cNvSpPr>
          <p:nvPr>
            <p:ph type="title"/>
          </p:nvPr>
        </p:nvSpPr>
        <p:spPr/>
        <p:txBody>
          <a:bodyPr/>
          <a:lstStyle/>
          <a:p>
            <a:r>
              <a:rPr lang="en-US" dirty="0"/>
              <a:t>Agile For SNHU Travel</a:t>
            </a:r>
          </a:p>
        </p:txBody>
      </p:sp>
      <p:sp>
        <p:nvSpPr>
          <p:cNvPr id="3" name="Content Placeholder 2">
            <a:extLst>
              <a:ext uri="{FF2B5EF4-FFF2-40B4-BE49-F238E27FC236}">
                <a16:creationId xmlns:a16="http://schemas.microsoft.com/office/drawing/2014/main" id="{539AAAD2-B25F-4A6A-ABF6-618DD89E1C77}"/>
              </a:ext>
            </a:extLst>
          </p:cNvPr>
          <p:cNvSpPr>
            <a:spLocks noGrp="1"/>
          </p:cNvSpPr>
          <p:nvPr>
            <p:ph idx="1"/>
          </p:nvPr>
        </p:nvSpPr>
        <p:spPr/>
        <p:txBody>
          <a:bodyPr>
            <a:normAutofit fontScale="92500" lnSpcReduction="20000"/>
          </a:bodyPr>
          <a:lstStyle/>
          <a:p>
            <a:pPr marL="0" indent="0">
              <a:buNone/>
            </a:pPr>
            <a:r>
              <a:rPr lang="en-US" dirty="0"/>
              <a:t>Through the trial of AGILE SCRUM for the SNHU travel, it was clear that the AGILE approach was a success.  </a:t>
            </a:r>
          </a:p>
          <a:p>
            <a:pPr marL="0" indent="0">
              <a:buNone/>
            </a:pPr>
            <a:r>
              <a:rPr lang="en-US" dirty="0"/>
              <a:t>There were mid effort changes that required the development team to pivot approaches. First from a vertical slider presentation style to a slide-show style format.  Second was a change in the type of content that was targeted to launch with.</a:t>
            </a:r>
          </a:p>
          <a:p>
            <a:pPr marL="0" indent="0">
              <a:buNone/>
            </a:pPr>
            <a:r>
              <a:rPr lang="en-US" dirty="0"/>
              <a:t>With the traditional waterfall approach, either of these changes would have required the project to pause while the impacts were evaluated, and the appropriate requirements changed, etc.  This would have guaranteed the project to have failed to deliver the right content at the right time</a:t>
            </a:r>
            <a:r>
              <a:rPr lang="en-US"/>
              <a:t>.  </a:t>
            </a:r>
          </a:p>
          <a:p>
            <a:pPr marL="0" indent="0">
              <a:buNone/>
            </a:pPr>
            <a:r>
              <a:rPr lang="en-US"/>
              <a:t>The </a:t>
            </a:r>
            <a:r>
              <a:rPr lang="en-US" dirty="0"/>
              <a:t>AGILE philosophy of ‘embrace change’ was perfect for this project as the level of uncertainty entering into the project was high, which is a poor fit for the </a:t>
            </a:r>
            <a:r>
              <a:rPr lang="en-US"/>
              <a:t>waterfall approach.</a:t>
            </a:r>
            <a:endParaRPr lang="en-US" dirty="0"/>
          </a:p>
        </p:txBody>
      </p:sp>
    </p:spTree>
    <p:extLst>
      <p:ext uri="{BB962C8B-B14F-4D97-AF65-F5344CB8AC3E}">
        <p14:creationId xmlns:p14="http://schemas.microsoft.com/office/powerpoint/2010/main" val="2396553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20 Hilarious Memes For Those Who Have ...">
            <a:extLst>
              <a:ext uri="{FF2B5EF4-FFF2-40B4-BE49-F238E27FC236}">
                <a16:creationId xmlns:a16="http://schemas.microsoft.com/office/drawing/2014/main" id="{BF780239-4010-448E-AC91-562D2B628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375" y="1768642"/>
            <a:ext cx="6207404" cy="399047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74CF3A2-525F-4551-9579-F7A112DF75BB}"/>
              </a:ext>
            </a:extLst>
          </p:cNvPr>
          <p:cNvSpPr txBox="1"/>
          <p:nvPr/>
        </p:nvSpPr>
        <p:spPr>
          <a:xfrm>
            <a:off x="2527077" y="5759116"/>
            <a:ext cx="6096000" cy="369332"/>
          </a:xfrm>
          <a:prstGeom prst="rect">
            <a:avLst/>
          </a:prstGeom>
          <a:noFill/>
        </p:spPr>
        <p:txBody>
          <a:bodyPr wrap="square">
            <a:spAutoFit/>
          </a:bodyPr>
          <a:lstStyle/>
          <a:p>
            <a:r>
              <a:rPr lang="en-US" b="0" i="0" dirty="0">
                <a:solidFill>
                  <a:srgbClr val="2C3E50"/>
                </a:solidFill>
                <a:effectLst/>
                <a:latin typeface="Roboto" panose="02000000000000000000" pitchFamily="2" charset="0"/>
              </a:rPr>
              <a:t>Sheetal, 2021</a:t>
            </a:r>
            <a:endParaRPr lang="en-US" dirty="0"/>
          </a:p>
        </p:txBody>
      </p:sp>
    </p:spTree>
    <p:extLst>
      <p:ext uri="{BB962C8B-B14F-4D97-AF65-F5344CB8AC3E}">
        <p14:creationId xmlns:p14="http://schemas.microsoft.com/office/powerpoint/2010/main" val="306236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F1303-40C7-4FFC-B6EE-31305D70CE1C}"/>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18635E7E-2F1C-4982-A025-A56D7775AE56}"/>
              </a:ext>
            </a:extLst>
          </p:cNvPr>
          <p:cNvSpPr>
            <a:spLocks noGrp="1"/>
          </p:cNvSpPr>
          <p:nvPr>
            <p:ph idx="1"/>
          </p:nvPr>
        </p:nvSpPr>
        <p:spPr/>
        <p:txBody>
          <a:bodyPr>
            <a:normAutofit/>
          </a:bodyPr>
          <a:lstStyle/>
          <a:p>
            <a:r>
              <a:rPr lang="pl-PL" b="0" i="1" dirty="0">
                <a:solidFill>
                  <a:srgbClr val="2C3E50"/>
                </a:solidFill>
                <a:effectLst/>
                <a:latin typeface="Calibri" panose="020F0502020204030204" pitchFamily="34" charset="0"/>
              </a:rPr>
              <a:t>ssla-co-uk</a:t>
            </a:r>
            <a:r>
              <a:rPr lang="pl-PL" b="0" i="0" dirty="0">
                <a:solidFill>
                  <a:srgbClr val="2C3E50"/>
                </a:solidFill>
                <a:effectLst/>
                <a:latin typeface="Calibri" panose="020F0502020204030204" pitchFamily="34" charset="0"/>
              </a:rPr>
              <a:t>. (2018, June 18). Ssla-Co-Uk. </a:t>
            </a:r>
            <a:r>
              <a:rPr lang="pl-PL" b="0" i="0" dirty="0">
                <a:solidFill>
                  <a:srgbClr val="2C3E50"/>
                </a:solidFill>
                <a:effectLst/>
                <a:latin typeface="Calibri" panose="020F0502020204030204" pitchFamily="34" charset="0"/>
                <a:hlinkClick r:id="rId2"/>
              </a:rPr>
              <a:t>https://www.ssla.co.uk/sdlc/</a:t>
            </a:r>
            <a:endParaRPr lang="en-US" b="0" i="0" dirty="0">
              <a:solidFill>
                <a:srgbClr val="2C3E50"/>
              </a:solidFill>
              <a:effectLst/>
              <a:latin typeface="Calibri" panose="020F0502020204030204" pitchFamily="34" charset="0"/>
            </a:endParaRPr>
          </a:p>
          <a:p>
            <a:r>
              <a:rPr lang="en-US" b="0" i="0" dirty="0">
                <a:solidFill>
                  <a:srgbClr val="2C3E50"/>
                </a:solidFill>
                <a:effectLst/>
                <a:latin typeface="Calibri" panose="020F0502020204030204" pitchFamily="34" charset="0"/>
              </a:rPr>
              <a:t>Sheetal. (2021, September 23). </a:t>
            </a:r>
            <a:r>
              <a:rPr lang="en-US" b="0" i="1" dirty="0">
                <a:solidFill>
                  <a:srgbClr val="2C3E50"/>
                </a:solidFill>
                <a:effectLst/>
                <a:latin typeface="Calibri" panose="020F0502020204030204" pitchFamily="34" charset="0"/>
              </a:rPr>
              <a:t>20 Hilarious Memes For Those Who Have Worked in the Agile Framework</a:t>
            </a:r>
            <a:r>
              <a:rPr lang="en-US" b="0" i="0" dirty="0">
                <a:solidFill>
                  <a:srgbClr val="2C3E50"/>
                </a:solidFill>
                <a:effectLst/>
                <a:latin typeface="Calibri" panose="020F0502020204030204" pitchFamily="34" charset="0"/>
              </a:rPr>
              <a:t>. Medium; JavaScript in Plain English. https://javascript.plainenglish.io/20-hilarious-memes-for-those-who-have-worked-in-the-agile-framework-e6c17b4d8260</a:t>
            </a:r>
          </a:p>
          <a:p>
            <a:r>
              <a:rPr lang="en-US" dirty="0"/>
              <a:t>Charles G. Cobb. (2015). The Project Manager’s Guide to Mastering Agile : Principles and Practices for an Adaptive Approach. Wiley.</a:t>
            </a:r>
            <a:r>
              <a:rPr lang="en-US" i="1" dirty="0">
                <a:solidFill>
                  <a:schemeClr val="bg1"/>
                </a:solidFill>
              </a:rPr>
              <a:t>:</a:t>
            </a:r>
          </a:p>
          <a:p>
            <a:r>
              <a:rPr lang="en-US" dirty="0"/>
              <a:t>Rana, K. (2019, December 7). Waterfall Model in Software Engineering - Features, Advantages &amp; Disadvantages. </a:t>
            </a:r>
            <a:r>
              <a:rPr lang="en-US" dirty="0" err="1"/>
              <a:t>ArtOfTesting</a:t>
            </a:r>
            <a:r>
              <a:rPr lang="en-US" dirty="0"/>
              <a:t>. https://artoftesting.com/waterfall-model</a:t>
            </a:r>
          </a:p>
        </p:txBody>
      </p:sp>
    </p:spTree>
    <p:extLst>
      <p:ext uri="{BB962C8B-B14F-4D97-AF65-F5344CB8AC3E}">
        <p14:creationId xmlns:p14="http://schemas.microsoft.com/office/powerpoint/2010/main" val="1718716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AD4D-E884-4F72-A538-C6AFBACE8C2B}"/>
              </a:ext>
            </a:extLst>
          </p:cNvPr>
          <p:cNvSpPr>
            <a:spLocks noGrp="1"/>
          </p:cNvSpPr>
          <p:nvPr>
            <p:ph type="title"/>
          </p:nvPr>
        </p:nvSpPr>
        <p:spPr/>
        <p:txBody>
          <a:bodyPr/>
          <a:lstStyle/>
          <a:p>
            <a:r>
              <a:rPr lang="en-US" dirty="0"/>
              <a:t>Agile Team Roles</a:t>
            </a:r>
          </a:p>
        </p:txBody>
      </p:sp>
      <p:sp>
        <p:nvSpPr>
          <p:cNvPr id="3" name="Content Placeholder 2">
            <a:extLst>
              <a:ext uri="{FF2B5EF4-FFF2-40B4-BE49-F238E27FC236}">
                <a16:creationId xmlns:a16="http://schemas.microsoft.com/office/drawing/2014/main" id="{85B5BD0E-3EC4-40CC-8110-9A729A290AE0}"/>
              </a:ext>
            </a:extLst>
          </p:cNvPr>
          <p:cNvSpPr>
            <a:spLocks noGrp="1"/>
          </p:cNvSpPr>
          <p:nvPr>
            <p:ph idx="1"/>
          </p:nvPr>
        </p:nvSpPr>
        <p:spPr>
          <a:xfrm>
            <a:off x="838200" y="1253331"/>
            <a:ext cx="10515600" cy="4351338"/>
          </a:xfrm>
        </p:spPr>
        <p:txBody>
          <a:bodyPr>
            <a:normAutofit fontScale="92500" lnSpcReduction="20000"/>
          </a:bodyPr>
          <a:lstStyle/>
          <a:p>
            <a:r>
              <a:rPr lang="en-US" dirty="0"/>
              <a:t>User Specific Roles</a:t>
            </a:r>
          </a:p>
          <a:p>
            <a:pPr lvl="1"/>
            <a:r>
              <a:rPr lang="en-US" dirty="0"/>
              <a:t>Product Owner</a:t>
            </a:r>
          </a:p>
          <a:p>
            <a:pPr lvl="2"/>
            <a:r>
              <a:rPr lang="en-US" dirty="0"/>
              <a:t>The product owner provides the interface with key stakeholders outside the team.  They are the subject matter expert on the product being developed as well as being the voice of management, voice of the customer, and key stakeholder that establishes overall priority of the back-log tasks.</a:t>
            </a:r>
          </a:p>
          <a:p>
            <a:pPr lvl="1"/>
            <a:r>
              <a:rPr lang="en-US" dirty="0"/>
              <a:t>Scrum Master</a:t>
            </a:r>
          </a:p>
          <a:p>
            <a:pPr lvl="2"/>
            <a:r>
              <a:rPr lang="en-US" dirty="0"/>
              <a:t>The Scrum Master is the person who is responsible for coordinating the team members, conducting scrum events, working with the product owner for backlog grooming, and general road-block clearing agent for the development team.  This person is the main information gatherer and distributor through the form of information radiators such as meeting minutes and burn-charts.</a:t>
            </a:r>
          </a:p>
          <a:p>
            <a:pPr lvl="1"/>
            <a:r>
              <a:rPr lang="en-US" dirty="0"/>
              <a:t>Development Team</a:t>
            </a:r>
          </a:p>
          <a:p>
            <a:pPr lvl="2"/>
            <a:r>
              <a:rPr lang="en-US" dirty="0"/>
              <a:t>The development team represents the entirety of the technical and support staff assigned to the project who actively generate the product.  Typically these individuals are engineers of one form or another, typically software, but not exclusively, depending on the scope of the product being worked on.</a:t>
            </a:r>
          </a:p>
        </p:txBody>
      </p:sp>
    </p:spTree>
    <p:extLst>
      <p:ext uri="{BB962C8B-B14F-4D97-AF65-F5344CB8AC3E}">
        <p14:creationId xmlns:p14="http://schemas.microsoft.com/office/powerpoint/2010/main" val="3918410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6339-97CA-4B3F-A176-8423CA1A08FB}"/>
              </a:ext>
            </a:extLst>
          </p:cNvPr>
          <p:cNvSpPr>
            <a:spLocks noGrp="1"/>
          </p:cNvSpPr>
          <p:nvPr>
            <p:ph type="title"/>
          </p:nvPr>
        </p:nvSpPr>
        <p:spPr/>
        <p:txBody>
          <a:bodyPr/>
          <a:lstStyle/>
          <a:p>
            <a:r>
              <a:rPr lang="en-US" dirty="0"/>
              <a:t>Agile in Software Development Life Cycle</a:t>
            </a:r>
          </a:p>
        </p:txBody>
      </p:sp>
      <p:sp>
        <p:nvSpPr>
          <p:cNvPr id="3" name="Content Placeholder 2">
            <a:extLst>
              <a:ext uri="{FF2B5EF4-FFF2-40B4-BE49-F238E27FC236}">
                <a16:creationId xmlns:a16="http://schemas.microsoft.com/office/drawing/2014/main" id="{571B9F96-8341-452E-A58E-C5703D3AAB9A}"/>
              </a:ext>
            </a:extLst>
          </p:cNvPr>
          <p:cNvSpPr>
            <a:spLocks noGrp="1"/>
          </p:cNvSpPr>
          <p:nvPr>
            <p:ph idx="1"/>
          </p:nvPr>
        </p:nvSpPr>
        <p:spPr>
          <a:xfrm>
            <a:off x="838200" y="1825625"/>
            <a:ext cx="7696200" cy="4351338"/>
          </a:xfrm>
        </p:spPr>
        <p:txBody>
          <a:bodyPr>
            <a:normAutofit fontScale="92500" lnSpcReduction="10000"/>
          </a:bodyPr>
          <a:lstStyle/>
          <a:p>
            <a:pPr marL="0" indent="0">
              <a:buNone/>
            </a:pPr>
            <a:r>
              <a:rPr lang="en-US" dirty="0"/>
              <a:t>1. 	Requirements Collection</a:t>
            </a:r>
          </a:p>
          <a:p>
            <a:pPr lvl="1"/>
            <a:r>
              <a:rPr lang="en-US" dirty="0"/>
              <a:t>With Agile in step 1, the product owner gathers user stories and other inputs needed to understand the overall goal of the project and business needs.  These are prioritized initially and may be adjusted later as needs change</a:t>
            </a:r>
          </a:p>
          <a:p>
            <a:pPr marL="0" indent="0">
              <a:buNone/>
            </a:pPr>
            <a:r>
              <a:rPr lang="en-US" dirty="0"/>
              <a:t>2.	Analysis</a:t>
            </a:r>
          </a:p>
          <a:p>
            <a:pPr lvl="1"/>
            <a:r>
              <a:rPr lang="en-US" dirty="0"/>
              <a:t>Prior to the start of a sprint, the scrum master and development team break down the work that will be worked on during the upcoming sprint, typically ~2 weeks in duration.  These work tasks are expected to complete during the sprint cycle and include done criteria to clearly define what DONE means for the given task.  The work is chosen based on the priority as set by the Product Owner.</a:t>
            </a:r>
          </a:p>
        </p:txBody>
      </p:sp>
      <p:pic>
        <p:nvPicPr>
          <p:cNvPr id="1028" name="Picture 4" descr="agile sdlc">
            <a:extLst>
              <a:ext uri="{FF2B5EF4-FFF2-40B4-BE49-F238E27FC236}">
                <a16:creationId xmlns:a16="http://schemas.microsoft.com/office/drawing/2014/main" id="{2D15015B-F5B5-461F-BAA9-51E934C66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734" y="2351422"/>
            <a:ext cx="2857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EE77EC-8C21-4232-A837-9D1BD7E2AF2C}"/>
              </a:ext>
            </a:extLst>
          </p:cNvPr>
          <p:cNvSpPr txBox="1"/>
          <p:nvPr/>
        </p:nvSpPr>
        <p:spPr>
          <a:xfrm>
            <a:off x="9176084" y="5180347"/>
            <a:ext cx="1828800" cy="369332"/>
          </a:xfrm>
          <a:prstGeom prst="rect">
            <a:avLst/>
          </a:prstGeom>
          <a:noFill/>
        </p:spPr>
        <p:txBody>
          <a:bodyPr wrap="square">
            <a:spAutoFit/>
          </a:bodyPr>
          <a:lstStyle/>
          <a:p>
            <a:r>
              <a:rPr lang="en-US" dirty="0" err="1"/>
              <a:t>Ssla</a:t>
            </a:r>
            <a:r>
              <a:rPr lang="en-US" dirty="0"/>
              <a:t>-Co-</a:t>
            </a:r>
            <a:r>
              <a:rPr lang="en-US" dirty="0" err="1"/>
              <a:t>Uk</a:t>
            </a:r>
            <a:r>
              <a:rPr lang="en-US" dirty="0"/>
              <a:t>, 2018</a:t>
            </a:r>
          </a:p>
        </p:txBody>
      </p:sp>
    </p:spTree>
    <p:extLst>
      <p:ext uri="{BB962C8B-B14F-4D97-AF65-F5344CB8AC3E}">
        <p14:creationId xmlns:p14="http://schemas.microsoft.com/office/powerpoint/2010/main" val="389746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6339-97CA-4B3F-A176-8423CA1A08FB}"/>
              </a:ext>
            </a:extLst>
          </p:cNvPr>
          <p:cNvSpPr>
            <a:spLocks noGrp="1"/>
          </p:cNvSpPr>
          <p:nvPr>
            <p:ph type="title"/>
          </p:nvPr>
        </p:nvSpPr>
        <p:spPr/>
        <p:txBody>
          <a:bodyPr/>
          <a:lstStyle/>
          <a:p>
            <a:r>
              <a:rPr lang="en-US" dirty="0"/>
              <a:t>Agile in Software Development Life Cycle</a:t>
            </a:r>
          </a:p>
        </p:txBody>
      </p:sp>
      <p:sp>
        <p:nvSpPr>
          <p:cNvPr id="3" name="Content Placeholder 2">
            <a:extLst>
              <a:ext uri="{FF2B5EF4-FFF2-40B4-BE49-F238E27FC236}">
                <a16:creationId xmlns:a16="http://schemas.microsoft.com/office/drawing/2014/main" id="{571B9F96-8341-452E-A58E-C5703D3AAB9A}"/>
              </a:ext>
            </a:extLst>
          </p:cNvPr>
          <p:cNvSpPr>
            <a:spLocks noGrp="1"/>
          </p:cNvSpPr>
          <p:nvPr>
            <p:ph idx="1"/>
          </p:nvPr>
        </p:nvSpPr>
        <p:spPr>
          <a:xfrm>
            <a:off x="838200" y="1825625"/>
            <a:ext cx="10050710" cy="4351338"/>
          </a:xfrm>
        </p:spPr>
        <p:txBody>
          <a:bodyPr>
            <a:normAutofit/>
          </a:bodyPr>
          <a:lstStyle/>
          <a:p>
            <a:pPr marL="0" indent="0">
              <a:buNone/>
            </a:pPr>
            <a:r>
              <a:rPr lang="en-US" dirty="0"/>
              <a:t>3.	Designing</a:t>
            </a:r>
          </a:p>
          <a:p>
            <a:pPr lvl="1"/>
            <a:r>
              <a:rPr lang="en-US" dirty="0"/>
              <a:t>During the design phase (in sprint cycle), the design team can present a very quick sketch of the expected design and seek confirmation if required (optional step if needed).  This can include defining tests or optional variations of the output.  This phase operates concurrently with steps 4 and 5 in the agile workflow.</a:t>
            </a:r>
          </a:p>
          <a:p>
            <a:pPr marL="0" indent="0">
              <a:buNone/>
            </a:pPr>
            <a:r>
              <a:rPr lang="en-US" dirty="0"/>
              <a:t>4.	Coding</a:t>
            </a:r>
          </a:p>
          <a:p>
            <a:pPr lvl="1"/>
            <a:r>
              <a:rPr lang="en-US" dirty="0"/>
              <a:t>During the coding phase, each development team member actively works on their individual contributions to the sprint goals.  Testers develop test cases, and coders develop code that will be tested.  This phase operates concurrently with steps 3 and 5 in the agile workflow.</a:t>
            </a:r>
          </a:p>
        </p:txBody>
      </p:sp>
    </p:spTree>
    <p:extLst>
      <p:ext uri="{BB962C8B-B14F-4D97-AF65-F5344CB8AC3E}">
        <p14:creationId xmlns:p14="http://schemas.microsoft.com/office/powerpoint/2010/main" val="93429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6339-97CA-4B3F-A176-8423CA1A08FB}"/>
              </a:ext>
            </a:extLst>
          </p:cNvPr>
          <p:cNvSpPr>
            <a:spLocks noGrp="1"/>
          </p:cNvSpPr>
          <p:nvPr>
            <p:ph type="title"/>
          </p:nvPr>
        </p:nvSpPr>
        <p:spPr/>
        <p:txBody>
          <a:bodyPr/>
          <a:lstStyle/>
          <a:p>
            <a:r>
              <a:rPr lang="en-US" dirty="0"/>
              <a:t>Agile in Software Development Life Cycle</a:t>
            </a:r>
          </a:p>
        </p:txBody>
      </p:sp>
      <p:sp>
        <p:nvSpPr>
          <p:cNvPr id="3" name="Content Placeholder 2">
            <a:extLst>
              <a:ext uri="{FF2B5EF4-FFF2-40B4-BE49-F238E27FC236}">
                <a16:creationId xmlns:a16="http://schemas.microsoft.com/office/drawing/2014/main" id="{571B9F96-8341-452E-A58E-C5703D3AAB9A}"/>
              </a:ext>
            </a:extLst>
          </p:cNvPr>
          <p:cNvSpPr>
            <a:spLocks noGrp="1"/>
          </p:cNvSpPr>
          <p:nvPr>
            <p:ph idx="1"/>
          </p:nvPr>
        </p:nvSpPr>
        <p:spPr>
          <a:xfrm>
            <a:off x="838199" y="1825625"/>
            <a:ext cx="10822497" cy="4351338"/>
          </a:xfrm>
        </p:spPr>
        <p:txBody>
          <a:bodyPr>
            <a:normAutofit lnSpcReduction="10000"/>
          </a:bodyPr>
          <a:lstStyle/>
          <a:p>
            <a:pPr marL="0" indent="0">
              <a:buNone/>
            </a:pPr>
            <a:r>
              <a:rPr lang="en-US" dirty="0"/>
              <a:t>5.	Testing</a:t>
            </a:r>
          </a:p>
          <a:p>
            <a:pPr lvl="1"/>
            <a:r>
              <a:rPr lang="en-US" dirty="0"/>
              <a:t>Testing phase in the Agile methodology occurs concurrent with steps 3 and 4, as soon as code is available, the code is tested at every iteration (bug fix/feature add/etc.) to ensure the code is accurate to the needs, is bug free, and creates no regressions.  The testers help to determine when a code block is done and has met the intended minimum outputs and has produced WORKING code.</a:t>
            </a:r>
          </a:p>
          <a:p>
            <a:pPr marL="0" indent="0">
              <a:buNone/>
            </a:pPr>
            <a:r>
              <a:rPr lang="en-US" dirty="0"/>
              <a:t>6.	Maintenance</a:t>
            </a:r>
          </a:p>
          <a:p>
            <a:pPr lvl="1"/>
            <a:r>
              <a:rPr lang="en-US" dirty="0"/>
              <a:t>In the Agile workflow, Maintenance is entered during the closure of each sprint when a new WORKING code update is pushed out.  The team will monitor for issues during the following sprint, and will schedule any changes required for maintenance alongside new development tasks during the sprint planning meetings.</a:t>
            </a:r>
          </a:p>
        </p:txBody>
      </p:sp>
    </p:spTree>
    <p:extLst>
      <p:ext uri="{BB962C8B-B14F-4D97-AF65-F5344CB8AC3E}">
        <p14:creationId xmlns:p14="http://schemas.microsoft.com/office/powerpoint/2010/main" val="2727512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6339-97CA-4B3F-A176-8423CA1A08FB}"/>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571B9F96-8341-452E-A58E-C5703D3AAB9A}"/>
              </a:ext>
            </a:extLst>
          </p:cNvPr>
          <p:cNvSpPr>
            <a:spLocks noGrp="1"/>
          </p:cNvSpPr>
          <p:nvPr>
            <p:ph idx="1"/>
          </p:nvPr>
        </p:nvSpPr>
        <p:spPr>
          <a:xfrm>
            <a:off x="838200" y="1825625"/>
            <a:ext cx="7258051" cy="4351338"/>
          </a:xfrm>
        </p:spPr>
        <p:txBody>
          <a:bodyPr>
            <a:normAutofit fontScale="92500"/>
          </a:bodyPr>
          <a:lstStyle/>
          <a:p>
            <a:pPr marL="0" indent="0">
              <a:buNone/>
            </a:pPr>
            <a:r>
              <a:rPr lang="en-US" dirty="0"/>
              <a:t>When using the waterfall method, the SDLC will flow from steps 1-6 sequentially.  </a:t>
            </a:r>
          </a:p>
          <a:p>
            <a:pPr marL="0" indent="0">
              <a:buNone/>
            </a:pPr>
            <a:r>
              <a:rPr lang="en-US" dirty="0"/>
              <a:t>During phase 1,Requirements, all requirements are collected and formalized into a given project charter and formal requirements are generated. </a:t>
            </a:r>
          </a:p>
          <a:p>
            <a:pPr marL="0" indent="0">
              <a:buNone/>
            </a:pPr>
            <a:r>
              <a:rPr lang="en-US" dirty="0"/>
              <a:t>Only once this is completed, can phase 2, analysis, begin.  The requirements from phase 1 are deconstructed and broken down into appropriate subgroups to be worked on and developed as applicable. Once the analysis has completed, then the process can proceed to phase 3.</a:t>
            </a:r>
          </a:p>
        </p:txBody>
      </p:sp>
      <p:sp>
        <p:nvSpPr>
          <p:cNvPr id="7" name="TextBox 6">
            <a:extLst>
              <a:ext uri="{FF2B5EF4-FFF2-40B4-BE49-F238E27FC236}">
                <a16:creationId xmlns:a16="http://schemas.microsoft.com/office/drawing/2014/main" id="{BCEE77EC-8C21-4232-A837-9D1BD7E2AF2C}"/>
              </a:ext>
            </a:extLst>
          </p:cNvPr>
          <p:cNvSpPr txBox="1"/>
          <p:nvPr/>
        </p:nvSpPr>
        <p:spPr>
          <a:xfrm>
            <a:off x="8985309" y="4043982"/>
            <a:ext cx="1828800" cy="369332"/>
          </a:xfrm>
          <a:prstGeom prst="rect">
            <a:avLst/>
          </a:prstGeom>
          <a:noFill/>
        </p:spPr>
        <p:txBody>
          <a:bodyPr wrap="square">
            <a:spAutoFit/>
          </a:bodyPr>
          <a:lstStyle/>
          <a:p>
            <a:r>
              <a:rPr lang="en-US" b="0" i="0" dirty="0">
                <a:solidFill>
                  <a:srgbClr val="2C3E50"/>
                </a:solidFill>
                <a:effectLst/>
                <a:latin typeface="Roboto" panose="02000000000000000000" pitchFamily="2" charset="0"/>
              </a:rPr>
              <a:t>Rana, 2019</a:t>
            </a:r>
            <a:endParaRPr lang="en-US" dirty="0"/>
          </a:p>
        </p:txBody>
      </p:sp>
      <p:pic>
        <p:nvPicPr>
          <p:cNvPr id="3074" name="Picture 2" descr="waterfall model">
            <a:extLst>
              <a:ext uri="{FF2B5EF4-FFF2-40B4-BE49-F238E27FC236}">
                <a16:creationId xmlns:a16="http://schemas.microsoft.com/office/drawing/2014/main" id="{FDE2DAB9-B901-4498-B889-3D816DD06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1" y="1906188"/>
            <a:ext cx="3741140" cy="213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4935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6339-97CA-4B3F-A176-8423CA1A08FB}"/>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571B9F96-8341-452E-A58E-C5703D3AAB9A}"/>
              </a:ext>
            </a:extLst>
          </p:cNvPr>
          <p:cNvSpPr>
            <a:spLocks noGrp="1"/>
          </p:cNvSpPr>
          <p:nvPr>
            <p:ph idx="1"/>
          </p:nvPr>
        </p:nvSpPr>
        <p:spPr>
          <a:xfrm>
            <a:off x="838200" y="1825625"/>
            <a:ext cx="7696200" cy="4351338"/>
          </a:xfrm>
        </p:spPr>
        <p:txBody>
          <a:bodyPr>
            <a:normAutofit lnSpcReduction="10000"/>
          </a:bodyPr>
          <a:lstStyle/>
          <a:p>
            <a:pPr marL="0" indent="0">
              <a:buNone/>
            </a:pPr>
            <a:r>
              <a:rPr lang="en-US" dirty="0"/>
              <a:t>Phase 3, Designing, is the state where the overall architecture, basic user interfaces, and similar very high level decisions are firmed up that will drive the overall implementation approach to the given development effort.</a:t>
            </a:r>
          </a:p>
          <a:p>
            <a:pPr marL="0" indent="0">
              <a:buNone/>
            </a:pPr>
            <a:r>
              <a:rPr lang="en-US" dirty="0"/>
              <a:t>Phase 4, Coding, is when all respective developers generate functional code that will form collectively into the final product output.  This code is developed against the design phase outputs and the overall requirements to ensure complete implementations.</a:t>
            </a:r>
          </a:p>
        </p:txBody>
      </p:sp>
      <p:pic>
        <p:nvPicPr>
          <p:cNvPr id="1028" name="Picture 4" descr="agile sdlc">
            <a:extLst>
              <a:ext uri="{FF2B5EF4-FFF2-40B4-BE49-F238E27FC236}">
                <a16:creationId xmlns:a16="http://schemas.microsoft.com/office/drawing/2014/main" id="{2D15015B-F5B5-461F-BAA9-51E934C66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734" y="2351422"/>
            <a:ext cx="2857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EE77EC-8C21-4232-A837-9D1BD7E2AF2C}"/>
              </a:ext>
            </a:extLst>
          </p:cNvPr>
          <p:cNvSpPr txBox="1"/>
          <p:nvPr/>
        </p:nvSpPr>
        <p:spPr>
          <a:xfrm>
            <a:off x="9690434" y="5180347"/>
            <a:ext cx="1828800" cy="369332"/>
          </a:xfrm>
          <a:prstGeom prst="rect">
            <a:avLst/>
          </a:prstGeom>
          <a:noFill/>
        </p:spPr>
        <p:txBody>
          <a:bodyPr wrap="square">
            <a:spAutoFit/>
          </a:bodyPr>
          <a:lstStyle/>
          <a:p>
            <a:r>
              <a:rPr lang="en-US" dirty="0" err="1"/>
              <a:t>Ssla</a:t>
            </a:r>
            <a:r>
              <a:rPr lang="en-US" dirty="0"/>
              <a:t>-Co-</a:t>
            </a:r>
            <a:r>
              <a:rPr lang="en-US" dirty="0" err="1"/>
              <a:t>Uk</a:t>
            </a:r>
            <a:r>
              <a:rPr lang="en-US" dirty="0"/>
              <a:t>, 2018</a:t>
            </a:r>
          </a:p>
        </p:txBody>
      </p:sp>
    </p:spTree>
    <p:extLst>
      <p:ext uri="{BB962C8B-B14F-4D97-AF65-F5344CB8AC3E}">
        <p14:creationId xmlns:p14="http://schemas.microsoft.com/office/powerpoint/2010/main" val="5401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6339-97CA-4B3F-A176-8423CA1A08FB}"/>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571B9F96-8341-452E-A58E-C5703D3AAB9A}"/>
              </a:ext>
            </a:extLst>
          </p:cNvPr>
          <p:cNvSpPr>
            <a:spLocks noGrp="1"/>
          </p:cNvSpPr>
          <p:nvPr>
            <p:ph idx="1"/>
          </p:nvPr>
        </p:nvSpPr>
        <p:spPr>
          <a:xfrm>
            <a:off x="838200" y="1825625"/>
            <a:ext cx="7696200" cy="4351338"/>
          </a:xfrm>
        </p:spPr>
        <p:txBody>
          <a:bodyPr>
            <a:normAutofit fontScale="92500" lnSpcReduction="10000"/>
          </a:bodyPr>
          <a:lstStyle/>
          <a:p>
            <a:pPr marL="0" indent="0">
              <a:buNone/>
            </a:pPr>
            <a:r>
              <a:rPr lang="en-US" dirty="0"/>
              <a:t>Phase 5, Testing, triggers when the coding effort has completed.  The tester takes the produced output from step 4, and runs automated and manual testing events against the product to ensure it meets all the original requirements from Phase 1.</a:t>
            </a:r>
          </a:p>
          <a:p>
            <a:pPr marL="0" indent="0">
              <a:buNone/>
            </a:pPr>
            <a:r>
              <a:rPr lang="en-US" dirty="0"/>
              <a:t>Once the testing has completed and passed, the code is released to the customer and phase 6 begins.</a:t>
            </a:r>
          </a:p>
          <a:p>
            <a:pPr marL="0" indent="0">
              <a:buNone/>
            </a:pPr>
            <a:r>
              <a:rPr lang="en-US" dirty="0"/>
              <a:t>Phase 6, the code is live with the customer, who reports bugs and other changes, where the development team can address the changes as required.  This is the final phase during a typical release cycle unless additional releases are planned where the cycle will repeat.</a:t>
            </a:r>
          </a:p>
        </p:txBody>
      </p:sp>
      <p:pic>
        <p:nvPicPr>
          <p:cNvPr id="1028" name="Picture 4" descr="agile sdlc">
            <a:extLst>
              <a:ext uri="{FF2B5EF4-FFF2-40B4-BE49-F238E27FC236}">
                <a16:creationId xmlns:a16="http://schemas.microsoft.com/office/drawing/2014/main" id="{2D15015B-F5B5-461F-BAA9-51E934C66F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1734" y="2351422"/>
            <a:ext cx="2857500" cy="28289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CEE77EC-8C21-4232-A837-9D1BD7E2AF2C}"/>
              </a:ext>
            </a:extLst>
          </p:cNvPr>
          <p:cNvSpPr txBox="1"/>
          <p:nvPr/>
        </p:nvSpPr>
        <p:spPr>
          <a:xfrm>
            <a:off x="9690434" y="5180347"/>
            <a:ext cx="1828800" cy="369332"/>
          </a:xfrm>
          <a:prstGeom prst="rect">
            <a:avLst/>
          </a:prstGeom>
          <a:noFill/>
        </p:spPr>
        <p:txBody>
          <a:bodyPr wrap="square">
            <a:spAutoFit/>
          </a:bodyPr>
          <a:lstStyle/>
          <a:p>
            <a:r>
              <a:rPr lang="en-US" dirty="0" err="1"/>
              <a:t>Ssla</a:t>
            </a:r>
            <a:r>
              <a:rPr lang="en-US" dirty="0"/>
              <a:t>-Co-</a:t>
            </a:r>
            <a:r>
              <a:rPr lang="en-US" dirty="0" err="1"/>
              <a:t>Uk</a:t>
            </a:r>
            <a:r>
              <a:rPr lang="en-US" dirty="0"/>
              <a:t>, 2018</a:t>
            </a:r>
          </a:p>
        </p:txBody>
      </p:sp>
    </p:spTree>
    <p:extLst>
      <p:ext uri="{BB962C8B-B14F-4D97-AF65-F5344CB8AC3E}">
        <p14:creationId xmlns:p14="http://schemas.microsoft.com/office/powerpoint/2010/main" val="401044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9195-23AD-43A4-B446-B4DE9EEEB232}"/>
              </a:ext>
            </a:extLst>
          </p:cNvPr>
          <p:cNvSpPr>
            <a:spLocks noGrp="1"/>
          </p:cNvSpPr>
          <p:nvPr>
            <p:ph type="title"/>
          </p:nvPr>
        </p:nvSpPr>
        <p:spPr/>
        <p:txBody>
          <a:bodyPr/>
          <a:lstStyle/>
          <a:p>
            <a:r>
              <a:rPr lang="en-US" dirty="0"/>
              <a:t>Waterfall vs Agile</a:t>
            </a:r>
          </a:p>
        </p:txBody>
      </p:sp>
      <p:sp>
        <p:nvSpPr>
          <p:cNvPr id="3" name="Content Placeholder 2">
            <a:extLst>
              <a:ext uri="{FF2B5EF4-FFF2-40B4-BE49-F238E27FC236}">
                <a16:creationId xmlns:a16="http://schemas.microsoft.com/office/drawing/2014/main" id="{B2E74EFB-3682-460A-9590-340939B75916}"/>
              </a:ext>
            </a:extLst>
          </p:cNvPr>
          <p:cNvSpPr>
            <a:spLocks noGrp="1"/>
          </p:cNvSpPr>
          <p:nvPr>
            <p:ph idx="1"/>
          </p:nvPr>
        </p:nvSpPr>
        <p:spPr>
          <a:xfrm>
            <a:off x="838200" y="1825625"/>
            <a:ext cx="5001126" cy="4351338"/>
          </a:xfrm>
        </p:spPr>
        <p:txBody>
          <a:bodyPr>
            <a:normAutofit fontScale="92500" lnSpcReduction="20000"/>
          </a:bodyPr>
          <a:lstStyle/>
          <a:p>
            <a:pPr marL="0" indent="0">
              <a:buNone/>
            </a:pPr>
            <a:r>
              <a:rPr lang="en-US" dirty="0"/>
              <a:t>Agile</a:t>
            </a:r>
          </a:p>
          <a:p>
            <a:r>
              <a:rPr lang="en-US" dirty="0"/>
              <a:t>Pros</a:t>
            </a:r>
          </a:p>
          <a:p>
            <a:pPr lvl="1"/>
            <a:r>
              <a:rPr lang="en-US" dirty="0"/>
              <a:t>Scope of effort easily changed during each sprint.  Change is embraced</a:t>
            </a:r>
          </a:p>
          <a:p>
            <a:pPr lvl="1"/>
            <a:r>
              <a:rPr lang="en-US" dirty="0"/>
              <a:t>Fast feedback loops, bugs found faster</a:t>
            </a:r>
          </a:p>
          <a:p>
            <a:pPr lvl="1"/>
            <a:r>
              <a:rPr lang="en-US" dirty="0"/>
              <a:t>Delivers incremental WORKING code each sprint.</a:t>
            </a:r>
          </a:p>
          <a:p>
            <a:pPr lvl="1"/>
            <a:r>
              <a:rPr lang="en-US" dirty="0"/>
              <a:t>Can start very quickly</a:t>
            </a:r>
          </a:p>
          <a:p>
            <a:pPr lvl="1"/>
            <a:r>
              <a:rPr lang="en-US" dirty="0"/>
              <a:t>Good for high uncertainty projects</a:t>
            </a:r>
          </a:p>
          <a:p>
            <a:r>
              <a:rPr lang="en-US" dirty="0"/>
              <a:t>Cons</a:t>
            </a:r>
          </a:p>
          <a:p>
            <a:pPr lvl="1"/>
            <a:r>
              <a:rPr lang="en-US" dirty="0"/>
              <a:t>Difficult to see the big picture</a:t>
            </a:r>
          </a:p>
          <a:p>
            <a:pPr lvl="1"/>
            <a:r>
              <a:rPr lang="en-US" dirty="0"/>
              <a:t>Easily susceptible to scope creep</a:t>
            </a:r>
          </a:p>
        </p:txBody>
      </p:sp>
      <p:sp>
        <p:nvSpPr>
          <p:cNvPr id="4" name="Content Placeholder 2">
            <a:extLst>
              <a:ext uri="{FF2B5EF4-FFF2-40B4-BE49-F238E27FC236}">
                <a16:creationId xmlns:a16="http://schemas.microsoft.com/office/drawing/2014/main" id="{8F3DE7CB-8EFB-49B1-8353-DFAFA6213CB9}"/>
              </a:ext>
            </a:extLst>
          </p:cNvPr>
          <p:cNvSpPr txBox="1">
            <a:spLocks/>
          </p:cNvSpPr>
          <p:nvPr/>
        </p:nvSpPr>
        <p:spPr>
          <a:xfrm>
            <a:off x="6581274" y="1825625"/>
            <a:ext cx="5001126"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Waterfall</a:t>
            </a:r>
          </a:p>
          <a:p>
            <a:r>
              <a:rPr lang="en-US" dirty="0"/>
              <a:t>Pros</a:t>
            </a:r>
          </a:p>
          <a:p>
            <a:pPr lvl="1"/>
            <a:r>
              <a:rPr lang="en-US" dirty="0"/>
              <a:t>Easier view of the big picture</a:t>
            </a:r>
          </a:p>
          <a:p>
            <a:pPr lvl="1"/>
            <a:r>
              <a:rPr lang="en-US" dirty="0"/>
              <a:t>Easier to budget</a:t>
            </a:r>
          </a:p>
          <a:p>
            <a:pPr lvl="1"/>
            <a:r>
              <a:rPr lang="en-US" dirty="0"/>
              <a:t>More resistant to scope creep</a:t>
            </a:r>
          </a:p>
          <a:p>
            <a:pPr lvl="1"/>
            <a:r>
              <a:rPr lang="en-US" dirty="0"/>
              <a:t>Good for simple unchanging projects</a:t>
            </a:r>
          </a:p>
          <a:p>
            <a:pPr lvl="1"/>
            <a:r>
              <a:rPr lang="en-US" dirty="0"/>
              <a:t>Good for projects with low uncertainty</a:t>
            </a:r>
          </a:p>
          <a:p>
            <a:r>
              <a:rPr lang="en-US" dirty="0"/>
              <a:t>Cons</a:t>
            </a:r>
          </a:p>
          <a:p>
            <a:pPr lvl="1"/>
            <a:r>
              <a:rPr lang="en-US" dirty="0"/>
              <a:t>Changes are difficult, requires replanning</a:t>
            </a:r>
          </a:p>
          <a:p>
            <a:pPr lvl="1"/>
            <a:r>
              <a:rPr lang="en-US" dirty="0"/>
              <a:t>Testing can be late causing more costly changes, delays</a:t>
            </a:r>
          </a:p>
          <a:p>
            <a:pPr lvl="1"/>
            <a:r>
              <a:rPr lang="en-US" dirty="0"/>
              <a:t>Slow to start, requires full analysis before work can start.</a:t>
            </a:r>
          </a:p>
          <a:p>
            <a:pPr lvl="1"/>
            <a:endParaRPr lang="en-US" dirty="0"/>
          </a:p>
        </p:txBody>
      </p:sp>
    </p:spTree>
    <p:extLst>
      <p:ext uri="{BB962C8B-B14F-4D97-AF65-F5344CB8AC3E}">
        <p14:creationId xmlns:p14="http://schemas.microsoft.com/office/powerpoint/2010/main" val="2351596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1260</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Heavy</vt:lpstr>
      <vt:lpstr>Magneto</vt:lpstr>
      <vt:lpstr>Roboto</vt:lpstr>
      <vt:lpstr>Office Theme</vt:lpstr>
      <vt:lpstr>PowerPoint Presentation</vt:lpstr>
      <vt:lpstr>Agile Team Roles</vt:lpstr>
      <vt:lpstr>Agile in Software Development Life Cycle</vt:lpstr>
      <vt:lpstr>Agile in Software Development Life Cycle</vt:lpstr>
      <vt:lpstr>Agile in Software Development Life Cycle</vt:lpstr>
      <vt:lpstr>Waterfall Model</vt:lpstr>
      <vt:lpstr>Waterfall Model</vt:lpstr>
      <vt:lpstr>Waterfall Model</vt:lpstr>
      <vt:lpstr>Waterfall vs Agile</vt:lpstr>
      <vt:lpstr>Agile For SNHU Travel</vt:lpstr>
      <vt:lpstr>PowerPoint Presentation</vt:lpstr>
      <vt:lpstr>Citations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Loranger</dc:creator>
  <cp:lastModifiedBy>Daniel Loranger</cp:lastModifiedBy>
  <cp:revision>8</cp:revision>
  <dcterms:created xsi:type="dcterms:W3CDTF">2025-10-18T21:36:25Z</dcterms:created>
  <dcterms:modified xsi:type="dcterms:W3CDTF">2025-10-18T22:46:16Z</dcterms:modified>
</cp:coreProperties>
</file>