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Awwwww, you got rid of dr guo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hyperlink" Target="http://www.yahoo.com" TargetMode="External"/><Relationship Id="rId11" Type="http://schemas.openxmlformats.org/officeDocument/2006/relationships/hyperlink" Target="http://www.twitter.com" TargetMode="External"/><Relationship Id="rId10" Type="http://schemas.openxmlformats.org/officeDocument/2006/relationships/hyperlink" Target="http://www.cisco.com" TargetMode="External"/><Relationship Id="rId12" Type="http://schemas.openxmlformats.org/officeDocument/2006/relationships/hyperlink" Target="http://www.facebook.com" TargetMode="External"/><Relationship Id="rId9" Type="http://schemas.openxmlformats.org/officeDocument/2006/relationships/hyperlink" Target="http://www.ge.com" TargetMode="External"/><Relationship Id="rId5" Type="http://schemas.openxmlformats.org/officeDocument/2006/relationships/hyperlink" Target="http://www.ibm.com" TargetMode="External"/><Relationship Id="rId6" Type="http://schemas.openxmlformats.org/officeDocument/2006/relationships/hyperlink" Target="http://www.google.com" TargetMode="External"/><Relationship Id="rId7" Type="http://schemas.openxmlformats.org/officeDocument/2006/relationships/hyperlink" Target="http://www.intel.com" TargetMode="External"/><Relationship Id="rId8" Type="http://schemas.openxmlformats.org/officeDocument/2006/relationships/hyperlink" Target="http://www.amd.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3.jpg"/><Relationship Id="rId5"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9.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NASA Direct-STEM </a:t>
            </a:r>
            <a:endParaRPr/>
          </a:p>
          <a:p>
            <a:pPr indent="0" lvl="0" marL="0">
              <a:spcBef>
                <a:spcPts val="0"/>
              </a:spcBef>
              <a:spcAft>
                <a:spcPts val="0"/>
              </a:spcAft>
              <a:buNone/>
            </a:pPr>
            <a:r>
              <a:rPr lang="en"/>
              <a:t>Linear Regression Modeling</a:t>
            </a:r>
            <a:endParaRPr/>
          </a:p>
        </p:txBody>
      </p:sp>
      <p:sp>
        <p:nvSpPr>
          <p:cNvPr id="55" name="Shape 55"/>
          <p:cNvSpPr txBox="1"/>
          <p:nvPr>
            <p:ph idx="1" type="subTitle"/>
          </p:nvPr>
        </p:nvSpPr>
        <p:spPr>
          <a:xfrm>
            <a:off x="311700" y="2834125"/>
            <a:ext cx="8520600" cy="193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Isaac Cano</a:t>
            </a:r>
            <a:endParaRPr b="1"/>
          </a:p>
          <a:p>
            <a:pPr indent="0" lvl="0" marL="0">
              <a:spcBef>
                <a:spcPts val="0"/>
              </a:spcBef>
              <a:spcAft>
                <a:spcPts val="0"/>
              </a:spcAft>
              <a:buNone/>
            </a:pPr>
            <a:r>
              <a:rPr b="1" lang="en"/>
              <a:t>David San</a:t>
            </a:r>
            <a:endParaRPr b="1"/>
          </a:p>
          <a:p>
            <a:pPr indent="0" lvl="0" marL="0">
              <a:spcBef>
                <a:spcPts val="0"/>
              </a:spcBef>
              <a:spcAft>
                <a:spcPts val="0"/>
              </a:spcAft>
              <a:buNone/>
            </a:pPr>
            <a:r>
              <a:rPr b="1" lang="en"/>
              <a:t>Davis Louie</a:t>
            </a:r>
            <a:endParaRPr b="1"/>
          </a:p>
          <a:p>
            <a:pPr indent="0" lvl="0" marL="0">
              <a:spcBef>
                <a:spcPts val="0"/>
              </a:spcBef>
              <a:spcAft>
                <a:spcPts val="0"/>
              </a:spcAft>
              <a:buNone/>
            </a:pPr>
            <a:r>
              <a:rPr b="1" lang="en"/>
              <a:t>Faculty Advisor: Dr. Jiang Guo</a:t>
            </a:r>
            <a:endParaRPr b="1"/>
          </a:p>
        </p:txBody>
      </p:sp>
      <p:pic>
        <p:nvPicPr>
          <p:cNvPr id="56" name="Shape 56"/>
          <p:cNvPicPr preferRelativeResize="0"/>
          <p:nvPr/>
        </p:nvPicPr>
        <p:blipFill rotWithShape="1">
          <a:blip r:embed="rId3">
            <a:alphaModFix/>
          </a:blip>
          <a:srcRect b="0" l="7245" r="11247" t="0"/>
          <a:stretch/>
        </p:blipFill>
        <p:spPr>
          <a:xfrm>
            <a:off x="8033452" y="0"/>
            <a:ext cx="1110548" cy="1152476"/>
          </a:xfrm>
          <a:prstGeom prst="rect">
            <a:avLst/>
          </a:prstGeom>
          <a:noFill/>
          <a:ln>
            <a:noFill/>
          </a:ln>
        </p:spPr>
      </p:pic>
      <p:pic>
        <p:nvPicPr>
          <p:cNvPr id="57" name="Shape 57"/>
          <p:cNvPicPr preferRelativeResize="0"/>
          <p:nvPr/>
        </p:nvPicPr>
        <p:blipFill rotWithShape="1">
          <a:blip r:embed="rId4">
            <a:alphaModFix/>
          </a:blip>
          <a:srcRect b="0" l="27094" r="26989" t="0"/>
          <a:stretch/>
        </p:blipFill>
        <p:spPr>
          <a:xfrm>
            <a:off x="0" y="53900"/>
            <a:ext cx="1322490" cy="1098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Things to Consider</a:t>
            </a:r>
            <a:endParaRPr/>
          </a:p>
        </p:txBody>
      </p:sp>
      <p:sp>
        <p:nvSpPr>
          <p:cNvPr id="126" name="Shape 1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Ping different sites and graph a linear regression line for each for visual</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
              <a:t>Calculate the average ping time for each site</a:t>
            </a:r>
            <a:endParaRPr/>
          </a:p>
          <a:p>
            <a:pPr indent="-342900" lvl="0" marL="457200" rtl="0">
              <a:spcBef>
                <a:spcPts val="0"/>
              </a:spcBef>
              <a:spcAft>
                <a:spcPts val="0"/>
              </a:spcAft>
              <a:buSzPts val="1800"/>
              <a:buChar char="●"/>
            </a:pPr>
            <a:r>
              <a:rPr lang="en"/>
              <a:t>Obtain different ping results throughout different times of the day</a:t>
            </a:r>
            <a:endParaRPr/>
          </a:p>
          <a:p>
            <a:pPr indent="-317500" lvl="1" marL="914400" rtl="0">
              <a:spcBef>
                <a:spcPts val="0"/>
              </a:spcBef>
              <a:spcAft>
                <a:spcPts val="0"/>
              </a:spcAft>
              <a:buSzPts val="1400"/>
              <a:buChar char="○"/>
            </a:pPr>
            <a:r>
              <a:rPr lang="en"/>
              <a:t>Similarly, obtain different ping results for different days</a:t>
            </a:r>
            <a:endParaRPr/>
          </a:p>
          <a:p>
            <a:pPr indent="-342900" lvl="0" marL="457200" rtl="0">
              <a:spcBef>
                <a:spcPts val="0"/>
              </a:spcBef>
              <a:spcAft>
                <a:spcPts val="0"/>
              </a:spcAft>
              <a:buSzPts val="1800"/>
              <a:buChar char="●"/>
            </a:pPr>
            <a:r>
              <a:rPr lang="en"/>
              <a:t>How often should you ping for reliable data?</a:t>
            </a:r>
            <a:endParaRPr/>
          </a:p>
          <a:p>
            <a:pPr indent="-342900" lvl="0" marL="457200" rtl="0">
              <a:spcBef>
                <a:spcPts val="0"/>
              </a:spcBef>
              <a:spcAft>
                <a:spcPts val="0"/>
              </a:spcAft>
              <a:buSzPts val="1800"/>
              <a:buChar char="●"/>
            </a:pPr>
            <a:r>
              <a:rPr lang="en"/>
              <a:t>When should we use Logistic Regression?</a:t>
            </a:r>
            <a:endParaRPr/>
          </a:p>
        </p:txBody>
      </p:sp>
      <p:pic>
        <p:nvPicPr>
          <p:cNvPr id="127" name="Shape 127"/>
          <p:cNvPicPr preferRelativeResize="0"/>
          <p:nvPr/>
        </p:nvPicPr>
        <p:blipFill rotWithShape="1">
          <a:blip r:embed="rId3">
            <a:alphaModFix/>
          </a:blip>
          <a:srcRect b="0" l="7245" r="11247" t="0"/>
          <a:stretch/>
        </p:blipFill>
        <p:spPr>
          <a:xfrm>
            <a:off x="8033452" y="0"/>
            <a:ext cx="1110548" cy="1152476"/>
          </a:xfrm>
          <a:prstGeom prst="rect">
            <a:avLst/>
          </a:prstGeom>
          <a:noFill/>
          <a:ln>
            <a:noFill/>
          </a:ln>
        </p:spPr>
      </p:pic>
      <p:sp>
        <p:nvSpPr>
          <p:cNvPr id="128" name="Shape 128"/>
          <p:cNvSpPr txBox="1"/>
          <p:nvPr/>
        </p:nvSpPr>
        <p:spPr>
          <a:xfrm>
            <a:off x="1010950" y="1521275"/>
            <a:ext cx="5765700" cy="11526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1600"/>
              </a:spcAft>
              <a:buClr>
                <a:schemeClr val="dk1"/>
              </a:buClr>
              <a:buSzPts val="1100"/>
              <a:buFont typeface="Arial"/>
              <a:buNone/>
            </a:pPr>
            <a:r>
              <a:rPr lang="en" sz="1800" u="sng">
                <a:solidFill>
                  <a:schemeClr val="accent5"/>
                </a:solidFill>
                <a:hlinkClick r:id="rId4"/>
              </a:rPr>
              <a:t>www.yahoo.com</a:t>
            </a:r>
            <a:r>
              <a:rPr lang="en" sz="1800">
                <a:solidFill>
                  <a:schemeClr val="dk2"/>
                </a:solidFill>
              </a:rPr>
              <a:t>, </a:t>
            </a:r>
            <a:r>
              <a:rPr lang="en" sz="1800" u="sng">
                <a:solidFill>
                  <a:schemeClr val="accent5"/>
                </a:solidFill>
                <a:hlinkClick r:id="rId5"/>
              </a:rPr>
              <a:t>www.ibm.com</a:t>
            </a:r>
            <a:r>
              <a:rPr lang="en" sz="1800">
                <a:solidFill>
                  <a:schemeClr val="dk2"/>
                </a:solidFill>
              </a:rPr>
              <a:t>, </a:t>
            </a:r>
            <a:r>
              <a:rPr lang="en" sz="1800" u="sng">
                <a:solidFill>
                  <a:schemeClr val="accent5"/>
                </a:solidFill>
                <a:hlinkClick r:id="rId6"/>
              </a:rPr>
              <a:t>www.google.com</a:t>
            </a:r>
            <a:r>
              <a:rPr lang="en" sz="1800">
                <a:solidFill>
                  <a:schemeClr val="dk2"/>
                </a:solidFill>
              </a:rPr>
              <a:t>, </a:t>
            </a:r>
            <a:r>
              <a:rPr lang="en" sz="1800" u="sng">
                <a:solidFill>
                  <a:schemeClr val="accent5"/>
                </a:solidFill>
                <a:hlinkClick r:id="rId7"/>
              </a:rPr>
              <a:t>www.intel.com</a:t>
            </a:r>
            <a:r>
              <a:rPr lang="en" sz="1800">
                <a:solidFill>
                  <a:schemeClr val="dk2"/>
                </a:solidFill>
              </a:rPr>
              <a:t>, </a:t>
            </a:r>
            <a:r>
              <a:rPr lang="en" sz="1800" u="sng">
                <a:solidFill>
                  <a:schemeClr val="accent5"/>
                </a:solidFill>
                <a:hlinkClick r:id="rId8"/>
              </a:rPr>
              <a:t>www.amd.com</a:t>
            </a:r>
            <a:r>
              <a:rPr lang="en" sz="1800">
                <a:solidFill>
                  <a:schemeClr val="dk2"/>
                </a:solidFill>
              </a:rPr>
              <a:t>, </a:t>
            </a:r>
            <a:r>
              <a:rPr lang="en" sz="1800" u="sng">
                <a:solidFill>
                  <a:schemeClr val="accent5"/>
                </a:solidFill>
                <a:hlinkClick r:id="rId9"/>
              </a:rPr>
              <a:t>www.ge.com</a:t>
            </a:r>
            <a:r>
              <a:rPr lang="en" sz="1800">
                <a:solidFill>
                  <a:schemeClr val="dk2"/>
                </a:solidFill>
              </a:rPr>
              <a:t>, </a:t>
            </a:r>
            <a:r>
              <a:rPr lang="en" sz="1800" u="sng">
                <a:solidFill>
                  <a:schemeClr val="accent5"/>
                </a:solidFill>
                <a:hlinkClick r:id="rId10"/>
              </a:rPr>
              <a:t>www.cisco.com</a:t>
            </a:r>
            <a:r>
              <a:rPr lang="en" sz="1800">
                <a:solidFill>
                  <a:schemeClr val="dk2"/>
                </a:solidFill>
              </a:rPr>
              <a:t>, </a:t>
            </a:r>
            <a:r>
              <a:rPr lang="en" sz="1800" u="sng">
                <a:solidFill>
                  <a:schemeClr val="accent5"/>
                </a:solidFill>
                <a:hlinkClick r:id="rId11"/>
              </a:rPr>
              <a:t>www.twitter.com</a:t>
            </a:r>
            <a:r>
              <a:rPr lang="en" sz="1800">
                <a:solidFill>
                  <a:schemeClr val="dk2"/>
                </a:solidFill>
              </a:rPr>
              <a:t>, </a:t>
            </a:r>
            <a:r>
              <a:rPr lang="en" sz="1800" u="sng">
                <a:solidFill>
                  <a:schemeClr val="accent5"/>
                </a:solidFill>
                <a:hlinkClick r:id="rId12"/>
              </a:rPr>
              <a:t>www.facebook.com</a:t>
            </a:r>
            <a:r>
              <a:rPr lang="en" sz="1800">
                <a:solidFill>
                  <a:schemeClr val="dk2"/>
                </a:solidFill>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132" name="Shape 132"/>
        <p:cNvGrpSpPr/>
        <p:nvPr/>
      </p:nvGrpSpPr>
      <p:grpSpPr>
        <a:xfrm>
          <a:off x="0" y="0"/>
          <a:ext cx="0" cy="0"/>
          <a:chOff x="0" y="0"/>
          <a:chExt cx="0" cy="0"/>
        </a:xfrm>
      </p:grpSpPr>
      <p:sp>
        <p:nvSpPr>
          <p:cNvPr id="133" name="Shape 133"/>
          <p:cNvSpPr txBox="1"/>
          <p:nvPr>
            <p:ph type="title"/>
          </p:nvPr>
        </p:nvSpPr>
        <p:spPr>
          <a:xfrm>
            <a:off x="1964250" y="1099000"/>
            <a:ext cx="5215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Impact"/>
                <a:ea typeface="Impact"/>
                <a:cs typeface="Impact"/>
                <a:sym typeface="Impact"/>
              </a:rPr>
              <a:t>Thank you &amp; Questions</a:t>
            </a:r>
            <a:endParaRPr>
              <a:latin typeface="Impact"/>
              <a:ea typeface="Impact"/>
              <a:cs typeface="Impact"/>
              <a:sym typeface="Impact"/>
            </a:endParaRPr>
          </a:p>
        </p:txBody>
      </p:sp>
      <p:pic>
        <p:nvPicPr>
          <p:cNvPr id="134" name="Shape 134"/>
          <p:cNvPicPr preferRelativeResize="0"/>
          <p:nvPr/>
        </p:nvPicPr>
        <p:blipFill rotWithShape="1">
          <a:blip r:embed="rId3">
            <a:alphaModFix/>
          </a:blip>
          <a:srcRect b="0" l="7245" r="11247" t="0"/>
          <a:stretch/>
        </p:blipFill>
        <p:spPr>
          <a:xfrm>
            <a:off x="8033452" y="0"/>
            <a:ext cx="1110548" cy="1152476"/>
          </a:xfrm>
          <a:prstGeom prst="rect">
            <a:avLst/>
          </a:prstGeom>
          <a:noFill/>
          <a:ln>
            <a:noFill/>
          </a:ln>
        </p:spPr>
      </p:pic>
      <p:pic>
        <p:nvPicPr>
          <p:cNvPr id="135" name="Shape 135"/>
          <p:cNvPicPr preferRelativeResize="0"/>
          <p:nvPr/>
        </p:nvPicPr>
        <p:blipFill>
          <a:blip r:embed="rId4">
            <a:alphaModFix/>
          </a:blip>
          <a:stretch>
            <a:fillRect/>
          </a:stretch>
        </p:blipFill>
        <p:spPr>
          <a:xfrm>
            <a:off x="3109525" y="1671700"/>
            <a:ext cx="2924937" cy="1980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Our Project</a:t>
            </a:r>
            <a:endParaRPr b="1"/>
          </a:p>
        </p:txBody>
      </p:sp>
      <p:sp>
        <p:nvSpPr>
          <p:cNvPr id="63" name="Shape 63"/>
          <p:cNvSpPr txBox="1"/>
          <p:nvPr>
            <p:ph idx="1" type="body"/>
          </p:nvPr>
        </p:nvSpPr>
        <p:spPr>
          <a:xfrm>
            <a:off x="311700" y="1152475"/>
            <a:ext cx="5268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Performance of Evaluation for Cloud Service</a:t>
            </a:r>
            <a:endParaRPr/>
          </a:p>
          <a:p>
            <a:pPr indent="-317500" lvl="1" marL="914400" rtl="0">
              <a:spcBef>
                <a:spcPts val="0"/>
              </a:spcBef>
              <a:spcAft>
                <a:spcPts val="0"/>
              </a:spcAft>
              <a:buSzPts val="1400"/>
              <a:buChar char="○"/>
            </a:pPr>
            <a:r>
              <a:rPr lang="en"/>
              <a:t>Web services are software that utilize access to the internet </a:t>
            </a:r>
            <a:endParaRPr/>
          </a:p>
          <a:p>
            <a:pPr indent="-317500" lvl="1" marL="914400" rtl="0">
              <a:spcBef>
                <a:spcPts val="0"/>
              </a:spcBef>
              <a:spcAft>
                <a:spcPts val="0"/>
              </a:spcAft>
              <a:buSzPts val="1400"/>
              <a:buChar char="○"/>
            </a:pPr>
            <a:r>
              <a:rPr lang="en"/>
              <a:t>Analyzes how well a cloud service performs </a:t>
            </a:r>
            <a:endParaRPr/>
          </a:p>
          <a:p>
            <a:pPr indent="-317500" lvl="2" marL="1371600" rtl="0">
              <a:spcBef>
                <a:spcPts val="0"/>
              </a:spcBef>
              <a:spcAft>
                <a:spcPts val="0"/>
              </a:spcAft>
              <a:buSzPts val="1400"/>
              <a:buChar char="■"/>
            </a:pPr>
            <a:r>
              <a:rPr lang="en"/>
              <a:t>Performance</a:t>
            </a:r>
            <a:endParaRPr/>
          </a:p>
          <a:p>
            <a:pPr indent="-317500" lvl="2" marL="1371600" rtl="0">
              <a:spcBef>
                <a:spcPts val="0"/>
              </a:spcBef>
              <a:spcAft>
                <a:spcPts val="0"/>
              </a:spcAft>
              <a:buSzPts val="1400"/>
              <a:buChar char="■"/>
            </a:pPr>
            <a:r>
              <a:rPr lang="en"/>
              <a:t>Reliability</a:t>
            </a:r>
            <a:endParaRPr/>
          </a:p>
          <a:p>
            <a:pPr indent="-317500" lvl="2" marL="1371600" rtl="0">
              <a:spcBef>
                <a:spcPts val="0"/>
              </a:spcBef>
              <a:spcAft>
                <a:spcPts val="0"/>
              </a:spcAft>
              <a:buSzPts val="1400"/>
              <a:buChar char="■"/>
            </a:pPr>
            <a:r>
              <a:rPr lang="en"/>
              <a:t>Availability</a:t>
            </a:r>
            <a:endParaRPr/>
          </a:p>
          <a:p>
            <a:pPr indent="-317500" lvl="2" marL="1371600" rtl="0">
              <a:lnSpc>
                <a:spcPct val="150000"/>
              </a:lnSpc>
              <a:spcBef>
                <a:spcPts val="0"/>
              </a:spcBef>
              <a:spcAft>
                <a:spcPts val="0"/>
              </a:spcAft>
              <a:buSzPts val="1400"/>
              <a:buChar char="■"/>
            </a:pPr>
            <a:r>
              <a:rPr lang="en"/>
              <a:t>Scalability</a:t>
            </a:r>
            <a:endParaRPr/>
          </a:p>
          <a:p>
            <a:pPr indent="-342900" lvl="0" marL="457200" rtl="0">
              <a:spcBef>
                <a:spcPts val="0"/>
              </a:spcBef>
              <a:spcAft>
                <a:spcPts val="0"/>
              </a:spcAft>
              <a:buSzPts val="1800"/>
              <a:buChar char="●"/>
            </a:pPr>
            <a:r>
              <a:rPr lang="en"/>
              <a:t>Capable performance testing between multiple domains:</a:t>
            </a:r>
            <a:endParaRPr/>
          </a:p>
          <a:p>
            <a:pPr indent="-317500" lvl="1" marL="914400" rtl="0">
              <a:spcBef>
                <a:spcPts val="0"/>
              </a:spcBef>
              <a:spcAft>
                <a:spcPts val="0"/>
              </a:spcAft>
              <a:buSzPts val="1400"/>
              <a:buChar char="○"/>
            </a:pPr>
            <a:r>
              <a:rPr lang="en"/>
              <a:t>Compares the response times between each domain</a:t>
            </a:r>
            <a:endParaRPr/>
          </a:p>
          <a:p>
            <a:pPr indent="-317500" lvl="1" marL="914400" rtl="0">
              <a:spcBef>
                <a:spcPts val="0"/>
              </a:spcBef>
              <a:spcAft>
                <a:spcPts val="0"/>
              </a:spcAft>
              <a:buSzPts val="1400"/>
              <a:buChar char="○"/>
            </a:pPr>
            <a:r>
              <a:rPr lang="en"/>
              <a:t>domain1.com vs domain2.com vs </a:t>
            </a:r>
            <a:r>
              <a:rPr lang="en"/>
              <a:t>...</a:t>
            </a:r>
            <a:r>
              <a:rPr lang="en"/>
              <a:t> domainN.com</a:t>
            </a:r>
            <a:endParaRPr/>
          </a:p>
        </p:txBody>
      </p:sp>
      <p:pic>
        <p:nvPicPr>
          <p:cNvPr id="64" name="Shape 64"/>
          <p:cNvPicPr preferRelativeResize="0"/>
          <p:nvPr/>
        </p:nvPicPr>
        <p:blipFill rotWithShape="1">
          <a:blip r:embed="rId3">
            <a:alphaModFix/>
          </a:blip>
          <a:srcRect b="3288" l="19854" r="22528" t="0"/>
          <a:stretch/>
        </p:blipFill>
        <p:spPr>
          <a:xfrm>
            <a:off x="5874575" y="1055250"/>
            <a:ext cx="3269426" cy="2089800"/>
          </a:xfrm>
          <a:prstGeom prst="rect">
            <a:avLst/>
          </a:prstGeom>
          <a:noFill/>
          <a:ln>
            <a:noFill/>
          </a:ln>
        </p:spPr>
      </p:pic>
      <p:pic>
        <p:nvPicPr>
          <p:cNvPr id="65" name="Shape 65"/>
          <p:cNvPicPr preferRelativeResize="0"/>
          <p:nvPr/>
        </p:nvPicPr>
        <p:blipFill rotWithShape="1">
          <a:blip r:embed="rId4">
            <a:alphaModFix/>
          </a:blip>
          <a:srcRect b="8809" l="25190" r="16632" t="0"/>
          <a:stretch/>
        </p:blipFill>
        <p:spPr>
          <a:xfrm>
            <a:off x="5874574" y="3156604"/>
            <a:ext cx="3269423" cy="2012095"/>
          </a:xfrm>
          <a:prstGeom prst="rect">
            <a:avLst/>
          </a:prstGeom>
          <a:noFill/>
          <a:ln>
            <a:noFill/>
          </a:ln>
        </p:spPr>
      </p:pic>
      <p:pic>
        <p:nvPicPr>
          <p:cNvPr id="66" name="Shape 66"/>
          <p:cNvPicPr preferRelativeResize="0"/>
          <p:nvPr/>
        </p:nvPicPr>
        <p:blipFill rotWithShape="1">
          <a:blip r:embed="rId5">
            <a:alphaModFix/>
          </a:blip>
          <a:srcRect b="0" l="7245" r="11247" t="0"/>
          <a:stretch/>
        </p:blipFill>
        <p:spPr>
          <a:xfrm>
            <a:off x="8033452" y="0"/>
            <a:ext cx="1110548" cy="11524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What is Pinging?</a:t>
            </a:r>
            <a:endParaRPr/>
          </a:p>
        </p:txBody>
      </p:sp>
      <p:sp>
        <p:nvSpPr>
          <p:cNvPr id="72" name="Shape 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To send an echo-request packet to (an IP address) and use the echo reply to determine whether another computer on the network is operational and the speed at which the data is being transferred</a:t>
            </a:r>
            <a:endParaRPr/>
          </a:p>
          <a:p>
            <a:pPr indent="-342900" lvl="0" marL="457200" rtl="0">
              <a:spcBef>
                <a:spcPts val="0"/>
              </a:spcBef>
              <a:spcAft>
                <a:spcPts val="0"/>
              </a:spcAft>
              <a:buSzPts val="1800"/>
              <a:buChar char="●"/>
            </a:pPr>
            <a:r>
              <a:rPr lang="en"/>
              <a:t>In simpler terms, Pinging means to check the connection between two networks</a:t>
            </a:r>
            <a:endParaRPr/>
          </a:p>
          <a:p>
            <a:pPr indent="-342900" lvl="0" marL="457200" rtl="0">
              <a:spcBef>
                <a:spcPts val="0"/>
              </a:spcBef>
              <a:spcAft>
                <a:spcPts val="0"/>
              </a:spcAft>
              <a:buSzPts val="1800"/>
              <a:buChar char="●"/>
            </a:pPr>
            <a:r>
              <a:rPr lang="en"/>
              <a:t>The goal is to predict how long it takes to ping to a specific server and receive a reply</a:t>
            </a:r>
            <a:endParaRPr/>
          </a:p>
          <a:p>
            <a:pPr indent="-317500" lvl="1" marL="914400" rtl="0">
              <a:spcBef>
                <a:spcPts val="0"/>
              </a:spcBef>
              <a:spcAft>
                <a:spcPts val="0"/>
              </a:spcAft>
              <a:buSzPts val="1400"/>
              <a:buChar char="○"/>
            </a:pPr>
            <a:r>
              <a:rPr lang="en"/>
              <a:t>The time is generally given at the end in the measurement of milliseconds</a:t>
            </a:r>
            <a:endParaRPr/>
          </a:p>
        </p:txBody>
      </p:sp>
      <p:pic>
        <p:nvPicPr>
          <p:cNvPr id="73" name="Shape 73"/>
          <p:cNvPicPr preferRelativeResize="0"/>
          <p:nvPr/>
        </p:nvPicPr>
        <p:blipFill rotWithShape="1">
          <a:blip r:embed="rId3">
            <a:alphaModFix/>
          </a:blip>
          <a:srcRect b="0" l="7245" r="11247" t="0"/>
          <a:stretch/>
        </p:blipFill>
        <p:spPr>
          <a:xfrm>
            <a:off x="8033452" y="0"/>
            <a:ext cx="1110548" cy="11524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How to Collect and Record Ping Data</a:t>
            </a:r>
            <a:endParaRPr/>
          </a:p>
        </p:txBody>
      </p:sp>
      <p:sp>
        <p:nvSpPr>
          <p:cNvPr id="79" name="Shape 79"/>
          <p:cNvSpPr txBox="1"/>
          <p:nvPr>
            <p:ph idx="1" type="body"/>
          </p:nvPr>
        </p:nvSpPr>
        <p:spPr>
          <a:xfrm>
            <a:off x="0" y="1202200"/>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Through a command line:</a:t>
            </a:r>
            <a:endParaRPr/>
          </a:p>
          <a:p>
            <a:pPr indent="-317500" lvl="1" marL="914400" rtl="0">
              <a:spcBef>
                <a:spcPts val="0"/>
              </a:spcBef>
              <a:spcAft>
                <a:spcPts val="0"/>
              </a:spcAft>
              <a:buSzPts val="1400"/>
              <a:buChar char="○"/>
            </a:pPr>
            <a:r>
              <a:rPr lang="en"/>
              <a:t>ping youtube.com</a:t>
            </a:r>
            <a:endParaRPr/>
          </a:p>
          <a:p>
            <a:pPr indent="-317500" lvl="1" marL="914400" rtl="0">
              <a:spcBef>
                <a:spcPts val="0"/>
              </a:spcBef>
              <a:spcAft>
                <a:spcPts val="0"/>
              </a:spcAft>
              <a:buSzPts val="1400"/>
              <a:buChar char="○"/>
            </a:pPr>
            <a:r>
              <a:rPr lang="en"/>
              <a:t>Add parameter options:</a:t>
            </a:r>
            <a:endParaRPr/>
          </a:p>
          <a:p>
            <a:pPr indent="-317500" lvl="2" marL="1371600" rtl="0">
              <a:lnSpc>
                <a:spcPct val="200000"/>
              </a:lnSpc>
              <a:spcBef>
                <a:spcPts val="0"/>
              </a:spcBef>
              <a:spcAft>
                <a:spcPts val="0"/>
              </a:spcAft>
              <a:buSzPts val="1400"/>
              <a:buChar char="■"/>
            </a:pPr>
            <a:r>
              <a:rPr lang="en"/>
              <a:t>-c, -w, -i etc.</a:t>
            </a:r>
            <a:endParaRPr/>
          </a:p>
          <a:p>
            <a:pPr indent="-342900" lvl="0" marL="457200" rtl="0">
              <a:spcBef>
                <a:spcPts val="0"/>
              </a:spcBef>
              <a:spcAft>
                <a:spcPts val="0"/>
              </a:spcAft>
              <a:buSzPts val="1800"/>
              <a:buChar char="●"/>
            </a:pPr>
            <a:r>
              <a:rPr lang="en"/>
              <a:t>Now, what do we need to record?</a:t>
            </a:r>
            <a:endParaRPr/>
          </a:p>
          <a:p>
            <a:pPr indent="-317500" lvl="1" marL="914400" rtl="0">
              <a:spcBef>
                <a:spcPts val="0"/>
              </a:spcBef>
              <a:spcAft>
                <a:spcPts val="0"/>
              </a:spcAft>
              <a:buSzPts val="1400"/>
              <a:buChar char="○"/>
            </a:pPr>
            <a:r>
              <a:rPr lang="en"/>
              <a:t>Pen and paper</a:t>
            </a:r>
            <a:endParaRPr/>
          </a:p>
          <a:p>
            <a:pPr indent="-317500" lvl="1" marL="914400" rtl="0">
              <a:spcBef>
                <a:spcPts val="0"/>
              </a:spcBef>
              <a:spcAft>
                <a:spcPts val="0"/>
              </a:spcAft>
              <a:buSzPts val="1400"/>
              <a:buChar char="○"/>
            </a:pPr>
            <a:r>
              <a:rPr lang="en"/>
              <a:t>Patience</a:t>
            </a:r>
            <a:endParaRPr/>
          </a:p>
          <a:p>
            <a:pPr indent="-317500" lvl="1" marL="914400" rtl="0">
              <a:spcBef>
                <a:spcPts val="0"/>
              </a:spcBef>
              <a:spcAft>
                <a:spcPts val="0"/>
              </a:spcAft>
              <a:buSzPts val="1400"/>
              <a:buChar char="○"/>
            </a:pPr>
            <a:r>
              <a:rPr lang="en"/>
              <a:t>Make sure to have coffee! (very important)</a:t>
            </a:r>
            <a:endParaRPr/>
          </a:p>
        </p:txBody>
      </p:sp>
      <p:pic>
        <p:nvPicPr>
          <p:cNvPr id="80" name="Shape 80"/>
          <p:cNvPicPr preferRelativeResize="0"/>
          <p:nvPr/>
        </p:nvPicPr>
        <p:blipFill rotWithShape="1">
          <a:blip r:embed="rId3">
            <a:alphaModFix/>
          </a:blip>
          <a:srcRect b="0" l="7245" r="11247" t="0"/>
          <a:stretch/>
        </p:blipFill>
        <p:spPr>
          <a:xfrm>
            <a:off x="8033452" y="0"/>
            <a:ext cx="1110548" cy="1152476"/>
          </a:xfrm>
          <a:prstGeom prst="rect">
            <a:avLst/>
          </a:prstGeom>
          <a:noFill/>
          <a:ln>
            <a:noFill/>
          </a:ln>
        </p:spPr>
      </p:pic>
      <p:pic>
        <p:nvPicPr>
          <p:cNvPr id="81" name="Shape 81"/>
          <p:cNvPicPr preferRelativeResize="0"/>
          <p:nvPr/>
        </p:nvPicPr>
        <p:blipFill>
          <a:blip r:embed="rId4">
            <a:alphaModFix/>
          </a:blip>
          <a:stretch>
            <a:fillRect/>
          </a:stretch>
        </p:blipFill>
        <p:spPr>
          <a:xfrm>
            <a:off x="4159975" y="1428550"/>
            <a:ext cx="4736275" cy="1689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 can we make this easier?</a:t>
            </a:r>
            <a:endParaRPr/>
          </a:p>
          <a:p>
            <a:pPr indent="0" lvl="0" marL="0" rtl="0">
              <a:spcBef>
                <a:spcPts val="0"/>
              </a:spcBef>
              <a:spcAft>
                <a:spcPts val="0"/>
              </a:spcAft>
              <a:buNone/>
            </a:pPr>
            <a:r>
              <a:rPr lang="en"/>
              <a:t>	</a:t>
            </a:r>
            <a:endParaRPr/>
          </a:p>
        </p:txBody>
      </p:sp>
      <p:sp>
        <p:nvSpPr>
          <p:cNvPr id="87" name="Shape 87"/>
          <p:cNvSpPr txBox="1"/>
          <p:nvPr>
            <p:ph idx="1" type="body"/>
          </p:nvPr>
        </p:nvSpPr>
        <p:spPr>
          <a:xfrm>
            <a:off x="35500" y="1329550"/>
            <a:ext cx="4724400" cy="34653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We can automate it</a:t>
            </a:r>
            <a:endParaRPr/>
          </a:p>
          <a:p>
            <a:pPr indent="-317500" lvl="1" marL="914400" rtl="0">
              <a:spcBef>
                <a:spcPts val="0"/>
              </a:spcBef>
              <a:spcAft>
                <a:spcPts val="0"/>
              </a:spcAft>
              <a:buSzPts val="1400"/>
              <a:buChar char="○"/>
            </a:pPr>
            <a:r>
              <a:rPr lang="en"/>
              <a:t>Write a python script</a:t>
            </a:r>
            <a:endParaRPr/>
          </a:p>
          <a:p>
            <a:pPr indent="-317500" lvl="2" marL="1371600" rtl="0">
              <a:spcBef>
                <a:spcPts val="0"/>
              </a:spcBef>
              <a:spcAft>
                <a:spcPts val="0"/>
              </a:spcAft>
              <a:buSzPts val="1400"/>
              <a:buChar char="■"/>
            </a:pPr>
            <a:r>
              <a:rPr lang="en"/>
              <a:t>Run the command</a:t>
            </a:r>
            <a:endParaRPr/>
          </a:p>
          <a:p>
            <a:pPr indent="-317500" lvl="2" marL="1371600" rtl="0">
              <a:spcBef>
                <a:spcPts val="0"/>
              </a:spcBef>
              <a:spcAft>
                <a:spcPts val="0"/>
              </a:spcAft>
              <a:buSzPts val="1400"/>
              <a:buChar char="■"/>
            </a:pPr>
            <a:r>
              <a:rPr lang="en"/>
              <a:t>Save the information to text file</a:t>
            </a:r>
            <a:endParaRPr/>
          </a:p>
          <a:p>
            <a:pPr indent="-317500" lvl="2" marL="1371600" rtl="0">
              <a:lnSpc>
                <a:spcPct val="200000"/>
              </a:lnSpc>
              <a:spcBef>
                <a:spcPts val="0"/>
              </a:spcBef>
              <a:spcAft>
                <a:spcPts val="0"/>
              </a:spcAft>
              <a:buSzPts val="1400"/>
              <a:buChar char="■"/>
            </a:pPr>
            <a:r>
              <a:rPr lang="en"/>
              <a:t>Organize the information</a:t>
            </a:r>
            <a:endParaRPr/>
          </a:p>
          <a:p>
            <a:pPr indent="-342900" lvl="0" marL="457200" rtl="0">
              <a:lnSpc>
                <a:spcPct val="115000"/>
              </a:lnSpc>
              <a:spcBef>
                <a:spcPts val="0"/>
              </a:spcBef>
              <a:spcAft>
                <a:spcPts val="0"/>
              </a:spcAft>
              <a:buSzPts val="1800"/>
              <a:buChar char="●"/>
            </a:pPr>
            <a:r>
              <a:rPr lang="en"/>
              <a:t>What can we do with all this data?</a:t>
            </a:r>
            <a:endParaRPr/>
          </a:p>
          <a:p>
            <a:pPr indent="-317500" lvl="1" marL="914400" rtl="0">
              <a:lnSpc>
                <a:spcPct val="115000"/>
              </a:lnSpc>
              <a:spcBef>
                <a:spcPts val="0"/>
              </a:spcBef>
              <a:spcAft>
                <a:spcPts val="0"/>
              </a:spcAft>
              <a:buSzPts val="1400"/>
              <a:buChar char="○"/>
            </a:pPr>
            <a:r>
              <a:rPr lang="en"/>
              <a:t>Graph</a:t>
            </a:r>
            <a:endParaRPr/>
          </a:p>
          <a:p>
            <a:pPr indent="-317500" lvl="1" marL="914400" rtl="0">
              <a:lnSpc>
                <a:spcPct val="115000"/>
              </a:lnSpc>
              <a:spcBef>
                <a:spcPts val="0"/>
              </a:spcBef>
              <a:spcAft>
                <a:spcPts val="0"/>
              </a:spcAft>
              <a:buSzPts val="1400"/>
              <a:buChar char="○"/>
            </a:pPr>
            <a:r>
              <a:rPr lang="en"/>
              <a:t>Analyze </a:t>
            </a:r>
            <a:endParaRPr/>
          </a:p>
          <a:p>
            <a:pPr indent="-317500" lvl="1" marL="914400" rtl="0">
              <a:lnSpc>
                <a:spcPct val="115000"/>
              </a:lnSpc>
              <a:spcBef>
                <a:spcPts val="0"/>
              </a:spcBef>
              <a:spcAft>
                <a:spcPts val="0"/>
              </a:spcAft>
              <a:buSzPts val="1400"/>
              <a:buChar char="○"/>
            </a:pPr>
            <a:r>
              <a:rPr lang="en"/>
              <a:t>Predict</a:t>
            </a:r>
            <a:endParaRPr/>
          </a:p>
        </p:txBody>
      </p:sp>
      <p:pic>
        <p:nvPicPr>
          <p:cNvPr id="88" name="Shape 88"/>
          <p:cNvPicPr preferRelativeResize="0"/>
          <p:nvPr/>
        </p:nvPicPr>
        <p:blipFill rotWithShape="1">
          <a:blip r:embed="rId3">
            <a:alphaModFix/>
          </a:blip>
          <a:srcRect b="0" l="7245" r="11247" t="0"/>
          <a:stretch/>
        </p:blipFill>
        <p:spPr>
          <a:xfrm>
            <a:off x="8033452" y="0"/>
            <a:ext cx="1110548" cy="1152476"/>
          </a:xfrm>
          <a:prstGeom prst="rect">
            <a:avLst/>
          </a:prstGeom>
          <a:noFill/>
          <a:ln>
            <a:noFill/>
          </a:ln>
        </p:spPr>
      </p:pic>
      <p:pic>
        <p:nvPicPr>
          <p:cNvPr id="89" name="Shape 89"/>
          <p:cNvPicPr preferRelativeResize="0"/>
          <p:nvPr/>
        </p:nvPicPr>
        <p:blipFill>
          <a:blip r:embed="rId4">
            <a:alphaModFix/>
          </a:blip>
          <a:stretch>
            <a:fillRect/>
          </a:stretch>
        </p:blipFill>
        <p:spPr>
          <a:xfrm>
            <a:off x="4603575" y="1329538"/>
            <a:ext cx="3536449" cy="36631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What is Linear Regression</a:t>
            </a:r>
            <a:endParaRPr b="1"/>
          </a:p>
        </p:txBody>
      </p:sp>
      <p:sp>
        <p:nvSpPr>
          <p:cNvPr id="95" name="Shape 95"/>
          <p:cNvSpPr txBox="1"/>
          <p:nvPr>
            <p:ph idx="1" type="body"/>
          </p:nvPr>
        </p:nvSpPr>
        <p:spPr>
          <a:xfrm>
            <a:off x="311700" y="1152475"/>
            <a:ext cx="51984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Linear Regression is a modelled relationship between an independent variable (x-axis) and a dependent variable (y-axis)</a:t>
            </a:r>
            <a:endParaRPr/>
          </a:p>
          <a:p>
            <a:pPr indent="-342900" lvl="0" marL="457200" rtl="0">
              <a:spcBef>
                <a:spcPts val="0"/>
              </a:spcBef>
              <a:spcAft>
                <a:spcPts val="0"/>
              </a:spcAft>
              <a:buSzPts val="1800"/>
              <a:buChar char="●"/>
            </a:pPr>
            <a:r>
              <a:rPr lang="en"/>
              <a:t>The linear regression is determined to be a best fit line based on data points from a graph</a:t>
            </a:r>
            <a:endParaRPr/>
          </a:p>
          <a:p>
            <a:pPr indent="-342900" lvl="0" marL="457200">
              <a:spcBef>
                <a:spcPts val="0"/>
              </a:spcBef>
              <a:spcAft>
                <a:spcPts val="0"/>
              </a:spcAft>
              <a:buSzPts val="1800"/>
              <a:buChar char="●"/>
            </a:pPr>
            <a:r>
              <a:rPr lang="en"/>
              <a:t>Generally this formula can follow the form:</a:t>
            </a:r>
            <a:br>
              <a:rPr lang="en"/>
            </a:br>
            <a:r>
              <a:rPr lang="en"/>
              <a:t>		Y = mx + b (slope-intercept form!)</a:t>
            </a:r>
            <a:endParaRPr/>
          </a:p>
        </p:txBody>
      </p:sp>
      <p:pic>
        <p:nvPicPr>
          <p:cNvPr id="96" name="Shape 96"/>
          <p:cNvPicPr preferRelativeResize="0"/>
          <p:nvPr/>
        </p:nvPicPr>
        <p:blipFill>
          <a:blip r:embed="rId3">
            <a:alphaModFix/>
          </a:blip>
          <a:stretch>
            <a:fillRect/>
          </a:stretch>
        </p:blipFill>
        <p:spPr>
          <a:xfrm>
            <a:off x="5662500" y="1567324"/>
            <a:ext cx="3329100" cy="2663280"/>
          </a:xfrm>
          <a:prstGeom prst="rect">
            <a:avLst/>
          </a:prstGeom>
          <a:noFill/>
          <a:ln>
            <a:noFill/>
          </a:ln>
        </p:spPr>
      </p:pic>
      <p:pic>
        <p:nvPicPr>
          <p:cNvPr id="97" name="Shape 97"/>
          <p:cNvPicPr preferRelativeResize="0"/>
          <p:nvPr/>
        </p:nvPicPr>
        <p:blipFill rotWithShape="1">
          <a:blip r:embed="rId4">
            <a:alphaModFix/>
          </a:blip>
          <a:srcRect b="0" l="7245" r="11247" t="0"/>
          <a:stretch/>
        </p:blipFill>
        <p:spPr>
          <a:xfrm>
            <a:off x="8033452" y="0"/>
            <a:ext cx="1110548" cy="11524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How is it Useful?</a:t>
            </a:r>
            <a:endParaRPr b="1"/>
          </a:p>
        </p:txBody>
      </p:sp>
      <p:sp>
        <p:nvSpPr>
          <p:cNvPr id="103" name="Shape 103"/>
          <p:cNvSpPr txBox="1"/>
          <p:nvPr>
            <p:ph idx="1" type="body"/>
          </p:nvPr>
        </p:nvSpPr>
        <p:spPr>
          <a:xfrm>
            <a:off x="311700" y="1152475"/>
            <a:ext cx="7529700" cy="3464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Linear regression can be used to predict the next outcome with respect to the independent variable</a:t>
            </a:r>
            <a:endParaRPr/>
          </a:p>
          <a:p>
            <a:pPr indent="-342900" lvl="0" marL="457200" rtl="0">
              <a:spcBef>
                <a:spcPts val="0"/>
              </a:spcBef>
              <a:spcAft>
                <a:spcPts val="0"/>
              </a:spcAft>
              <a:buSzPts val="1800"/>
              <a:buChar char="●"/>
            </a:pPr>
            <a:r>
              <a:rPr lang="en"/>
              <a:t>We can then test the accuracy of these results by comparing them to its real value</a:t>
            </a:r>
            <a:endParaRPr/>
          </a:p>
          <a:p>
            <a:pPr indent="-317500" lvl="1" marL="914400" rtl="0">
              <a:spcBef>
                <a:spcPts val="0"/>
              </a:spcBef>
              <a:spcAft>
                <a:spcPts val="0"/>
              </a:spcAft>
              <a:buSzPts val="1400"/>
              <a:buChar char="○"/>
            </a:pPr>
            <a:r>
              <a:rPr lang="en"/>
              <a:t>Example: </a:t>
            </a:r>
            <a:r>
              <a:rPr lang="en"/>
              <a:t>Ping for youtube.com at 1:30pm on Friday</a:t>
            </a:r>
            <a:endParaRPr/>
          </a:p>
          <a:p>
            <a:pPr indent="-317500" lvl="2" marL="1371600" rtl="0">
              <a:spcBef>
                <a:spcPts val="0"/>
              </a:spcBef>
              <a:spcAft>
                <a:spcPts val="0"/>
              </a:spcAft>
              <a:buSzPts val="1400"/>
              <a:buChar char="■"/>
            </a:pPr>
            <a:r>
              <a:rPr lang="en"/>
              <a:t>The model predicted the ping was 150ms </a:t>
            </a:r>
            <a:endParaRPr/>
          </a:p>
          <a:p>
            <a:pPr indent="-317500" lvl="2" marL="1371600" rtl="0">
              <a:spcBef>
                <a:spcPts val="0"/>
              </a:spcBef>
              <a:spcAft>
                <a:spcPts val="0"/>
              </a:spcAft>
              <a:buSzPts val="1400"/>
              <a:buChar char="■"/>
            </a:pPr>
            <a:r>
              <a:rPr lang="en"/>
              <a:t>The actual ping was 15ms</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pic>
        <p:nvPicPr>
          <p:cNvPr id="104" name="Shape 104"/>
          <p:cNvPicPr preferRelativeResize="0"/>
          <p:nvPr/>
        </p:nvPicPr>
        <p:blipFill rotWithShape="1">
          <a:blip r:embed="rId3">
            <a:alphaModFix/>
          </a:blip>
          <a:srcRect b="0" l="7245" r="11247" t="0"/>
          <a:stretch/>
        </p:blipFill>
        <p:spPr>
          <a:xfrm>
            <a:off x="8033452" y="0"/>
            <a:ext cx="1110548" cy="11524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Making a Linear Regression Graph</a:t>
            </a:r>
            <a:endParaRPr b="1"/>
          </a:p>
        </p:txBody>
      </p:sp>
      <p:sp>
        <p:nvSpPr>
          <p:cNvPr id="110" name="Shape 110"/>
          <p:cNvSpPr txBox="1"/>
          <p:nvPr>
            <p:ph idx="1" type="body"/>
          </p:nvPr>
        </p:nvSpPr>
        <p:spPr>
          <a:xfrm>
            <a:off x="311700" y="1152475"/>
            <a:ext cx="54951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What you need:</a:t>
            </a:r>
            <a:endParaRPr/>
          </a:p>
          <a:p>
            <a:pPr indent="-317500" lvl="1" marL="914400" rtl="0">
              <a:spcBef>
                <a:spcPts val="0"/>
              </a:spcBef>
              <a:spcAft>
                <a:spcPts val="0"/>
              </a:spcAft>
              <a:buSzPts val="1400"/>
              <a:buChar char="○"/>
            </a:pPr>
            <a:r>
              <a:rPr lang="en"/>
              <a:t>A Computer!</a:t>
            </a:r>
            <a:endParaRPr/>
          </a:p>
          <a:p>
            <a:pPr indent="-317500" lvl="1" marL="914400" rtl="0">
              <a:spcBef>
                <a:spcPts val="0"/>
              </a:spcBef>
              <a:spcAft>
                <a:spcPts val="0"/>
              </a:spcAft>
              <a:buSzPts val="1400"/>
              <a:buChar char="○"/>
            </a:pPr>
            <a:r>
              <a:rPr lang="en"/>
              <a:t>A Computer Science Major named Isaac</a:t>
            </a:r>
            <a:endParaRPr/>
          </a:p>
          <a:p>
            <a:pPr indent="-317500" lvl="1" marL="914400" rtl="0">
              <a:spcBef>
                <a:spcPts val="0"/>
              </a:spcBef>
              <a:spcAft>
                <a:spcPts val="0"/>
              </a:spcAft>
              <a:buSzPts val="1400"/>
              <a:buChar char="○"/>
            </a:pPr>
            <a:r>
              <a:rPr lang="en"/>
              <a:t>Ubuntu Bash (mandatory with Isaac’s implementation)</a:t>
            </a:r>
            <a:endParaRPr/>
          </a:p>
          <a:p>
            <a:pPr indent="-317500" lvl="1" marL="914400" rtl="0">
              <a:spcBef>
                <a:spcPts val="0"/>
              </a:spcBef>
              <a:spcAft>
                <a:spcPts val="0"/>
              </a:spcAft>
              <a:buSzPts val="1400"/>
              <a:buChar char="○"/>
            </a:pPr>
            <a:r>
              <a:rPr lang="en"/>
              <a:t>Anaconda, Excel, or Google Sheets</a:t>
            </a:r>
            <a:endParaRPr/>
          </a:p>
          <a:p>
            <a:pPr indent="-317500" lvl="1" marL="914400" rtl="0">
              <a:spcBef>
                <a:spcPts val="0"/>
              </a:spcBef>
              <a:spcAft>
                <a:spcPts val="0"/>
              </a:spcAft>
              <a:buSzPts val="1400"/>
              <a:buChar char="○"/>
            </a:pPr>
            <a:r>
              <a:rPr lang="en"/>
              <a:t>Python (version 3.6+)</a:t>
            </a:r>
            <a:endParaRPr/>
          </a:p>
          <a:p>
            <a:pPr indent="-317500" lvl="1" marL="914400" rtl="0">
              <a:spcBef>
                <a:spcPts val="0"/>
              </a:spcBef>
              <a:spcAft>
                <a:spcPts val="0"/>
              </a:spcAft>
              <a:buSzPts val="1400"/>
              <a:buChar char="○"/>
            </a:pPr>
            <a:r>
              <a:rPr lang="en"/>
              <a:t>Data (CSV file)</a:t>
            </a:r>
            <a:endParaRPr/>
          </a:p>
          <a:p>
            <a:pPr indent="-317500" lvl="1" marL="914400" rtl="0">
              <a:spcBef>
                <a:spcPts val="0"/>
              </a:spcBef>
              <a:spcAft>
                <a:spcPts val="0"/>
              </a:spcAft>
              <a:buSzPts val="1400"/>
              <a:buChar char="○"/>
            </a:pPr>
            <a:r>
              <a:rPr lang="en"/>
              <a:t>Jupyter</a:t>
            </a:r>
            <a:r>
              <a:rPr lang="en"/>
              <a:t> Notebook (optional)</a:t>
            </a:r>
            <a:endParaRPr/>
          </a:p>
          <a:p>
            <a:pPr indent="-317500" lvl="1" marL="914400" rtl="0">
              <a:spcBef>
                <a:spcPts val="0"/>
              </a:spcBef>
              <a:spcAft>
                <a:spcPts val="0"/>
              </a:spcAft>
              <a:buSzPts val="1400"/>
              <a:buChar char="○"/>
            </a:pPr>
            <a:r>
              <a:rPr lang="en"/>
              <a:t>Visual Studio Code (optional)</a:t>
            </a:r>
            <a:endParaRPr/>
          </a:p>
          <a:p>
            <a:pPr indent="0" lvl="0" marL="457200">
              <a:spcBef>
                <a:spcPts val="1600"/>
              </a:spcBef>
              <a:spcAft>
                <a:spcPts val="1600"/>
              </a:spcAft>
              <a:buNone/>
            </a:pPr>
            <a:r>
              <a:t/>
            </a:r>
            <a:endParaRPr/>
          </a:p>
        </p:txBody>
      </p:sp>
      <p:pic>
        <p:nvPicPr>
          <p:cNvPr id="111" name="Shape 111"/>
          <p:cNvPicPr preferRelativeResize="0"/>
          <p:nvPr/>
        </p:nvPicPr>
        <p:blipFill rotWithShape="1">
          <a:blip r:embed="rId3">
            <a:alphaModFix/>
          </a:blip>
          <a:srcRect b="0" l="7245" r="11247" t="0"/>
          <a:stretch/>
        </p:blipFill>
        <p:spPr>
          <a:xfrm>
            <a:off x="8033452" y="0"/>
            <a:ext cx="1110548" cy="1152476"/>
          </a:xfrm>
          <a:prstGeom prst="rect">
            <a:avLst/>
          </a:prstGeom>
          <a:noFill/>
          <a:ln>
            <a:noFill/>
          </a:ln>
        </p:spPr>
      </p:pic>
      <p:pic>
        <p:nvPicPr>
          <p:cNvPr id="112" name="Shape 112"/>
          <p:cNvPicPr preferRelativeResize="0"/>
          <p:nvPr/>
        </p:nvPicPr>
        <p:blipFill rotWithShape="1">
          <a:blip r:embed="rId4">
            <a:alphaModFix/>
          </a:blip>
          <a:srcRect b="0" l="7602" r="24702" t="0"/>
          <a:stretch/>
        </p:blipFill>
        <p:spPr>
          <a:xfrm>
            <a:off x="5806850" y="1339625"/>
            <a:ext cx="3330250" cy="2767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Linear Regression Python Example</a:t>
            </a:r>
            <a:endParaRPr b="1"/>
          </a:p>
        </p:txBody>
      </p:sp>
      <p:pic>
        <p:nvPicPr>
          <p:cNvPr id="118" name="Shape 118"/>
          <p:cNvPicPr preferRelativeResize="0"/>
          <p:nvPr/>
        </p:nvPicPr>
        <p:blipFill rotWithShape="1">
          <a:blip r:embed="rId3">
            <a:alphaModFix/>
          </a:blip>
          <a:srcRect b="0" l="7245" r="11247" t="0"/>
          <a:stretch/>
        </p:blipFill>
        <p:spPr>
          <a:xfrm>
            <a:off x="8033452" y="0"/>
            <a:ext cx="1110548" cy="1152476"/>
          </a:xfrm>
          <a:prstGeom prst="rect">
            <a:avLst/>
          </a:prstGeom>
          <a:noFill/>
          <a:ln>
            <a:noFill/>
          </a:ln>
        </p:spPr>
      </p:pic>
      <p:pic>
        <p:nvPicPr>
          <p:cNvPr id="119" name="Shape 119"/>
          <p:cNvPicPr preferRelativeResize="0"/>
          <p:nvPr/>
        </p:nvPicPr>
        <p:blipFill>
          <a:blip r:embed="rId4">
            <a:alphaModFix/>
          </a:blip>
          <a:stretch>
            <a:fillRect/>
          </a:stretch>
        </p:blipFill>
        <p:spPr>
          <a:xfrm>
            <a:off x="152400" y="1170125"/>
            <a:ext cx="5479006" cy="3820975"/>
          </a:xfrm>
          <a:prstGeom prst="rect">
            <a:avLst/>
          </a:prstGeom>
          <a:noFill/>
          <a:ln>
            <a:noFill/>
          </a:ln>
        </p:spPr>
      </p:pic>
      <p:pic>
        <p:nvPicPr>
          <p:cNvPr id="120" name="Shape 120"/>
          <p:cNvPicPr preferRelativeResize="0"/>
          <p:nvPr/>
        </p:nvPicPr>
        <p:blipFill>
          <a:blip r:embed="rId5">
            <a:alphaModFix/>
          </a:blip>
          <a:stretch>
            <a:fillRect/>
          </a:stretch>
        </p:blipFill>
        <p:spPr>
          <a:xfrm>
            <a:off x="5793856" y="1974613"/>
            <a:ext cx="3207794" cy="221201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