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9"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D78BCB2-E73D-4691-8044-0FB27BBC7F3A}">
          <p14:sldIdLst>
            <p14:sldId id="256"/>
          </p14:sldIdLst>
        </p14:section>
        <p14:section name="Objective" id="{212800B6-B7FF-4CCF-A022-B55E4C9AF326}">
          <p14:sldIdLst>
            <p14:sldId id="257"/>
          </p14:sldIdLst>
        </p14:section>
        <p14:section name="Criteria for Success" id="{C0553246-6546-450C-88F3-F0DF06D2E121}">
          <p14:sldIdLst>
            <p14:sldId id="258"/>
            <p14:sldId id="259"/>
          </p14:sldIdLst>
        </p14:section>
        <p14:section name="Current Naming Scheme" id="{7C553018-93AD-4C5F-BD00-64AF2093ADF3}">
          <p14:sldIdLst>
            <p14:sldId id="260"/>
          </p14:sldIdLst>
        </p14:section>
        <p14:section name="Numbers only" id="{234A91EC-D728-4ECA-A3B8-3653F554B994}">
          <p14:sldIdLst>
            <p14:sldId id="261"/>
          </p14:sldIdLst>
        </p14:section>
        <p14:section name="Lexicographic" id="{C3F39B0B-3C12-4820-B5CA-A63E87D12734}">
          <p14:sldIdLst>
            <p14:sldId id="262"/>
            <p14:sldId id="263"/>
            <p14:sldId id="264"/>
            <p14:sldId id="266"/>
          </p14:sldIdLst>
        </p14:section>
        <p14:section name="Letters and Numbers" id="{290E9036-CABD-489E-A540-21742BA8863A}">
          <p14:sldIdLst>
            <p14:sldId id="265"/>
            <p14:sldId id="267"/>
            <p14:sldId id="269"/>
            <p14:sldId id="268"/>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73AFC-2CD0-4162-8A6D-58F836F87859}" type="datetimeFigureOut">
              <a:rPr lang="en-US" smtClean="0"/>
              <a:t>5/21/2020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A4B7EE-3A97-4E33-A56A-6F415FB8180B}" type="slidenum">
              <a:rPr lang="en-US" smtClean="0"/>
              <a:t>‹#›</a:t>
            </a:fld>
            <a:endParaRPr lang="en-US"/>
          </a:p>
        </p:txBody>
      </p:sp>
    </p:spTree>
    <p:extLst>
      <p:ext uri="{BB962C8B-B14F-4D97-AF65-F5344CB8AC3E}">
        <p14:creationId xmlns:p14="http://schemas.microsoft.com/office/powerpoint/2010/main" val="966904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E2E596-4FA7-46B3-923A-48E7C61E0696}"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DB7E3-8BA1-487D-AAD4-5776DD6EBDB1}" type="slidenum">
              <a:rPr lang="en-US" smtClean="0"/>
              <a:t>‹#›</a:t>
            </a:fld>
            <a:endParaRPr lang="en-US"/>
          </a:p>
        </p:txBody>
      </p:sp>
    </p:spTree>
    <p:extLst>
      <p:ext uri="{BB962C8B-B14F-4D97-AF65-F5344CB8AC3E}">
        <p14:creationId xmlns:p14="http://schemas.microsoft.com/office/powerpoint/2010/main" val="59994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E2E596-4FA7-46B3-923A-48E7C61E0696}"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DB7E3-8BA1-487D-AAD4-5776DD6EBDB1}" type="slidenum">
              <a:rPr lang="en-US" smtClean="0"/>
              <a:t>‹#›</a:t>
            </a:fld>
            <a:endParaRPr lang="en-US"/>
          </a:p>
        </p:txBody>
      </p:sp>
    </p:spTree>
    <p:extLst>
      <p:ext uri="{BB962C8B-B14F-4D97-AF65-F5344CB8AC3E}">
        <p14:creationId xmlns:p14="http://schemas.microsoft.com/office/powerpoint/2010/main" val="56657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E2E596-4FA7-46B3-923A-48E7C61E0696}"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DB7E3-8BA1-487D-AAD4-5776DD6EBDB1}" type="slidenum">
              <a:rPr lang="en-US" smtClean="0"/>
              <a:t>‹#›</a:t>
            </a:fld>
            <a:endParaRPr lang="en-US"/>
          </a:p>
        </p:txBody>
      </p:sp>
    </p:spTree>
    <p:extLst>
      <p:ext uri="{BB962C8B-B14F-4D97-AF65-F5344CB8AC3E}">
        <p14:creationId xmlns:p14="http://schemas.microsoft.com/office/powerpoint/2010/main" val="2924873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E2E596-4FA7-46B3-923A-48E7C61E0696}"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DB7E3-8BA1-487D-AAD4-5776DD6EBDB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60134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2E596-4FA7-46B3-923A-48E7C61E0696}"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DB7E3-8BA1-487D-AAD4-5776DD6EBDB1}" type="slidenum">
              <a:rPr lang="en-US" smtClean="0"/>
              <a:t>‹#›</a:t>
            </a:fld>
            <a:endParaRPr lang="en-US"/>
          </a:p>
        </p:txBody>
      </p:sp>
    </p:spTree>
    <p:extLst>
      <p:ext uri="{BB962C8B-B14F-4D97-AF65-F5344CB8AC3E}">
        <p14:creationId xmlns:p14="http://schemas.microsoft.com/office/powerpoint/2010/main" val="2589034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FE2E596-4FA7-46B3-923A-48E7C61E0696}" type="datetimeFigureOut">
              <a:rPr lang="en-US" smtClean="0"/>
              <a:t>5/21/2020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DB7E3-8BA1-487D-AAD4-5776DD6EBDB1}" type="slidenum">
              <a:rPr lang="en-US" smtClean="0"/>
              <a:t>‹#›</a:t>
            </a:fld>
            <a:endParaRPr lang="en-US"/>
          </a:p>
        </p:txBody>
      </p:sp>
    </p:spTree>
    <p:extLst>
      <p:ext uri="{BB962C8B-B14F-4D97-AF65-F5344CB8AC3E}">
        <p14:creationId xmlns:p14="http://schemas.microsoft.com/office/powerpoint/2010/main" val="2808624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FE2E596-4FA7-46B3-923A-48E7C61E0696}" type="datetimeFigureOut">
              <a:rPr lang="en-US" smtClean="0"/>
              <a:t>5/21/2020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DB7E3-8BA1-487D-AAD4-5776DD6EBDB1}" type="slidenum">
              <a:rPr lang="en-US" smtClean="0"/>
              <a:t>‹#›</a:t>
            </a:fld>
            <a:endParaRPr lang="en-US"/>
          </a:p>
        </p:txBody>
      </p:sp>
    </p:spTree>
    <p:extLst>
      <p:ext uri="{BB962C8B-B14F-4D97-AF65-F5344CB8AC3E}">
        <p14:creationId xmlns:p14="http://schemas.microsoft.com/office/powerpoint/2010/main" val="4233183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2E596-4FA7-46B3-923A-48E7C61E0696}"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DB7E3-8BA1-487D-AAD4-5776DD6EBDB1}" type="slidenum">
              <a:rPr lang="en-US" smtClean="0"/>
              <a:t>‹#›</a:t>
            </a:fld>
            <a:endParaRPr lang="en-US"/>
          </a:p>
        </p:txBody>
      </p:sp>
    </p:spTree>
    <p:extLst>
      <p:ext uri="{BB962C8B-B14F-4D97-AF65-F5344CB8AC3E}">
        <p14:creationId xmlns:p14="http://schemas.microsoft.com/office/powerpoint/2010/main" val="1310172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2E596-4FA7-46B3-923A-48E7C61E0696}"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DB7E3-8BA1-487D-AAD4-5776DD6EBDB1}" type="slidenum">
              <a:rPr lang="en-US" smtClean="0"/>
              <a:t>‹#›</a:t>
            </a:fld>
            <a:endParaRPr lang="en-US"/>
          </a:p>
        </p:txBody>
      </p:sp>
    </p:spTree>
    <p:extLst>
      <p:ext uri="{BB962C8B-B14F-4D97-AF65-F5344CB8AC3E}">
        <p14:creationId xmlns:p14="http://schemas.microsoft.com/office/powerpoint/2010/main" val="369349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FE2E596-4FA7-46B3-923A-48E7C61E0696}"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DB7E3-8BA1-487D-AAD4-5776DD6EBDB1}" type="slidenum">
              <a:rPr lang="en-US" smtClean="0"/>
              <a:t>‹#›</a:t>
            </a:fld>
            <a:endParaRPr lang="en-US"/>
          </a:p>
        </p:txBody>
      </p:sp>
    </p:spTree>
    <p:extLst>
      <p:ext uri="{BB962C8B-B14F-4D97-AF65-F5344CB8AC3E}">
        <p14:creationId xmlns:p14="http://schemas.microsoft.com/office/powerpoint/2010/main" val="215224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2E596-4FA7-46B3-923A-48E7C61E0696}"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DB7E3-8BA1-487D-AAD4-5776DD6EBDB1}" type="slidenum">
              <a:rPr lang="en-US" smtClean="0"/>
              <a:t>‹#›</a:t>
            </a:fld>
            <a:endParaRPr lang="en-US"/>
          </a:p>
        </p:txBody>
      </p:sp>
    </p:spTree>
    <p:extLst>
      <p:ext uri="{BB962C8B-B14F-4D97-AF65-F5344CB8AC3E}">
        <p14:creationId xmlns:p14="http://schemas.microsoft.com/office/powerpoint/2010/main" val="114342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E2E596-4FA7-46B3-923A-48E7C61E0696}"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DB7E3-8BA1-487D-AAD4-5776DD6EBDB1}" type="slidenum">
              <a:rPr lang="en-US" smtClean="0"/>
              <a:t>‹#›</a:t>
            </a:fld>
            <a:endParaRPr lang="en-US"/>
          </a:p>
        </p:txBody>
      </p:sp>
    </p:spTree>
    <p:extLst>
      <p:ext uri="{BB962C8B-B14F-4D97-AF65-F5344CB8AC3E}">
        <p14:creationId xmlns:p14="http://schemas.microsoft.com/office/powerpoint/2010/main" val="3030430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E2E596-4FA7-46B3-923A-48E7C61E0696}" type="datetimeFigureOut">
              <a:rPr lang="en-US" smtClean="0"/>
              <a:t>5/21/2020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DDB7E3-8BA1-487D-AAD4-5776DD6EBDB1}" type="slidenum">
              <a:rPr lang="en-US" smtClean="0"/>
              <a:t>‹#›</a:t>
            </a:fld>
            <a:endParaRPr lang="en-US"/>
          </a:p>
        </p:txBody>
      </p:sp>
    </p:spTree>
    <p:extLst>
      <p:ext uri="{BB962C8B-B14F-4D97-AF65-F5344CB8AC3E}">
        <p14:creationId xmlns:p14="http://schemas.microsoft.com/office/powerpoint/2010/main" val="1148209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FE2E596-4FA7-46B3-923A-48E7C61E0696}" type="datetimeFigureOut">
              <a:rPr lang="en-US" smtClean="0"/>
              <a:t>5/21/2020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FDDB7E3-8BA1-487D-AAD4-5776DD6EBDB1}" type="slidenum">
              <a:rPr lang="en-US" smtClean="0"/>
              <a:t>‹#›</a:t>
            </a:fld>
            <a:endParaRPr lang="en-US"/>
          </a:p>
        </p:txBody>
      </p:sp>
    </p:spTree>
    <p:extLst>
      <p:ext uri="{BB962C8B-B14F-4D97-AF65-F5344CB8AC3E}">
        <p14:creationId xmlns:p14="http://schemas.microsoft.com/office/powerpoint/2010/main" val="387944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FE2E596-4FA7-46B3-923A-48E7C61E0696}" type="datetimeFigureOut">
              <a:rPr lang="en-US" smtClean="0"/>
              <a:t>5/21/2020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FDDB7E3-8BA1-487D-AAD4-5776DD6EBDB1}" type="slidenum">
              <a:rPr lang="en-US" smtClean="0"/>
              <a:t>‹#›</a:t>
            </a:fld>
            <a:endParaRPr lang="en-US"/>
          </a:p>
        </p:txBody>
      </p:sp>
    </p:spTree>
    <p:extLst>
      <p:ext uri="{BB962C8B-B14F-4D97-AF65-F5344CB8AC3E}">
        <p14:creationId xmlns:p14="http://schemas.microsoft.com/office/powerpoint/2010/main" val="3418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FE2E596-4FA7-46B3-923A-48E7C61E0696}" type="datetimeFigureOut">
              <a:rPr lang="en-US" smtClean="0"/>
              <a:t>5/21/2020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FDDB7E3-8BA1-487D-AAD4-5776DD6EBDB1}" type="slidenum">
              <a:rPr lang="en-US" smtClean="0"/>
              <a:t>‹#›</a:t>
            </a:fld>
            <a:endParaRPr lang="en-US"/>
          </a:p>
        </p:txBody>
      </p:sp>
    </p:spTree>
    <p:extLst>
      <p:ext uri="{BB962C8B-B14F-4D97-AF65-F5344CB8AC3E}">
        <p14:creationId xmlns:p14="http://schemas.microsoft.com/office/powerpoint/2010/main" val="1356677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E2E596-4FA7-46B3-923A-48E7C61E0696}"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DB7E3-8BA1-487D-AAD4-5776DD6EBDB1}" type="slidenum">
              <a:rPr lang="en-US" smtClean="0"/>
              <a:t>‹#›</a:t>
            </a:fld>
            <a:endParaRPr lang="en-US"/>
          </a:p>
        </p:txBody>
      </p:sp>
    </p:spTree>
    <p:extLst>
      <p:ext uri="{BB962C8B-B14F-4D97-AF65-F5344CB8AC3E}">
        <p14:creationId xmlns:p14="http://schemas.microsoft.com/office/powerpoint/2010/main" val="276185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FE2E596-4FA7-46B3-923A-48E7C61E0696}" type="datetimeFigureOut">
              <a:rPr lang="en-US" smtClean="0"/>
              <a:t>5/21/2020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FDDB7E3-8BA1-487D-AAD4-5776DD6EBDB1}" type="slidenum">
              <a:rPr lang="en-US" smtClean="0"/>
              <a:t>‹#›</a:t>
            </a:fld>
            <a:endParaRPr lang="en-US"/>
          </a:p>
        </p:txBody>
      </p:sp>
    </p:spTree>
    <p:extLst>
      <p:ext uri="{BB962C8B-B14F-4D97-AF65-F5344CB8AC3E}">
        <p14:creationId xmlns:p14="http://schemas.microsoft.com/office/powerpoint/2010/main" val="2930013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hortle.ccsu.edu/java5/Notes/chap92/ch92_2.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41C9-DAE3-4BEB-9127-6D27FB532F9A}"/>
              </a:ext>
            </a:extLst>
          </p:cNvPr>
          <p:cNvSpPr>
            <a:spLocks noGrp="1"/>
          </p:cNvSpPr>
          <p:nvPr>
            <p:ph type="ctrTitle"/>
          </p:nvPr>
        </p:nvSpPr>
        <p:spPr/>
        <p:txBody>
          <a:bodyPr/>
          <a:lstStyle/>
          <a:p>
            <a:r>
              <a:rPr lang="en-US"/>
              <a:t>Naming Schemes for Machine Learning Runs	</a:t>
            </a:r>
            <a:endParaRPr lang="en-US" dirty="0"/>
          </a:p>
        </p:txBody>
      </p:sp>
      <p:sp>
        <p:nvSpPr>
          <p:cNvPr id="3" name="Subtitle 2">
            <a:extLst>
              <a:ext uri="{FF2B5EF4-FFF2-40B4-BE49-F238E27FC236}">
                <a16:creationId xmlns:a16="http://schemas.microsoft.com/office/drawing/2014/main" id="{E220C678-5F54-4DE8-A67E-3074DC9C04FB}"/>
              </a:ext>
            </a:extLst>
          </p:cNvPr>
          <p:cNvSpPr>
            <a:spLocks noGrp="1"/>
          </p:cNvSpPr>
          <p:nvPr>
            <p:ph type="subTitle" idx="1"/>
          </p:nvPr>
        </p:nvSpPr>
        <p:spPr/>
        <p:txBody>
          <a:bodyPr>
            <a:normAutofit/>
          </a:bodyPr>
          <a:lstStyle/>
          <a:p>
            <a:r>
              <a:rPr lang="en-US" sz="4000"/>
              <a:t>Quang Le</a:t>
            </a:r>
            <a:endParaRPr lang="en-US" sz="4000" dirty="0"/>
          </a:p>
        </p:txBody>
      </p:sp>
    </p:spTree>
    <p:extLst>
      <p:ext uri="{BB962C8B-B14F-4D97-AF65-F5344CB8AC3E}">
        <p14:creationId xmlns:p14="http://schemas.microsoft.com/office/powerpoint/2010/main" val="1661165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68107-B0ED-4976-AB5A-5C8D228D5749}"/>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C941A8F9-5FC3-49C5-B94C-2E6FAFFC4225}"/>
              </a:ext>
            </a:extLst>
          </p:cNvPr>
          <p:cNvSpPr>
            <a:spLocks noGrp="1"/>
          </p:cNvSpPr>
          <p:nvPr>
            <p:ph idx="1"/>
          </p:nvPr>
        </p:nvSpPr>
        <p:spPr>
          <a:xfrm>
            <a:off x="645132" y="2052918"/>
            <a:ext cx="9404722" cy="4195481"/>
          </a:xfrm>
        </p:spPr>
        <p:txBody>
          <a:bodyPr>
            <a:normAutofit/>
          </a:bodyPr>
          <a:lstStyle/>
          <a:p>
            <a:pPr marL="0" indent="0">
              <a:buNone/>
            </a:pPr>
            <a:r>
              <a:rPr lang="en-US" b="1" i="1" dirty="0"/>
              <a:t>Pros</a:t>
            </a:r>
            <a:r>
              <a:rPr lang="en-US" i="1" dirty="0"/>
              <a:t>:</a:t>
            </a:r>
            <a:endParaRPr lang="en-US" dirty="0"/>
          </a:p>
          <a:p>
            <a:pPr lvl="0"/>
            <a:r>
              <a:rPr lang="en-US" dirty="0"/>
              <a:t>Most efficient in terms of speed and memory since integers are mutable.</a:t>
            </a:r>
          </a:p>
          <a:p>
            <a:pPr lvl="0"/>
            <a:r>
              <a:rPr lang="en-US" dirty="0"/>
              <a:t>The rule is simple enough to easily apply and automate.</a:t>
            </a:r>
          </a:p>
          <a:p>
            <a:pPr marL="0" indent="0">
              <a:buNone/>
            </a:pPr>
            <a:r>
              <a:rPr lang="en-US" b="1" i="1" dirty="0"/>
              <a:t>Cons</a:t>
            </a:r>
            <a:r>
              <a:rPr lang="en-US" i="1" dirty="0"/>
              <a:t>:</a:t>
            </a:r>
            <a:endParaRPr lang="en-US" dirty="0"/>
          </a:p>
          <a:p>
            <a:r>
              <a:rPr lang="en-US" dirty="0"/>
              <a:t>We need to decide whether we need to add a separator or not depending on how big this project gets.</a:t>
            </a:r>
          </a:p>
          <a:p>
            <a:r>
              <a:rPr lang="en-US" dirty="0"/>
              <a:t>The number themselves don’t contain any information at face value which </a:t>
            </a:r>
            <a:r>
              <a:rPr lang="en-US" u="sng" dirty="0"/>
              <a:t> goes against our criteria for success </a:t>
            </a:r>
            <a:r>
              <a:rPr lang="en-US" dirty="0"/>
              <a:t> -&gt; Might as well be a random number generator</a:t>
            </a:r>
            <a:endParaRPr lang="en-US" u="sng" dirty="0"/>
          </a:p>
        </p:txBody>
      </p:sp>
    </p:spTree>
    <p:extLst>
      <p:ext uri="{BB962C8B-B14F-4D97-AF65-F5344CB8AC3E}">
        <p14:creationId xmlns:p14="http://schemas.microsoft.com/office/powerpoint/2010/main" val="2844439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C14B-D035-4346-9EF4-04E374FA8FBA}"/>
              </a:ext>
            </a:extLst>
          </p:cNvPr>
          <p:cNvSpPr>
            <a:spLocks noGrp="1"/>
          </p:cNvSpPr>
          <p:nvPr>
            <p:ph type="title"/>
          </p:nvPr>
        </p:nvSpPr>
        <p:spPr/>
        <p:txBody>
          <a:bodyPr/>
          <a:lstStyle/>
          <a:p>
            <a:r>
              <a:rPr lang="en-US" dirty="0"/>
              <a:t>Letters and Numbers</a:t>
            </a:r>
          </a:p>
        </p:txBody>
      </p:sp>
      <p:sp>
        <p:nvSpPr>
          <p:cNvPr id="3" name="Content Placeholder 2">
            <a:extLst>
              <a:ext uri="{FF2B5EF4-FFF2-40B4-BE49-F238E27FC236}">
                <a16:creationId xmlns:a16="http://schemas.microsoft.com/office/drawing/2014/main" id="{7516E9D0-1C05-4027-A02B-C8630EC39FDA}"/>
              </a:ext>
            </a:extLst>
          </p:cNvPr>
          <p:cNvSpPr>
            <a:spLocks noGrp="1"/>
          </p:cNvSpPr>
          <p:nvPr>
            <p:ph idx="1"/>
          </p:nvPr>
        </p:nvSpPr>
        <p:spPr>
          <a:xfrm>
            <a:off x="645130" y="2052918"/>
            <a:ext cx="9404723" cy="4195481"/>
          </a:xfrm>
        </p:spPr>
        <p:txBody>
          <a:bodyPr/>
          <a:lstStyle/>
          <a:p>
            <a:pPr marL="0" indent="0">
              <a:buNone/>
            </a:pPr>
            <a:r>
              <a:rPr lang="en-US" u="sng" dirty="0"/>
              <a:t>Rule:</a:t>
            </a:r>
            <a:r>
              <a:rPr lang="en-US" dirty="0"/>
              <a:t> We use some of the letters in the file name to represent the elements in </a:t>
            </a:r>
            <a:r>
              <a:rPr lang="en-US" sz="1600" i="1" dirty="0"/>
              <a:t>algorithm</a:t>
            </a:r>
            <a:r>
              <a:rPr lang="en-US" dirty="0"/>
              <a:t> and </a:t>
            </a:r>
            <a:r>
              <a:rPr lang="en-US" sz="1600" i="1" dirty="0"/>
              <a:t>dataset</a:t>
            </a:r>
            <a:r>
              <a:rPr lang="en-US" sz="1600" dirty="0"/>
              <a:t> </a:t>
            </a:r>
            <a:r>
              <a:rPr lang="en-US" dirty="0"/>
              <a:t>while using a numbering system for </a:t>
            </a:r>
            <a:r>
              <a:rPr lang="en-US" sz="1600" i="1" dirty="0"/>
              <a:t>feature</a:t>
            </a:r>
            <a:r>
              <a:rPr lang="en-US" dirty="0"/>
              <a:t> and </a:t>
            </a:r>
            <a:r>
              <a:rPr lang="en-US" sz="1600" i="1" dirty="0"/>
              <a:t>tune. </a:t>
            </a:r>
          </a:p>
          <a:p>
            <a:pPr marL="0" indent="0">
              <a:buNone/>
            </a:pPr>
            <a:endParaRPr lang="en-US" sz="1600" i="1" u="sng" dirty="0"/>
          </a:p>
          <a:p>
            <a:pPr marL="0" indent="0">
              <a:buNone/>
            </a:pPr>
            <a:r>
              <a:rPr lang="en-US" dirty="0"/>
              <a:t>Example:</a:t>
            </a:r>
          </a:p>
          <a:p>
            <a:pPr marL="0" indent="0">
              <a:buNone/>
            </a:pPr>
            <a:r>
              <a:rPr lang="en-US" dirty="0"/>
              <a:t>	rf-ESOL-0-tuned will become RE51 where: R is the first letter in Random Forest </a:t>
            </a:r>
            <a:r>
              <a:rPr lang="en-US" u="sng" dirty="0"/>
              <a:t>Regressor</a:t>
            </a:r>
            <a:r>
              <a:rPr lang="en-US" dirty="0"/>
              <a:t> (r for classifier), E is the first letter in ESOL, 5 is for rdkit2d (Again, I chose 5 for feature arbitrarily since it depends on the set of features and the combinations we want to use. rdkit2d starts with an r so it is unlikely to be a small number since we also have other features like </a:t>
            </a:r>
            <a:r>
              <a:rPr lang="en-US" dirty="0" err="1"/>
              <a:t>morgancount</a:t>
            </a:r>
            <a:r>
              <a:rPr lang="en-US" dirty="0"/>
              <a:t> or </a:t>
            </a:r>
            <a:r>
              <a:rPr lang="en-US" dirty="0" err="1"/>
              <a:t>atomcount</a:t>
            </a:r>
            <a:r>
              <a:rPr lang="en-US" dirty="0"/>
              <a:t> that are earlier </a:t>
            </a:r>
            <a:r>
              <a:rPr lang="en-US" dirty="0" err="1"/>
              <a:t>alphatically</a:t>
            </a:r>
            <a:r>
              <a:rPr lang="en-US" dirty="0"/>
              <a:t>), and 1 is for tuned. </a:t>
            </a:r>
          </a:p>
          <a:p>
            <a:pPr marL="0" indent="0">
              <a:buNone/>
            </a:pPr>
            <a:endParaRPr lang="en-US" sz="1800" u="sng" dirty="0"/>
          </a:p>
        </p:txBody>
      </p:sp>
    </p:spTree>
    <p:extLst>
      <p:ext uri="{BB962C8B-B14F-4D97-AF65-F5344CB8AC3E}">
        <p14:creationId xmlns:p14="http://schemas.microsoft.com/office/powerpoint/2010/main" val="2703953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4256C-9BC1-43D6-BAEF-E2A2E5DFBE4F}"/>
              </a:ext>
            </a:extLst>
          </p:cNvPr>
          <p:cNvSpPr>
            <a:spLocks noGrp="1"/>
          </p:cNvSpPr>
          <p:nvPr>
            <p:ph type="title"/>
          </p:nvPr>
        </p:nvSpPr>
        <p:spPr/>
        <p:txBody>
          <a:bodyPr/>
          <a:lstStyle/>
          <a:p>
            <a:r>
              <a:rPr lang="en-US" dirty="0"/>
              <a:t>Letters and Numbers (continues)</a:t>
            </a:r>
          </a:p>
        </p:txBody>
      </p:sp>
      <p:sp>
        <p:nvSpPr>
          <p:cNvPr id="3" name="Content Placeholder 2">
            <a:extLst>
              <a:ext uri="{FF2B5EF4-FFF2-40B4-BE49-F238E27FC236}">
                <a16:creationId xmlns:a16="http://schemas.microsoft.com/office/drawing/2014/main" id="{8FF28CB2-5FC9-44EC-B088-1B5AC5597C49}"/>
              </a:ext>
            </a:extLst>
          </p:cNvPr>
          <p:cNvSpPr>
            <a:spLocks noGrp="1"/>
          </p:cNvSpPr>
          <p:nvPr>
            <p:ph idx="1"/>
          </p:nvPr>
        </p:nvSpPr>
        <p:spPr>
          <a:xfrm>
            <a:off x="645131" y="2052918"/>
            <a:ext cx="9404723" cy="4195481"/>
          </a:xfrm>
        </p:spPr>
        <p:txBody>
          <a:bodyPr/>
          <a:lstStyle/>
          <a:p>
            <a:r>
              <a:rPr lang="en-US" b="1" dirty="0"/>
              <a:t>When two elements have the same first letter with the same case</a:t>
            </a:r>
            <a:r>
              <a:rPr lang="en-US" dirty="0"/>
              <a:t>, there are several ways to go deal with this problem. (Read naming_schemes_idea.docx in the naming branch in our Git repo for more details)</a:t>
            </a:r>
          </a:p>
          <a:p>
            <a:r>
              <a:rPr lang="en-US" dirty="0"/>
              <a:t>The best way to deal with this is to use the first and last character of each element. Let’s say we have Lipophilicity-ID (1) and Lipophilicity14k (2) as two of the datasets that have similar names. (1) will be represented as LD and (2) will be represented as Lk.</a:t>
            </a:r>
          </a:p>
          <a:p>
            <a:r>
              <a:rPr lang="en-US" dirty="0"/>
              <a:t>If we have elements that contain the same first and last letter with the same cases, the algorithm will move to the next to last character and so on until all created names are unique.</a:t>
            </a:r>
          </a:p>
        </p:txBody>
      </p:sp>
    </p:spTree>
    <p:extLst>
      <p:ext uri="{BB962C8B-B14F-4D97-AF65-F5344CB8AC3E}">
        <p14:creationId xmlns:p14="http://schemas.microsoft.com/office/powerpoint/2010/main" val="374697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5F5B-1BEC-4488-BC31-DCEADEB93B53}"/>
              </a:ext>
            </a:extLst>
          </p:cNvPr>
          <p:cNvSpPr>
            <a:spLocks noGrp="1"/>
          </p:cNvSpPr>
          <p:nvPr>
            <p:ph type="title"/>
          </p:nvPr>
        </p:nvSpPr>
        <p:spPr/>
        <p:txBody>
          <a:bodyPr/>
          <a:lstStyle/>
          <a:p>
            <a:r>
              <a:rPr lang="en-US" dirty="0"/>
              <a:t>Letters and Numbers (continues)</a:t>
            </a:r>
          </a:p>
        </p:txBody>
      </p:sp>
      <p:sp>
        <p:nvSpPr>
          <p:cNvPr id="3" name="Content Placeholder 2">
            <a:extLst>
              <a:ext uri="{FF2B5EF4-FFF2-40B4-BE49-F238E27FC236}">
                <a16:creationId xmlns:a16="http://schemas.microsoft.com/office/drawing/2014/main" id="{9710E96B-C43B-4B46-8325-7CBE22689967}"/>
              </a:ext>
            </a:extLst>
          </p:cNvPr>
          <p:cNvSpPr>
            <a:spLocks noGrp="1"/>
          </p:cNvSpPr>
          <p:nvPr>
            <p:ph idx="1"/>
          </p:nvPr>
        </p:nvSpPr>
        <p:spPr>
          <a:xfrm>
            <a:off x="807868" y="2052918"/>
            <a:ext cx="9241985" cy="4195481"/>
          </a:xfrm>
        </p:spPr>
        <p:txBody>
          <a:bodyPr>
            <a:normAutofit/>
          </a:bodyPr>
          <a:lstStyle/>
          <a:p>
            <a:r>
              <a:rPr lang="en-US" dirty="0"/>
              <a:t>If the first letter to an element is a digit – 18k-logP - for example, it will include all the number that comes after and stops after the first letter is found. Therefore, the algorithm will represent 18k-logP as 18k.</a:t>
            </a:r>
          </a:p>
          <a:p>
            <a:r>
              <a:rPr lang="en-US" dirty="0"/>
              <a:t>If the element name is – 18k-logP2 – it will still be represented as 18k.</a:t>
            </a:r>
          </a:p>
          <a:p>
            <a:r>
              <a:rPr lang="en-US" dirty="0"/>
              <a:t>If both 18k-logP (1) and 18k-logP2 (2) exist our set, the code will either send an error message, or represent (1) as 18k and represent (2) as 18k2.</a:t>
            </a:r>
          </a:p>
        </p:txBody>
      </p:sp>
    </p:spTree>
    <p:extLst>
      <p:ext uri="{BB962C8B-B14F-4D97-AF65-F5344CB8AC3E}">
        <p14:creationId xmlns:p14="http://schemas.microsoft.com/office/powerpoint/2010/main" val="290855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3157A-573A-4CAB-8DA5-85B40FDD00FA}"/>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6E601C08-5E85-4B43-BA04-5C63DA9FAD17}"/>
              </a:ext>
            </a:extLst>
          </p:cNvPr>
          <p:cNvSpPr>
            <a:spLocks noGrp="1"/>
          </p:cNvSpPr>
          <p:nvPr>
            <p:ph idx="1"/>
          </p:nvPr>
        </p:nvSpPr>
        <p:spPr>
          <a:xfrm>
            <a:off x="745724" y="2052918"/>
            <a:ext cx="9304129" cy="4195481"/>
          </a:xfrm>
        </p:spPr>
        <p:txBody>
          <a:bodyPr/>
          <a:lstStyle/>
          <a:p>
            <a:pPr marL="0" indent="0">
              <a:buNone/>
            </a:pPr>
            <a:r>
              <a:rPr lang="en-US" i="1" dirty="0"/>
              <a:t>Pros:</a:t>
            </a:r>
            <a:endParaRPr lang="en-US" dirty="0"/>
          </a:p>
          <a:p>
            <a:pPr lvl="0"/>
            <a:r>
              <a:rPr lang="en-US" dirty="0"/>
              <a:t>Fast and memory efficient</a:t>
            </a:r>
          </a:p>
          <a:p>
            <a:pPr lvl="0"/>
            <a:r>
              <a:rPr lang="en-US" dirty="0"/>
              <a:t>It can be quite intuitive depending on the situation</a:t>
            </a:r>
          </a:p>
          <a:p>
            <a:pPr lvl="0"/>
            <a:r>
              <a:rPr lang="en-US" dirty="0"/>
              <a:t>It RE51 sounds cooler than 4_0_5_0 (Most important pros)</a:t>
            </a:r>
          </a:p>
          <a:p>
            <a:pPr marL="0" indent="0">
              <a:buNone/>
            </a:pPr>
            <a:r>
              <a:rPr lang="en-US" i="1" dirty="0"/>
              <a:t>Cons:</a:t>
            </a:r>
            <a:endParaRPr lang="en-US" dirty="0"/>
          </a:p>
          <a:p>
            <a:pPr lvl="0"/>
            <a:r>
              <a:rPr lang="en-US" dirty="0"/>
              <a:t>Lots of ways to go about it. There maybe even better options that I have not thought of.</a:t>
            </a:r>
          </a:p>
          <a:p>
            <a:pPr lvl="0"/>
            <a:r>
              <a:rPr lang="en-US" dirty="0"/>
              <a:t>There are more situations that the code needs to account for.</a:t>
            </a:r>
          </a:p>
          <a:p>
            <a:endParaRPr lang="en-US" dirty="0"/>
          </a:p>
        </p:txBody>
      </p:sp>
    </p:spTree>
    <p:extLst>
      <p:ext uri="{BB962C8B-B14F-4D97-AF65-F5344CB8AC3E}">
        <p14:creationId xmlns:p14="http://schemas.microsoft.com/office/powerpoint/2010/main" val="20370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9653-C7A7-4F5F-8A32-10B3546331A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06611003-F147-43AF-827C-941790949BD6}"/>
              </a:ext>
            </a:extLst>
          </p:cNvPr>
          <p:cNvSpPr>
            <a:spLocks noGrp="1"/>
          </p:cNvSpPr>
          <p:nvPr>
            <p:ph idx="1"/>
          </p:nvPr>
        </p:nvSpPr>
        <p:spPr>
          <a:xfrm>
            <a:off x="645130" y="2052918"/>
            <a:ext cx="9404723" cy="4195481"/>
          </a:xfrm>
        </p:spPr>
        <p:txBody>
          <a:bodyPr/>
          <a:lstStyle/>
          <a:p>
            <a:pPr marL="0" indent="0">
              <a:buNone/>
            </a:pPr>
            <a:r>
              <a:rPr lang="en-US" dirty="0"/>
              <a:t>Firstly, I change the </a:t>
            </a:r>
            <a:r>
              <a:rPr lang="en-US" sz="1600" i="1" dirty="0"/>
              <a:t>dataset-algorithm-feature-tune </a:t>
            </a:r>
            <a:r>
              <a:rPr lang="en-US" dirty="0"/>
              <a:t> scheme that we currently have to </a:t>
            </a:r>
            <a:r>
              <a:rPr lang="en-US" sz="1600" i="1" dirty="0">
                <a:solidFill>
                  <a:prstClr val="white"/>
                </a:solidFill>
              </a:rPr>
              <a:t>algorithm-dataset-feature-tune </a:t>
            </a:r>
            <a:r>
              <a:rPr lang="en-US" dirty="0">
                <a:solidFill>
                  <a:prstClr val="white"/>
                </a:solidFill>
              </a:rPr>
              <a:t>and then apply the letters and numbers rule.</a:t>
            </a:r>
            <a:endParaRPr lang="en-US" dirty="0"/>
          </a:p>
          <a:p>
            <a:r>
              <a:rPr lang="en-US" dirty="0"/>
              <a:t>water-energy-ada-0-tuned -&gt; aw01 </a:t>
            </a:r>
          </a:p>
          <a:p>
            <a:r>
              <a:rPr lang="en-US" dirty="0"/>
              <a:t>water-energy-rf-0-notune -&gt; rw00</a:t>
            </a:r>
          </a:p>
          <a:p>
            <a:r>
              <a:rPr lang="en-US" dirty="0"/>
              <a:t>ESOL-gdb-2-tuned -&gt; gE21 </a:t>
            </a:r>
          </a:p>
          <a:p>
            <a:r>
              <a:rPr lang="en-US" dirty="0"/>
              <a:t>jak2_pic50-gdb-0-4-tuned -&gt; gj041</a:t>
            </a:r>
          </a:p>
          <a:p>
            <a:r>
              <a:rPr lang="en-US" dirty="0"/>
              <a:t>Lipophilicity-ID-rf-0-4-notune -&gt; rL040</a:t>
            </a:r>
          </a:p>
        </p:txBody>
      </p:sp>
    </p:spTree>
    <p:extLst>
      <p:ext uri="{BB962C8B-B14F-4D97-AF65-F5344CB8AC3E}">
        <p14:creationId xmlns:p14="http://schemas.microsoft.com/office/powerpoint/2010/main" val="24165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578B-31A5-4C8D-84F3-0D7DADB9DD6A}"/>
              </a:ext>
            </a:extLst>
          </p:cNvPr>
          <p:cNvSpPr>
            <a:spLocks noGrp="1"/>
          </p:cNvSpPr>
          <p:nvPr>
            <p:ph type="title"/>
          </p:nvPr>
        </p:nvSpPr>
        <p:spPr>
          <a:xfrm>
            <a:off x="838200" y="500062"/>
            <a:ext cx="10515600" cy="1325563"/>
          </a:xfrm>
        </p:spPr>
        <p:txBody>
          <a:bodyPr/>
          <a:lstStyle/>
          <a:p>
            <a:r>
              <a:rPr lang="en-US" dirty="0"/>
              <a:t>Objective</a:t>
            </a:r>
          </a:p>
        </p:txBody>
      </p:sp>
      <p:sp>
        <p:nvSpPr>
          <p:cNvPr id="3" name="Content Placeholder 2">
            <a:extLst>
              <a:ext uri="{FF2B5EF4-FFF2-40B4-BE49-F238E27FC236}">
                <a16:creationId xmlns:a16="http://schemas.microsoft.com/office/drawing/2014/main" id="{9DA47CDC-F56D-4373-A056-7F495E956709}"/>
              </a:ext>
            </a:extLst>
          </p:cNvPr>
          <p:cNvSpPr>
            <a:spLocks noGrp="1"/>
          </p:cNvSpPr>
          <p:nvPr>
            <p:ph idx="1"/>
          </p:nvPr>
        </p:nvSpPr>
        <p:spPr/>
        <p:txBody>
          <a:bodyPr>
            <a:normAutofit fontScale="77500" lnSpcReduction="20000"/>
          </a:bodyPr>
          <a:lstStyle/>
          <a:p>
            <a:r>
              <a:rPr lang="en-US" sz="2600" dirty="0"/>
              <a:t>Naming schemes for machine learning results.</a:t>
            </a:r>
          </a:p>
          <a:p>
            <a:r>
              <a:rPr lang="en-US" sz="2400" dirty="0"/>
              <a:t>Why</a:t>
            </a:r>
            <a:r>
              <a:rPr lang="en-US" dirty="0"/>
              <a:t>:</a:t>
            </a:r>
          </a:p>
          <a:p>
            <a:pPr lvl="1">
              <a:buFont typeface="Courier New" panose="02070309020205020404" pitchFamily="49" charset="0"/>
              <a:buChar char="o"/>
            </a:pPr>
            <a:r>
              <a:rPr lang="en-US" sz="2800" dirty="0"/>
              <a:t>Organize every machine learning run in a consistent and systematic manner for our high-throughput workflow</a:t>
            </a:r>
          </a:p>
          <a:p>
            <a:pPr lvl="1">
              <a:buFont typeface="Courier New" panose="02070309020205020404" pitchFamily="49" charset="0"/>
              <a:buChar char="o"/>
            </a:pPr>
            <a:r>
              <a:rPr lang="en-US" sz="2800" dirty="0"/>
              <a:t>Find and identify documents even if they are no longer in their original folder</a:t>
            </a:r>
          </a:p>
          <a:p>
            <a:pPr lvl="1">
              <a:buFont typeface="Courier New" panose="02070309020205020404" pitchFamily="49" charset="0"/>
              <a:buChar char="o"/>
            </a:pPr>
            <a:r>
              <a:rPr lang="en-US" sz="2800" dirty="0"/>
              <a:t>Store documents in a single folder without losing their context</a:t>
            </a:r>
          </a:p>
          <a:p>
            <a:pPr lvl="1">
              <a:buFont typeface="Courier New" panose="02070309020205020404" pitchFamily="49" charset="0"/>
              <a:buChar char="o"/>
            </a:pPr>
            <a:r>
              <a:rPr lang="en-US" sz="2800" dirty="0"/>
              <a:t>Give the user knowledge about the content without opening the file.</a:t>
            </a:r>
          </a:p>
          <a:p>
            <a:pPr lvl="1">
              <a:buFont typeface="Courier New" panose="02070309020205020404" pitchFamily="49" charset="0"/>
              <a:buChar char="o"/>
            </a:pPr>
            <a:r>
              <a:rPr lang="en-US" sz="2800" dirty="0"/>
              <a:t>Help us query our graph database. The simpler the name, the better</a:t>
            </a:r>
          </a:p>
        </p:txBody>
      </p:sp>
    </p:spTree>
    <p:extLst>
      <p:ext uri="{BB962C8B-B14F-4D97-AF65-F5344CB8AC3E}">
        <p14:creationId xmlns:p14="http://schemas.microsoft.com/office/powerpoint/2010/main" val="734212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44862-7BB9-471C-86A9-B8CEDC7F0CEE}"/>
              </a:ext>
            </a:extLst>
          </p:cNvPr>
          <p:cNvSpPr>
            <a:spLocks noGrp="1"/>
          </p:cNvSpPr>
          <p:nvPr>
            <p:ph type="title"/>
          </p:nvPr>
        </p:nvSpPr>
        <p:spPr/>
        <p:txBody>
          <a:bodyPr/>
          <a:lstStyle/>
          <a:p>
            <a:r>
              <a:rPr lang="en-US" dirty="0"/>
              <a:t>Criteria for success	</a:t>
            </a:r>
          </a:p>
        </p:txBody>
      </p:sp>
      <p:sp>
        <p:nvSpPr>
          <p:cNvPr id="3" name="Content Placeholder 2">
            <a:extLst>
              <a:ext uri="{FF2B5EF4-FFF2-40B4-BE49-F238E27FC236}">
                <a16:creationId xmlns:a16="http://schemas.microsoft.com/office/drawing/2014/main" id="{B3C85F7A-4F1C-4175-8AA0-018CD662567C}"/>
              </a:ext>
            </a:extLst>
          </p:cNvPr>
          <p:cNvSpPr>
            <a:spLocks noGrp="1"/>
          </p:cNvSpPr>
          <p:nvPr>
            <p:ph idx="1"/>
          </p:nvPr>
        </p:nvSpPr>
        <p:spPr/>
        <p:txBody>
          <a:bodyPr/>
          <a:lstStyle/>
          <a:p>
            <a:r>
              <a:rPr lang="en-US" dirty="0"/>
              <a:t>It must be concise and easy to read</a:t>
            </a:r>
          </a:p>
          <a:p>
            <a:r>
              <a:rPr lang="en-US" dirty="0"/>
              <a:t>No obvious bad practices such as whitespace or special characters (besides – and _)</a:t>
            </a:r>
          </a:p>
          <a:p>
            <a:r>
              <a:rPr lang="en-US" dirty="0"/>
              <a:t>Must provide a unique name for every single machine learning run</a:t>
            </a:r>
          </a:p>
          <a:p>
            <a:r>
              <a:rPr lang="en-US" dirty="0"/>
              <a:t>It must give the user some information about the content without opening it</a:t>
            </a:r>
          </a:p>
          <a:p>
            <a:r>
              <a:rPr lang="en-US" dirty="0"/>
              <a:t>If there are rules, they must be simple, easy to follow and remember.</a:t>
            </a:r>
          </a:p>
        </p:txBody>
      </p:sp>
    </p:spTree>
    <p:extLst>
      <p:ext uri="{BB962C8B-B14F-4D97-AF65-F5344CB8AC3E}">
        <p14:creationId xmlns:p14="http://schemas.microsoft.com/office/powerpoint/2010/main" val="88177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close up of text on a black background&#10;&#10;Description automatically generated">
            <a:extLst>
              <a:ext uri="{FF2B5EF4-FFF2-40B4-BE49-F238E27FC236}">
                <a16:creationId xmlns:a16="http://schemas.microsoft.com/office/drawing/2014/main" id="{8B4940F1-7BDD-4E4B-BCBA-88573AFF2D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8760" y="212725"/>
            <a:ext cx="3999192" cy="6645275"/>
          </a:xfrm>
        </p:spPr>
      </p:pic>
      <p:sp>
        <p:nvSpPr>
          <p:cNvPr id="14" name="TextBox 13">
            <a:extLst>
              <a:ext uri="{FF2B5EF4-FFF2-40B4-BE49-F238E27FC236}">
                <a16:creationId xmlns:a16="http://schemas.microsoft.com/office/drawing/2014/main" id="{7DFD55EF-BF60-4993-A7AF-9CF535D0507A}"/>
              </a:ext>
            </a:extLst>
          </p:cNvPr>
          <p:cNvSpPr txBox="1"/>
          <p:nvPr/>
        </p:nvSpPr>
        <p:spPr>
          <a:xfrm>
            <a:off x="790575" y="866775"/>
            <a:ext cx="3390900" cy="1938992"/>
          </a:xfrm>
          <a:prstGeom prst="rect">
            <a:avLst/>
          </a:prstGeom>
          <a:noFill/>
        </p:spPr>
        <p:txBody>
          <a:bodyPr wrap="square" rtlCol="0">
            <a:spAutoFit/>
          </a:bodyPr>
          <a:lstStyle/>
          <a:p>
            <a:r>
              <a:rPr lang="en-US" sz="2400" dirty="0"/>
              <a:t>Copy of Copy of Copy of </a:t>
            </a:r>
          </a:p>
          <a:p>
            <a:r>
              <a:rPr lang="en-US" sz="2400" dirty="0"/>
              <a:t>Copy of Copy of Copy of </a:t>
            </a:r>
          </a:p>
          <a:p>
            <a:r>
              <a:rPr lang="en-US" sz="2400" dirty="0"/>
              <a:t>Copy of Copy of Copy of </a:t>
            </a:r>
          </a:p>
          <a:p>
            <a:r>
              <a:rPr lang="en-US" sz="2400" dirty="0"/>
              <a:t>Untiled.doc</a:t>
            </a:r>
          </a:p>
          <a:p>
            <a:r>
              <a:rPr lang="en-US" sz="2400" dirty="0"/>
              <a:t> </a:t>
            </a:r>
          </a:p>
        </p:txBody>
      </p:sp>
    </p:spTree>
    <p:extLst>
      <p:ext uri="{BB962C8B-B14F-4D97-AF65-F5344CB8AC3E}">
        <p14:creationId xmlns:p14="http://schemas.microsoft.com/office/powerpoint/2010/main" val="356632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1497-3A7D-4E04-AB68-075171BAFFD0}"/>
              </a:ext>
            </a:extLst>
          </p:cNvPr>
          <p:cNvSpPr>
            <a:spLocks noGrp="1"/>
          </p:cNvSpPr>
          <p:nvPr>
            <p:ph type="title"/>
          </p:nvPr>
        </p:nvSpPr>
        <p:spPr/>
        <p:txBody>
          <a:bodyPr/>
          <a:lstStyle/>
          <a:p>
            <a:r>
              <a:rPr lang="en-US" dirty="0"/>
              <a:t>Words and numbers (What we have right now)</a:t>
            </a:r>
          </a:p>
        </p:txBody>
      </p:sp>
      <p:sp>
        <p:nvSpPr>
          <p:cNvPr id="3" name="Content Placeholder 2">
            <a:extLst>
              <a:ext uri="{FF2B5EF4-FFF2-40B4-BE49-F238E27FC236}">
                <a16:creationId xmlns:a16="http://schemas.microsoft.com/office/drawing/2014/main" id="{12B80F9A-602E-4D6B-892D-8779637D332F}"/>
              </a:ext>
            </a:extLst>
          </p:cNvPr>
          <p:cNvSpPr>
            <a:spLocks noGrp="1"/>
          </p:cNvSpPr>
          <p:nvPr>
            <p:ph idx="1"/>
          </p:nvPr>
        </p:nvSpPr>
        <p:spPr>
          <a:xfrm>
            <a:off x="838200" y="1825624"/>
            <a:ext cx="10515600" cy="4832627"/>
          </a:xfrm>
        </p:spPr>
        <p:txBody>
          <a:bodyPr>
            <a:normAutofit/>
          </a:bodyPr>
          <a:lstStyle/>
          <a:p>
            <a:r>
              <a:rPr lang="en-US" dirty="0"/>
              <a:t>Example: ESOL-rf-0-tuned</a:t>
            </a:r>
          </a:p>
          <a:p>
            <a:pPr marL="0" indent="0">
              <a:buNone/>
            </a:pPr>
            <a:r>
              <a:rPr lang="en-US" sz="2400" dirty="0"/>
              <a:t>Pros:</a:t>
            </a:r>
          </a:p>
          <a:p>
            <a:r>
              <a:rPr lang="en-US" sz="2400" dirty="0"/>
              <a:t>Generates a unique name for every single run</a:t>
            </a:r>
          </a:p>
          <a:p>
            <a:r>
              <a:rPr lang="en-US" sz="2400" dirty="0"/>
              <a:t>Most intuitive and informative</a:t>
            </a:r>
          </a:p>
          <a:p>
            <a:pPr marL="0" indent="0">
              <a:buNone/>
            </a:pPr>
            <a:r>
              <a:rPr lang="en-US" sz="2400" dirty="0"/>
              <a:t>Cons:</a:t>
            </a:r>
          </a:p>
          <a:p>
            <a:r>
              <a:rPr lang="en-US" sz="2400" dirty="0"/>
              <a:t>Unnecessarily long</a:t>
            </a:r>
          </a:p>
          <a:p>
            <a:pPr marL="0" indent="0">
              <a:buNone/>
            </a:pPr>
            <a:r>
              <a:rPr lang="en-US" sz="2400" dirty="0"/>
              <a:t>While the name is perfect for storage and organization purposes, there must be </a:t>
            </a:r>
            <a:r>
              <a:rPr lang="en-US" sz="2400" b="1" dirty="0"/>
              <a:t>more concise ways </a:t>
            </a:r>
            <a:r>
              <a:rPr lang="en-US" sz="2400" dirty="0"/>
              <a:t>to represent it. </a:t>
            </a:r>
            <a:endParaRPr lang="en-US" sz="2400" i="1" u="sng" dirty="0"/>
          </a:p>
          <a:p>
            <a:pPr marL="0" indent="0">
              <a:buNone/>
            </a:pPr>
            <a:r>
              <a:rPr lang="en-US" sz="2400" i="1" u="sng" dirty="0"/>
              <a:t>However, if we end up going against our criteria for success for the sake of a shorter name, it defeats the entire purpose of this exercise.</a:t>
            </a:r>
          </a:p>
          <a:p>
            <a:pPr marL="0" indent="0">
              <a:buNone/>
            </a:pPr>
            <a:endParaRPr lang="en-US" sz="2400" u="sng" dirty="0"/>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396000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B26F-9A64-48DA-8AA2-CF813DB34C90}"/>
              </a:ext>
            </a:extLst>
          </p:cNvPr>
          <p:cNvSpPr>
            <a:spLocks noGrp="1"/>
          </p:cNvSpPr>
          <p:nvPr>
            <p:ph type="title"/>
          </p:nvPr>
        </p:nvSpPr>
        <p:spPr/>
        <p:txBody>
          <a:bodyPr/>
          <a:lstStyle/>
          <a:p>
            <a:r>
              <a:rPr lang="en-US" dirty="0"/>
              <a:t>Numbers only	</a:t>
            </a:r>
          </a:p>
        </p:txBody>
      </p:sp>
      <p:sp>
        <p:nvSpPr>
          <p:cNvPr id="3" name="Content Placeholder 2">
            <a:extLst>
              <a:ext uri="{FF2B5EF4-FFF2-40B4-BE49-F238E27FC236}">
                <a16:creationId xmlns:a16="http://schemas.microsoft.com/office/drawing/2014/main" id="{2329A688-0DD8-4AA1-8522-07AABA4DAA3F}"/>
              </a:ext>
            </a:extLst>
          </p:cNvPr>
          <p:cNvSpPr>
            <a:spLocks noGrp="1"/>
          </p:cNvSpPr>
          <p:nvPr>
            <p:ph idx="1"/>
          </p:nvPr>
        </p:nvSpPr>
        <p:spPr/>
        <p:txBody>
          <a:bodyPr/>
          <a:lstStyle/>
          <a:p>
            <a:pPr marL="0" indent="0">
              <a:buNone/>
            </a:pPr>
            <a:r>
              <a:rPr lang="en-US" dirty="0"/>
              <a:t>There are two ways we can go about using numbers and apply it to our current naming scheme:</a:t>
            </a:r>
          </a:p>
          <a:p>
            <a:pPr marL="0" indent="0">
              <a:buNone/>
            </a:pPr>
            <a:endParaRPr lang="en-US" dirty="0"/>
          </a:p>
          <a:p>
            <a:pPr lvl="1"/>
            <a:r>
              <a:rPr lang="en-US" sz="3200" dirty="0"/>
              <a:t>Using lexicographic rule to number each component of our current naming scheme</a:t>
            </a:r>
            <a:endParaRPr lang="en-US" sz="2800" dirty="0"/>
          </a:p>
          <a:p>
            <a:pPr lvl="1"/>
            <a:endParaRPr lang="en-US" sz="2800" dirty="0"/>
          </a:p>
        </p:txBody>
      </p:sp>
    </p:spTree>
    <p:extLst>
      <p:ext uri="{BB962C8B-B14F-4D97-AF65-F5344CB8AC3E}">
        <p14:creationId xmlns:p14="http://schemas.microsoft.com/office/powerpoint/2010/main" val="7391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1BE87FC-23F7-4C3A-9B78-8870591929C3}"/>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Lexicographic rule</a:t>
            </a: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147D3D2B-C32E-4CCB-B4B7-BCDFFDB68D98}"/>
              </a:ext>
            </a:extLst>
          </p:cNvPr>
          <p:cNvSpPr>
            <a:spLocks noGrp="1"/>
          </p:cNvSpPr>
          <p:nvPr>
            <p:ph idx="1"/>
          </p:nvPr>
        </p:nvSpPr>
        <p:spPr>
          <a:xfrm>
            <a:off x="648931" y="2548281"/>
            <a:ext cx="4713182" cy="3658689"/>
          </a:xfrm>
        </p:spPr>
        <p:txBody>
          <a:bodyPr>
            <a:normAutofit/>
          </a:bodyPr>
          <a:lstStyle/>
          <a:p>
            <a:pPr marL="0" indent="0">
              <a:buNone/>
            </a:pPr>
            <a:r>
              <a:rPr lang="en-US" dirty="0"/>
              <a:t>Rule: Every component in </a:t>
            </a:r>
            <a:r>
              <a:rPr lang="en-US" i="1" dirty="0"/>
              <a:t>algorithm-dataset-feature-tune</a:t>
            </a:r>
            <a:r>
              <a:rPr lang="en-US" dirty="0"/>
              <a:t> will be represented by their lexicographic order with respect to their own set.</a:t>
            </a:r>
          </a:p>
          <a:p>
            <a:pPr marL="0" indent="0">
              <a:buNone/>
            </a:pPr>
            <a:r>
              <a:rPr lang="en-US" dirty="0"/>
              <a:t>* In lexicographic order, uppercases comes before lowercases (</a:t>
            </a:r>
            <a:r>
              <a:rPr lang="en-US" u="sng" dirty="0">
                <a:hlinkClick r:id="rId2"/>
              </a:rPr>
              <a:t>https://chortle.ccsu.edu/java5/Notes/chap92/ch92_2.html</a:t>
            </a:r>
            <a:r>
              <a:rPr lang="en-US" u="sng" dirty="0"/>
              <a:t>)</a:t>
            </a: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1F7F7084-EC0E-4859-9FCD-511EBCBA03A2}"/>
              </a:ext>
            </a:extLst>
          </p:cNvPr>
          <p:cNvGraphicFramePr>
            <a:graphicFrameLocks noGrp="1"/>
          </p:cNvGraphicFramePr>
          <p:nvPr>
            <p:extLst>
              <p:ext uri="{D42A27DB-BD31-4B8C-83A1-F6EECF244321}">
                <p14:modId xmlns:p14="http://schemas.microsoft.com/office/powerpoint/2010/main" val="4086517848"/>
              </p:ext>
            </p:extLst>
          </p:nvPr>
        </p:nvGraphicFramePr>
        <p:xfrm>
          <a:off x="5482962" y="2905068"/>
          <a:ext cx="5645285" cy="3829009"/>
        </p:xfrm>
        <a:graphic>
          <a:graphicData uri="http://schemas.openxmlformats.org/drawingml/2006/table">
            <a:tbl>
              <a:tblPr firstRow="1" firstCol="1" bandRow="1">
                <a:tableStyleId>{5C22544A-7EE6-4342-B048-85BDC9FD1C3A}</a:tableStyleId>
              </a:tblPr>
              <a:tblGrid>
                <a:gridCol w="3800303">
                  <a:extLst>
                    <a:ext uri="{9D8B030D-6E8A-4147-A177-3AD203B41FA5}">
                      <a16:colId xmlns:a16="http://schemas.microsoft.com/office/drawing/2014/main" val="1574011131"/>
                    </a:ext>
                  </a:extLst>
                </a:gridCol>
                <a:gridCol w="1844982">
                  <a:extLst>
                    <a:ext uri="{9D8B030D-6E8A-4147-A177-3AD203B41FA5}">
                      <a16:colId xmlns:a16="http://schemas.microsoft.com/office/drawing/2014/main" val="715878820"/>
                    </a:ext>
                  </a:extLst>
                </a:gridCol>
              </a:tblGrid>
              <a:tr h="966809">
                <a:tc>
                  <a:txBody>
                    <a:bodyPr/>
                    <a:lstStyle/>
                    <a:p>
                      <a:pPr marL="0" marR="0">
                        <a:lnSpc>
                          <a:spcPct val="107000"/>
                        </a:lnSpc>
                        <a:spcBef>
                          <a:spcPts val="0"/>
                        </a:spcBef>
                        <a:spcAft>
                          <a:spcPts val="0"/>
                        </a:spcAft>
                      </a:pPr>
                      <a:r>
                        <a:rPr lang="en-US" sz="2700" dirty="0">
                          <a:effectLst/>
                        </a:rPr>
                        <a:t>Lexicographic Order</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156568" marR="156568" marT="0" marB="0"/>
                </a:tc>
                <a:tc>
                  <a:txBody>
                    <a:bodyPr/>
                    <a:lstStyle/>
                    <a:p>
                      <a:pPr marL="0" marR="0">
                        <a:lnSpc>
                          <a:spcPct val="107000"/>
                        </a:lnSpc>
                        <a:spcBef>
                          <a:spcPts val="0"/>
                        </a:spcBef>
                        <a:spcAft>
                          <a:spcPts val="0"/>
                        </a:spcAft>
                      </a:pPr>
                      <a:r>
                        <a:rPr lang="en-US" sz="2700">
                          <a:effectLst/>
                        </a:rPr>
                        <a:t>Number</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156568" marR="156568" marT="0" marB="0"/>
                </a:tc>
                <a:extLst>
                  <a:ext uri="{0D108BD9-81ED-4DB2-BD59-A6C34878D82A}">
                    <a16:rowId xmlns:a16="http://schemas.microsoft.com/office/drawing/2014/main" val="2986621424"/>
                  </a:ext>
                </a:extLst>
              </a:tr>
              <a:tr h="572440">
                <a:tc>
                  <a:txBody>
                    <a:bodyPr/>
                    <a:lstStyle/>
                    <a:p>
                      <a:pPr marL="0" marR="0">
                        <a:lnSpc>
                          <a:spcPct val="107000"/>
                        </a:lnSpc>
                        <a:spcBef>
                          <a:spcPts val="0"/>
                        </a:spcBef>
                        <a:spcAft>
                          <a:spcPts val="0"/>
                        </a:spcAft>
                      </a:pPr>
                      <a:r>
                        <a:rPr lang="en-US" sz="2700" dirty="0">
                          <a:effectLst/>
                        </a:rPr>
                        <a:t>ESOL</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156568" marR="156568" marT="0" marB="0"/>
                </a:tc>
                <a:tc>
                  <a:txBody>
                    <a:bodyPr/>
                    <a:lstStyle/>
                    <a:p>
                      <a:pPr marL="0" marR="0">
                        <a:lnSpc>
                          <a:spcPct val="107000"/>
                        </a:lnSpc>
                        <a:spcBef>
                          <a:spcPts val="0"/>
                        </a:spcBef>
                        <a:spcAft>
                          <a:spcPts val="0"/>
                        </a:spcAft>
                      </a:pPr>
                      <a:r>
                        <a:rPr lang="en-US" sz="2700">
                          <a:effectLst/>
                        </a:rPr>
                        <a:t>0</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156568" marR="156568" marT="0" marB="0"/>
                </a:tc>
                <a:extLst>
                  <a:ext uri="{0D108BD9-81ED-4DB2-BD59-A6C34878D82A}">
                    <a16:rowId xmlns:a16="http://schemas.microsoft.com/office/drawing/2014/main" val="1627566203"/>
                  </a:ext>
                </a:extLst>
              </a:tr>
              <a:tr h="572440">
                <a:tc>
                  <a:txBody>
                    <a:bodyPr/>
                    <a:lstStyle/>
                    <a:p>
                      <a:pPr marL="0" marR="0">
                        <a:lnSpc>
                          <a:spcPct val="107000"/>
                        </a:lnSpc>
                        <a:spcBef>
                          <a:spcPts val="0"/>
                        </a:spcBef>
                        <a:spcAft>
                          <a:spcPts val="0"/>
                        </a:spcAft>
                      </a:pPr>
                      <a:r>
                        <a:rPr lang="en-US" sz="2700">
                          <a:effectLst/>
                        </a:rPr>
                        <a:t>jak2_pic50</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156568" marR="156568" marT="0" marB="0"/>
                </a:tc>
                <a:tc>
                  <a:txBody>
                    <a:bodyPr/>
                    <a:lstStyle/>
                    <a:p>
                      <a:pPr marL="0" marR="0">
                        <a:lnSpc>
                          <a:spcPct val="107000"/>
                        </a:lnSpc>
                        <a:spcBef>
                          <a:spcPts val="0"/>
                        </a:spcBef>
                        <a:spcAft>
                          <a:spcPts val="0"/>
                        </a:spcAft>
                      </a:pPr>
                      <a:r>
                        <a:rPr lang="en-US" sz="2700">
                          <a:effectLst/>
                        </a:rPr>
                        <a:t>1</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156568" marR="156568" marT="0" marB="0"/>
                </a:tc>
                <a:extLst>
                  <a:ext uri="{0D108BD9-81ED-4DB2-BD59-A6C34878D82A}">
                    <a16:rowId xmlns:a16="http://schemas.microsoft.com/office/drawing/2014/main" val="693445916"/>
                  </a:ext>
                </a:extLst>
              </a:tr>
              <a:tr h="572440">
                <a:tc>
                  <a:txBody>
                    <a:bodyPr/>
                    <a:lstStyle/>
                    <a:p>
                      <a:pPr marL="0" marR="0">
                        <a:lnSpc>
                          <a:spcPct val="107000"/>
                        </a:lnSpc>
                        <a:spcBef>
                          <a:spcPts val="0"/>
                        </a:spcBef>
                        <a:spcAft>
                          <a:spcPts val="0"/>
                        </a:spcAft>
                      </a:pPr>
                      <a:r>
                        <a:rPr lang="en-US" sz="2700">
                          <a:effectLst/>
                        </a:rPr>
                        <a:t>Lipophilicity*</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156568" marR="156568" marT="0" marB="0"/>
                </a:tc>
                <a:tc>
                  <a:txBody>
                    <a:bodyPr/>
                    <a:lstStyle/>
                    <a:p>
                      <a:pPr marL="0" marR="0">
                        <a:lnSpc>
                          <a:spcPct val="107000"/>
                        </a:lnSpc>
                        <a:spcBef>
                          <a:spcPts val="0"/>
                        </a:spcBef>
                        <a:spcAft>
                          <a:spcPts val="0"/>
                        </a:spcAft>
                      </a:pPr>
                      <a:r>
                        <a:rPr lang="en-US" sz="2700">
                          <a:effectLst/>
                        </a:rPr>
                        <a:t>2</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156568" marR="156568" marT="0" marB="0"/>
                </a:tc>
                <a:extLst>
                  <a:ext uri="{0D108BD9-81ED-4DB2-BD59-A6C34878D82A}">
                    <a16:rowId xmlns:a16="http://schemas.microsoft.com/office/drawing/2014/main" val="1579903154"/>
                  </a:ext>
                </a:extLst>
              </a:tr>
              <a:tr h="572440">
                <a:tc>
                  <a:txBody>
                    <a:bodyPr/>
                    <a:lstStyle/>
                    <a:p>
                      <a:pPr marL="0" marR="0">
                        <a:lnSpc>
                          <a:spcPct val="107000"/>
                        </a:lnSpc>
                        <a:spcBef>
                          <a:spcPts val="0"/>
                        </a:spcBef>
                        <a:spcAft>
                          <a:spcPts val="0"/>
                        </a:spcAft>
                      </a:pPr>
                      <a:r>
                        <a:rPr lang="en-US" sz="2700">
                          <a:effectLst/>
                        </a:rPr>
                        <a:t>logP14k</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156568" marR="156568" marT="0" marB="0"/>
                </a:tc>
                <a:tc>
                  <a:txBody>
                    <a:bodyPr/>
                    <a:lstStyle/>
                    <a:p>
                      <a:pPr marL="0" marR="0">
                        <a:lnSpc>
                          <a:spcPct val="107000"/>
                        </a:lnSpc>
                        <a:spcBef>
                          <a:spcPts val="0"/>
                        </a:spcBef>
                        <a:spcAft>
                          <a:spcPts val="0"/>
                        </a:spcAft>
                      </a:pPr>
                      <a:r>
                        <a:rPr lang="en-US" sz="2700">
                          <a:effectLst/>
                        </a:rPr>
                        <a:t>3</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156568" marR="156568" marT="0" marB="0"/>
                </a:tc>
                <a:extLst>
                  <a:ext uri="{0D108BD9-81ED-4DB2-BD59-A6C34878D82A}">
                    <a16:rowId xmlns:a16="http://schemas.microsoft.com/office/drawing/2014/main" val="3328234092"/>
                  </a:ext>
                </a:extLst>
              </a:tr>
              <a:tr h="572440">
                <a:tc>
                  <a:txBody>
                    <a:bodyPr/>
                    <a:lstStyle/>
                    <a:p>
                      <a:pPr marL="0" marR="0">
                        <a:lnSpc>
                          <a:spcPct val="107000"/>
                        </a:lnSpc>
                        <a:spcBef>
                          <a:spcPts val="0"/>
                        </a:spcBef>
                        <a:spcAft>
                          <a:spcPts val="0"/>
                        </a:spcAft>
                      </a:pPr>
                      <a:r>
                        <a:rPr lang="en-US" sz="2700">
                          <a:effectLst/>
                        </a:rPr>
                        <a:t>water-energy</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a:txBody>
                  <a:tcPr marL="156568" marR="156568" marT="0" marB="0"/>
                </a:tc>
                <a:tc>
                  <a:txBody>
                    <a:bodyPr/>
                    <a:lstStyle/>
                    <a:p>
                      <a:pPr marL="0" marR="0">
                        <a:lnSpc>
                          <a:spcPct val="107000"/>
                        </a:lnSpc>
                        <a:spcBef>
                          <a:spcPts val="0"/>
                        </a:spcBef>
                        <a:spcAft>
                          <a:spcPts val="0"/>
                        </a:spcAft>
                      </a:pPr>
                      <a:r>
                        <a:rPr lang="en-US" sz="2700" dirty="0">
                          <a:effectLst/>
                        </a:rPr>
                        <a:t>4</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txBody>
                  <a:tcPr marL="156568" marR="156568" marT="0" marB="0"/>
                </a:tc>
                <a:extLst>
                  <a:ext uri="{0D108BD9-81ED-4DB2-BD59-A6C34878D82A}">
                    <a16:rowId xmlns:a16="http://schemas.microsoft.com/office/drawing/2014/main" val="810823667"/>
                  </a:ext>
                </a:extLst>
              </a:tr>
            </a:tbl>
          </a:graphicData>
        </a:graphic>
      </p:graphicFrame>
    </p:spTree>
    <p:extLst>
      <p:ext uri="{BB962C8B-B14F-4D97-AF65-F5344CB8AC3E}">
        <p14:creationId xmlns:p14="http://schemas.microsoft.com/office/powerpoint/2010/main" val="2406368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AD55-5FEC-4736-9089-1F7A2A8FAFC9}"/>
              </a:ext>
            </a:extLst>
          </p:cNvPr>
          <p:cNvSpPr>
            <a:spLocks noGrp="1"/>
          </p:cNvSpPr>
          <p:nvPr>
            <p:ph type="title"/>
          </p:nvPr>
        </p:nvSpPr>
        <p:spPr/>
        <p:txBody>
          <a:bodyPr/>
          <a:lstStyle/>
          <a:p>
            <a:r>
              <a:rPr lang="en-US" dirty="0">
                <a:solidFill>
                  <a:srgbClr val="EBEBEB"/>
                </a:solidFill>
              </a:rPr>
              <a:t>Lexicographic rule (Continue)</a:t>
            </a:r>
            <a:endParaRPr lang="en-US" dirty="0"/>
          </a:p>
        </p:txBody>
      </p:sp>
      <p:sp>
        <p:nvSpPr>
          <p:cNvPr id="3" name="Content Placeholder 2">
            <a:extLst>
              <a:ext uri="{FF2B5EF4-FFF2-40B4-BE49-F238E27FC236}">
                <a16:creationId xmlns:a16="http://schemas.microsoft.com/office/drawing/2014/main" id="{4CB7142C-FFE8-4D88-9EAC-DFD5DCB59994}"/>
              </a:ext>
            </a:extLst>
          </p:cNvPr>
          <p:cNvSpPr>
            <a:spLocks noGrp="1"/>
          </p:cNvSpPr>
          <p:nvPr>
            <p:ph idx="1"/>
          </p:nvPr>
        </p:nvSpPr>
        <p:spPr>
          <a:xfrm>
            <a:off x="645131" y="2052918"/>
            <a:ext cx="9404723" cy="4195481"/>
          </a:xfrm>
        </p:spPr>
        <p:txBody>
          <a:bodyPr/>
          <a:lstStyle/>
          <a:p>
            <a:pPr marL="0" indent="0">
              <a:buNone/>
            </a:pPr>
            <a:r>
              <a:rPr lang="en-US" dirty="0"/>
              <a:t>Applying the same rule to the rest of the components:</a:t>
            </a:r>
          </a:p>
          <a:p>
            <a:r>
              <a:rPr lang="en-US" dirty="0"/>
              <a:t>rf-ESOL-0-tuned, will become 4_0_5_0 (I chose 5 for feature arbitrarily since it depends on the set of feature combination we want to use. rdkit2d starts with an r so it is unlikely to be a small number since we also have other features that starts with characters that is earlier alphabetically like </a:t>
            </a:r>
            <a:r>
              <a:rPr lang="en-US" dirty="0" err="1"/>
              <a:t>morgancount</a:t>
            </a:r>
            <a:r>
              <a:rPr lang="en-US" dirty="0"/>
              <a:t> or </a:t>
            </a:r>
            <a:r>
              <a:rPr lang="en-US" dirty="0" err="1"/>
              <a:t>atomcount</a:t>
            </a:r>
            <a:r>
              <a:rPr lang="en-US" dirty="0"/>
              <a:t>). </a:t>
            </a:r>
          </a:p>
          <a:p>
            <a:r>
              <a:rPr lang="en-US" dirty="0"/>
              <a:t>Without the underscore in the middle, it will be impossible to tell which number belong to which component when the components in </a:t>
            </a:r>
            <a:r>
              <a:rPr lang="en-US" i="1" dirty="0" err="1"/>
              <a:t>algorithm_dataset</a:t>
            </a:r>
            <a:r>
              <a:rPr lang="en-US" i="1" dirty="0"/>
              <a:t>_ </a:t>
            </a:r>
            <a:r>
              <a:rPr lang="en-US" i="1" dirty="0" err="1"/>
              <a:t>feature_tune</a:t>
            </a:r>
            <a:r>
              <a:rPr lang="en-US" dirty="0"/>
              <a:t> have more than 9 things in them. </a:t>
            </a:r>
          </a:p>
        </p:txBody>
      </p:sp>
    </p:spTree>
    <p:extLst>
      <p:ext uri="{BB962C8B-B14F-4D97-AF65-F5344CB8AC3E}">
        <p14:creationId xmlns:p14="http://schemas.microsoft.com/office/powerpoint/2010/main" val="340764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59EB1-6030-47DF-AF13-250528892C89}"/>
              </a:ext>
            </a:extLst>
          </p:cNvPr>
          <p:cNvSpPr>
            <a:spLocks noGrp="1"/>
          </p:cNvSpPr>
          <p:nvPr>
            <p:ph type="title"/>
          </p:nvPr>
        </p:nvSpPr>
        <p:spPr/>
        <p:txBody>
          <a:bodyPr/>
          <a:lstStyle/>
          <a:p>
            <a:r>
              <a:rPr lang="en-US" dirty="0">
                <a:solidFill>
                  <a:srgbClr val="EBEBEB"/>
                </a:solidFill>
              </a:rPr>
              <a:t>Lexicographic rule (continue)</a:t>
            </a:r>
            <a:endParaRPr lang="en-US" dirty="0"/>
          </a:p>
        </p:txBody>
      </p:sp>
      <p:sp>
        <p:nvSpPr>
          <p:cNvPr id="3" name="Content Placeholder 2">
            <a:extLst>
              <a:ext uri="{FF2B5EF4-FFF2-40B4-BE49-F238E27FC236}">
                <a16:creationId xmlns:a16="http://schemas.microsoft.com/office/drawing/2014/main" id="{9061DF63-6994-4961-83B5-B440BC83CEB9}"/>
              </a:ext>
            </a:extLst>
          </p:cNvPr>
          <p:cNvSpPr>
            <a:spLocks noGrp="1"/>
          </p:cNvSpPr>
          <p:nvPr>
            <p:ph idx="1"/>
          </p:nvPr>
        </p:nvSpPr>
        <p:spPr>
          <a:xfrm>
            <a:off x="719092" y="2052918"/>
            <a:ext cx="9330762" cy="4195481"/>
          </a:xfrm>
        </p:spPr>
        <p:txBody>
          <a:bodyPr/>
          <a:lstStyle/>
          <a:p>
            <a:r>
              <a:rPr lang="en-US" dirty="0"/>
              <a:t>As of right now, it seems like only </a:t>
            </a:r>
            <a:r>
              <a:rPr lang="en-US" i="1" dirty="0"/>
              <a:t>dataset </a:t>
            </a:r>
            <a:r>
              <a:rPr lang="en-US" dirty="0"/>
              <a:t>and </a:t>
            </a:r>
            <a:r>
              <a:rPr lang="en-US" i="1" dirty="0"/>
              <a:t>feature</a:t>
            </a:r>
            <a:r>
              <a:rPr lang="en-US" dirty="0"/>
              <a:t> have the potential to surpass 9 so let’s try and </a:t>
            </a:r>
            <a:r>
              <a:rPr lang="en-US" u="sng" dirty="0"/>
              <a:t>remove the underscores that are separating each number.</a:t>
            </a:r>
            <a:r>
              <a:rPr lang="en-US" dirty="0"/>
              <a:t> </a:t>
            </a:r>
          </a:p>
          <a:p>
            <a:r>
              <a:rPr lang="en-US" dirty="0"/>
              <a:t>Let’s say the run number is 311180. Following the </a:t>
            </a:r>
            <a:r>
              <a:rPr lang="en-US" i="1" dirty="0"/>
              <a:t>algorithm _dataset_ </a:t>
            </a:r>
            <a:r>
              <a:rPr lang="en-US" i="1" dirty="0" err="1"/>
              <a:t>feature_tune</a:t>
            </a:r>
            <a:r>
              <a:rPr lang="en-US" i="1" dirty="0"/>
              <a:t> </a:t>
            </a:r>
            <a:r>
              <a:rPr lang="en-US" dirty="0"/>
              <a:t>scheme, since we know algorithm and tune will never surpass 9, we can deduce that the two numbers 3 and 0 at each end must be </a:t>
            </a:r>
            <a:r>
              <a:rPr lang="en-US" i="1" dirty="0"/>
              <a:t>algorithm</a:t>
            </a:r>
            <a:r>
              <a:rPr lang="en-US" dirty="0"/>
              <a:t> and </a:t>
            </a:r>
            <a:r>
              <a:rPr lang="en-US" i="1" dirty="0"/>
              <a:t>tune</a:t>
            </a:r>
            <a:r>
              <a:rPr lang="en-US" dirty="0"/>
              <a:t>, so the run uses the 11</a:t>
            </a:r>
            <a:r>
              <a:rPr lang="en-US" baseline="30000" dirty="0"/>
              <a:t>th</a:t>
            </a:r>
            <a:r>
              <a:rPr lang="en-US" dirty="0"/>
              <a:t> dataset and the 18</a:t>
            </a:r>
            <a:r>
              <a:rPr lang="en-US" baseline="30000" dirty="0"/>
              <a:t>th</a:t>
            </a:r>
            <a:r>
              <a:rPr lang="en-US" dirty="0"/>
              <a:t> feature combination in their respective list. </a:t>
            </a:r>
          </a:p>
          <a:p>
            <a:r>
              <a:rPr lang="en-US" dirty="0"/>
              <a:t>However, it is impossible to apply the rule without the underscore once when one of set surpasses 2 digits.</a:t>
            </a:r>
          </a:p>
        </p:txBody>
      </p:sp>
    </p:spTree>
    <p:extLst>
      <p:ext uri="{BB962C8B-B14F-4D97-AF65-F5344CB8AC3E}">
        <p14:creationId xmlns:p14="http://schemas.microsoft.com/office/powerpoint/2010/main" val="1928479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1152</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Courier New</vt:lpstr>
      <vt:lpstr>Wingdings 3</vt:lpstr>
      <vt:lpstr>Ion</vt:lpstr>
      <vt:lpstr>Naming Schemes for Machine Learning Runs </vt:lpstr>
      <vt:lpstr>Objective</vt:lpstr>
      <vt:lpstr>Criteria for success </vt:lpstr>
      <vt:lpstr>PowerPoint Presentation</vt:lpstr>
      <vt:lpstr>Words and numbers (What we have right now)</vt:lpstr>
      <vt:lpstr>Numbers only </vt:lpstr>
      <vt:lpstr>Lexicographic rule</vt:lpstr>
      <vt:lpstr>Lexicographic rule (Continue)</vt:lpstr>
      <vt:lpstr>Lexicographic rule (continue)</vt:lpstr>
      <vt:lpstr>Pros and Cons</vt:lpstr>
      <vt:lpstr>Letters and Numbers</vt:lpstr>
      <vt:lpstr>Letters and Numbers (continues)</vt:lpstr>
      <vt:lpstr>Letters and Numbers (continues)</vt:lpstr>
      <vt:lpstr>Pros and Cons</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Naming Schemes for Machine Learning Runs</dc:title>
  <dc:creator>Quyen Quang Le</dc:creator>
  <cp:lastModifiedBy>Quyen Quang Le</cp:lastModifiedBy>
  <cp:revision>8</cp:revision>
  <dcterms:created xsi:type="dcterms:W3CDTF">2020-05-20T18:58:26Z</dcterms:created>
  <dcterms:modified xsi:type="dcterms:W3CDTF">2020-05-21T15:10:29Z</dcterms:modified>
</cp:coreProperties>
</file>