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3" r:id="rId4"/>
    <p:sldId id="275" r:id="rId5"/>
    <p:sldId id="276" r:id="rId6"/>
    <p:sldId id="265" r:id="rId7"/>
    <p:sldId id="277" r:id="rId8"/>
    <p:sldId id="278" r:id="rId9"/>
    <p:sldId id="274" r:id="rId10"/>
    <p:sldId id="279" r:id="rId11"/>
    <p:sldId id="280" r:id="rId12"/>
    <p:sldId id="269" r:id="rId13"/>
    <p:sldId id="282" r:id="rId14"/>
    <p:sldId id="270" r:id="rId15"/>
    <p:sldId id="271" r:id="rId16"/>
    <p:sldId id="284" r:id="rId17"/>
    <p:sldId id="273" r:id="rId18"/>
    <p:sldId id="283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0EB"/>
    <a:srgbClr val="E8E8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79" d="100"/>
          <a:sy n="79" d="100"/>
        </p:scale>
        <p:origin x="18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670F2-986A-AE45-8EAF-2F056A7C0038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77795D7-9C22-1242-9550-99C2FA023656}">
      <dgm:prSet phldrT="[Text]"/>
      <dgm:spPr/>
      <dgm:t>
        <a:bodyPr/>
        <a:lstStyle/>
        <a:p>
          <a:r>
            <a:rPr lang="de-DE" dirty="0"/>
            <a:t>Jeder Student sollte Zugriff haben können</a:t>
          </a:r>
        </a:p>
      </dgm:t>
    </dgm:pt>
    <dgm:pt modelId="{0690CD35-7232-4B4C-81FC-C87B388C1AA9}" type="parTrans" cxnId="{F9E95C88-4036-D841-BC4E-72E4458EF038}">
      <dgm:prSet/>
      <dgm:spPr/>
      <dgm:t>
        <a:bodyPr/>
        <a:lstStyle/>
        <a:p>
          <a:endParaRPr lang="de-DE"/>
        </a:p>
      </dgm:t>
    </dgm:pt>
    <dgm:pt modelId="{C1B02831-E40A-9C46-ABBA-6E7B136668AE}" type="sibTrans" cxnId="{F9E95C88-4036-D841-BC4E-72E4458EF038}">
      <dgm:prSet/>
      <dgm:spPr/>
      <dgm:t>
        <a:bodyPr/>
        <a:lstStyle/>
        <a:p>
          <a:endParaRPr lang="de-DE"/>
        </a:p>
      </dgm:t>
    </dgm:pt>
    <dgm:pt modelId="{99CC8704-F090-9F4C-85E2-985AB113C81F}">
      <dgm:prSet phldrT="[Text]"/>
      <dgm:spPr/>
      <dgm:t>
        <a:bodyPr/>
        <a:lstStyle/>
        <a:p>
          <a:r>
            <a:rPr lang="de-DE" dirty="0"/>
            <a:t>Plattform für potenzielle Arbeitnehmer</a:t>
          </a:r>
        </a:p>
      </dgm:t>
    </dgm:pt>
    <dgm:pt modelId="{D1474D1D-97C7-9543-ACBE-3BC7911AB87F}" type="parTrans" cxnId="{A423CB91-9326-1147-BE3A-991DAD9F3169}">
      <dgm:prSet/>
      <dgm:spPr/>
      <dgm:t>
        <a:bodyPr/>
        <a:lstStyle/>
        <a:p>
          <a:endParaRPr lang="de-DE"/>
        </a:p>
      </dgm:t>
    </dgm:pt>
    <dgm:pt modelId="{989D6A4D-5FD3-6A4D-9273-FF9C3BA0EC60}" type="sibTrans" cxnId="{A423CB91-9326-1147-BE3A-991DAD9F3169}">
      <dgm:prSet/>
      <dgm:spPr/>
      <dgm:t>
        <a:bodyPr/>
        <a:lstStyle/>
        <a:p>
          <a:endParaRPr lang="de-DE"/>
        </a:p>
      </dgm:t>
    </dgm:pt>
    <dgm:pt modelId="{0512D7DC-7248-4341-8753-5B3C49C2894D}">
      <dgm:prSet phldrT="[Text]"/>
      <dgm:spPr/>
      <dgm:t>
        <a:bodyPr/>
        <a:lstStyle/>
        <a:p>
          <a:r>
            <a:rPr lang="de-DE" dirty="0"/>
            <a:t>Arbeitgeber haben Möglichkeiten zu filtern</a:t>
          </a:r>
        </a:p>
      </dgm:t>
    </dgm:pt>
    <dgm:pt modelId="{02B4AED9-AA3B-CD48-B644-9DC10533A715}" type="parTrans" cxnId="{32AFC2EB-1C97-A742-9217-C64E5457F212}">
      <dgm:prSet/>
      <dgm:spPr/>
      <dgm:t>
        <a:bodyPr/>
        <a:lstStyle/>
        <a:p>
          <a:endParaRPr lang="de-DE"/>
        </a:p>
      </dgm:t>
    </dgm:pt>
    <dgm:pt modelId="{76DAD823-D1D8-B045-A2AA-E4E3AD51BD47}" type="sibTrans" cxnId="{32AFC2EB-1C97-A742-9217-C64E5457F212}">
      <dgm:prSet/>
      <dgm:spPr/>
      <dgm:t>
        <a:bodyPr/>
        <a:lstStyle/>
        <a:p>
          <a:endParaRPr lang="de-DE"/>
        </a:p>
      </dgm:t>
    </dgm:pt>
    <dgm:pt modelId="{4FCB2BE1-F55A-2747-9A0E-5AEA46591523}">
      <dgm:prSet/>
      <dgm:spPr/>
      <dgm:t>
        <a:bodyPr/>
        <a:lstStyle/>
        <a:p>
          <a:r>
            <a:rPr lang="de-DE" b="0" i="0" u="none" dirty="0">
              <a:latin typeface="+mn-lt"/>
            </a:rPr>
            <a:t>"Eine Plattform, die Talente und Chancen verbindet – für alle Semester, für jede Qualifikation.</a:t>
          </a:r>
          <a:r>
            <a:rPr lang="de-DE" dirty="0">
              <a:latin typeface="+mn-lt"/>
            </a:rPr>
            <a:t>“</a:t>
          </a:r>
        </a:p>
      </dgm:t>
    </dgm:pt>
    <dgm:pt modelId="{45E19357-F41C-8543-9A82-3130758DA520}" type="parTrans" cxnId="{1AC5DDB4-0CB6-194C-A29E-9E0D7E1E0289}">
      <dgm:prSet/>
      <dgm:spPr/>
      <dgm:t>
        <a:bodyPr/>
        <a:lstStyle/>
        <a:p>
          <a:endParaRPr lang="de-DE"/>
        </a:p>
      </dgm:t>
    </dgm:pt>
    <dgm:pt modelId="{1F7CF8A0-D8C5-FA4E-B4A5-DC8BE3EA9A87}" type="sibTrans" cxnId="{1AC5DDB4-0CB6-194C-A29E-9E0D7E1E0289}">
      <dgm:prSet/>
      <dgm:spPr/>
      <dgm:t>
        <a:bodyPr/>
        <a:lstStyle/>
        <a:p>
          <a:endParaRPr lang="de-DE"/>
        </a:p>
      </dgm:t>
    </dgm:pt>
    <dgm:pt modelId="{B8052059-AC3A-A54F-AB44-F6349D030921}" type="pres">
      <dgm:prSet presAssocID="{B9C670F2-986A-AE45-8EAF-2F056A7C0038}" presName="linearFlow" presStyleCnt="0">
        <dgm:presLayoutVars>
          <dgm:dir/>
          <dgm:resizeHandles val="exact"/>
        </dgm:presLayoutVars>
      </dgm:prSet>
      <dgm:spPr/>
    </dgm:pt>
    <dgm:pt modelId="{8E3721E8-61BF-3B4F-A6F9-DDFB9725F9A3}" type="pres">
      <dgm:prSet presAssocID="{B77795D7-9C22-1242-9550-99C2FA023656}" presName="composite" presStyleCnt="0"/>
      <dgm:spPr/>
    </dgm:pt>
    <dgm:pt modelId="{DBF89F51-CD7B-6C4C-A50F-86ADCC80B07B}" type="pres">
      <dgm:prSet presAssocID="{B77795D7-9C22-1242-9550-99C2FA023656}" presName="imgShp" presStyleLbl="fgImgPlace1" presStyleIdx="0" presStyleCnt="4"/>
      <dgm:spPr/>
    </dgm:pt>
    <dgm:pt modelId="{8BC4906B-E74B-C445-B4F7-AB7E038B0259}" type="pres">
      <dgm:prSet presAssocID="{B77795D7-9C22-1242-9550-99C2FA023656}" presName="txShp" presStyleLbl="node1" presStyleIdx="0" presStyleCnt="4">
        <dgm:presLayoutVars>
          <dgm:bulletEnabled val="1"/>
        </dgm:presLayoutVars>
      </dgm:prSet>
      <dgm:spPr/>
    </dgm:pt>
    <dgm:pt modelId="{D2F34BC4-2F5B-C54A-B4A3-051A92E2C8EC}" type="pres">
      <dgm:prSet presAssocID="{C1B02831-E40A-9C46-ABBA-6E7B136668AE}" presName="spacing" presStyleCnt="0"/>
      <dgm:spPr/>
    </dgm:pt>
    <dgm:pt modelId="{58AC0976-6163-D747-8705-58EC74C7BC14}" type="pres">
      <dgm:prSet presAssocID="{99CC8704-F090-9F4C-85E2-985AB113C81F}" presName="composite" presStyleCnt="0"/>
      <dgm:spPr/>
    </dgm:pt>
    <dgm:pt modelId="{716A3DEA-78A3-6244-A0C8-6F38DBB0536B}" type="pres">
      <dgm:prSet presAssocID="{99CC8704-F090-9F4C-85E2-985AB113C81F}" presName="imgShp" presStyleLbl="fgImgPlace1" presStyleIdx="1" presStyleCnt="4"/>
      <dgm:spPr/>
    </dgm:pt>
    <dgm:pt modelId="{948C6683-A627-F442-A7AB-9DF130AB3F13}" type="pres">
      <dgm:prSet presAssocID="{99CC8704-F090-9F4C-85E2-985AB113C81F}" presName="txShp" presStyleLbl="node1" presStyleIdx="1" presStyleCnt="4">
        <dgm:presLayoutVars>
          <dgm:bulletEnabled val="1"/>
        </dgm:presLayoutVars>
      </dgm:prSet>
      <dgm:spPr/>
    </dgm:pt>
    <dgm:pt modelId="{D9BC30F1-1849-4E43-8747-128A34507695}" type="pres">
      <dgm:prSet presAssocID="{989D6A4D-5FD3-6A4D-9273-FF9C3BA0EC60}" presName="spacing" presStyleCnt="0"/>
      <dgm:spPr/>
    </dgm:pt>
    <dgm:pt modelId="{75A9E3FD-92F4-884A-B0B3-C493E24BF71E}" type="pres">
      <dgm:prSet presAssocID="{0512D7DC-7248-4341-8753-5B3C49C2894D}" presName="composite" presStyleCnt="0"/>
      <dgm:spPr/>
    </dgm:pt>
    <dgm:pt modelId="{A3DCFE59-826D-494D-83BD-1ABA77E1B965}" type="pres">
      <dgm:prSet presAssocID="{0512D7DC-7248-4341-8753-5B3C49C2894D}" presName="imgShp" presStyleLbl="fgImgPlace1" presStyleIdx="2" presStyleCnt="4"/>
      <dgm:spPr/>
    </dgm:pt>
    <dgm:pt modelId="{13B6BD6A-3D40-7940-8630-E0ECFDBB1357}" type="pres">
      <dgm:prSet presAssocID="{0512D7DC-7248-4341-8753-5B3C49C2894D}" presName="txShp" presStyleLbl="node1" presStyleIdx="2" presStyleCnt="4">
        <dgm:presLayoutVars>
          <dgm:bulletEnabled val="1"/>
        </dgm:presLayoutVars>
      </dgm:prSet>
      <dgm:spPr/>
    </dgm:pt>
    <dgm:pt modelId="{AE9E1870-2DEB-D047-AE3B-7326B21C624B}" type="pres">
      <dgm:prSet presAssocID="{76DAD823-D1D8-B045-A2AA-E4E3AD51BD47}" presName="spacing" presStyleCnt="0"/>
      <dgm:spPr/>
    </dgm:pt>
    <dgm:pt modelId="{1AEB5FD6-8D71-8D44-8236-5A0478B57899}" type="pres">
      <dgm:prSet presAssocID="{4FCB2BE1-F55A-2747-9A0E-5AEA46591523}" presName="composite" presStyleCnt="0"/>
      <dgm:spPr/>
    </dgm:pt>
    <dgm:pt modelId="{923DD509-A4A8-104B-94CF-EA4BC9A3520A}" type="pres">
      <dgm:prSet presAssocID="{4FCB2BE1-F55A-2747-9A0E-5AEA46591523}" presName="imgShp" presStyleLbl="fgImgPlace1" presStyleIdx="3" presStyleCnt="4"/>
      <dgm:spPr/>
    </dgm:pt>
    <dgm:pt modelId="{6EB2FCB8-9CFF-A943-A36F-9A0AC7EE7490}" type="pres">
      <dgm:prSet presAssocID="{4FCB2BE1-F55A-2747-9A0E-5AEA46591523}" presName="txShp" presStyleLbl="node1" presStyleIdx="3" presStyleCnt="4">
        <dgm:presLayoutVars>
          <dgm:bulletEnabled val="1"/>
        </dgm:presLayoutVars>
      </dgm:prSet>
      <dgm:spPr/>
    </dgm:pt>
  </dgm:ptLst>
  <dgm:cxnLst>
    <dgm:cxn modelId="{6A0F5988-CBF8-1A43-B87A-F915F18332C6}" type="presOf" srcId="{B9C670F2-986A-AE45-8EAF-2F056A7C0038}" destId="{B8052059-AC3A-A54F-AB44-F6349D030921}" srcOrd="0" destOrd="0" presId="urn:microsoft.com/office/officeart/2005/8/layout/vList3"/>
    <dgm:cxn modelId="{F9E95C88-4036-D841-BC4E-72E4458EF038}" srcId="{B9C670F2-986A-AE45-8EAF-2F056A7C0038}" destId="{B77795D7-9C22-1242-9550-99C2FA023656}" srcOrd="0" destOrd="0" parTransId="{0690CD35-7232-4B4C-81FC-C87B388C1AA9}" sibTransId="{C1B02831-E40A-9C46-ABBA-6E7B136668AE}"/>
    <dgm:cxn modelId="{A423CB91-9326-1147-BE3A-991DAD9F3169}" srcId="{B9C670F2-986A-AE45-8EAF-2F056A7C0038}" destId="{99CC8704-F090-9F4C-85E2-985AB113C81F}" srcOrd="1" destOrd="0" parTransId="{D1474D1D-97C7-9543-ACBE-3BC7911AB87F}" sibTransId="{989D6A4D-5FD3-6A4D-9273-FF9C3BA0EC60}"/>
    <dgm:cxn modelId="{E9C6A59A-92D7-124B-B4BC-9688A580F160}" type="presOf" srcId="{4FCB2BE1-F55A-2747-9A0E-5AEA46591523}" destId="{6EB2FCB8-9CFF-A943-A36F-9A0AC7EE7490}" srcOrd="0" destOrd="0" presId="urn:microsoft.com/office/officeart/2005/8/layout/vList3"/>
    <dgm:cxn modelId="{1AC5DDB4-0CB6-194C-A29E-9E0D7E1E0289}" srcId="{B9C670F2-986A-AE45-8EAF-2F056A7C0038}" destId="{4FCB2BE1-F55A-2747-9A0E-5AEA46591523}" srcOrd="3" destOrd="0" parTransId="{45E19357-F41C-8543-9A82-3130758DA520}" sibTransId="{1F7CF8A0-D8C5-FA4E-B4A5-DC8BE3EA9A87}"/>
    <dgm:cxn modelId="{66DA4BBC-380E-394F-A053-47CA2053C7C9}" type="presOf" srcId="{99CC8704-F090-9F4C-85E2-985AB113C81F}" destId="{948C6683-A627-F442-A7AB-9DF130AB3F13}" srcOrd="0" destOrd="0" presId="urn:microsoft.com/office/officeart/2005/8/layout/vList3"/>
    <dgm:cxn modelId="{B44AE1CF-5B5D-D040-8B22-2231E32BEE1B}" type="presOf" srcId="{0512D7DC-7248-4341-8753-5B3C49C2894D}" destId="{13B6BD6A-3D40-7940-8630-E0ECFDBB1357}" srcOrd="0" destOrd="0" presId="urn:microsoft.com/office/officeart/2005/8/layout/vList3"/>
    <dgm:cxn modelId="{E98271E8-0802-2948-9BB7-BFB8FA04F7AA}" type="presOf" srcId="{B77795D7-9C22-1242-9550-99C2FA023656}" destId="{8BC4906B-E74B-C445-B4F7-AB7E038B0259}" srcOrd="0" destOrd="0" presId="urn:microsoft.com/office/officeart/2005/8/layout/vList3"/>
    <dgm:cxn modelId="{32AFC2EB-1C97-A742-9217-C64E5457F212}" srcId="{B9C670F2-986A-AE45-8EAF-2F056A7C0038}" destId="{0512D7DC-7248-4341-8753-5B3C49C2894D}" srcOrd="2" destOrd="0" parTransId="{02B4AED9-AA3B-CD48-B644-9DC10533A715}" sibTransId="{76DAD823-D1D8-B045-A2AA-E4E3AD51BD47}"/>
    <dgm:cxn modelId="{FF86EE89-CB94-E147-8CED-B82EBB4EBFF3}" type="presParOf" srcId="{B8052059-AC3A-A54F-AB44-F6349D030921}" destId="{8E3721E8-61BF-3B4F-A6F9-DDFB9725F9A3}" srcOrd="0" destOrd="0" presId="urn:microsoft.com/office/officeart/2005/8/layout/vList3"/>
    <dgm:cxn modelId="{008E52CE-0D3D-E14D-BE68-1009ECC21F92}" type="presParOf" srcId="{8E3721E8-61BF-3B4F-A6F9-DDFB9725F9A3}" destId="{DBF89F51-CD7B-6C4C-A50F-86ADCC80B07B}" srcOrd="0" destOrd="0" presId="urn:microsoft.com/office/officeart/2005/8/layout/vList3"/>
    <dgm:cxn modelId="{B34229B4-1429-F245-BDE3-D58885A14E08}" type="presParOf" srcId="{8E3721E8-61BF-3B4F-A6F9-DDFB9725F9A3}" destId="{8BC4906B-E74B-C445-B4F7-AB7E038B0259}" srcOrd="1" destOrd="0" presId="urn:microsoft.com/office/officeart/2005/8/layout/vList3"/>
    <dgm:cxn modelId="{4BB8DC25-DAA4-AF4B-9E0E-11AC8371CB38}" type="presParOf" srcId="{B8052059-AC3A-A54F-AB44-F6349D030921}" destId="{D2F34BC4-2F5B-C54A-B4A3-051A92E2C8EC}" srcOrd="1" destOrd="0" presId="urn:microsoft.com/office/officeart/2005/8/layout/vList3"/>
    <dgm:cxn modelId="{3CD493CC-AFB1-4649-86F9-E24F58947AD8}" type="presParOf" srcId="{B8052059-AC3A-A54F-AB44-F6349D030921}" destId="{58AC0976-6163-D747-8705-58EC74C7BC14}" srcOrd="2" destOrd="0" presId="urn:microsoft.com/office/officeart/2005/8/layout/vList3"/>
    <dgm:cxn modelId="{544D01D9-EA20-9B4F-9844-13793563D27C}" type="presParOf" srcId="{58AC0976-6163-D747-8705-58EC74C7BC14}" destId="{716A3DEA-78A3-6244-A0C8-6F38DBB0536B}" srcOrd="0" destOrd="0" presId="urn:microsoft.com/office/officeart/2005/8/layout/vList3"/>
    <dgm:cxn modelId="{03B0FCE4-6E94-9247-ABDB-8C1531C99477}" type="presParOf" srcId="{58AC0976-6163-D747-8705-58EC74C7BC14}" destId="{948C6683-A627-F442-A7AB-9DF130AB3F13}" srcOrd="1" destOrd="0" presId="urn:microsoft.com/office/officeart/2005/8/layout/vList3"/>
    <dgm:cxn modelId="{F44E9056-A544-9F4A-95B8-F069BD2C2E54}" type="presParOf" srcId="{B8052059-AC3A-A54F-AB44-F6349D030921}" destId="{D9BC30F1-1849-4E43-8747-128A34507695}" srcOrd="3" destOrd="0" presId="urn:microsoft.com/office/officeart/2005/8/layout/vList3"/>
    <dgm:cxn modelId="{BA10C29E-7DE3-4448-82AF-A707E67B3277}" type="presParOf" srcId="{B8052059-AC3A-A54F-AB44-F6349D030921}" destId="{75A9E3FD-92F4-884A-B0B3-C493E24BF71E}" srcOrd="4" destOrd="0" presId="urn:microsoft.com/office/officeart/2005/8/layout/vList3"/>
    <dgm:cxn modelId="{51F7F3A7-09D3-5446-86C4-F08EDA799895}" type="presParOf" srcId="{75A9E3FD-92F4-884A-B0B3-C493E24BF71E}" destId="{A3DCFE59-826D-494D-83BD-1ABA77E1B965}" srcOrd="0" destOrd="0" presId="urn:microsoft.com/office/officeart/2005/8/layout/vList3"/>
    <dgm:cxn modelId="{DE4C9C76-95CB-584F-9A7A-5BCFB585940E}" type="presParOf" srcId="{75A9E3FD-92F4-884A-B0B3-C493E24BF71E}" destId="{13B6BD6A-3D40-7940-8630-E0ECFDBB1357}" srcOrd="1" destOrd="0" presId="urn:microsoft.com/office/officeart/2005/8/layout/vList3"/>
    <dgm:cxn modelId="{79EFA711-83B3-5F45-8413-3214756C0849}" type="presParOf" srcId="{B8052059-AC3A-A54F-AB44-F6349D030921}" destId="{AE9E1870-2DEB-D047-AE3B-7326B21C624B}" srcOrd="5" destOrd="0" presId="urn:microsoft.com/office/officeart/2005/8/layout/vList3"/>
    <dgm:cxn modelId="{EDBFCE53-3777-854F-986A-91D68B0510B5}" type="presParOf" srcId="{B8052059-AC3A-A54F-AB44-F6349D030921}" destId="{1AEB5FD6-8D71-8D44-8236-5A0478B57899}" srcOrd="6" destOrd="0" presId="urn:microsoft.com/office/officeart/2005/8/layout/vList3"/>
    <dgm:cxn modelId="{DFDFF528-D470-8444-9E8E-2347D74E1926}" type="presParOf" srcId="{1AEB5FD6-8D71-8D44-8236-5A0478B57899}" destId="{923DD509-A4A8-104B-94CF-EA4BC9A3520A}" srcOrd="0" destOrd="0" presId="urn:microsoft.com/office/officeart/2005/8/layout/vList3"/>
    <dgm:cxn modelId="{3FC8E748-E4D0-3444-A6FD-6B4E329564BF}" type="presParOf" srcId="{1AEB5FD6-8D71-8D44-8236-5A0478B57899}" destId="{6EB2FCB8-9CFF-A943-A36F-9A0AC7EE74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51E14-7700-4ABB-A583-AFD60939B7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45D918-5934-448E-BD8C-ED8320162749}">
      <dgm:prSet/>
      <dgm:spPr/>
      <dgm:t>
        <a:bodyPr/>
        <a:lstStyle/>
        <a:p>
          <a:r>
            <a:rPr lang="de-DE"/>
            <a:t>Prozessanforderungen:</a:t>
          </a:r>
          <a:endParaRPr lang="en-US"/>
        </a:p>
      </dgm:t>
    </dgm:pt>
    <dgm:pt modelId="{5C82E280-ECF8-43BA-A934-7F4FF5481ADA}" type="parTrans" cxnId="{767D58F2-2A68-4C5A-A6D9-D6250EE4FB8F}">
      <dgm:prSet/>
      <dgm:spPr/>
      <dgm:t>
        <a:bodyPr/>
        <a:lstStyle/>
        <a:p>
          <a:endParaRPr lang="en-US"/>
        </a:p>
      </dgm:t>
    </dgm:pt>
    <dgm:pt modelId="{FCB378DF-5E1D-4F88-985C-1BAF987A0F21}" type="sibTrans" cxnId="{767D58F2-2A68-4C5A-A6D9-D6250EE4FB8F}">
      <dgm:prSet/>
      <dgm:spPr/>
      <dgm:t>
        <a:bodyPr/>
        <a:lstStyle/>
        <a:p>
          <a:endParaRPr lang="en-US"/>
        </a:p>
      </dgm:t>
    </dgm:pt>
    <dgm:pt modelId="{983A39EE-C5B2-46EB-858A-DF6BF8BDAD2A}">
      <dgm:prSet/>
      <dgm:spPr/>
      <dgm:t>
        <a:bodyPr/>
        <a:lstStyle/>
        <a:p>
          <a:r>
            <a:rPr lang="de-DE"/>
            <a:t>Plattform bietet Suchfunktionen</a:t>
          </a:r>
          <a:endParaRPr lang="en-US"/>
        </a:p>
      </dgm:t>
    </dgm:pt>
    <dgm:pt modelId="{4A7CA904-65E6-44F5-B4C4-67F37D5FF220}" type="parTrans" cxnId="{3672E326-5678-4A4A-BF8D-7C0023174A3A}">
      <dgm:prSet/>
      <dgm:spPr/>
      <dgm:t>
        <a:bodyPr/>
        <a:lstStyle/>
        <a:p>
          <a:endParaRPr lang="en-US"/>
        </a:p>
      </dgm:t>
    </dgm:pt>
    <dgm:pt modelId="{3E4722B8-65ED-4543-AA4B-92505E80E137}" type="sibTrans" cxnId="{3672E326-5678-4A4A-BF8D-7C0023174A3A}">
      <dgm:prSet/>
      <dgm:spPr/>
      <dgm:t>
        <a:bodyPr/>
        <a:lstStyle/>
        <a:p>
          <a:endParaRPr lang="en-US"/>
        </a:p>
      </dgm:t>
    </dgm:pt>
    <dgm:pt modelId="{4827120E-CDBA-4B94-BC7C-C244C1115395}">
      <dgm:prSet/>
      <dgm:spPr/>
      <dgm:t>
        <a:bodyPr/>
        <a:lstStyle/>
        <a:p>
          <a:r>
            <a:rPr lang="de-DE"/>
            <a:t>Unternehmen können Profile durchsuchen</a:t>
          </a:r>
          <a:endParaRPr lang="en-US"/>
        </a:p>
      </dgm:t>
    </dgm:pt>
    <dgm:pt modelId="{DB113B1F-35C5-4A2B-AFD3-C5CF09B71271}" type="parTrans" cxnId="{2D18A4BA-B0C3-48F8-B0D7-F688D986B9B5}">
      <dgm:prSet/>
      <dgm:spPr/>
      <dgm:t>
        <a:bodyPr/>
        <a:lstStyle/>
        <a:p>
          <a:endParaRPr lang="en-US"/>
        </a:p>
      </dgm:t>
    </dgm:pt>
    <dgm:pt modelId="{AC04BEE8-1B56-4C23-AD41-8595C75936A7}" type="sibTrans" cxnId="{2D18A4BA-B0C3-48F8-B0D7-F688D986B9B5}">
      <dgm:prSet/>
      <dgm:spPr/>
      <dgm:t>
        <a:bodyPr/>
        <a:lstStyle/>
        <a:p>
          <a:endParaRPr lang="en-US"/>
        </a:p>
      </dgm:t>
    </dgm:pt>
    <dgm:pt modelId="{F3703A10-4A7E-484F-AF19-0EAD03A08DA1}">
      <dgm:prSet/>
      <dgm:spPr/>
      <dgm:t>
        <a:bodyPr/>
        <a:lstStyle/>
        <a:p>
          <a:r>
            <a:rPr lang="de-DE"/>
            <a:t>Technische Anforderungen:</a:t>
          </a:r>
          <a:endParaRPr lang="en-US"/>
        </a:p>
      </dgm:t>
    </dgm:pt>
    <dgm:pt modelId="{5FD58391-E016-49F2-AB9E-2C60BA00A8BC}" type="parTrans" cxnId="{F0B861FA-C07B-413D-B1EB-CA9C64BD51E1}">
      <dgm:prSet/>
      <dgm:spPr/>
      <dgm:t>
        <a:bodyPr/>
        <a:lstStyle/>
        <a:p>
          <a:endParaRPr lang="en-US"/>
        </a:p>
      </dgm:t>
    </dgm:pt>
    <dgm:pt modelId="{833BB4FE-6A5F-489A-926B-6BA0CEC2B010}" type="sibTrans" cxnId="{F0B861FA-C07B-413D-B1EB-CA9C64BD51E1}">
      <dgm:prSet/>
      <dgm:spPr/>
      <dgm:t>
        <a:bodyPr/>
        <a:lstStyle/>
        <a:p>
          <a:endParaRPr lang="en-US"/>
        </a:p>
      </dgm:t>
    </dgm:pt>
    <dgm:pt modelId="{D4DD3514-4994-472A-8A36-7FD8B3AED960}">
      <dgm:prSet/>
      <dgm:spPr/>
      <dgm:t>
        <a:bodyPr/>
        <a:lstStyle/>
        <a:p>
          <a:r>
            <a:rPr lang="de-DE"/>
            <a:t>Nutzung von Konten für Benutzeroberfläche</a:t>
          </a:r>
          <a:endParaRPr lang="en-US"/>
        </a:p>
      </dgm:t>
    </dgm:pt>
    <dgm:pt modelId="{2FC2F219-7BF7-4014-B797-0AF384D77B81}" type="parTrans" cxnId="{F855C9B0-5D01-45C1-9AE5-B44CC2E3E10D}">
      <dgm:prSet/>
      <dgm:spPr/>
      <dgm:t>
        <a:bodyPr/>
        <a:lstStyle/>
        <a:p>
          <a:endParaRPr lang="en-US"/>
        </a:p>
      </dgm:t>
    </dgm:pt>
    <dgm:pt modelId="{FE552C0C-9C56-4D04-BD17-62322AB6644E}" type="sibTrans" cxnId="{F855C9B0-5D01-45C1-9AE5-B44CC2E3E10D}">
      <dgm:prSet/>
      <dgm:spPr/>
      <dgm:t>
        <a:bodyPr/>
        <a:lstStyle/>
        <a:p>
          <a:endParaRPr lang="en-US"/>
        </a:p>
      </dgm:t>
    </dgm:pt>
    <dgm:pt modelId="{A2AB6052-B027-48B7-B344-F08E5FBC50CA}">
      <dgm:prSet/>
      <dgm:spPr/>
      <dgm:t>
        <a:bodyPr/>
        <a:lstStyle/>
        <a:p>
          <a:r>
            <a:rPr lang="de-DE"/>
            <a:t>Logging</a:t>
          </a:r>
          <a:endParaRPr lang="en-US"/>
        </a:p>
      </dgm:t>
    </dgm:pt>
    <dgm:pt modelId="{70077E83-6BD7-4866-84AE-A125C3705B4A}" type="parTrans" cxnId="{6CEBB617-3AD1-44D4-8A3D-16A53A996A38}">
      <dgm:prSet/>
      <dgm:spPr/>
      <dgm:t>
        <a:bodyPr/>
        <a:lstStyle/>
        <a:p>
          <a:endParaRPr lang="en-US"/>
        </a:p>
      </dgm:t>
    </dgm:pt>
    <dgm:pt modelId="{AAA5DECE-ABD2-45CB-8FE2-80B9D372EB2D}" type="sibTrans" cxnId="{6CEBB617-3AD1-44D4-8A3D-16A53A996A38}">
      <dgm:prSet/>
      <dgm:spPr/>
      <dgm:t>
        <a:bodyPr/>
        <a:lstStyle/>
        <a:p>
          <a:endParaRPr lang="en-US"/>
        </a:p>
      </dgm:t>
    </dgm:pt>
    <dgm:pt modelId="{8BEEB70C-5BF6-409C-B45B-A1686D9AC265}">
      <dgm:prSet/>
      <dgm:spPr/>
      <dgm:t>
        <a:bodyPr/>
        <a:lstStyle/>
        <a:p>
          <a:r>
            <a:rPr lang="de-DE"/>
            <a:t>Rahmenbedingungen:</a:t>
          </a:r>
          <a:endParaRPr lang="en-US"/>
        </a:p>
      </dgm:t>
    </dgm:pt>
    <dgm:pt modelId="{5E89141C-1559-476F-AD13-8043A21AA82C}" type="parTrans" cxnId="{910D834E-9E3C-4501-ACAB-462726B2BE59}">
      <dgm:prSet/>
      <dgm:spPr/>
      <dgm:t>
        <a:bodyPr/>
        <a:lstStyle/>
        <a:p>
          <a:endParaRPr lang="en-US"/>
        </a:p>
      </dgm:t>
    </dgm:pt>
    <dgm:pt modelId="{1BE837C3-C014-44BD-B0BD-98DB9E455F71}" type="sibTrans" cxnId="{910D834E-9E3C-4501-ACAB-462726B2BE59}">
      <dgm:prSet/>
      <dgm:spPr/>
      <dgm:t>
        <a:bodyPr/>
        <a:lstStyle/>
        <a:p>
          <a:endParaRPr lang="en-US"/>
        </a:p>
      </dgm:t>
    </dgm:pt>
    <dgm:pt modelId="{E0B221CB-E72F-4770-BDC2-56BB446C79BC}">
      <dgm:prSet/>
      <dgm:spPr/>
      <dgm:t>
        <a:bodyPr/>
        <a:lstStyle/>
        <a:p>
          <a:r>
            <a:rPr lang="de-DE"/>
            <a:t>Nutzer können Profile anlegen und Konten löschen</a:t>
          </a:r>
          <a:endParaRPr lang="en-US"/>
        </a:p>
      </dgm:t>
    </dgm:pt>
    <dgm:pt modelId="{5DE30BB1-DD55-4920-BBDE-BF6A2720066A}" type="parTrans" cxnId="{9F1C14A7-2AEC-4E7B-8494-02A751B57D2E}">
      <dgm:prSet/>
      <dgm:spPr/>
      <dgm:t>
        <a:bodyPr/>
        <a:lstStyle/>
        <a:p>
          <a:endParaRPr lang="en-US"/>
        </a:p>
      </dgm:t>
    </dgm:pt>
    <dgm:pt modelId="{2BCEE4C8-6A37-4A07-8A11-C8B15DA9F9B9}" type="sibTrans" cxnId="{9F1C14A7-2AEC-4E7B-8494-02A751B57D2E}">
      <dgm:prSet/>
      <dgm:spPr/>
      <dgm:t>
        <a:bodyPr/>
        <a:lstStyle/>
        <a:p>
          <a:endParaRPr lang="en-US"/>
        </a:p>
      </dgm:t>
    </dgm:pt>
    <dgm:pt modelId="{FA63D092-B00C-4C28-B5D4-6962AD91CDD9}">
      <dgm:prSet/>
      <dgm:spPr/>
      <dgm:t>
        <a:bodyPr/>
        <a:lstStyle/>
        <a:p>
          <a:r>
            <a:rPr lang="de-DE"/>
            <a:t>Plattform ist als Web- und mobile App verfügbar</a:t>
          </a:r>
          <a:endParaRPr lang="en-US"/>
        </a:p>
      </dgm:t>
    </dgm:pt>
    <dgm:pt modelId="{D17338D8-A972-4F33-8A5B-37811EE9736D}" type="parTrans" cxnId="{9E922C04-A029-47CC-9420-0025DF94CC6D}">
      <dgm:prSet/>
      <dgm:spPr/>
      <dgm:t>
        <a:bodyPr/>
        <a:lstStyle/>
        <a:p>
          <a:endParaRPr lang="en-US"/>
        </a:p>
      </dgm:t>
    </dgm:pt>
    <dgm:pt modelId="{EA2EEB77-D99D-4743-8336-DA6960C392E5}" type="sibTrans" cxnId="{9E922C04-A029-47CC-9420-0025DF94CC6D}">
      <dgm:prSet/>
      <dgm:spPr/>
      <dgm:t>
        <a:bodyPr/>
        <a:lstStyle/>
        <a:p>
          <a:endParaRPr lang="en-US"/>
        </a:p>
      </dgm:t>
    </dgm:pt>
    <dgm:pt modelId="{1B7A752A-F740-0F46-92B3-E3368A99D087}" type="pres">
      <dgm:prSet presAssocID="{EC651E14-7700-4ABB-A583-AFD60939B759}" presName="linear" presStyleCnt="0">
        <dgm:presLayoutVars>
          <dgm:animLvl val="lvl"/>
          <dgm:resizeHandles val="exact"/>
        </dgm:presLayoutVars>
      </dgm:prSet>
      <dgm:spPr/>
    </dgm:pt>
    <dgm:pt modelId="{C1FFB459-5FF8-044A-A6E7-05F3BC637361}" type="pres">
      <dgm:prSet presAssocID="{9845D918-5934-448E-BD8C-ED83201627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C9D482-DD68-DC4C-BA73-DC5E532CF72E}" type="pres">
      <dgm:prSet presAssocID="{9845D918-5934-448E-BD8C-ED8320162749}" presName="childText" presStyleLbl="revTx" presStyleIdx="0" presStyleCnt="3">
        <dgm:presLayoutVars>
          <dgm:bulletEnabled val="1"/>
        </dgm:presLayoutVars>
      </dgm:prSet>
      <dgm:spPr/>
    </dgm:pt>
    <dgm:pt modelId="{27A2B4B2-74ED-3944-B083-17767F7247EE}" type="pres">
      <dgm:prSet presAssocID="{F3703A10-4A7E-484F-AF19-0EAD03A08D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8D9468-564D-F746-A590-596C53389611}" type="pres">
      <dgm:prSet presAssocID="{F3703A10-4A7E-484F-AF19-0EAD03A08DA1}" presName="childText" presStyleLbl="revTx" presStyleIdx="1" presStyleCnt="3">
        <dgm:presLayoutVars>
          <dgm:bulletEnabled val="1"/>
        </dgm:presLayoutVars>
      </dgm:prSet>
      <dgm:spPr/>
    </dgm:pt>
    <dgm:pt modelId="{1D00ABBF-853A-8C4E-B256-7D186591E9D6}" type="pres">
      <dgm:prSet presAssocID="{8BEEB70C-5BF6-409C-B45B-A1686D9AC2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89F1B8-CB49-5A47-A21F-6346FD151A9A}" type="pres">
      <dgm:prSet presAssocID="{8BEEB70C-5BF6-409C-B45B-A1686D9AC26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E922C04-A029-47CC-9420-0025DF94CC6D}" srcId="{8BEEB70C-5BF6-409C-B45B-A1686D9AC265}" destId="{FA63D092-B00C-4C28-B5D4-6962AD91CDD9}" srcOrd="1" destOrd="0" parTransId="{D17338D8-A972-4F33-8A5B-37811EE9736D}" sibTransId="{EA2EEB77-D99D-4743-8336-DA6960C392E5}"/>
    <dgm:cxn modelId="{6CEBB617-3AD1-44D4-8A3D-16A53A996A38}" srcId="{F3703A10-4A7E-484F-AF19-0EAD03A08DA1}" destId="{A2AB6052-B027-48B7-B344-F08E5FBC50CA}" srcOrd="1" destOrd="0" parTransId="{70077E83-6BD7-4866-84AE-A125C3705B4A}" sibTransId="{AAA5DECE-ABD2-45CB-8FE2-80B9D372EB2D}"/>
    <dgm:cxn modelId="{5D80BA1E-38B4-4A47-B151-E2403F4DC70E}" type="presOf" srcId="{FA63D092-B00C-4C28-B5D4-6962AD91CDD9}" destId="{4089F1B8-CB49-5A47-A21F-6346FD151A9A}" srcOrd="0" destOrd="1" presId="urn:microsoft.com/office/officeart/2005/8/layout/vList2"/>
    <dgm:cxn modelId="{3672E326-5678-4A4A-BF8D-7C0023174A3A}" srcId="{9845D918-5934-448E-BD8C-ED8320162749}" destId="{983A39EE-C5B2-46EB-858A-DF6BF8BDAD2A}" srcOrd="0" destOrd="0" parTransId="{4A7CA904-65E6-44F5-B4C4-67F37D5FF220}" sibTransId="{3E4722B8-65ED-4543-AA4B-92505E80E137}"/>
    <dgm:cxn modelId="{4977F92B-2E81-D04F-9910-DC56BA0D3FA4}" type="presOf" srcId="{E0B221CB-E72F-4770-BDC2-56BB446C79BC}" destId="{4089F1B8-CB49-5A47-A21F-6346FD151A9A}" srcOrd="0" destOrd="0" presId="urn:microsoft.com/office/officeart/2005/8/layout/vList2"/>
    <dgm:cxn modelId="{10DA0D38-02B7-4F49-B185-DA908269ED45}" type="presOf" srcId="{983A39EE-C5B2-46EB-858A-DF6BF8BDAD2A}" destId="{4DC9D482-DD68-DC4C-BA73-DC5E532CF72E}" srcOrd="0" destOrd="0" presId="urn:microsoft.com/office/officeart/2005/8/layout/vList2"/>
    <dgm:cxn modelId="{063A9547-A806-904E-B3D1-8E67F8A8E276}" type="presOf" srcId="{8BEEB70C-5BF6-409C-B45B-A1686D9AC265}" destId="{1D00ABBF-853A-8C4E-B256-7D186591E9D6}" srcOrd="0" destOrd="0" presId="urn:microsoft.com/office/officeart/2005/8/layout/vList2"/>
    <dgm:cxn modelId="{E2B3614A-A3C1-CB47-AE0C-E9E314BC6EA4}" type="presOf" srcId="{F3703A10-4A7E-484F-AF19-0EAD03A08DA1}" destId="{27A2B4B2-74ED-3944-B083-17767F7247EE}" srcOrd="0" destOrd="0" presId="urn:microsoft.com/office/officeart/2005/8/layout/vList2"/>
    <dgm:cxn modelId="{910D834E-9E3C-4501-ACAB-462726B2BE59}" srcId="{EC651E14-7700-4ABB-A583-AFD60939B759}" destId="{8BEEB70C-5BF6-409C-B45B-A1686D9AC265}" srcOrd="2" destOrd="0" parTransId="{5E89141C-1559-476F-AD13-8043A21AA82C}" sibTransId="{1BE837C3-C014-44BD-B0BD-98DB9E455F71}"/>
    <dgm:cxn modelId="{39CA7D54-02C6-D640-B079-8A7F1979290A}" type="presOf" srcId="{A2AB6052-B027-48B7-B344-F08E5FBC50CA}" destId="{6F8D9468-564D-F746-A590-596C53389611}" srcOrd="0" destOrd="1" presId="urn:microsoft.com/office/officeart/2005/8/layout/vList2"/>
    <dgm:cxn modelId="{4DB8D76B-897F-FC4A-869D-0191025AF9D5}" type="presOf" srcId="{4827120E-CDBA-4B94-BC7C-C244C1115395}" destId="{4DC9D482-DD68-DC4C-BA73-DC5E532CF72E}" srcOrd="0" destOrd="1" presId="urn:microsoft.com/office/officeart/2005/8/layout/vList2"/>
    <dgm:cxn modelId="{9F1C14A7-2AEC-4E7B-8494-02A751B57D2E}" srcId="{8BEEB70C-5BF6-409C-B45B-A1686D9AC265}" destId="{E0B221CB-E72F-4770-BDC2-56BB446C79BC}" srcOrd="0" destOrd="0" parTransId="{5DE30BB1-DD55-4920-BBDE-BF6A2720066A}" sibTransId="{2BCEE4C8-6A37-4A07-8A11-C8B15DA9F9B9}"/>
    <dgm:cxn modelId="{286900AB-70E6-8747-865E-C01D022C9479}" type="presOf" srcId="{EC651E14-7700-4ABB-A583-AFD60939B759}" destId="{1B7A752A-F740-0F46-92B3-E3368A99D087}" srcOrd="0" destOrd="0" presId="urn:microsoft.com/office/officeart/2005/8/layout/vList2"/>
    <dgm:cxn modelId="{72D6CAAF-C096-6F43-9633-A3139AB73AD1}" type="presOf" srcId="{D4DD3514-4994-472A-8A36-7FD8B3AED960}" destId="{6F8D9468-564D-F746-A590-596C53389611}" srcOrd="0" destOrd="0" presId="urn:microsoft.com/office/officeart/2005/8/layout/vList2"/>
    <dgm:cxn modelId="{F855C9B0-5D01-45C1-9AE5-B44CC2E3E10D}" srcId="{F3703A10-4A7E-484F-AF19-0EAD03A08DA1}" destId="{D4DD3514-4994-472A-8A36-7FD8B3AED960}" srcOrd="0" destOrd="0" parTransId="{2FC2F219-7BF7-4014-B797-0AF384D77B81}" sibTransId="{FE552C0C-9C56-4D04-BD17-62322AB6644E}"/>
    <dgm:cxn modelId="{2D18A4BA-B0C3-48F8-B0D7-F688D986B9B5}" srcId="{9845D918-5934-448E-BD8C-ED8320162749}" destId="{4827120E-CDBA-4B94-BC7C-C244C1115395}" srcOrd="1" destOrd="0" parTransId="{DB113B1F-35C5-4A2B-AFD3-C5CF09B71271}" sibTransId="{AC04BEE8-1B56-4C23-AD41-8595C75936A7}"/>
    <dgm:cxn modelId="{767D58F2-2A68-4C5A-A6D9-D6250EE4FB8F}" srcId="{EC651E14-7700-4ABB-A583-AFD60939B759}" destId="{9845D918-5934-448E-BD8C-ED8320162749}" srcOrd="0" destOrd="0" parTransId="{5C82E280-ECF8-43BA-A934-7F4FF5481ADA}" sibTransId="{FCB378DF-5E1D-4F88-985C-1BAF987A0F21}"/>
    <dgm:cxn modelId="{F0B861FA-C07B-413D-B1EB-CA9C64BD51E1}" srcId="{EC651E14-7700-4ABB-A583-AFD60939B759}" destId="{F3703A10-4A7E-484F-AF19-0EAD03A08DA1}" srcOrd="1" destOrd="0" parTransId="{5FD58391-E016-49F2-AB9E-2C60BA00A8BC}" sibTransId="{833BB4FE-6A5F-489A-926B-6BA0CEC2B010}"/>
    <dgm:cxn modelId="{071BE4FD-B6D6-2D41-9F0C-8062344D89CB}" type="presOf" srcId="{9845D918-5934-448E-BD8C-ED8320162749}" destId="{C1FFB459-5FF8-044A-A6E7-05F3BC637361}" srcOrd="0" destOrd="0" presId="urn:microsoft.com/office/officeart/2005/8/layout/vList2"/>
    <dgm:cxn modelId="{9E4FBB37-C4AB-F845-96DB-59C28C20BC2E}" type="presParOf" srcId="{1B7A752A-F740-0F46-92B3-E3368A99D087}" destId="{C1FFB459-5FF8-044A-A6E7-05F3BC637361}" srcOrd="0" destOrd="0" presId="urn:microsoft.com/office/officeart/2005/8/layout/vList2"/>
    <dgm:cxn modelId="{DB6BDEE0-32AB-1840-906F-E128514DA24C}" type="presParOf" srcId="{1B7A752A-F740-0F46-92B3-E3368A99D087}" destId="{4DC9D482-DD68-DC4C-BA73-DC5E532CF72E}" srcOrd="1" destOrd="0" presId="urn:microsoft.com/office/officeart/2005/8/layout/vList2"/>
    <dgm:cxn modelId="{248E48F2-BAB4-D449-AB9C-5815931CC21C}" type="presParOf" srcId="{1B7A752A-F740-0F46-92B3-E3368A99D087}" destId="{27A2B4B2-74ED-3944-B083-17767F7247EE}" srcOrd="2" destOrd="0" presId="urn:microsoft.com/office/officeart/2005/8/layout/vList2"/>
    <dgm:cxn modelId="{364EAD09-6C64-AD4A-B658-DD0779AA3674}" type="presParOf" srcId="{1B7A752A-F740-0F46-92B3-E3368A99D087}" destId="{6F8D9468-564D-F746-A590-596C53389611}" srcOrd="3" destOrd="0" presId="urn:microsoft.com/office/officeart/2005/8/layout/vList2"/>
    <dgm:cxn modelId="{09499F43-6851-F64D-813C-4AEC097FCCE5}" type="presParOf" srcId="{1B7A752A-F740-0F46-92B3-E3368A99D087}" destId="{1D00ABBF-853A-8C4E-B256-7D186591E9D6}" srcOrd="4" destOrd="0" presId="urn:microsoft.com/office/officeart/2005/8/layout/vList2"/>
    <dgm:cxn modelId="{A88EB0A5-E242-E44A-926B-69DD25174B53}" type="presParOf" srcId="{1B7A752A-F740-0F46-92B3-E3368A99D087}" destId="{4089F1B8-CB49-5A47-A21F-6346FD151A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4906B-E74B-C445-B4F7-AB7E038B0259}">
      <dsp:nvSpPr>
        <dsp:cNvPr id="0" name=""/>
        <dsp:cNvSpPr/>
      </dsp:nvSpPr>
      <dsp:spPr>
        <a:xfrm rot="10800000">
          <a:off x="1450481" y="2279"/>
          <a:ext cx="4721245" cy="10451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89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Jeder Student sollte Zugriff haben können</a:t>
          </a:r>
        </a:p>
      </dsp:txBody>
      <dsp:txXfrm rot="10800000">
        <a:off x="1711777" y="2279"/>
        <a:ext cx="4459949" cy="1045183"/>
      </dsp:txXfrm>
    </dsp:sp>
    <dsp:sp modelId="{DBF89F51-CD7B-6C4C-A50F-86ADCC80B07B}">
      <dsp:nvSpPr>
        <dsp:cNvPr id="0" name=""/>
        <dsp:cNvSpPr/>
      </dsp:nvSpPr>
      <dsp:spPr>
        <a:xfrm>
          <a:off x="927890" y="2279"/>
          <a:ext cx="1045183" cy="10451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C6683-A627-F442-A7AB-9DF130AB3F13}">
      <dsp:nvSpPr>
        <dsp:cNvPr id="0" name=""/>
        <dsp:cNvSpPr/>
      </dsp:nvSpPr>
      <dsp:spPr>
        <a:xfrm rot="10800000">
          <a:off x="1450481" y="1359457"/>
          <a:ext cx="4721245" cy="10451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89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Plattform für potenzielle Arbeitnehmer</a:t>
          </a:r>
        </a:p>
      </dsp:txBody>
      <dsp:txXfrm rot="10800000">
        <a:off x="1711777" y="1359457"/>
        <a:ext cx="4459949" cy="1045183"/>
      </dsp:txXfrm>
    </dsp:sp>
    <dsp:sp modelId="{716A3DEA-78A3-6244-A0C8-6F38DBB0536B}">
      <dsp:nvSpPr>
        <dsp:cNvPr id="0" name=""/>
        <dsp:cNvSpPr/>
      </dsp:nvSpPr>
      <dsp:spPr>
        <a:xfrm>
          <a:off x="927890" y="1359457"/>
          <a:ext cx="1045183" cy="10451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6BD6A-3D40-7940-8630-E0ECFDBB1357}">
      <dsp:nvSpPr>
        <dsp:cNvPr id="0" name=""/>
        <dsp:cNvSpPr/>
      </dsp:nvSpPr>
      <dsp:spPr>
        <a:xfrm rot="10800000">
          <a:off x="1450481" y="2716634"/>
          <a:ext cx="4721245" cy="10451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89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Arbeitgeber haben Möglichkeiten zu filtern</a:t>
          </a:r>
        </a:p>
      </dsp:txBody>
      <dsp:txXfrm rot="10800000">
        <a:off x="1711777" y="2716634"/>
        <a:ext cx="4459949" cy="1045183"/>
      </dsp:txXfrm>
    </dsp:sp>
    <dsp:sp modelId="{A3DCFE59-826D-494D-83BD-1ABA77E1B965}">
      <dsp:nvSpPr>
        <dsp:cNvPr id="0" name=""/>
        <dsp:cNvSpPr/>
      </dsp:nvSpPr>
      <dsp:spPr>
        <a:xfrm>
          <a:off x="927890" y="2716634"/>
          <a:ext cx="1045183" cy="10451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2FCB8-9CFF-A943-A36F-9A0AC7EE7490}">
      <dsp:nvSpPr>
        <dsp:cNvPr id="0" name=""/>
        <dsp:cNvSpPr/>
      </dsp:nvSpPr>
      <dsp:spPr>
        <a:xfrm rot="10800000">
          <a:off x="1450481" y="4073812"/>
          <a:ext cx="4721245" cy="10451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897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u="none" kern="1200" dirty="0">
              <a:latin typeface="+mn-lt"/>
            </a:rPr>
            <a:t>"Eine Plattform, die Talente und Chancen verbindet – für alle Semester, für jede Qualifikation.</a:t>
          </a:r>
          <a:r>
            <a:rPr lang="de-DE" sz="2100" kern="1200" dirty="0">
              <a:latin typeface="+mn-lt"/>
            </a:rPr>
            <a:t>“</a:t>
          </a:r>
        </a:p>
      </dsp:txBody>
      <dsp:txXfrm rot="10800000">
        <a:off x="1711777" y="4073812"/>
        <a:ext cx="4459949" cy="1045183"/>
      </dsp:txXfrm>
    </dsp:sp>
    <dsp:sp modelId="{923DD509-A4A8-104B-94CF-EA4BC9A3520A}">
      <dsp:nvSpPr>
        <dsp:cNvPr id="0" name=""/>
        <dsp:cNvSpPr/>
      </dsp:nvSpPr>
      <dsp:spPr>
        <a:xfrm>
          <a:off x="927890" y="4073812"/>
          <a:ext cx="1045183" cy="10451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FB459-5FF8-044A-A6E7-05F3BC637361}">
      <dsp:nvSpPr>
        <dsp:cNvPr id="0" name=""/>
        <dsp:cNvSpPr/>
      </dsp:nvSpPr>
      <dsp:spPr>
        <a:xfrm>
          <a:off x="0" y="100701"/>
          <a:ext cx="7728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Prozessanforderungen:</a:t>
          </a:r>
          <a:endParaRPr lang="en-US" sz="3200" kern="1200"/>
        </a:p>
      </dsp:txBody>
      <dsp:txXfrm>
        <a:off x="37467" y="138168"/>
        <a:ext cx="7653333" cy="692586"/>
      </dsp:txXfrm>
    </dsp:sp>
    <dsp:sp modelId="{4DC9D482-DD68-DC4C-BA73-DC5E532CF72E}">
      <dsp:nvSpPr>
        <dsp:cNvPr id="0" name=""/>
        <dsp:cNvSpPr/>
      </dsp:nvSpPr>
      <dsp:spPr>
        <a:xfrm>
          <a:off x="0" y="868221"/>
          <a:ext cx="7728267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Plattform bietet Suchfunktionen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Unternehmen können Profile durchsuchen</a:t>
          </a:r>
          <a:endParaRPr lang="en-US" sz="2500" kern="1200"/>
        </a:p>
      </dsp:txBody>
      <dsp:txXfrm>
        <a:off x="0" y="868221"/>
        <a:ext cx="7728267" cy="861120"/>
      </dsp:txXfrm>
    </dsp:sp>
    <dsp:sp modelId="{27A2B4B2-74ED-3944-B083-17767F7247EE}">
      <dsp:nvSpPr>
        <dsp:cNvPr id="0" name=""/>
        <dsp:cNvSpPr/>
      </dsp:nvSpPr>
      <dsp:spPr>
        <a:xfrm>
          <a:off x="0" y="1729342"/>
          <a:ext cx="7728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Technische Anforderungen:</a:t>
          </a:r>
          <a:endParaRPr lang="en-US" sz="3200" kern="1200"/>
        </a:p>
      </dsp:txBody>
      <dsp:txXfrm>
        <a:off x="37467" y="1766809"/>
        <a:ext cx="7653333" cy="692586"/>
      </dsp:txXfrm>
    </dsp:sp>
    <dsp:sp modelId="{6F8D9468-564D-F746-A590-596C53389611}">
      <dsp:nvSpPr>
        <dsp:cNvPr id="0" name=""/>
        <dsp:cNvSpPr/>
      </dsp:nvSpPr>
      <dsp:spPr>
        <a:xfrm>
          <a:off x="0" y="2496862"/>
          <a:ext cx="7728267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Nutzung von Konten für Benutzeroberfläche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Logging</a:t>
          </a:r>
          <a:endParaRPr lang="en-US" sz="2500" kern="1200"/>
        </a:p>
      </dsp:txBody>
      <dsp:txXfrm>
        <a:off x="0" y="2496862"/>
        <a:ext cx="7728267" cy="861120"/>
      </dsp:txXfrm>
    </dsp:sp>
    <dsp:sp modelId="{1D00ABBF-853A-8C4E-B256-7D186591E9D6}">
      <dsp:nvSpPr>
        <dsp:cNvPr id="0" name=""/>
        <dsp:cNvSpPr/>
      </dsp:nvSpPr>
      <dsp:spPr>
        <a:xfrm>
          <a:off x="0" y="3357982"/>
          <a:ext cx="7728267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Rahmenbedingungen:</a:t>
          </a:r>
          <a:endParaRPr lang="en-US" sz="3200" kern="1200"/>
        </a:p>
      </dsp:txBody>
      <dsp:txXfrm>
        <a:off x="37467" y="3395449"/>
        <a:ext cx="7653333" cy="692586"/>
      </dsp:txXfrm>
    </dsp:sp>
    <dsp:sp modelId="{4089F1B8-CB49-5A47-A21F-6346FD151A9A}">
      <dsp:nvSpPr>
        <dsp:cNvPr id="0" name=""/>
        <dsp:cNvSpPr/>
      </dsp:nvSpPr>
      <dsp:spPr>
        <a:xfrm>
          <a:off x="0" y="4125502"/>
          <a:ext cx="7728267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Nutzer können Profile anlegen und Konten löschen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500" kern="1200"/>
            <a:t>Plattform ist als Web- und mobile App verfügbar</a:t>
          </a:r>
          <a:endParaRPr lang="en-US" sz="2500" kern="1200"/>
        </a:p>
      </dsp:txBody>
      <dsp:txXfrm>
        <a:off x="0" y="4125502"/>
        <a:ext cx="7728267" cy="86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6543B47-B462-A94C-3A3F-325303ADC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14294B-1B52-AF16-0252-E4F7528006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8D829-A038-8940-A3C7-F37AB3A8B902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456A42-F84F-0B08-B9C2-B8571D601C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Software engineering 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14D872-282F-853F-F588-A22E663720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BC69-1A82-8C4A-8BA0-37FC171F7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0867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B914-00AC-0745-B6F5-E03E17C5183E}" type="datetimeFigureOut">
              <a:rPr lang="de-DE" smtClean="0"/>
              <a:t>25.10.24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Software engineering 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CAFFC-8670-874F-A9EE-F6BA5676A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044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1D903-8D2D-4777-C3AF-E0C7119F3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Spirit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039D91-91EE-B21C-FB9B-5EF1422A7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Übung 1</a:t>
            </a:r>
          </a:p>
        </p:txBody>
      </p:sp>
    </p:spTree>
    <p:extLst>
      <p:ext uri="{BB962C8B-B14F-4D97-AF65-F5344CB8AC3E}">
        <p14:creationId xmlns:p14="http://schemas.microsoft.com/office/powerpoint/2010/main" val="21107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DA348-2858-1991-36A0-D7A49D6A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1E8397-688D-218B-85CD-8F11348F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6E1CF-7952-452D-1911-64D331E25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2C63F9-45C3-31E5-719B-80B51068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912DD7-0C75-6806-9EE8-357F52FC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03AF94-DF1C-FEC5-8BFA-86540DFE2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F4AB44-91E8-0541-AC53-CA4F28BB5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3A9FE8-B831-A66C-28E1-137500EA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Scrum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Master  (Tasnim Hanasoglu, Shkodran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Faniq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Moderation und Leitung des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Scrum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-Prozesses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Beseitigung von Hindernissen im Team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Quality Manager  (Ben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Mbaye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Rakash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Ramouk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Bakki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Sicherstellung der Qualitätsstandards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Durchführung von Test und Überprüfungen (Dokumentation)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Prozess Manager(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Zerda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Aydin,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Altina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Kastrati)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Optimiert und überwacht Arbeitsabläufe und Prozesse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Sorgt für Effizienzsteigerung und Qualitätsverbesserung</a:t>
            </a:r>
          </a:p>
          <a:p>
            <a:pP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E1EEE-3452-D3F1-1CAB-6338BB6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6E3FB-8DCE-7EF2-3273-77687F56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BF4CCA-368A-5118-43BC-5DA19A4E5BC2}"/>
              </a:ext>
            </a:extLst>
          </p:cNvPr>
          <p:cNvSpPr txBox="1"/>
          <p:nvPr/>
        </p:nvSpPr>
        <p:spPr>
          <a:xfrm flipV="1">
            <a:off x="1607759" y="6034616"/>
            <a:ext cx="448824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71C846-A8DA-8011-0D4E-8A2AAD9C2699}"/>
              </a:ext>
            </a:extLst>
          </p:cNvPr>
          <p:cNvSpPr txBox="1"/>
          <p:nvPr/>
        </p:nvSpPr>
        <p:spPr>
          <a:xfrm>
            <a:off x="1607758" y="5853519"/>
            <a:ext cx="4867687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D46107-31C4-B07F-C288-CDAA8BDED4C9}"/>
              </a:ext>
            </a:extLst>
          </p:cNvPr>
          <p:cNvSpPr txBox="1"/>
          <p:nvPr/>
        </p:nvSpPr>
        <p:spPr>
          <a:xfrm>
            <a:off x="1607758" y="4936611"/>
            <a:ext cx="4976242" cy="96262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612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5F244-6794-7BA1-F55A-6892BCE5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16615D-09AD-DEAF-3AA6-21FEBB73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2672F-7878-3387-D246-7C3874A1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F14974-4C0A-B2D2-270F-A06A9EAA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D9357-9671-593A-A429-B2CF8C02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8B80A9-4841-C300-2549-9BBC89EB8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42418-1617-59C4-1DE5-5703D21C2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99777-C4B0-A05F-73DD-3B4FE90F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Scrum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Master  (Tasnim Hanasoglu, Shkodran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Faniq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Moderation und Leitung des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Scrum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-Prozesses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Beseitigung von Hindernissen im Team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Quality Manager  (Ben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Mbaye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Rakash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Ramouk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Bakki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Sicherstellung der Qualitätsstandards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Durchführung von Test und Überprüfungen (Dokumentation)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Prozess Manager(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Zerda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Aydin,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Altina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Kastrati)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Optimiert und überwacht Arbeitsabläufe und Prozesse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Sorgt für Effizienzsteigerung und Qualitätsverbesserung</a:t>
            </a:r>
          </a:p>
          <a:p>
            <a:pP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FA92B-1551-B952-C779-6CCD3328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80A1F-6490-D311-00E4-045C718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7BD91B-475D-97AF-C1AB-C34364E85A10}"/>
              </a:ext>
            </a:extLst>
          </p:cNvPr>
          <p:cNvSpPr txBox="1"/>
          <p:nvPr/>
        </p:nvSpPr>
        <p:spPr>
          <a:xfrm flipV="1">
            <a:off x="1607759" y="6034616"/>
            <a:ext cx="448824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9E40C8-FF63-08E0-A010-41230773C9D6}"/>
              </a:ext>
            </a:extLst>
          </p:cNvPr>
          <p:cNvSpPr txBox="1"/>
          <p:nvPr/>
        </p:nvSpPr>
        <p:spPr>
          <a:xfrm>
            <a:off x="1607758" y="5853519"/>
            <a:ext cx="4867687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F2C508-7312-293A-DEA4-EA78FE84ECF7}"/>
              </a:ext>
            </a:extLst>
          </p:cNvPr>
          <p:cNvSpPr txBox="1"/>
          <p:nvPr/>
        </p:nvSpPr>
        <p:spPr>
          <a:xfrm>
            <a:off x="1607757" y="5853519"/>
            <a:ext cx="5044969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3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4DC57-9370-2CBF-BE82-D1A5142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28FB128-BCA2-5C40-8144-110330BF4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934696"/>
              </p:ext>
            </p:extLst>
          </p:nvPr>
        </p:nvGraphicFramePr>
        <p:xfrm>
          <a:off x="4084320" y="863600"/>
          <a:ext cx="7099618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AFD492-734E-40C6-F06E-F58FDA8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A0B39-F46A-9988-FD1D-58B2D6B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pic>
        <p:nvPicPr>
          <p:cNvPr id="6" name="Inhaltsplatzhalter 10" descr="Route zwei Stecknadeln mit Weg mit einfarbiger Füllung">
            <a:extLst>
              <a:ext uri="{FF2B5EF4-FFF2-40B4-BE49-F238E27FC236}">
                <a16:creationId xmlns:a16="http://schemas.microsoft.com/office/drawing/2014/main" id="{2DCFAB62-2A09-53EB-6AB1-6D420D14A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298" y="3729037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B2A373C-DD4C-56D4-07A8-F8670AC77D53}"/>
              </a:ext>
            </a:extLst>
          </p:cNvPr>
          <p:cNvSpPr txBox="1"/>
          <p:nvPr/>
        </p:nvSpPr>
        <p:spPr>
          <a:xfrm>
            <a:off x="5283200" y="1254752"/>
            <a:ext cx="477520" cy="344185"/>
          </a:xfrm>
          <a:prstGeom prst="rect">
            <a:avLst/>
          </a:prstGeom>
          <a:solidFill>
            <a:srgbClr val="C0E0EB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3B6203-55A5-05A2-0610-3FC0DE6258B9}"/>
              </a:ext>
            </a:extLst>
          </p:cNvPr>
          <p:cNvSpPr txBox="1"/>
          <p:nvPr/>
        </p:nvSpPr>
        <p:spPr>
          <a:xfrm>
            <a:off x="5313680" y="2606032"/>
            <a:ext cx="477520" cy="344185"/>
          </a:xfrm>
          <a:prstGeom prst="rect">
            <a:avLst/>
          </a:prstGeom>
          <a:solidFill>
            <a:srgbClr val="C0E0EB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94244B-F196-A6CC-8F9B-9851BE7353B9}"/>
              </a:ext>
            </a:extLst>
          </p:cNvPr>
          <p:cNvSpPr txBox="1"/>
          <p:nvPr/>
        </p:nvSpPr>
        <p:spPr>
          <a:xfrm>
            <a:off x="5293360" y="3957312"/>
            <a:ext cx="477520" cy="344185"/>
          </a:xfrm>
          <a:prstGeom prst="rect">
            <a:avLst/>
          </a:prstGeom>
          <a:solidFill>
            <a:srgbClr val="C0E0EB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6D973DE-1CBD-B2F1-3F28-0E109F2061CE}"/>
              </a:ext>
            </a:extLst>
          </p:cNvPr>
          <p:cNvSpPr txBox="1"/>
          <p:nvPr/>
        </p:nvSpPr>
        <p:spPr>
          <a:xfrm>
            <a:off x="5277010" y="5308592"/>
            <a:ext cx="477520" cy="344185"/>
          </a:xfrm>
          <a:prstGeom prst="rect">
            <a:avLst/>
          </a:prstGeom>
          <a:solidFill>
            <a:srgbClr val="C0E0EB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4A47712F-C819-E64A-E175-438A9E7B79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8570" y="5023484"/>
            <a:ext cx="914400" cy="914400"/>
          </a:xfrm>
          <a:prstGeom prst="rect">
            <a:avLst/>
          </a:prstGeom>
        </p:spPr>
      </p:pic>
      <p:pic>
        <p:nvPicPr>
          <p:cNvPr id="18" name="Grafik 17" descr="Aktenkoffer mit einfarbiger Füllung">
            <a:extLst>
              <a:ext uri="{FF2B5EF4-FFF2-40B4-BE49-F238E27FC236}">
                <a16:creationId xmlns:a16="http://schemas.microsoft.com/office/drawing/2014/main" id="{D063C55F-DD39-A6EC-EF9E-A6A07E75CF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95240" y="2293411"/>
            <a:ext cx="914400" cy="914400"/>
          </a:xfrm>
          <a:prstGeom prst="rect">
            <a:avLst/>
          </a:prstGeom>
        </p:spPr>
      </p:pic>
      <p:pic>
        <p:nvPicPr>
          <p:cNvPr id="20" name="Grafik 19" descr="Schlüssel mit einfarbiger Füllung">
            <a:extLst>
              <a:ext uri="{FF2B5EF4-FFF2-40B4-BE49-F238E27FC236}">
                <a16:creationId xmlns:a16="http://schemas.microsoft.com/office/drawing/2014/main" id="{ACC03421-3EFF-D72A-675C-78AE88AC75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95240" y="928375"/>
            <a:ext cx="914400" cy="914400"/>
          </a:xfrm>
          <a:prstGeom prst="rect">
            <a:avLst/>
          </a:prstGeom>
        </p:spPr>
      </p:pic>
      <p:pic>
        <p:nvPicPr>
          <p:cNvPr id="16" name="Grafik 15" descr="Filter mit einfarbiger Füllung">
            <a:extLst>
              <a:ext uri="{FF2B5EF4-FFF2-40B4-BE49-F238E27FC236}">
                <a16:creationId xmlns:a16="http://schemas.microsoft.com/office/drawing/2014/main" id="{24CCCA45-02B7-7AE4-8788-F54B308E8E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95240" y="3681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8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75956-5E21-A8EA-DFB5-ED4556EF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Use-Case-Diagramm</a:t>
            </a:r>
          </a:p>
        </p:txBody>
      </p:sp>
      <p:pic>
        <p:nvPicPr>
          <p:cNvPr id="6" name="Grafik 5" descr="Ein Bild, das Kreis, Mond, Screenshot, Astronomie enthält.&#10;&#10;Automatisch generierte Beschreibung">
            <a:extLst>
              <a:ext uri="{FF2B5EF4-FFF2-40B4-BE49-F238E27FC236}">
                <a16:creationId xmlns:a16="http://schemas.microsoft.com/office/drawing/2014/main" id="{7D3CF6DE-2ACC-5A3E-B397-27991F6C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17" y="759599"/>
            <a:ext cx="5064116" cy="53306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A4E260-04E5-9115-00E7-4C10FC4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Team Spirit</a:t>
            </a: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EF9EB5-DD1F-CAA8-FAD8-09568984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Software Engineering 2</a:t>
            </a:r>
          </a:p>
        </p:txBody>
      </p:sp>
    </p:spTree>
    <p:extLst>
      <p:ext uri="{BB962C8B-B14F-4D97-AF65-F5344CB8AC3E}">
        <p14:creationId xmlns:p14="http://schemas.microsoft.com/office/powerpoint/2010/main" val="91876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5AE89-FE09-6C1D-0FCA-39485B91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User-Story</a:t>
            </a:r>
            <a:br>
              <a:rPr lang="de-DE" dirty="0"/>
            </a:br>
            <a:r>
              <a:rPr lang="de-DE" dirty="0"/>
              <a:t>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98E01-9244-6D85-3CE3-9DF33B5D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C2B48A-7C47-5B2B-7877-C7A12386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56985-A9BE-B0C9-A6FF-52F3792C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4F68EB-53C9-0697-BFD8-770C3CDC2A40}"/>
              </a:ext>
            </a:extLst>
          </p:cNvPr>
          <p:cNvSpPr/>
          <p:nvPr/>
        </p:nvSpPr>
        <p:spPr>
          <a:xfrm>
            <a:off x="3972560" y="1016000"/>
            <a:ext cx="3098800" cy="1554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Unternehmen möchte ich ein Profil anlegen können“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4DDC58-ECAA-F707-7409-2B03B8DF0883}"/>
              </a:ext>
            </a:extLst>
          </p:cNvPr>
          <p:cNvSpPr/>
          <p:nvPr/>
        </p:nvSpPr>
        <p:spPr>
          <a:xfrm>
            <a:off x="7740227" y="2407666"/>
            <a:ext cx="3097109" cy="1595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Unternehmen möchte ich mich beschreiben können“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398A98-6743-2B0A-649D-B8BE9F6BA4EC}"/>
              </a:ext>
            </a:extLst>
          </p:cNvPr>
          <p:cNvSpPr/>
          <p:nvPr/>
        </p:nvSpPr>
        <p:spPr>
          <a:xfrm>
            <a:off x="4138504" y="3840480"/>
            <a:ext cx="3705015" cy="1687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Unternehmen möchte ich potenzielle Arbeitnehmer suchen können“</a:t>
            </a:r>
          </a:p>
        </p:txBody>
      </p:sp>
    </p:spTree>
    <p:extLst>
      <p:ext uri="{BB962C8B-B14F-4D97-AF65-F5344CB8AC3E}">
        <p14:creationId xmlns:p14="http://schemas.microsoft.com/office/powerpoint/2010/main" val="140714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CED7-70DA-83DD-8758-92BC3CE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CC71-D0C4-C96D-FDF5-0AF556F2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User-Story</a:t>
            </a:r>
            <a:br>
              <a:rPr lang="de-DE" dirty="0"/>
            </a:br>
            <a:r>
              <a:rPr lang="de-DE" dirty="0"/>
              <a:t>Studenten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E3A29-589D-F60F-7408-0B06013D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CE30F-836F-512D-555E-9C9A98C1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2AB7E8-607E-9A98-A7C6-27BDB073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100D6C-E00A-B05A-6474-6DF9C92D0B60}"/>
              </a:ext>
            </a:extLst>
          </p:cNvPr>
          <p:cNvSpPr/>
          <p:nvPr/>
        </p:nvSpPr>
        <p:spPr>
          <a:xfrm>
            <a:off x="3972560" y="1016000"/>
            <a:ext cx="3098800" cy="1554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Student möchte ich nach dem Stundenlohn filtern“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3C5380-225A-D7D4-6275-5C5BB9197EA2}"/>
              </a:ext>
            </a:extLst>
          </p:cNvPr>
          <p:cNvSpPr/>
          <p:nvPr/>
        </p:nvSpPr>
        <p:spPr>
          <a:xfrm>
            <a:off x="7740227" y="2407666"/>
            <a:ext cx="3097109" cy="1595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Student möchte ich Jobs favorisieren können“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B55908-884C-785B-79D1-3B95C1F1BAC3}"/>
              </a:ext>
            </a:extLst>
          </p:cNvPr>
          <p:cNvSpPr/>
          <p:nvPr/>
        </p:nvSpPr>
        <p:spPr>
          <a:xfrm>
            <a:off x="4138504" y="3840480"/>
            <a:ext cx="3705015" cy="1687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Student möchte ich die Jobs untereinander und benutzerfreundlich dargestellt bekommen“</a:t>
            </a:r>
          </a:p>
        </p:txBody>
      </p:sp>
    </p:spTree>
    <p:extLst>
      <p:ext uri="{BB962C8B-B14F-4D97-AF65-F5344CB8AC3E}">
        <p14:creationId xmlns:p14="http://schemas.microsoft.com/office/powerpoint/2010/main" val="4169688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05700-7DF4-01E3-8696-26B96863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588CC-E2BE-B443-7C4A-8FB23A44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User-Story</a:t>
            </a:r>
            <a:br>
              <a:rPr lang="de-DE" dirty="0"/>
            </a:br>
            <a:r>
              <a:rPr lang="de-DE" dirty="0"/>
              <a:t>Developer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4ACAB-D024-75BA-5E3B-55FA16D2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9828A-E331-4D3C-9EB0-90D099F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Team Spirit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EB6E9-EDCC-0B04-3948-E477B964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 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6D30EE-ACFA-D3FA-8272-D0145203A8B6}"/>
              </a:ext>
            </a:extLst>
          </p:cNvPr>
          <p:cNvSpPr/>
          <p:nvPr/>
        </p:nvSpPr>
        <p:spPr>
          <a:xfrm>
            <a:off x="3972560" y="1016000"/>
            <a:ext cx="3098800" cy="1554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Entwickler möchte ich eine responsive Web-Anwendung bauen“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858124-1A03-3200-EFBE-8D002B978F36}"/>
              </a:ext>
            </a:extLst>
          </p:cNvPr>
          <p:cNvSpPr/>
          <p:nvPr/>
        </p:nvSpPr>
        <p:spPr>
          <a:xfrm>
            <a:off x="7740227" y="2407666"/>
            <a:ext cx="3097109" cy="1595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Entwickler möchte ich Verschlüsselung implementieren“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D357CF-5488-72B6-C95F-483FD1AA3023}"/>
              </a:ext>
            </a:extLst>
          </p:cNvPr>
          <p:cNvSpPr/>
          <p:nvPr/>
        </p:nvSpPr>
        <p:spPr>
          <a:xfrm>
            <a:off x="4138504" y="3840480"/>
            <a:ext cx="3705015" cy="1687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„Als Entwickler möchte ich ein Profil-Management </a:t>
            </a:r>
            <a:r>
              <a:rPr lang="de-DE" dirty="0" err="1"/>
              <a:t>implementeiren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985011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3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A18DC4-E7EE-FB36-F181-D8C3D643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de-DE"/>
              <a:t>Technische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373C5-D3CD-14EF-F39B-3D124629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de-DE" sz="1500" dirty="0"/>
              <a:t>HR Baumann-Maier: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Speicherung aller persistenten Daten in PostgreSQL-DB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Datenzugriff über DAO/Repository-Pattern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Durchführung von </a:t>
            </a:r>
            <a:r>
              <a:rPr lang="de-DE" sz="1500" dirty="0" err="1"/>
              <a:t>Roundtrip</a:t>
            </a:r>
            <a:r>
              <a:rPr lang="de-DE" sz="1500" dirty="0"/>
              <a:t>-Tests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Analyse und Visualisierung technischer Schulden und Code Smells</a:t>
            </a:r>
          </a:p>
          <a:p>
            <a:r>
              <a:rPr lang="de-DE" sz="1500" dirty="0"/>
              <a:t>HR </a:t>
            </a:r>
            <a:r>
              <a:rPr lang="de-DE" sz="1500" dirty="0" err="1"/>
              <a:t>Kalbers</a:t>
            </a:r>
            <a:r>
              <a:rPr lang="de-DE" sz="1500" dirty="0"/>
              <a:t>: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 err="1"/>
              <a:t>Deployment</a:t>
            </a:r>
            <a:r>
              <a:rPr lang="de-DE" sz="1500" dirty="0"/>
              <a:t> der Anwendung in einem Netzwerk der HABS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Nutzung von </a:t>
            </a:r>
            <a:r>
              <a:rPr lang="de-DE" sz="1500" dirty="0" err="1"/>
              <a:t>GitLab</a:t>
            </a:r>
            <a:r>
              <a:rPr lang="de-DE" sz="1500" dirty="0"/>
              <a:t> mit SCRUM-Master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Umsetzung kritischer Anforderungen wie E-Mail-Benachrichtigungen</a:t>
            </a:r>
          </a:p>
          <a:p>
            <a:r>
              <a:rPr lang="de-DE" sz="1500" dirty="0"/>
              <a:t>Beide:</a:t>
            </a:r>
          </a:p>
          <a:p>
            <a:pPr lvl="1">
              <a:buFont typeface="Symbol" pitchFamily="2" charset="2"/>
              <a:buChar char="-"/>
            </a:pPr>
            <a:r>
              <a:rPr lang="de-DE" sz="1500" dirty="0"/>
              <a:t>Einbeziehung von Stakeholder-Analysen</a:t>
            </a:r>
          </a:p>
        </p:txBody>
      </p: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08238-95F2-6756-23AE-ED11E134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C229F-A79C-68D9-1137-35C1D074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1606" y="6356350"/>
            <a:ext cx="54191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Software Engineering 2</a:t>
            </a:r>
          </a:p>
        </p:txBody>
      </p:sp>
    </p:spTree>
    <p:extLst>
      <p:ext uri="{BB962C8B-B14F-4D97-AF65-F5344CB8AC3E}">
        <p14:creationId xmlns:p14="http://schemas.microsoft.com/office/powerpoint/2010/main" val="10044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FB77A-636E-2D10-BEA6-59F2C6D8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de-DE" sz="3300"/>
              <a:t>Weitere Anforderungen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2E445-3364-AEA7-1DE6-2E7E3212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15977-90F1-ACA1-3E3D-C055672A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126" y="6356350"/>
            <a:ext cx="61136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F2FE5595-C11D-055C-2B89-9D538C9A7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5155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2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4DD13C-E24B-C451-4F85-3DA60711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>
            <a:normAutofit/>
          </a:bodyPr>
          <a:lstStyle/>
          <a:p>
            <a:r>
              <a:rPr lang="de-DE" dirty="0"/>
              <a:t>Erstes </a:t>
            </a:r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Graphic 8" descr="CRM Customer Insights-App">
            <a:extLst>
              <a:ext uri="{FF2B5EF4-FFF2-40B4-BE49-F238E27FC236}">
                <a16:creationId xmlns:a16="http://schemas.microsoft.com/office/drawing/2014/main" id="{D11629AA-1C3B-16FA-DF0E-FA601E6C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35B55-1007-BBC1-BC0C-DDD1E768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- Profilfunktion für Studenten und Unternehmen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- Stellenanzeigen und Jobbörse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- Unternehmensbewertungen und Statistiken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- Login-Sicherheit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FFFF"/>
                </a:solidFill>
              </a:rPr>
              <a:t>- Responsives Webdesign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FE0AB-FA75-F591-67F0-9602365E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771" y="6356350"/>
            <a:ext cx="21448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47933-E617-CA51-3801-A9F621BF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39514" y="6356350"/>
            <a:ext cx="4641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</p:spTree>
    <p:extLst>
      <p:ext uri="{BB962C8B-B14F-4D97-AF65-F5344CB8AC3E}">
        <p14:creationId xmlns:p14="http://schemas.microsoft.com/office/powerpoint/2010/main" val="25150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Ein abstraktes Muster mit Linien und Finanzsymbolen">
            <a:extLst>
              <a:ext uri="{FF2B5EF4-FFF2-40B4-BE49-F238E27FC236}">
                <a16:creationId xmlns:a16="http://schemas.microsoft.com/office/drawing/2014/main" id="{DD535E83-B498-68AB-05C7-9236D05D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446" r="-1" b="4946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9781BC-60BE-EE68-5C44-43D20654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de-DE" sz="2800"/>
              <a:t>Inhaltsverzeichnis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BCB0A-CFA0-3FD3-2805-568D8477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/>
              <a:t>Einführung der Rollen und ihrer Verantwortlichkeiten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Vision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Use-Case Diagramm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User-Story: Unternehmen, Studenten und Developer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Technische Ziele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Weitere Anforderungen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Erstes Product Backlog</a:t>
            </a:r>
          </a:p>
          <a:p>
            <a:pPr>
              <a:buFont typeface="Wingdings" pitchFamily="2" charset="2"/>
              <a:buChar char="§"/>
            </a:pPr>
            <a:r>
              <a:rPr lang="de-DE"/>
              <a:t>Szenarien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7EC6FF-F2B9-94FE-3C4E-F007BFFE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C6166-54A5-D192-0067-BE04A09E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</p:spTree>
    <p:extLst>
      <p:ext uri="{BB962C8B-B14F-4D97-AF65-F5344CB8AC3E}">
        <p14:creationId xmlns:p14="http://schemas.microsoft.com/office/powerpoint/2010/main" val="2665999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1E2996-098C-C141-6257-1ED29202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2927928" cy="512063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Szenario: 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4ADC1-0180-1726-520F-91911264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/>
              <a:t>„Max möchte sich ein Profil anlegen und nach Stellenangeboten suchen, um für seine Abschlussarbeit ein Unternehmen zu finden. Er stößt auf eine interessante Ausschreibung , bewirbt sich direkt über die Plattform (und erhält eine Benachrichtigung zu neuen Angeboten)“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800B1-C710-ED2E-07DD-E7167FA2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5702B-5255-49E7-79A0-2D8B9D12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pic>
        <p:nvPicPr>
          <p:cNvPr id="7" name="Grafik 6" descr="Männliches Profil mit einfarbiger Füllung">
            <a:extLst>
              <a:ext uri="{FF2B5EF4-FFF2-40B4-BE49-F238E27FC236}">
                <a16:creationId xmlns:a16="http://schemas.microsoft.com/office/drawing/2014/main" id="{62886828-A765-57E6-0EC7-042112E33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88" y="29672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64937-7FE4-74DF-2E7F-76F0FC8F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751A87-F779-CD79-3ED1-6F886B22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4DC054-43FE-7557-DF4B-D69C2594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864108"/>
            <a:ext cx="3056462" cy="512063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Szenario: Unternehmen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88EB4-9150-B39F-B342-813E3BA02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56E376-3EAC-5CB9-B17D-0F3342CAF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4148A-A467-BDE6-833C-67F2AAB5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de-DE" dirty="0"/>
              <a:t>„Herr Mustermann sucht nach qualifizierten Studenten für sein Unternehmen. Er durchsucht die Profile, findet passende Kandidaten, lädt diese zu einem Gespräch ein und bewertet sie nach dem Interview.“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D5BD1-A364-0560-1367-B13886A0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6FD7C-0E57-2043-9C37-EBD3B4B4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F9A49-4EE4-CF7F-89A2-FC4E7398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pic>
        <p:nvPicPr>
          <p:cNvPr id="8" name="Grafik 7" descr="Schuljunge mit einfarbiger Füllung">
            <a:extLst>
              <a:ext uri="{FF2B5EF4-FFF2-40B4-BE49-F238E27FC236}">
                <a16:creationId xmlns:a16="http://schemas.microsoft.com/office/drawing/2014/main" id="{8A227D31-B401-A3EA-8743-33F379B5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400" y="2734355"/>
            <a:ext cx="1071789" cy="107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2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9741D3-5443-3E44-5877-0302B560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>
                <a:solidFill>
                  <a:schemeClr val="tx2"/>
                </a:solidFill>
              </a:rPr>
              <a:t>Vielen</a:t>
            </a:r>
            <a:r>
              <a:rPr lang="en-US" sz="5900" spc="-100" dirty="0">
                <a:solidFill>
                  <a:schemeClr val="tx2"/>
                </a:solidFill>
              </a:rPr>
              <a:t> Dank für </a:t>
            </a:r>
            <a:r>
              <a:rPr lang="en-US" sz="5900" spc="-100" dirty="0" err="1">
                <a:solidFill>
                  <a:schemeClr val="tx2"/>
                </a:solidFill>
              </a:rPr>
              <a:t>eure</a:t>
            </a:r>
            <a:r>
              <a:rPr lang="en-US" sz="5900" spc="-100" dirty="0">
                <a:solidFill>
                  <a:schemeClr val="tx2"/>
                </a:solidFill>
              </a:rPr>
              <a:t> </a:t>
            </a:r>
            <a:r>
              <a:rPr lang="en-US" sz="5900" spc="-100" dirty="0" err="1">
                <a:solidFill>
                  <a:schemeClr val="tx2"/>
                </a:solidFill>
              </a:rPr>
              <a:t>Aufmerksamkeit</a:t>
            </a:r>
            <a:endParaRPr lang="en-US" sz="5900" spc="-100" dirty="0">
              <a:solidFill>
                <a:schemeClr val="tx2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200EB-82E0-B48C-9A4E-DBE0DF2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Team Spirit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7A36A-E6EF-3415-E31D-74A7AD0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</p:spTree>
    <p:extLst>
      <p:ext uri="{BB962C8B-B14F-4D97-AF65-F5344CB8AC3E}">
        <p14:creationId xmlns:p14="http://schemas.microsoft.com/office/powerpoint/2010/main" val="238997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10949-10EF-692E-45DE-27838EAD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2701E6-BEFF-73F4-056A-D9076389F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A3503-5C43-CBB7-DA21-23AD6CEB6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CFC2A4-8C46-E0B0-E791-01855BAC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5A0726-DE4B-92F4-C4E4-08E627FC3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AF0F92-09E4-04F4-BAFC-941F60A8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B808CD-8802-48B2-3B7A-E2CD1B5C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819CB-40D0-391D-0064-0C16ED40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User Interface (UI)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(Kevin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Finkelmeyer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</a:rPr>
              <a:t>Design und Umsetzung der Benutzeroberfläche (Front End)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</a:rPr>
              <a:t>Sicherstellung der Benutzerfreundlichkeit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 err="1">
                <a:solidFill>
                  <a:schemeClr val="tx1"/>
                </a:solidFill>
              </a:rPr>
              <a:t>Product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Owner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(PO)  (Tasnim Hanasoglu, Kevin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Finkelmeyer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Definiert und priorisiert Produktanforderungen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Bindegliedzwischen Stakeholder und Team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Usability-Experte (UX)  (Axel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Mitzel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Altina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Kastrati)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Fokus auf Benutzerfreundlichkeit 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Verbesserung der Nutzererfahrung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A1805-3FFF-CA5A-DA8A-AA55746D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F3175-B2A7-88B0-CA50-BF1A9DF1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001E1C-4C1D-EC07-7170-B188EA1CCEC9}"/>
              </a:ext>
            </a:extLst>
          </p:cNvPr>
          <p:cNvSpPr txBox="1"/>
          <p:nvPr/>
        </p:nvSpPr>
        <p:spPr>
          <a:xfrm>
            <a:off x="1747520" y="5885212"/>
            <a:ext cx="3825098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1398DDA-2685-7584-5269-2C90036C7FE0}"/>
              </a:ext>
            </a:extLst>
          </p:cNvPr>
          <p:cNvSpPr txBox="1"/>
          <p:nvPr/>
        </p:nvSpPr>
        <p:spPr>
          <a:xfrm>
            <a:off x="1607758" y="3745385"/>
            <a:ext cx="4955340" cy="2120585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3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A3FD1-4CCA-3399-DCE2-5B7E35278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95BF373-4936-3E6D-468B-6C1E54FB0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AF63E7-A014-2A6A-02C0-6497A7DA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858B-0936-3C1A-FEDD-857C188C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AD8B15-A594-2959-7C27-75B2A3E2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848DA-394E-3C32-C552-3CC11574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F60072-255B-02B2-26A8-1DBC1AFA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BAA29-DFFF-9DFE-A6BA-F146A8D3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User Interface (UI)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(Kevin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Finkelmeyer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</a:rPr>
              <a:t>Design und Umsetzung der Benutzeroberfläche (Front End)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</a:rPr>
              <a:t>Sicherstellung der Benutzerfreundlichkeit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 err="1">
                <a:solidFill>
                  <a:schemeClr val="tx1"/>
                </a:solidFill>
              </a:rPr>
              <a:t>Product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Owner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(PO)  (Tasnim Hanasoglu, Kevin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Finkelmeyer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Definiert und priorisiert Produktanforderungen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Bindegliedzwischen Stakeholder und Team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Usability-Experte (UX)  (Axel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Mitzel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Altina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Kastrati)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Fokus auf Benutzerfreundlichkeit 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Verbesserung der Nutzererfahrung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005E0-229E-9D37-C18C-80C02C46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AC263-4DBF-C3DE-6649-9D47AFE6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3D79155-D595-9CD1-E7B4-3EF02E539494}"/>
              </a:ext>
            </a:extLst>
          </p:cNvPr>
          <p:cNvSpPr txBox="1"/>
          <p:nvPr/>
        </p:nvSpPr>
        <p:spPr>
          <a:xfrm>
            <a:off x="1747520" y="5885212"/>
            <a:ext cx="3825098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6BB2FD-1D16-F70C-0603-5784413B267F}"/>
              </a:ext>
            </a:extLst>
          </p:cNvPr>
          <p:cNvSpPr txBox="1"/>
          <p:nvPr/>
        </p:nvSpPr>
        <p:spPr>
          <a:xfrm>
            <a:off x="1607758" y="4936611"/>
            <a:ext cx="4970324" cy="92935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43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4ED99-F242-27AC-F6F0-F4F7816F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2A05AA-E8CC-B5A8-F1E8-E27E46185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9D0D84-F397-8BAD-E312-429E79D90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D1CD31-B248-8225-AA88-655B147D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1AE778-1B49-EB38-5642-BD9CAB7C5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0CC835-6B9C-A302-C0A0-D3DB4AC6D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205FE-BA3F-01DF-22A9-3562DC9EC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030A1-4107-521C-9097-D5992AAF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</a:rPr>
              <a:t>User Interface (UI)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(Kevin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Finkelmeyer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de-DE" sz="1400" dirty="0">
              <a:solidFill>
                <a:schemeClr val="tx1"/>
              </a:solidFill>
            </a:endParaRP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</a:rPr>
              <a:t>Design und Umsetzung der Benutzeroberfläche (Front End)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</a:rPr>
              <a:t>Sicherstellung der Benutzerfreundlichkeit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 err="1">
                <a:solidFill>
                  <a:schemeClr val="tx1"/>
                </a:solidFill>
              </a:rPr>
              <a:t>Product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Owner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(PO)  (Tasnim Hanasoglu, Kevin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Finkelmeyer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Definiert und priorisiert Produktanforderungen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Bindegliedzwischen Stakeholder und Team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Usability-Experte (UX)  (Axel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Mitzel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Altina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Kastrati)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Fokus auf Benutzerfreundlichkeit 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Verbesserung der Nutzererfahrung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50621-3F1A-0DF5-B977-614DE536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1F3A9-7FEA-9A72-8960-33614FAA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28C0F4-25AE-809A-512C-128AB2DA8753}"/>
              </a:ext>
            </a:extLst>
          </p:cNvPr>
          <p:cNvSpPr txBox="1"/>
          <p:nvPr/>
        </p:nvSpPr>
        <p:spPr>
          <a:xfrm>
            <a:off x="1747520" y="5885212"/>
            <a:ext cx="3825098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4FFAC6-9C49-2EC5-5032-685CDFECDAF5}"/>
              </a:ext>
            </a:extLst>
          </p:cNvPr>
          <p:cNvSpPr txBox="1"/>
          <p:nvPr/>
        </p:nvSpPr>
        <p:spPr>
          <a:xfrm flipV="1">
            <a:off x="1607758" y="5865970"/>
            <a:ext cx="510095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872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FFFB1-C1AC-D64A-1A55-EE5315847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2F77B9-19CE-19F6-2902-FF74ED9E8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205975-917A-B603-FB49-78E34C6D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E74AFF-0FA2-995E-B247-C430A8B3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D366AC-479E-F9B6-DDFC-B6D0EB7DD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16CCF6-F233-C48D-8CD1-27D67D03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A79D26-5D31-EE6E-4F23-4269B2C8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08C3C-C39E-2A17-00BD-0E6393AE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Programmierer / Tester  (Shkodran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Faniq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Dylar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Kanat,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Zerda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Aydin)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Entwicklung von Software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Testen und Qualitätssicherung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Software Architekt 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Rokash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Ramouk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Bakki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Entwurf von Softwarearchitektur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Sicherstellung der Produktqualität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Datenbank-Experte  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Toka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Bahloul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Design und Wartung von Datenbanken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Optimierung der Datenbankleistungen</a:t>
            </a:r>
          </a:p>
          <a:p>
            <a:pP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F09ED-7F0E-0E88-27D8-B49BD2D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7D2F0-ED59-0D12-9498-371432D3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F286BD-F9AB-29E0-F2FA-BC78A671DE73}"/>
              </a:ext>
            </a:extLst>
          </p:cNvPr>
          <p:cNvSpPr txBox="1"/>
          <p:nvPr/>
        </p:nvSpPr>
        <p:spPr>
          <a:xfrm flipV="1">
            <a:off x="1607759" y="6034616"/>
            <a:ext cx="448824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282B19-270B-2FD5-DB89-9E8D8FBF4D4C}"/>
              </a:ext>
            </a:extLst>
          </p:cNvPr>
          <p:cNvSpPr txBox="1"/>
          <p:nvPr/>
        </p:nvSpPr>
        <p:spPr>
          <a:xfrm>
            <a:off x="1607758" y="3778653"/>
            <a:ext cx="4488242" cy="2120585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74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05B26-A263-19AC-44CC-AFAAB1ED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3ECEC1B-416B-ED14-4A78-A5126D8D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4FD2D6-77E7-1FA3-38EF-04CDD3E7D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62E407-17FD-0E52-9CD5-6D4B9A56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54BB7-96B0-940D-F88F-C5C1D7A4B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847FB-4FE9-3308-2B5D-0E4C76CB6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D0911E-2B89-D368-0660-A345DE8C9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8D8EC-37BD-8A42-6297-BCD96A60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Programmierer / Tester  (Shkodran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Faniq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Dylar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Kanat,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Zerda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Aydin)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Entwicklung von Software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Testen und Qualitätssicherung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Software Architekt 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Rokash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Ramouk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Bakki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Entwurf von Softwarearchitektur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Sicherstellung der Produktqualität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Datenbank-Experte  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Toka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Bahloul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Design und Wartung von Datenbanken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Optimierung der Datenbankleistungen</a:t>
            </a:r>
          </a:p>
          <a:p>
            <a:pP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7AE31-92AD-28EB-4B15-58287A6F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4CA91-2741-6F30-8A27-BAE20C46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5B4EDB-A75B-35C2-DDC8-47746EFF19E4}"/>
              </a:ext>
            </a:extLst>
          </p:cNvPr>
          <p:cNvSpPr txBox="1"/>
          <p:nvPr/>
        </p:nvSpPr>
        <p:spPr>
          <a:xfrm flipV="1">
            <a:off x="1607759" y="6034616"/>
            <a:ext cx="448824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659646-C6C6-348A-B9B1-78158D30C8B9}"/>
              </a:ext>
            </a:extLst>
          </p:cNvPr>
          <p:cNvSpPr txBox="1"/>
          <p:nvPr/>
        </p:nvSpPr>
        <p:spPr>
          <a:xfrm>
            <a:off x="1492198" y="4936611"/>
            <a:ext cx="4603802" cy="962627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224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B44B3-4101-33FC-223D-710EE3A7B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C8E4204-4FAD-4F37-FF5C-0A9B7FD14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BF7266-CE79-5493-BD66-E87C9C8B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122B56-19E7-2D46-8DB9-711717C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F88122-7CA4-D22D-C7EF-237F0BB7F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5C3C30-4FF4-8D0F-4302-983E554CE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FDE8A1-AB5B-0946-167B-8775B0E1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16B75-2458-DE00-F4A7-692DE783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Programmierer / Tester  (Shkodran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Faniq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Dylar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Kanat,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Zerda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Aydin)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Entwicklung von Software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Testen und Qualitätssicherung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Software Architekt 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Rokash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Ramouk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Bakki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Entwurf von Softwarearchitektur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Sicherstellung der Produktqualität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Datenbank-Experte  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Toka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Bahloul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Design und Wartung von Datenbanken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Optimierung der Datenbankleistungen</a:t>
            </a:r>
          </a:p>
          <a:p>
            <a:pP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3E2E8-1C85-A15B-87C9-F6FBAAEA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09CF4-9DF6-0B86-FB97-3ECC2F98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9536B6-E21C-B5C4-7EA6-7392098B4408}"/>
              </a:ext>
            </a:extLst>
          </p:cNvPr>
          <p:cNvSpPr txBox="1"/>
          <p:nvPr/>
        </p:nvSpPr>
        <p:spPr>
          <a:xfrm flipV="1">
            <a:off x="1607759" y="6034616"/>
            <a:ext cx="448824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6388F1-2A18-80AF-72DE-788F766F9103}"/>
              </a:ext>
            </a:extLst>
          </p:cNvPr>
          <p:cNvSpPr txBox="1"/>
          <p:nvPr/>
        </p:nvSpPr>
        <p:spPr>
          <a:xfrm>
            <a:off x="1592840" y="5853519"/>
            <a:ext cx="4503159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44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F3277-DEF8-356B-E65D-9BBD2BDCC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7F59841-ACFE-AF1E-E813-BD4B9D506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884342-DA76-4676-4214-0A9DC4422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2CE8E6-0242-AA1A-4795-4C19B9EB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de-DE"/>
              <a:t>Rollen und Verantwortlichkeiten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63E634-34AC-EDD1-ADCB-EEEE20621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6B81C3-120B-E2DC-570B-D458BCE4F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BF49F-4463-78B4-0DD9-55AF62AC1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AD19F-70D7-7BFC-B134-5D00A8E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738507"/>
            <a:ext cx="8983489" cy="35544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Scrum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Master  (Tasnim Hanasoglu, Shkodran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Faniq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Moderation und Leitung des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Scrum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-Prozesses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Beseitigung von Hindernissen im Team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Quality Manager  (Ben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Mbaye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Rakash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Ramouk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Bakki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Sicherstellung der Qualitätsstandards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Durchführung von Test und Überprüfungen (Dokumentation)</a:t>
            </a:r>
          </a:p>
          <a:p>
            <a:pPr>
              <a:buFont typeface="Wingdings" pitchFamily="2" charset="2"/>
              <a:buChar char="§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Prozess Manager(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Zerda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Aydin, </a:t>
            </a:r>
            <a:r>
              <a:rPr lang="de-DE" sz="1400" dirty="0" err="1">
                <a:solidFill>
                  <a:schemeClr val="tx1"/>
                </a:solidFill>
                <a:sym typeface="Wingdings" pitchFamily="2" charset="2"/>
              </a:rPr>
              <a:t>Altina</a:t>
            </a: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 Kastrati)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Optimiert und überwacht Arbeitsabläufe und Prozesse</a:t>
            </a:r>
          </a:p>
          <a:p>
            <a:pPr>
              <a:buFont typeface="Symbol" pitchFamily="2" charset="2"/>
              <a:buChar char="-"/>
            </a:pPr>
            <a:r>
              <a:rPr lang="de-DE" sz="1400" dirty="0">
                <a:solidFill>
                  <a:schemeClr val="tx1"/>
                </a:solidFill>
                <a:sym typeface="Wingdings" pitchFamily="2" charset="2"/>
              </a:rPr>
              <a:t>Sorgt für Effizienzsteigerung und Qualitätsverbesserung</a:t>
            </a:r>
          </a:p>
          <a:p>
            <a:pPr>
              <a:buFont typeface="Wingdings" pitchFamily="2" charset="2"/>
              <a:buChar char="§"/>
            </a:pPr>
            <a:endParaRPr lang="de-DE" sz="14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4FD2D-56FC-D28E-A1FE-D6119895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Team Spirit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AAFF7-EF75-99DB-FF84-31F85CF2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Software Engineering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E50F615-6BE1-7752-7944-AC890F65B2C4}"/>
              </a:ext>
            </a:extLst>
          </p:cNvPr>
          <p:cNvSpPr txBox="1"/>
          <p:nvPr/>
        </p:nvSpPr>
        <p:spPr>
          <a:xfrm flipV="1">
            <a:off x="1607759" y="6034616"/>
            <a:ext cx="4488242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E4F417-D253-3550-8B2E-7959DBED92D6}"/>
              </a:ext>
            </a:extLst>
          </p:cNvPr>
          <p:cNvSpPr txBox="1"/>
          <p:nvPr/>
        </p:nvSpPr>
        <p:spPr>
          <a:xfrm>
            <a:off x="1607758" y="5853519"/>
            <a:ext cx="4867687" cy="45719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BB3EFD-41E3-DBD7-3BE1-E71738F28457}"/>
              </a:ext>
            </a:extLst>
          </p:cNvPr>
          <p:cNvSpPr txBox="1"/>
          <p:nvPr/>
        </p:nvSpPr>
        <p:spPr>
          <a:xfrm>
            <a:off x="1607758" y="3778653"/>
            <a:ext cx="4904802" cy="2120585"/>
          </a:xfrm>
          <a:prstGeom prst="rect">
            <a:avLst/>
          </a:prstGeom>
          <a:solidFill>
            <a:srgbClr val="E8E8E8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48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1008</Words>
  <Application>Microsoft Macintosh PowerPoint</Application>
  <PresentationFormat>Breitbild</PresentationFormat>
  <Paragraphs>194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Aptos</vt:lpstr>
      <vt:lpstr>Arial</vt:lpstr>
      <vt:lpstr>Corbel</vt:lpstr>
      <vt:lpstr>Symbol</vt:lpstr>
      <vt:lpstr>Wingdings</vt:lpstr>
      <vt:lpstr>Wingdings 2</vt:lpstr>
      <vt:lpstr>Rahmen</vt:lpstr>
      <vt:lpstr>Team Spirit</vt:lpstr>
      <vt:lpstr>Inhaltsverzeichnis </vt:lpstr>
      <vt:lpstr>Rollen und Verantwortlichkeiten</vt:lpstr>
      <vt:lpstr>Rollen und Verantwortlichkeiten</vt:lpstr>
      <vt:lpstr>Rollen und Verantwortlichkeiten</vt:lpstr>
      <vt:lpstr>Rollen und Verantwortlichkeiten</vt:lpstr>
      <vt:lpstr>Rollen und Verantwortlichkeiten</vt:lpstr>
      <vt:lpstr>Rollen und Verantwortlichkeiten</vt:lpstr>
      <vt:lpstr>Rollen und Verantwortlichkeiten</vt:lpstr>
      <vt:lpstr>Rollen und Verantwortlichkeiten</vt:lpstr>
      <vt:lpstr>Rollen und Verantwortlichkeiten</vt:lpstr>
      <vt:lpstr>Vision </vt:lpstr>
      <vt:lpstr>Use-Case-Diagramm</vt:lpstr>
      <vt:lpstr>User-Story Unternehmen</vt:lpstr>
      <vt:lpstr>User-Story Studenten</vt:lpstr>
      <vt:lpstr>User-Story Developer</vt:lpstr>
      <vt:lpstr>Technische Ziele</vt:lpstr>
      <vt:lpstr>Weitere Anforderungen </vt:lpstr>
      <vt:lpstr>Erstes Product Backlog</vt:lpstr>
      <vt:lpstr>Szenario: Student</vt:lpstr>
      <vt:lpstr>Szenario: Unternehmen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Tasnim Hanasoglu</dc:creator>
  <cp:lastModifiedBy>Tasnim Hanasoglu</cp:lastModifiedBy>
  <cp:revision>34</cp:revision>
  <dcterms:created xsi:type="dcterms:W3CDTF">2024-10-25T05:31:34Z</dcterms:created>
  <dcterms:modified xsi:type="dcterms:W3CDTF">2024-10-27T06:28:27Z</dcterms:modified>
</cp:coreProperties>
</file>