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4"/>
  </p:notesMasterIdLst>
  <p:handoutMasterIdLst>
    <p:handoutMasterId r:id="rId35"/>
  </p:handoutMasterIdLst>
  <p:sldIdLst>
    <p:sldId id="265" r:id="rId2"/>
    <p:sldId id="310" r:id="rId3"/>
    <p:sldId id="320" r:id="rId4"/>
    <p:sldId id="326" r:id="rId5"/>
    <p:sldId id="327" r:id="rId6"/>
    <p:sldId id="329" r:id="rId7"/>
    <p:sldId id="328" r:id="rId8"/>
    <p:sldId id="321" r:id="rId9"/>
    <p:sldId id="322" r:id="rId10"/>
    <p:sldId id="323" r:id="rId11"/>
    <p:sldId id="324" r:id="rId12"/>
    <p:sldId id="325" r:id="rId13"/>
    <p:sldId id="330" r:id="rId14"/>
    <p:sldId id="331" r:id="rId15"/>
    <p:sldId id="340" r:id="rId16"/>
    <p:sldId id="341" r:id="rId17"/>
    <p:sldId id="343" r:id="rId18"/>
    <p:sldId id="342" r:id="rId19"/>
    <p:sldId id="344" r:id="rId20"/>
    <p:sldId id="336" r:id="rId21"/>
    <p:sldId id="345" r:id="rId22"/>
    <p:sldId id="346" r:id="rId23"/>
    <p:sldId id="337" r:id="rId24"/>
    <p:sldId id="347" r:id="rId25"/>
    <p:sldId id="338" r:id="rId26"/>
    <p:sldId id="348" r:id="rId27"/>
    <p:sldId id="353" r:id="rId28"/>
    <p:sldId id="354" r:id="rId29"/>
    <p:sldId id="355" r:id="rId30"/>
    <p:sldId id="349" r:id="rId31"/>
    <p:sldId id="350" r:id="rId32"/>
    <p:sldId id="351" r:id="rId33"/>
  </p:sldIdLst>
  <p:sldSz cx="12188825"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9" autoAdjust="0"/>
    <p:restoredTop sz="86421" autoAdjust="0"/>
  </p:normalViewPr>
  <p:slideViewPr>
    <p:cSldViewPr showGuides="1">
      <p:cViewPr varScale="1">
        <p:scale>
          <a:sx n="52" d="100"/>
          <a:sy n="52" d="100"/>
        </p:scale>
        <p:origin x="61" y="60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9/23/2021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9/23/2021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3A93-D08B-4A8E-B354-D7C561191F06}"/>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1FAB2335-18F3-4F49-8A55-4587A4CB036F}"/>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22D7DB-242F-4E84-8D84-E36DEB308449}"/>
              </a:ext>
            </a:extLst>
          </p:cNvPr>
          <p:cNvSpPr>
            <a:spLocks noGrp="1"/>
          </p:cNvSpPr>
          <p:nvPr>
            <p:ph type="dt" sz="half" idx="10"/>
          </p:nvPr>
        </p:nvSpPr>
        <p:spPr/>
        <p:txBody>
          <a:bodyPr/>
          <a:lstStyle/>
          <a:p>
            <a:fld id="{302E448E-C308-4436-BE56-AB5FD7319384}" type="datetimeFigureOut">
              <a:rPr lang="en-US" smtClean="0"/>
              <a:t>9/23/2021</a:t>
            </a:fld>
            <a:endParaRPr lang="en-US"/>
          </a:p>
        </p:txBody>
      </p:sp>
      <p:sp>
        <p:nvSpPr>
          <p:cNvPr id="5" name="Footer Placeholder 4">
            <a:extLst>
              <a:ext uri="{FF2B5EF4-FFF2-40B4-BE49-F238E27FC236}">
                <a16:creationId xmlns:a16="http://schemas.microsoft.com/office/drawing/2014/main" id="{9EBD7D32-50D4-4E6C-9BF0-B5BBCCA18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FCAEC-DA58-4261-BB18-1A8070E9FBB1}"/>
              </a:ext>
            </a:extLst>
          </p:cNvPr>
          <p:cNvSpPr>
            <a:spLocks noGrp="1"/>
          </p:cNvSpPr>
          <p:nvPr>
            <p:ph type="sldNum" sz="quarter" idx="12"/>
          </p:nvPr>
        </p:nvSpPr>
        <p:spPr/>
        <p:txBody>
          <a:bodyPr/>
          <a:lstStyle/>
          <a:p>
            <a:fld id="{A291AA40-400B-43F0-81FC-217554294CBD}" type="slidenum">
              <a:rPr lang="en-US" smtClean="0"/>
              <a:t>‹#›</a:t>
            </a:fld>
            <a:endParaRPr lang="en-US"/>
          </a:p>
        </p:txBody>
      </p:sp>
    </p:spTree>
    <p:extLst>
      <p:ext uri="{BB962C8B-B14F-4D97-AF65-F5344CB8AC3E}">
        <p14:creationId xmlns:p14="http://schemas.microsoft.com/office/powerpoint/2010/main" val="370976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55F42-3AEE-4AA8-8EF7-112B29B0AF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AE7FCA-EFCC-4809-90B9-6555B537BB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BF7F9-2ED6-4565-914A-27DAD4DF1239}"/>
              </a:ext>
            </a:extLst>
          </p:cNvPr>
          <p:cNvSpPr>
            <a:spLocks noGrp="1"/>
          </p:cNvSpPr>
          <p:nvPr>
            <p:ph type="dt" sz="half" idx="10"/>
          </p:nvPr>
        </p:nvSpPr>
        <p:spPr/>
        <p:txBody>
          <a:bodyPr/>
          <a:lstStyle/>
          <a:p>
            <a:fld id="{03F41C87-7AD9-4845-A077-840E4A0F3F06}" type="datetimeFigureOut">
              <a:rPr lang="en-US" smtClean="0"/>
              <a:t>9/23/2021</a:t>
            </a:fld>
            <a:endParaRPr lang="en-US"/>
          </a:p>
        </p:txBody>
      </p:sp>
      <p:sp>
        <p:nvSpPr>
          <p:cNvPr id="5" name="Footer Placeholder 4">
            <a:extLst>
              <a:ext uri="{FF2B5EF4-FFF2-40B4-BE49-F238E27FC236}">
                <a16:creationId xmlns:a16="http://schemas.microsoft.com/office/drawing/2014/main" id="{598FDE20-EC82-4AE8-BAE7-75356BDE0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478B3-3F5E-4E1B-91B2-36A57F40C051}"/>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00452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A411A-854E-45A1-A69F-20187D664C87}"/>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88B56E-D4E0-4520-8B3B-B14AA8D095CE}"/>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987B8-79D9-4914-933B-0E94B23AFBFB}"/>
              </a:ext>
            </a:extLst>
          </p:cNvPr>
          <p:cNvSpPr>
            <a:spLocks noGrp="1"/>
          </p:cNvSpPr>
          <p:nvPr>
            <p:ph type="dt" sz="half" idx="10"/>
          </p:nvPr>
        </p:nvSpPr>
        <p:spPr/>
        <p:txBody>
          <a:bodyPr/>
          <a:lstStyle/>
          <a:p>
            <a:fld id="{03F41C87-7AD9-4845-A077-840E4A0F3F06}" type="datetimeFigureOut">
              <a:rPr lang="en-US" smtClean="0"/>
              <a:t>9/23/2021</a:t>
            </a:fld>
            <a:endParaRPr lang="en-US"/>
          </a:p>
        </p:txBody>
      </p:sp>
      <p:sp>
        <p:nvSpPr>
          <p:cNvPr id="5" name="Footer Placeholder 4">
            <a:extLst>
              <a:ext uri="{FF2B5EF4-FFF2-40B4-BE49-F238E27FC236}">
                <a16:creationId xmlns:a16="http://schemas.microsoft.com/office/drawing/2014/main" id="{83788A07-3B33-46D5-A959-9887B8E86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13262-B2E9-4E15-BBAB-FEE30C1FDEFB}"/>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30360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2AA-477C-457F-8667-3D13431A3D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E9246-2A84-49E8-81EE-DEDC1AB22C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F0F8A-7210-4915-BE88-73665B4D00B3}"/>
              </a:ext>
            </a:extLst>
          </p:cNvPr>
          <p:cNvSpPr>
            <a:spLocks noGrp="1"/>
          </p:cNvSpPr>
          <p:nvPr>
            <p:ph type="dt" sz="half" idx="10"/>
          </p:nvPr>
        </p:nvSpPr>
        <p:spPr/>
        <p:txBody>
          <a:bodyPr/>
          <a:lstStyle/>
          <a:p>
            <a:fld id="{03F41C87-7AD9-4845-A077-840E4A0F3F06}" type="datetimeFigureOut">
              <a:rPr lang="en-US" smtClean="0"/>
              <a:t>9/23/2021</a:t>
            </a:fld>
            <a:endParaRPr lang="en-US"/>
          </a:p>
        </p:txBody>
      </p:sp>
      <p:sp>
        <p:nvSpPr>
          <p:cNvPr id="5" name="Footer Placeholder 4">
            <a:extLst>
              <a:ext uri="{FF2B5EF4-FFF2-40B4-BE49-F238E27FC236}">
                <a16:creationId xmlns:a16="http://schemas.microsoft.com/office/drawing/2014/main" id="{1BF4EDDC-C1E4-4548-82B3-BEB272B206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1B5238-797D-434A-86C4-AA489ACBA988}"/>
              </a:ext>
            </a:extLst>
          </p:cNvPr>
          <p:cNvSpPr>
            <a:spLocks noGrp="1"/>
          </p:cNvSpPr>
          <p:nvPr>
            <p:ph type="sldNum" sz="quarter" idx="12"/>
          </p:nvPr>
        </p:nvSpPr>
        <p:spPr/>
        <p:txBody>
          <a:bodyPr/>
          <a:lstStyle/>
          <a:p>
            <a:fld id="{2A013F82-EE5E-44EE-A61D-E31C6657F26F}" type="slidenum">
              <a:rPr lang="en-US" smtClean="0"/>
              <a:t>‹#›</a:t>
            </a:fld>
            <a:endParaRPr lang="en-US"/>
          </a:p>
        </p:txBody>
      </p:sp>
      <p:pic>
        <p:nvPicPr>
          <p:cNvPr id="8" name="Picture 7" descr="The decorative footer includes, on the left, the text: &quot;The National Academies of Sciences, Engineering, Medicine.&quot;  On the right the text reads: &quot;Transportation Research Board&quot; - above which rests the Board's logo, composed of an uppercase TRB bordered by a black rectangle.">
            <a:extLst>
              <a:ext uri="{FF2B5EF4-FFF2-40B4-BE49-F238E27FC236}">
                <a16:creationId xmlns:a16="http://schemas.microsoft.com/office/drawing/2014/main" id="{E9C31898-7FE5-451D-88E4-CCFD9F49F099}"/>
              </a:ext>
            </a:extLst>
          </p:cNvPr>
          <p:cNvPicPr>
            <a:picLocks noChangeAspect="1"/>
          </p:cNvPicPr>
          <p:nvPr userDrawn="1"/>
        </p:nvPicPr>
        <p:blipFill>
          <a:blip r:embed="rId2"/>
          <a:stretch>
            <a:fillRect/>
          </a:stretch>
        </p:blipFill>
        <p:spPr>
          <a:xfrm>
            <a:off x="2178329" y="6158337"/>
            <a:ext cx="8128000" cy="669073"/>
          </a:xfrm>
          <a:prstGeom prst="rect">
            <a:avLst/>
          </a:prstGeom>
        </p:spPr>
      </p:pic>
    </p:spTree>
    <p:extLst>
      <p:ext uri="{BB962C8B-B14F-4D97-AF65-F5344CB8AC3E}">
        <p14:creationId xmlns:p14="http://schemas.microsoft.com/office/powerpoint/2010/main" val="14043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E09B-E8DE-4F4E-8B78-450FD4A49E85}"/>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CEDC43FB-1896-4134-9FC8-178E6A70F5E1}"/>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23A3FE-372E-4025-B812-37B19C76F95B}"/>
              </a:ext>
            </a:extLst>
          </p:cNvPr>
          <p:cNvSpPr>
            <a:spLocks noGrp="1"/>
          </p:cNvSpPr>
          <p:nvPr>
            <p:ph type="dt" sz="half" idx="10"/>
          </p:nvPr>
        </p:nvSpPr>
        <p:spPr/>
        <p:txBody>
          <a:bodyPr/>
          <a:lstStyle/>
          <a:p>
            <a:fld id="{03F41C87-7AD9-4845-A077-840E4A0F3F06}" type="datetimeFigureOut">
              <a:rPr lang="en-US" smtClean="0"/>
              <a:t>9/23/2021</a:t>
            </a:fld>
            <a:endParaRPr lang="en-US"/>
          </a:p>
        </p:txBody>
      </p:sp>
      <p:sp>
        <p:nvSpPr>
          <p:cNvPr id="5" name="Footer Placeholder 4">
            <a:extLst>
              <a:ext uri="{FF2B5EF4-FFF2-40B4-BE49-F238E27FC236}">
                <a16:creationId xmlns:a16="http://schemas.microsoft.com/office/drawing/2014/main" id="{616EBD1B-EBA5-4552-B76B-6117A7920B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0B253C-869F-47CA-B497-21DD4017AE10}"/>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74544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3D2F-27BE-4CFE-B1B4-8557A8715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222FE-F11F-4566-A574-EF7843CC5476}"/>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AE8CA3-727C-409C-9E8D-4D6C5666D277}"/>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B17BA8-A082-4D83-93FC-35CD8D4647BE}"/>
              </a:ext>
            </a:extLst>
          </p:cNvPr>
          <p:cNvSpPr>
            <a:spLocks noGrp="1"/>
          </p:cNvSpPr>
          <p:nvPr>
            <p:ph type="dt" sz="half" idx="10"/>
          </p:nvPr>
        </p:nvSpPr>
        <p:spPr/>
        <p:txBody>
          <a:bodyPr/>
          <a:lstStyle/>
          <a:p>
            <a:fld id="{03F41C87-7AD9-4845-A077-840E4A0F3F06}" type="datetimeFigureOut">
              <a:rPr lang="en-US" smtClean="0"/>
              <a:t>9/23/2021</a:t>
            </a:fld>
            <a:endParaRPr lang="en-US"/>
          </a:p>
        </p:txBody>
      </p:sp>
      <p:sp>
        <p:nvSpPr>
          <p:cNvPr id="6" name="Footer Placeholder 5">
            <a:extLst>
              <a:ext uri="{FF2B5EF4-FFF2-40B4-BE49-F238E27FC236}">
                <a16:creationId xmlns:a16="http://schemas.microsoft.com/office/drawing/2014/main" id="{8EDD86A9-B5F2-4464-9654-CFBB443CFE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A71CAA-318A-4C3D-9A30-EA1817FCBDD5}"/>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54843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9F76-8730-44C6-A2B0-8DDD841A1C49}"/>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0AF0DF-F884-4BF3-82E5-C30D81F44982}"/>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1FF2B-AED3-42F7-A7A3-FFA5E624E657}"/>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F46ACD-B2FD-433D-BC07-AB3C787F75BF}"/>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BBAB2-B2AB-4E08-B01F-85A36E3D9F3D}"/>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FBFBCF-EA6C-418E-9467-A8B2452C72A7}"/>
              </a:ext>
            </a:extLst>
          </p:cNvPr>
          <p:cNvSpPr>
            <a:spLocks noGrp="1"/>
          </p:cNvSpPr>
          <p:nvPr>
            <p:ph type="dt" sz="half" idx="10"/>
          </p:nvPr>
        </p:nvSpPr>
        <p:spPr/>
        <p:txBody>
          <a:bodyPr/>
          <a:lstStyle/>
          <a:p>
            <a:fld id="{03F41C87-7AD9-4845-A077-840E4A0F3F06}" type="datetimeFigureOut">
              <a:rPr lang="en-US" smtClean="0"/>
              <a:t>9/23/2021</a:t>
            </a:fld>
            <a:endParaRPr lang="en-US"/>
          </a:p>
        </p:txBody>
      </p:sp>
      <p:sp>
        <p:nvSpPr>
          <p:cNvPr id="8" name="Footer Placeholder 7">
            <a:extLst>
              <a:ext uri="{FF2B5EF4-FFF2-40B4-BE49-F238E27FC236}">
                <a16:creationId xmlns:a16="http://schemas.microsoft.com/office/drawing/2014/main" id="{B50E5689-5AC1-4798-A090-355CDF791D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1563D4C-B044-4A94-918C-75931E69F507}"/>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86452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7936-6FD3-4678-9FE0-73BB2BCA4E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1F935-16DA-4C41-8C2F-C0C7607A4E48}"/>
              </a:ext>
            </a:extLst>
          </p:cNvPr>
          <p:cNvSpPr>
            <a:spLocks noGrp="1"/>
          </p:cNvSpPr>
          <p:nvPr>
            <p:ph type="dt" sz="half" idx="10"/>
          </p:nvPr>
        </p:nvSpPr>
        <p:spPr/>
        <p:txBody>
          <a:bodyPr/>
          <a:lstStyle/>
          <a:p>
            <a:fld id="{03F41C87-7AD9-4845-A077-840E4A0F3F06}" type="datetimeFigureOut">
              <a:rPr lang="en-US" smtClean="0"/>
              <a:t>9/23/2021</a:t>
            </a:fld>
            <a:endParaRPr lang="en-US"/>
          </a:p>
        </p:txBody>
      </p:sp>
      <p:sp>
        <p:nvSpPr>
          <p:cNvPr id="4" name="Footer Placeholder 3">
            <a:extLst>
              <a:ext uri="{FF2B5EF4-FFF2-40B4-BE49-F238E27FC236}">
                <a16:creationId xmlns:a16="http://schemas.microsoft.com/office/drawing/2014/main" id="{E4AFCD31-69FF-4D6F-ADD3-ADC7E82C73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94BA60-5B53-4FD0-9190-B77075D057C2}"/>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21836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5BF0A-EE77-4654-B730-1B19041F42D8}"/>
              </a:ext>
            </a:extLst>
          </p:cNvPr>
          <p:cNvSpPr>
            <a:spLocks noGrp="1"/>
          </p:cNvSpPr>
          <p:nvPr>
            <p:ph type="dt" sz="half" idx="10"/>
          </p:nvPr>
        </p:nvSpPr>
        <p:spPr/>
        <p:txBody>
          <a:bodyPr/>
          <a:lstStyle/>
          <a:p>
            <a:fld id="{03F41C87-7AD9-4845-A077-840E4A0F3F06}" type="datetimeFigureOut">
              <a:rPr lang="en-US" smtClean="0"/>
              <a:t>9/23/2021</a:t>
            </a:fld>
            <a:endParaRPr lang="en-US"/>
          </a:p>
        </p:txBody>
      </p:sp>
      <p:sp>
        <p:nvSpPr>
          <p:cNvPr id="3" name="Footer Placeholder 2">
            <a:extLst>
              <a:ext uri="{FF2B5EF4-FFF2-40B4-BE49-F238E27FC236}">
                <a16:creationId xmlns:a16="http://schemas.microsoft.com/office/drawing/2014/main" id="{35FCA126-94B4-49F7-84C8-C179EF7152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F0F98A-3F5E-4A40-8CA6-C7547C6E7E2B}"/>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97801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F330-1EEC-4990-97DA-E6189BDE6C86}"/>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CB2E94F2-F7C2-4DE7-BF08-5D274B0365F1}"/>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83063-E459-44FE-89D3-87D4F5706B56}"/>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355AE-44C7-4EB7-8C03-454211ADF636}"/>
              </a:ext>
            </a:extLst>
          </p:cNvPr>
          <p:cNvSpPr>
            <a:spLocks noGrp="1"/>
          </p:cNvSpPr>
          <p:nvPr>
            <p:ph type="dt" sz="half" idx="10"/>
          </p:nvPr>
        </p:nvSpPr>
        <p:spPr/>
        <p:txBody>
          <a:bodyPr/>
          <a:lstStyle/>
          <a:p>
            <a:fld id="{03F41C87-7AD9-4845-A077-840E4A0F3F06}" type="datetimeFigureOut">
              <a:rPr lang="en-US" smtClean="0"/>
              <a:t>9/23/2021</a:t>
            </a:fld>
            <a:endParaRPr lang="en-US"/>
          </a:p>
        </p:txBody>
      </p:sp>
      <p:sp>
        <p:nvSpPr>
          <p:cNvPr id="6" name="Footer Placeholder 5">
            <a:extLst>
              <a:ext uri="{FF2B5EF4-FFF2-40B4-BE49-F238E27FC236}">
                <a16:creationId xmlns:a16="http://schemas.microsoft.com/office/drawing/2014/main" id="{563F2B81-F9E7-40D9-8006-C3E42327D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F7029-F2FB-4D55-A938-97588390E343}"/>
              </a:ext>
            </a:extLst>
          </p:cNvPr>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18067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00E9-2AC2-4EFB-B7D9-4C0AB25696C9}"/>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087EFF4C-51B4-4B14-A24D-3D1555E1D1F6}"/>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E804EAE6-6954-4BA6-8B9B-241D595A67AE}"/>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3291F-62DA-430C-BA0B-C49E957E1612}"/>
              </a:ext>
            </a:extLst>
          </p:cNvPr>
          <p:cNvSpPr>
            <a:spLocks noGrp="1"/>
          </p:cNvSpPr>
          <p:nvPr>
            <p:ph type="dt" sz="half" idx="10"/>
          </p:nvPr>
        </p:nvSpPr>
        <p:spPr/>
        <p:txBody>
          <a:bodyPr/>
          <a:lstStyle/>
          <a:p>
            <a:fld id="{03F41C87-7AD9-4845-A077-840E4A0F3F06}" type="datetimeFigureOut">
              <a:rPr lang="en-US" smtClean="0"/>
              <a:pPr/>
              <a:t>9/23/2021</a:t>
            </a:fld>
            <a:endParaRPr lang="en-US"/>
          </a:p>
        </p:txBody>
      </p:sp>
      <p:sp>
        <p:nvSpPr>
          <p:cNvPr id="6" name="Footer Placeholder 5">
            <a:extLst>
              <a:ext uri="{FF2B5EF4-FFF2-40B4-BE49-F238E27FC236}">
                <a16:creationId xmlns:a16="http://schemas.microsoft.com/office/drawing/2014/main" id="{C6B0D497-F48B-49E3-A4E8-4433CE90DD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621FAC-B680-43E6-B8C0-2A59653A83B3}"/>
              </a:ext>
            </a:extLst>
          </p:cNvPr>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40885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A430C4-94E7-454E-9C06-6DDEDCF647C6}"/>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15D7BB-7497-44FB-A73E-C2CAEFD1F5EF}"/>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A5C25-EF54-4829-A982-73B75A2375D0}"/>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41C87-7AD9-4845-A077-840E4A0F3F06}" type="datetimeFigureOut">
              <a:rPr lang="en-US" smtClean="0"/>
              <a:pPr/>
              <a:t>9/23/2021</a:t>
            </a:fld>
            <a:endParaRPr lang="en-US"/>
          </a:p>
        </p:txBody>
      </p:sp>
      <p:sp>
        <p:nvSpPr>
          <p:cNvPr id="5" name="Footer Placeholder 4">
            <a:extLst>
              <a:ext uri="{FF2B5EF4-FFF2-40B4-BE49-F238E27FC236}">
                <a16:creationId xmlns:a16="http://schemas.microsoft.com/office/drawing/2014/main" id="{1EC01518-F351-48C1-AF91-0347F2F97E1A}"/>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3891EBB-D70D-46E3-9FEE-E9578F4E79E3}"/>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3328331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70012" y="2819400"/>
            <a:ext cx="9448800" cy="2895600"/>
          </a:xfrm>
        </p:spPr>
        <p:txBody>
          <a:bodyPr anchor="b">
            <a:normAutofit fontScale="90000"/>
          </a:bodyPr>
          <a:lstStyle/>
          <a:p>
            <a:pPr algn="ctr"/>
            <a:r>
              <a:rPr lang="en-US" sz="6600" dirty="0"/>
              <a:t>Technical Feasibility of a Wheelchair Securement Concept for Airline Travel: A Preliminary Assessment</a:t>
            </a:r>
          </a:p>
        </p:txBody>
      </p:sp>
      <p:pic>
        <p:nvPicPr>
          <p:cNvPr id="5" name="Picture 4" descr="A header above the presentation title reads: &quot;The National Academies of Sciences, Engineering, Medicine.&quot;">
            <a:extLst>
              <a:ext uri="{FF2B5EF4-FFF2-40B4-BE49-F238E27FC236}">
                <a16:creationId xmlns:a16="http://schemas.microsoft.com/office/drawing/2014/main" id="{3FA69430-A411-4F8E-8D6F-326860D10F46}"/>
              </a:ext>
            </a:extLst>
          </p:cNvPr>
          <p:cNvPicPr>
            <a:picLocks noChangeAspect="1"/>
          </p:cNvPicPr>
          <p:nvPr/>
        </p:nvPicPr>
        <p:blipFill>
          <a:blip r:embed="rId2"/>
          <a:stretch>
            <a:fillRect/>
          </a:stretch>
        </p:blipFill>
        <p:spPr>
          <a:xfrm>
            <a:off x="3198812" y="457200"/>
            <a:ext cx="5791200" cy="1019175"/>
          </a:xfrm>
          <a:prstGeom prst="rect">
            <a:avLst/>
          </a:prstGeom>
        </p:spPr>
      </p:pic>
      <p:pic>
        <p:nvPicPr>
          <p:cNvPr id="4" name="Picture 3" descr="This decorative footer includes, on the left, the text: &quot;The National Academies of Sciences, Engineering, Medicine.&quot;  On the right the text reads: &quot;Transportation Research Board&quot; - above which rests the Board's logo, composed of an uppercase TRB bordered by a black rectangle.  This footer appears on every slide, but is marked as decorative and hidden from assistive technology on subsequent slides.">
            <a:extLst>
              <a:ext uri="{FF2B5EF4-FFF2-40B4-BE49-F238E27FC236}">
                <a16:creationId xmlns:a16="http://schemas.microsoft.com/office/drawing/2014/main" id="{5F0306E9-825A-4524-AEDC-229ACBCD8110}"/>
              </a:ext>
            </a:extLst>
          </p:cNvPr>
          <p:cNvPicPr>
            <a:picLocks noChangeAspect="1"/>
          </p:cNvPicPr>
          <p:nvPr/>
        </p:nvPicPr>
        <p:blipFill>
          <a:blip r:embed="rId3"/>
          <a:stretch>
            <a:fillRect/>
          </a:stretch>
        </p:blipFill>
        <p:spPr>
          <a:xfrm>
            <a:off x="2178329" y="6158337"/>
            <a:ext cx="8128000" cy="669073"/>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Technical Considerations</a:t>
            </a:r>
          </a:p>
        </p:txBody>
      </p:sp>
      <p:sp>
        <p:nvSpPr>
          <p:cNvPr id="14" name="Content Placeholder 13"/>
          <p:cNvSpPr>
            <a:spLocks noGrp="1"/>
          </p:cNvSpPr>
          <p:nvPr>
            <p:ph idx="1"/>
          </p:nvPr>
        </p:nvSpPr>
        <p:spPr/>
        <p:txBody>
          <a:bodyPr/>
          <a:lstStyle/>
          <a:p>
            <a:pPr marL="0" indent="0">
              <a:buNone/>
            </a:pPr>
            <a:r>
              <a:rPr lang="en-US" dirty="0"/>
              <a:t>•	Whether airplanes common to airline service have enough doorway and interior space for entering, exiting, and performing necessary maneuvers;</a:t>
            </a:r>
          </a:p>
          <a:p>
            <a:pPr marL="0" indent="0">
              <a:buNone/>
            </a:pPr>
            <a:r>
              <a:rPr lang="en-US" dirty="0"/>
              <a:t>•	Whether an airplane floor and its structure can accommodate the loadings; and</a:t>
            </a:r>
          </a:p>
          <a:p>
            <a:pPr marL="0" indent="0">
              <a:buNone/>
            </a:pPr>
            <a:r>
              <a:rPr lang="en-US" dirty="0"/>
              <a:t>•	Whether a secured personal WC can meet the crashworthiness, occupant injury protection, and other relevant air transportation safety requirements of the FAA.</a:t>
            </a:r>
          </a:p>
        </p:txBody>
      </p:sp>
    </p:spTree>
    <p:extLst>
      <p:ext uri="{BB962C8B-B14F-4D97-AF65-F5344CB8AC3E}">
        <p14:creationId xmlns:p14="http://schemas.microsoft.com/office/powerpoint/2010/main" val="419357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Report Organization</a:t>
            </a:r>
          </a:p>
        </p:txBody>
      </p:sp>
      <p:sp>
        <p:nvSpPr>
          <p:cNvPr id="14" name="Content Placeholder 13"/>
          <p:cNvSpPr>
            <a:spLocks noGrp="1"/>
          </p:cNvSpPr>
          <p:nvPr>
            <p:ph idx="1"/>
          </p:nvPr>
        </p:nvSpPr>
        <p:spPr>
          <a:xfrm>
            <a:off x="1522413" y="1904999"/>
            <a:ext cx="9134391" cy="4724401"/>
          </a:xfrm>
        </p:spPr>
        <p:txBody>
          <a:bodyPr>
            <a:normAutofit/>
          </a:bodyPr>
          <a:lstStyle/>
          <a:p>
            <a:pPr marL="0" indent="0">
              <a:buNone/>
            </a:pPr>
            <a:r>
              <a:rPr lang="en-US" sz="1600" dirty="0"/>
              <a:t>Chapter 1 Introduction </a:t>
            </a:r>
          </a:p>
          <a:p>
            <a:pPr marL="0" indent="0">
              <a:buNone/>
            </a:pPr>
            <a:r>
              <a:rPr lang="en-US" sz="1600" dirty="0"/>
              <a:t>	Burdens People Who Are </a:t>
            </a:r>
            <a:r>
              <a:rPr lang="en-US" sz="1600" dirty="0" err="1"/>
              <a:t>Nonambulatory</a:t>
            </a:r>
            <a:r>
              <a:rPr lang="en-US" sz="1600" dirty="0"/>
              <a:t> Face When Flying </a:t>
            </a:r>
          </a:p>
          <a:p>
            <a:pPr marL="0" indent="0">
              <a:buNone/>
            </a:pPr>
            <a:r>
              <a:rPr lang="en-US" sz="1600" dirty="0"/>
              <a:t>	Study Origins, Charge, Scope, Approach </a:t>
            </a:r>
          </a:p>
          <a:p>
            <a:pPr marL="0" indent="0">
              <a:buNone/>
            </a:pPr>
            <a:r>
              <a:rPr lang="en-US" sz="1600" dirty="0"/>
              <a:t>Chapter 2 Background </a:t>
            </a:r>
          </a:p>
          <a:p>
            <a:pPr marL="0" indent="0">
              <a:buNone/>
            </a:pPr>
            <a:r>
              <a:rPr lang="en-US" sz="1600" dirty="0"/>
              <a:t>	Wheelchair Characteristics and Use as Seats in Transportation </a:t>
            </a:r>
          </a:p>
          <a:p>
            <a:pPr marL="0" indent="0">
              <a:buNone/>
            </a:pPr>
            <a:r>
              <a:rPr lang="en-US" sz="1600" dirty="0"/>
              <a:t>	Overview of Passenger Airplanes, Their Seats and Interiors, and the Airline Industry </a:t>
            </a:r>
          </a:p>
          <a:p>
            <a:pPr marL="0" indent="0">
              <a:buNone/>
            </a:pPr>
            <a:r>
              <a:rPr lang="en-US" sz="1600" dirty="0"/>
              <a:t>Chapter 3 Crashworthiness and Other Safety Considerations</a:t>
            </a:r>
          </a:p>
          <a:p>
            <a:pPr marL="0" indent="0">
              <a:buNone/>
            </a:pPr>
            <a:r>
              <a:rPr lang="en-US" sz="1600" dirty="0"/>
              <a:t>	FAA Cabin Interior Crashworthiness Requirements </a:t>
            </a:r>
          </a:p>
          <a:p>
            <a:pPr marL="0" indent="0">
              <a:buNone/>
            </a:pPr>
            <a:r>
              <a:rPr lang="en-US" sz="1600" dirty="0"/>
              <a:t>	Wheelchair Transportation Safety Standards </a:t>
            </a:r>
          </a:p>
          <a:p>
            <a:pPr marL="0" indent="0">
              <a:buNone/>
            </a:pPr>
            <a:r>
              <a:rPr lang="en-US" sz="1600" dirty="0"/>
              <a:t>	Comparison of FAA and RESNA Crashworthiness Criteria</a:t>
            </a:r>
          </a:p>
          <a:p>
            <a:pPr marL="0" indent="0">
              <a:buNone/>
            </a:pPr>
            <a:r>
              <a:rPr lang="en-US" sz="1600" dirty="0"/>
              <a:t>Chapter 4 Airplane Space Considerations</a:t>
            </a:r>
          </a:p>
          <a:p>
            <a:pPr marL="0" indent="0">
              <a:buNone/>
            </a:pPr>
            <a:r>
              <a:rPr lang="en-US" sz="1600" dirty="0"/>
              <a:t>Chapter 5 Assessment of Findings and Recommended Next Steps</a:t>
            </a:r>
          </a:p>
        </p:txBody>
      </p:sp>
    </p:spTree>
    <p:extLst>
      <p:ext uri="{BB962C8B-B14F-4D97-AF65-F5344CB8AC3E}">
        <p14:creationId xmlns:p14="http://schemas.microsoft.com/office/powerpoint/2010/main" val="27965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Background: Airplanes</a:t>
            </a:r>
          </a:p>
        </p:txBody>
      </p:sp>
      <p:sp>
        <p:nvSpPr>
          <p:cNvPr id="14" name="Content Placeholder 13"/>
          <p:cNvSpPr>
            <a:spLocks noGrp="1"/>
          </p:cNvSpPr>
          <p:nvPr>
            <p:ph idx="1"/>
          </p:nvPr>
        </p:nvSpPr>
        <p:spPr/>
        <p:txBody>
          <a:bodyPr/>
          <a:lstStyle/>
          <a:p>
            <a:pPr marL="0" indent="0">
              <a:buNone/>
            </a:pPr>
            <a:r>
              <a:rPr lang="en-US" dirty="0"/>
              <a:t>•	More than 6,000 active airplanes in the U.S. passenger airline 	fleet</a:t>
            </a:r>
          </a:p>
          <a:p>
            <a:pPr marL="0" indent="0">
              <a:buNone/>
            </a:pPr>
            <a:r>
              <a:rPr lang="en-US" dirty="0"/>
              <a:t>•	Fewer than 10 major airplane families; different models</a:t>
            </a:r>
          </a:p>
          <a:p>
            <a:pPr marL="0" indent="0">
              <a:buNone/>
            </a:pPr>
            <a:r>
              <a:rPr lang="en-US" dirty="0"/>
              <a:t>•	Interior layouts differ widely</a:t>
            </a:r>
          </a:p>
          <a:p>
            <a:pPr marL="0" indent="0">
              <a:buNone/>
            </a:pPr>
            <a:r>
              <a:rPr lang="en-US" dirty="0"/>
              <a:t>•	But certain dimensions (doorway, cabin interior widths) are 	uniform for airplanes in a given family</a:t>
            </a:r>
          </a:p>
          <a:p>
            <a:pPr marL="0" indent="0">
              <a:buNone/>
            </a:pPr>
            <a:r>
              <a:rPr lang="en-US" dirty="0"/>
              <a:t>•	Boeing 737 and Airbus A320 families are predominant(most 	domestic enplanements and departures)</a:t>
            </a:r>
          </a:p>
        </p:txBody>
      </p:sp>
    </p:spTree>
    <p:extLst>
      <p:ext uri="{BB962C8B-B14F-4D97-AF65-F5344CB8AC3E}">
        <p14:creationId xmlns:p14="http://schemas.microsoft.com/office/powerpoint/2010/main" val="402626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Background: Wheelchairs</a:t>
            </a:r>
          </a:p>
        </p:txBody>
      </p:sp>
      <p:sp>
        <p:nvSpPr>
          <p:cNvPr id="14" name="Content Placeholder 13"/>
          <p:cNvSpPr>
            <a:spLocks noGrp="1"/>
          </p:cNvSpPr>
          <p:nvPr>
            <p:ph idx="1"/>
          </p:nvPr>
        </p:nvSpPr>
        <p:spPr/>
        <p:txBody>
          <a:bodyPr/>
          <a:lstStyle/>
          <a:p>
            <a:pPr marL="0" indent="0">
              <a:buNone/>
            </a:pPr>
            <a:r>
              <a:rPr lang="en-US" dirty="0"/>
              <a:t>•	Hundreds of WC models - differing sizes, performance levels, 	and configurations.</a:t>
            </a:r>
          </a:p>
          <a:p>
            <a:pPr marL="0" indent="0">
              <a:buNone/>
            </a:pPr>
            <a:r>
              <a:rPr lang="en-US" dirty="0"/>
              <a:t>•	The vast majority can maneuver within the clearance and clear 	space parameters specified in the Americans with Disabilities 	Act (ADA) access guidelines.</a:t>
            </a:r>
          </a:p>
          <a:p>
            <a:pPr marL="0" indent="0">
              <a:buNone/>
            </a:pPr>
            <a:r>
              <a:rPr lang="en-US" dirty="0"/>
              <a:t>•	ADA parameters are widely used and influence WC dimensions.</a:t>
            </a:r>
          </a:p>
          <a:p>
            <a:pPr marL="0" indent="0">
              <a:buNone/>
            </a:pPr>
            <a:r>
              <a:rPr lang="en-US" dirty="0"/>
              <a:t>•	With comprehensive WC data available and ADA access 	guidelines, can estimate min cabin space and clearance 	requirements.</a:t>
            </a:r>
          </a:p>
        </p:txBody>
      </p:sp>
    </p:spTree>
    <p:extLst>
      <p:ext uri="{BB962C8B-B14F-4D97-AF65-F5344CB8AC3E}">
        <p14:creationId xmlns:p14="http://schemas.microsoft.com/office/powerpoint/2010/main" val="133695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normAutofit fontScale="90000"/>
          </a:bodyPr>
          <a:lstStyle/>
          <a:p>
            <a:r>
              <a:rPr lang="en-US" dirty="0"/>
              <a:t>Key Findings: Airplane Boarding Doors</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065213" y="1828800"/>
            <a:ext cx="3581399" cy="4191000"/>
          </a:xfrm>
        </p:spPr>
        <p:txBody>
          <a:bodyPr>
            <a:normAutofit/>
          </a:bodyPr>
          <a:lstStyle/>
          <a:p>
            <a:r>
              <a:rPr lang="en-US" sz="2400" dirty="0"/>
              <a:t>A large majority of airplanes have a main boarding door with sufficient width to enable a large majority of personal WCs to pass through. </a:t>
            </a:r>
          </a:p>
          <a:p>
            <a:r>
              <a:rPr lang="en-US" sz="2400" dirty="0"/>
              <a:t>(Based on clearance and clear space parameters in the Americans with Disabilities Act (ADA) access guidelines.)</a:t>
            </a:r>
          </a:p>
        </p:txBody>
      </p:sp>
      <p:pic>
        <p:nvPicPr>
          <p:cNvPr id="4" name="Picture 3" descr="A drawing depicting, from an overhead view, an occupied power wheelchair exiting from the forward left door of an aircraft.  The front two-thirds of the wheelchair are outside the aircraft while the rear one-third remains inside the aircraft.  Lines show that the widest and narrowest parts of the wheelchair measure 30 inches and 26 inches, respectively.">
            <a:extLst>
              <a:ext uri="{FF2B5EF4-FFF2-40B4-BE49-F238E27FC236}">
                <a16:creationId xmlns:a16="http://schemas.microsoft.com/office/drawing/2014/main" id="{697BAE56-C08A-4CBF-A718-0DC9BFC4F490}"/>
              </a:ext>
            </a:extLst>
          </p:cNvPr>
          <p:cNvPicPr>
            <a:picLocks noChangeAspect="1"/>
          </p:cNvPicPr>
          <p:nvPr/>
        </p:nvPicPr>
        <p:blipFill>
          <a:blip r:embed="rId2"/>
          <a:stretch>
            <a:fillRect/>
          </a:stretch>
        </p:blipFill>
        <p:spPr>
          <a:xfrm>
            <a:off x="6704012" y="719253"/>
            <a:ext cx="3431822" cy="5419493"/>
          </a:xfrm>
          <a:prstGeom prst="rect">
            <a:avLst/>
          </a:prstGeom>
        </p:spPr>
      </p:pic>
    </p:spTree>
    <p:extLst>
      <p:ext uri="{BB962C8B-B14F-4D97-AF65-F5344CB8AC3E}">
        <p14:creationId xmlns:p14="http://schemas.microsoft.com/office/powerpoint/2010/main" val="43297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normAutofit fontScale="90000"/>
          </a:bodyPr>
          <a:lstStyle/>
          <a:p>
            <a:r>
              <a:rPr lang="en-US" dirty="0"/>
              <a:t>Key Findings: Interior Modifications</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065213" y="1828800"/>
            <a:ext cx="3581399" cy="4191000"/>
          </a:xfrm>
        </p:spPr>
        <p:txBody>
          <a:bodyPr>
            <a:normAutofit fontScale="92500"/>
          </a:bodyPr>
          <a:lstStyle/>
          <a:p>
            <a:r>
              <a:rPr lang="en-US" sz="2400" dirty="0"/>
              <a:t>The two most common families of airplanes, the Boeing 737 and Airbus A320, should require only modest interior modifications to create a WC securement area located at the front of the cabin near the turn from the main boarding door. </a:t>
            </a:r>
          </a:p>
          <a:p>
            <a:r>
              <a:rPr lang="en-US" sz="2400" dirty="0"/>
              <a:t>(Based on clearance and clear space parameters in the Americans with Disabilities Act (ADA) access guidelines.)</a:t>
            </a:r>
          </a:p>
        </p:txBody>
      </p:sp>
      <p:pic>
        <p:nvPicPr>
          <p:cNvPr id="5" name="Picture 4" descr="A drawing depicting, from an overhead view, an occupied power wheelchair secured to the floor of the cabin with a 4-point tie-down system.  The rectangular footprint of the wheelchair securement area is shown as measuring 60 inches long and 30 inches wide.  The drawing also shows that the first two rows of seats (three seats per row, on the left side of the aircraft) would need to be removed to create space for the wheelchair securement area.">
            <a:extLst>
              <a:ext uri="{FF2B5EF4-FFF2-40B4-BE49-F238E27FC236}">
                <a16:creationId xmlns:a16="http://schemas.microsoft.com/office/drawing/2014/main" id="{7978EDBA-D0F2-4687-99FF-C4B406CF0B46}"/>
              </a:ext>
            </a:extLst>
          </p:cNvPr>
          <p:cNvPicPr>
            <a:picLocks noChangeAspect="1"/>
          </p:cNvPicPr>
          <p:nvPr/>
        </p:nvPicPr>
        <p:blipFill>
          <a:blip r:embed="rId2"/>
          <a:stretch>
            <a:fillRect/>
          </a:stretch>
        </p:blipFill>
        <p:spPr>
          <a:xfrm>
            <a:off x="6551612" y="600307"/>
            <a:ext cx="3431822" cy="5419493"/>
          </a:xfrm>
          <a:prstGeom prst="rect">
            <a:avLst/>
          </a:prstGeom>
        </p:spPr>
      </p:pic>
    </p:spTree>
    <p:extLst>
      <p:ext uri="{BB962C8B-B14F-4D97-AF65-F5344CB8AC3E}">
        <p14:creationId xmlns:p14="http://schemas.microsoft.com/office/powerpoint/2010/main" val="247553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normAutofit fontScale="90000"/>
          </a:bodyPr>
          <a:lstStyle/>
          <a:p>
            <a:r>
              <a:rPr lang="en-US" dirty="0"/>
              <a:t>Key Findings: Removal of Airplane Seats</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065213" y="1828800"/>
            <a:ext cx="3581399" cy="4191000"/>
          </a:xfrm>
        </p:spPr>
        <p:txBody>
          <a:bodyPr>
            <a:normAutofit fontScale="92500" lnSpcReduction="20000"/>
          </a:bodyPr>
          <a:lstStyle/>
          <a:p>
            <a:r>
              <a:rPr lang="en-US" sz="2400" dirty="0"/>
              <a:t>The removal of two successive rows of seats should provide sufficient room for:</a:t>
            </a:r>
          </a:p>
          <a:p>
            <a:r>
              <a:rPr lang="en-US" sz="2400" dirty="0"/>
              <a:t>• a 30- × 60-in. space for the securement location with space to maneuver and use essential WC position functions, and</a:t>
            </a:r>
          </a:p>
          <a:p>
            <a:r>
              <a:rPr lang="en-US" sz="2400" dirty="0"/>
              <a:t>• for the WC to maneuver laterally between the aisle and the securement space without requiring changes to other seating or to aisle widths.</a:t>
            </a:r>
          </a:p>
        </p:txBody>
      </p:sp>
      <p:pic>
        <p:nvPicPr>
          <p:cNvPr id="1026" name="Picture 2" descr="A drawing depicting, from an overhead view, an occupied power wheelchair in a diagonal orientation pointed away from the wheelchair securement area (measuring 60 inches long by 30 inches wide) and toward the aircraft aisle (measuring 15 inches wide).  The drawing also shows a rectangular area of clear floor space (with no dimensions provided) between the wheelchair securement area and the aircraft aisle.">
            <a:extLst>
              <a:ext uri="{FF2B5EF4-FFF2-40B4-BE49-F238E27FC236}">
                <a16:creationId xmlns:a16="http://schemas.microsoft.com/office/drawing/2014/main" id="{F15D2AB6-F371-42B2-B246-1BAF96B69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812" y="1447800"/>
            <a:ext cx="44100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99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normAutofit fontScale="90000"/>
          </a:bodyPr>
          <a:lstStyle/>
          <a:p>
            <a:r>
              <a:rPr lang="en-US" dirty="0"/>
              <a:t>Key Findings: Removal of Airplane Seats (continued)</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065213" y="1828800"/>
            <a:ext cx="3581399" cy="4191000"/>
          </a:xfrm>
        </p:spPr>
        <p:txBody>
          <a:bodyPr>
            <a:normAutofit fontScale="85000" lnSpcReduction="10000"/>
          </a:bodyPr>
          <a:lstStyle/>
          <a:p>
            <a:pPr>
              <a:buClr>
                <a:schemeClr val="tx1"/>
              </a:buClr>
            </a:pPr>
            <a:r>
              <a:rPr lang="en-US" sz="2400" dirty="0"/>
              <a:t>Removal of two successive rows of seats near the boarding door should:</a:t>
            </a:r>
          </a:p>
          <a:p>
            <a:pPr marL="342900" indent="-342900">
              <a:buClr>
                <a:schemeClr val="tx1"/>
              </a:buClr>
              <a:buFont typeface="Arial" panose="020B0604020202020204" pitchFamily="34" charset="0"/>
              <a:buChar char="•"/>
            </a:pPr>
            <a:r>
              <a:rPr lang="en-US" sz="2400" dirty="0"/>
              <a:t> provide clear space to satisfy FAA injury criteria for both the wheelchair occupant and nearby passengers</a:t>
            </a:r>
          </a:p>
          <a:p>
            <a:pPr marL="342900" indent="-342900">
              <a:buClr>
                <a:schemeClr val="tx1"/>
              </a:buClr>
              <a:buFont typeface="Arial" panose="020B0604020202020204" pitchFamily="34" charset="0"/>
              <a:buChar char="•"/>
            </a:pPr>
            <a:r>
              <a:rPr lang="en-US" sz="2400" dirty="0"/>
              <a:t>free up enough airplane floor structure to accommodate the imparted load of the heaviest of occupied power WCs using commonly employed load distribution systems (e.g., pallets)</a:t>
            </a:r>
          </a:p>
        </p:txBody>
      </p:sp>
      <p:pic>
        <p:nvPicPr>
          <p:cNvPr id="4" name="Picture 3" descr="A drawing depicting, from an overhead view, an occupied power wheelchair in a diagonal orientation pointed away from the wheelchair securement area (measuring 60 inches long by 30 inches wide) and toward the aircraft aisle (measuring 15 inches wide).  The drawing also shows a rectangular area of clear floor space (measuring 36 inches wide) between the closet and galley and in front of the first row of seats, and another rectangular area of clear floor space measuring 36 inches wide that overlaps the 15-inch-wide aisle and part of the wheelchair securement area.">
            <a:extLst>
              <a:ext uri="{FF2B5EF4-FFF2-40B4-BE49-F238E27FC236}">
                <a16:creationId xmlns:a16="http://schemas.microsoft.com/office/drawing/2014/main" id="{4B6245F2-8CD6-476E-9E84-EFA32D93497A}"/>
              </a:ext>
            </a:extLst>
          </p:cNvPr>
          <p:cNvPicPr>
            <a:picLocks noChangeAspect="1"/>
          </p:cNvPicPr>
          <p:nvPr/>
        </p:nvPicPr>
        <p:blipFill>
          <a:blip r:embed="rId2"/>
          <a:stretch>
            <a:fillRect/>
          </a:stretch>
        </p:blipFill>
        <p:spPr>
          <a:xfrm>
            <a:off x="4917838" y="359228"/>
            <a:ext cx="3005374" cy="4799435"/>
          </a:xfrm>
          <a:prstGeom prst="rect">
            <a:avLst/>
          </a:prstGeom>
        </p:spPr>
      </p:pic>
      <p:pic>
        <p:nvPicPr>
          <p:cNvPr id="7" name="Picture 6" descr="A drawing depicting a flat aluminum pallet on the floor of a cabin aircraft interior where the aircraft seats have been removed.  ">
            <a:extLst>
              <a:ext uri="{FF2B5EF4-FFF2-40B4-BE49-F238E27FC236}">
                <a16:creationId xmlns:a16="http://schemas.microsoft.com/office/drawing/2014/main" id="{12213C0A-6CEA-4228-8945-6AE82425DBB8}"/>
              </a:ext>
            </a:extLst>
          </p:cNvPr>
          <p:cNvPicPr>
            <a:picLocks noChangeAspect="1"/>
          </p:cNvPicPr>
          <p:nvPr/>
        </p:nvPicPr>
        <p:blipFill>
          <a:blip r:embed="rId3"/>
          <a:stretch>
            <a:fillRect/>
          </a:stretch>
        </p:blipFill>
        <p:spPr>
          <a:xfrm>
            <a:off x="8275341" y="2133600"/>
            <a:ext cx="2847520" cy="4506022"/>
          </a:xfrm>
          <a:prstGeom prst="rect">
            <a:avLst/>
          </a:prstGeom>
        </p:spPr>
      </p:pic>
    </p:spTree>
    <p:extLst>
      <p:ext uri="{BB962C8B-B14F-4D97-AF65-F5344CB8AC3E}">
        <p14:creationId xmlns:p14="http://schemas.microsoft.com/office/powerpoint/2010/main" val="409090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74202" y="685800"/>
            <a:ext cx="3431822" cy="1371600"/>
          </a:xfrm>
        </p:spPr>
        <p:txBody>
          <a:bodyPr>
            <a:normAutofit fontScale="90000"/>
          </a:bodyPr>
          <a:lstStyle/>
          <a:p>
            <a:r>
              <a:rPr lang="en-US" dirty="0"/>
              <a:t>Key Findings: Maneuvering Inside the Cabin</a:t>
            </a:r>
            <a:br>
              <a:rPr lang="en-US" dirty="0"/>
            </a:br>
            <a:endParaRPr lang="en-US" dirty="0"/>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065213" y="1828800"/>
            <a:ext cx="3581399" cy="4191000"/>
          </a:xfrm>
        </p:spPr>
        <p:txBody>
          <a:bodyPr>
            <a:normAutofit/>
          </a:bodyPr>
          <a:lstStyle/>
          <a:p>
            <a:r>
              <a:rPr lang="en-US" sz="2400"/>
              <a:t>Maneuvering the WC between the entryway and cabin aisle entails the execution of a 90-degree turn. </a:t>
            </a:r>
          </a:p>
          <a:p>
            <a:r>
              <a:rPr lang="en-US" sz="2400"/>
              <a:t>Airplane interior features that intrude on these clear spaces would need to be resized or relocated to provide the needed space. </a:t>
            </a:r>
            <a:endParaRPr lang="en-US" sz="2400" dirty="0"/>
          </a:p>
        </p:txBody>
      </p:sp>
      <p:pic>
        <p:nvPicPr>
          <p:cNvPr id="2050" name="Picture 2" descr="A drawing depicting, from an overhead view, an occupied power wheelchair in a diagonal orientation pointed away from the aircraft aisle and toward the entryway at the front left aircraft door.  A highlighted, L-shaped area is shown to indicate the space required to turn between the aisle and the entryway.  Lines show that the area is 60-inches long (front to aft), provides a 36-inch-wide space in the entryway, and provides a 36-inch-wide space in the main aisle.  The area overlaps and existing closet.">
            <a:extLst>
              <a:ext uri="{FF2B5EF4-FFF2-40B4-BE49-F238E27FC236}">
                <a16:creationId xmlns:a16="http://schemas.microsoft.com/office/drawing/2014/main" id="{35D20003-1A7F-4739-AE66-61AA85410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12" y="914400"/>
            <a:ext cx="44100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83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lstStyle/>
          <a:p>
            <a:r>
              <a:rPr lang="en-US" dirty="0"/>
              <a:t>Key Findings: WC19 Standards</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065213" y="1828800"/>
            <a:ext cx="3581399" cy="4191000"/>
          </a:xfrm>
        </p:spPr>
        <p:txBody>
          <a:bodyPr>
            <a:normAutofit/>
          </a:bodyPr>
          <a:lstStyle/>
          <a:p>
            <a:pPr>
              <a:buClr>
                <a:schemeClr val="tx1"/>
              </a:buClr>
            </a:pPr>
            <a:r>
              <a:rPr lang="en-US" sz="2400" dirty="0"/>
              <a:t>Many personal wheelchairs comply with motor vehicle transportation safety and crash performance standards (WC19) for wheelchairs established by the Rehabilitation Engineering and Assistive Technology Society of North America (RESNA). </a:t>
            </a:r>
          </a:p>
        </p:txBody>
      </p:sp>
      <p:pic>
        <p:nvPicPr>
          <p:cNvPr id="3074" name="Picture 2" descr="A circular label used to indicate a wheelchair’s compliance with RESNA WC19.  It has four equal quadrants: the one on the top right is a blank black space; the one on the bottom right is yellow and has a drawing of a black minivan; the one on the lower left is black and has WC19 written in white; and the one on the upper left is yellow and has a depiction of the International Symbol of Accessibility in black font. ">
            <a:extLst>
              <a:ext uri="{FF2B5EF4-FFF2-40B4-BE49-F238E27FC236}">
                <a16:creationId xmlns:a16="http://schemas.microsoft.com/office/drawing/2014/main" id="{07DAA7BD-5DDD-457A-B024-D03A1C0E6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012" y="629581"/>
            <a:ext cx="2581674" cy="25171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photograph of the RESNA WC19 compliance label affixed to the bottom part of the frame of a power wheelchair. ">
            <a:extLst>
              <a:ext uri="{FF2B5EF4-FFF2-40B4-BE49-F238E27FC236}">
                <a16:creationId xmlns:a16="http://schemas.microsoft.com/office/drawing/2014/main" id="{B1A5EC15-771B-45EC-8846-BB292704D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412" y="3424028"/>
            <a:ext cx="3733800" cy="2804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5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Study Origin</a:t>
            </a:r>
          </a:p>
        </p:txBody>
      </p:sp>
      <p:sp>
        <p:nvSpPr>
          <p:cNvPr id="14" name="Content Placeholder 13"/>
          <p:cNvSpPr>
            <a:spLocks noGrp="1"/>
          </p:cNvSpPr>
          <p:nvPr>
            <p:ph idx="1"/>
          </p:nvPr>
        </p:nvSpPr>
        <p:spPr/>
        <p:txBody>
          <a:bodyPr/>
          <a:lstStyle/>
          <a:p>
            <a:pPr marL="0" indent="0">
              <a:buNone/>
            </a:pPr>
            <a:r>
              <a:rPr lang="en-US" dirty="0"/>
              <a:t>Congress called on the U.S. Access Board to:</a:t>
            </a:r>
          </a:p>
          <a:p>
            <a:pPr marL="0" indent="0">
              <a:buNone/>
            </a:pPr>
            <a:r>
              <a:rPr lang="en-US" dirty="0"/>
              <a:t>•	study the feasibility of in-cabin wheelchair restraint systems; and if feasible, the ways in which individuals with significant disabilities using wheelchairs, including power wheelchairs, can be accommodated with the systems</a:t>
            </a:r>
          </a:p>
          <a:p>
            <a:pPr marL="0" indent="0">
              <a:buNone/>
            </a:pPr>
            <a:r>
              <a:rPr lang="en-US" dirty="0"/>
              <a:t>•	consult with the Secretary of Transportation, airplane manufacturers, air carriers, and disability advocates during the study.</a:t>
            </a:r>
          </a:p>
          <a:p>
            <a:pPr marL="0" indent="0">
              <a:buNone/>
            </a:pPr>
            <a:r>
              <a:rPr lang="en-US" dirty="0"/>
              <a:t>Section 432, Federal Aviation Administration Reauthorization Act of 2018 (Public Law 115-254) </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2788" y="228600"/>
            <a:ext cx="7822665" cy="1371600"/>
          </a:xfrm>
        </p:spPr>
        <p:txBody>
          <a:bodyPr>
            <a:normAutofit/>
          </a:bodyPr>
          <a:lstStyle/>
          <a:p>
            <a:r>
              <a:rPr lang="en-US" dirty="0"/>
              <a:t>Key Findings: </a:t>
            </a:r>
            <a:r>
              <a:rPr lang="en-US" sz="3200" dirty="0"/>
              <a:t>WC19-compliant Wheelchairs </a:t>
            </a:r>
            <a:endParaRPr lang="en-US" dirty="0"/>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065213" y="1828800"/>
            <a:ext cx="9524999" cy="4191000"/>
          </a:xfrm>
        </p:spPr>
        <p:txBody>
          <a:bodyPr>
            <a:normAutofit/>
          </a:bodyPr>
          <a:lstStyle/>
          <a:p>
            <a:r>
              <a:rPr lang="en-US" sz="2800" dirty="0"/>
              <a:t>WC19-compliant personal wheelchairs are designed to:</a:t>
            </a:r>
          </a:p>
          <a:p>
            <a:r>
              <a:rPr lang="en-US" sz="2800" dirty="0"/>
              <a:t>•  Retain their form, stay upright with the restrained occupant remaining in a seated posture, and retain their battery when subject to 20-g impact forces characteristic of a 30-mph frontal motor vehicle crash when the WC is secured to the vehicle by a system that performs under this dynamic loading</a:t>
            </a:r>
          </a:p>
          <a:p>
            <a:r>
              <a:rPr lang="en-US" sz="2800" dirty="0"/>
              <a:t>• Accommodate a WC-anchored pelvic safety belt that will stay in place and restrain the occupant during a frontal crash</a:t>
            </a:r>
          </a:p>
        </p:txBody>
      </p:sp>
    </p:spTree>
    <p:extLst>
      <p:ext uri="{BB962C8B-B14F-4D97-AF65-F5344CB8AC3E}">
        <p14:creationId xmlns:p14="http://schemas.microsoft.com/office/powerpoint/2010/main" val="36026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5053531" cy="1371600"/>
          </a:xfrm>
        </p:spPr>
        <p:txBody>
          <a:bodyPr>
            <a:normAutofit fontScale="90000"/>
          </a:bodyPr>
          <a:lstStyle/>
          <a:p>
            <a:r>
              <a:rPr lang="en-US" dirty="0"/>
              <a:t>Key Findings: </a:t>
            </a:r>
            <a:r>
              <a:rPr lang="en-US" sz="3200" dirty="0"/>
              <a:t>WC19-compliant Wheelchairs (continued)</a:t>
            </a:r>
            <a:endParaRPr lang="en-US" dirty="0"/>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065213" y="1828800"/>
            <a:ext cx="3581399" cy="4191000"/>
          </a:xfrm>
        </p:spPr>
        <p:txBody>
          <a:bodyPr>
            <a:normAutofit/>
          </a:bodyPr>
          <a:lstStyle/>
          <a:p>
            <a:pPr>
              <a:buClr>
                <a:schemeClr val="tx1"/>
              </a:buClr>
            </a:pPr>
            <a:r>
              <a:rPr lang="en-US" sz="2400" dirty="0"/>
              <a:t>WC19-compliant personal wheelchairs also are designed to provide four standardized points with slot-type geometries (e.g., brackets) for attaching tiedown straps for in-vehicle securement.</a:t>
            </a:r>
          </a:p>
        </p:txBody>
      </p:sp>
      <p:pic>
        <p:nvPicPr>
          <p:cNvPr id="4" name="Picture 3" descr="A photograph of a power wheelchair, taken from the back and at an angle, with three visible tiedown/securement points (painted red). The front left securement point is not visible due to the angle of the photograph.">
            <a:extLst>
              <a:ext uri="{FF2B5EF4-FFF2-40B4-BE49-F238E27FC236}">
                <a16:creationId xmlns:a16="http://schemas.microsoft.com/office/drawing/2014/main" id="{AF7313E8-1375-4E4E-9626-5DAF1424BFBE}"/>
              </a:ext>
            </a:extLst>
          </p:cNvPr>
          <p:cNvPicPr>
            <a:picLocks noChangeAspect="1"/>
          </p:cNvPicPr>
          <p:nvPr/>
        </p:nvPicPr>
        <p:blipFill>
          <a:blip r:embed="rId2"/>
          <a:stretch>
            <a:fillRect/>
          </a:stretch>
        </p:blipFill>
        <p:spPr>
          <a:xfrm>
            <a:off x="7923212" y="409470"/>
            <a:ext cx="2881489" cy="3886360"/>
          </a:xfrm>
          <a:prstGeom prst="rect">
            <a:avLst/>
          </a:prstGeom>
        </p:spPr>
      </p:pic>
      <p:pic>
        <p:nvPicPr>
          <p:cNvPr id="7" name="Picture 6" descr="A zoomed-in photograph showing one wheelchair tiedown point (painted red)built in to the frame of the wheelchair.  ">
            <a:extLst>
              <a:ext uri="{FF2B5EF4-FFF2-40B4-BE49-F238E27FC236}">
                <a16:creationId xmlns:a16="http://schemas.microsoft.com/office/drawing/2014/main" id="{37E0376D-C219-40BE-9941-E8E5A44F9933}"/>
              </a:ext>
            </a:extLst>
          </p:cNvPr>
          <p:cNvPicPr>
            <a:picLocks noChangeAspect="1"/>
          </p:cNvPicPr>
          <p:nvPr/>
        </p:nvPicPr>
        <p:blipFill>
          <a:blip r:embed="rId3"/>
          <a:stretch>
            <a:fillRect/>
          </a:stretch>
        </p:blipFill>
        <p:spPr>
          <a:xfrm>
            <a:off x="4896171" y="2667000"/>
            <a:ext cx="2669980" cy="3455020"/>
          </a:xfrm>
          <a:prstGeom prst="rect">
            <a:avLst/>
          </a:prstGeom>
        </p:spPr>
      </p:pic>
    </p:spTree>
    <p:extLst>
      <p:ext uri="{BB962C8B-B14F-4D97-AF65-F5344CB8AC3E}">
        <p14:creationId xmlns:p14="http://schemas.microsoft.com/office/powerpoint/2010/main" val="369198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lstStyle/>
          <a:p>
            <a:r>
              <a:rPr lang="en-US" dirty="0"/>
              <a:t>Key Findings: FAA Safety Criteria</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065213" y="1828800"/>
            <a:ext cx="3581399" cy="4191000"/>
          </a:xfrm>
        </p:spPr>
        <p:txBody>
          <a:bodyPr>
            <a:normAutofit/>
          </a:bodyPr>
          <a:lstStyle/>
          <a:p>
            <a:pPr>
              <a:buClr>
                <a:schemeClr val="tx1"/>
              </a:buClr>
            </a:pPr>
            <a:r>
              <a:rPr lang="en-US" sz="2400" dirty="0"/>
              <a:t>More work is needed to understand how secured personal wheelchairs are likely to perform relative to certain FAA safety criteria in restraining and protecting occupants during a survivable airplane crash or emergency landing. </a:t>
            </a:r>
          </a:p>
        </p:txBody>
      </p:sp>
      <p:pic>
        <p:nvPicPr>
          <p:cNvPr id="5" name="Picture 4" descr="A photograph depicting a dynamic, 14g vertical test of an aircraft seat.  The seat is on a horizontal track and is rotated back 60 degrees.  The test dummy is shown slumping down in the seat. ">
            <a:extLst>
              <a:ext uri="{FF2B5EF4-FFF2-40B4-BE49-F238E27FC236}">
                <a16:creationId xmlns:a16="http://schemas.microsoft.com/office/drawing/2014/main" id="{DB6EE57B-0DC3-431A-BA6B-953F8CE35700}"/>
              </a:ext>
            </a:extLst>
          </p:cNvPr>
          <p:cNvPicPr>
            <a:picLocks noChangeAspect="1"/>
          </p:cNvPicPr>
          <p:nvPr/>
        </p:nvPicPr>
        <p:blipFill>
          <a:blip r:embed="rId2"/>
          <a:stretch>
            <a:fillRect/>
          </a:stretch>
        </p:blipFill>
        <p:spPr>
          <a:xfrm>
            <a:off x="5103812" y="1029119"/>
            <a:ext cx="3507741" cy="2752411"/>
          </a:xfrm>
          <a:prstGeom prst="rect">
            <a:avLst/>
          </a:prstGeom>
        </p:spPr>
      </p:pic>
      <p:pic>
        <p:nvPicPr>
          <p:cNvPr id="8" name="Picture 7" descr="A photograph depicting a dynamic, 16g longitudinal test of an aircraft seat.  The seat is on a flat horizontal track.  The test dummy is shown bent fully forward at the waist, with torso, head, and flailing arms rotated forward, touching the legs and feet which are flailing in the same direction.">
            <a:extLst>
              <a:ext uri="{FF2B5EF4-FFF2-40B4-BE49-F238E27FC236}">
                <a16:creationId xmlns:a16="http://schemas.microsoft.com/office/drawing/2014/main" id="{A356F7EF-1C82-45B7-9620-8A6C206AC2E2}"/>
              </a:ext>
            </a:extLst>
          </p:cNvPr>
          <p:cNvPicPr>
            <a:picLocks noChangeAspect="1"/>
          </p:cNvPicPr>
          <p:nvPr/>
        </p:nvPicPr>
        <p:blipFill>
          <a:blip r:embed="rId3"/>
          <a:stretch>
            <a:fillRect/>
          </a:stretch>
        </p:blipFill>
        <p:spPr>
          <a:xfrm>
            <a:off x="7542214" y="3924300"/>
            <a:ext cx="3507741" cy="2752411"/>
          </a:xfrm>
          <a:prstGeom prst="rect">
            <a:avLst/>
          </a:prstGeom>
        </p:spPr>
      </p:pic>
    </p:spTree>
    <p:extLst>
      <p:ext uri="{BB962C8B-B14F-4D97-AF65-F5344CB8AC3E}">
        <p14:creationId xmlns:p14="http://schemas.microsoft.com/office/powerpoint/2010/main" val="92958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8863531" cy="1371600"/>
          </a:xfrm>
        </p:spPr>
        <p:txBody>
          <a:bodyPr>
            <a:normAutofit/>
          </a:bodyPr>
          <a:lstStyle/>
          <a:p>
            <a:r>
              <a:rPr lang="en-US" dirty="0"/>
              <a:t>Key Findings: WC-19 Standards and FAA Standards</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065213" y="1828800"/>
            <a:ext cx="8458199" cy="4191000"/>
          </a:xfrm>
        </p:spPr>
        <p:txBody>
          <a:bodyPr>
            <a:normAutofit lnSpcReduction="10000"/>
          </a:bodyPr>
          <a:lstStyle/>
          <a:p>
            <a:r>
              <a:rPr lang="en-US" sz="2400" dirty="0"/>
              <a:t>•	RESNA’s crash performance test for WC19 wheelchairs has some similarities with FAA dynamic crash tests for airplane seats in which the predominant impact vector is horizontal.</a:t>
            </a:r>
          </a:p>
          <a:p>
            <a:r>
              <a:rPr lang="en-US" sz="2400" dirty="0"/>
              <a:t>•	However, RESNA’s WC19 standard does not include a test condition comparable to FAA’s second dynamic crash test in which the predominant impact vector is vertical.</a:t>
            </a:r>
          </a:p>
          <a:p>
            <a:r>
              <a:rPr lang="en-US" sz="2400" dirty="0"/>
              <a:t>•	RESNA’s flammability testing standards for wheelchairs also differ from FAA’s standards for airline seats.</a:t>
            </a:r>
          </a:p>
          <a:p>
            <a:r>
              <a:rPr lang="en-US" sz="2400" dirty="0"/>
              <a:t>RESNA standards establish a baseline minimum level of crash and safety performance that many WCs comply with today, which can facilitate further evaluation of WCs for compliance with FAA criteria.</a:t>
            </a:r>
          </a:p>
        </p:txBody>
      </p:sp>
    </p:spTree>
    <p:extLst>
      <p:ext uri="{BB962C8B-B14F-4D97-AF65-F5344CB8AC3E}">
        <p14:creationId xmlns:p14="http://schemas.microsoft.com/office/powerpoint/2010/main" val="58048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8863531" cy="1371600"/>
          </a:xfrm>
        </p:spPr>
        <p:txBody>
          <a:bodyPr>
            <a:normAutofit/>
          </a:bodyPr>
          <a:lstStyle/>
          <a:p>
            <a:r>
              <a:rPr lang="en-US" dirty="0"/>
              <a:t>Key Findings: Operational and Passenger Accommodation Issues</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065213" y="1828800"/>
            <a:ext cx="8458199" cy="4191000"/>
          </a:xfrm>
        </p:spPr>
        <p:txBody>
          <a:bodyPr>
            <a:normAutofit/>
          </a:bodyPr>
          <a:lstStyle/>
          <a:p>
            <a:r>
              <a:rPr lang="en-US" sz="2400" dirty="0"/>
              <a:t>Operational and passenger accommodation issues that would warrant further careful consideration include:</a:t>
            </a:r>
          </a:p>
          <a:p>
            <a:r>
              <a:rPr lang="en-US" sz="2400" dirty="0"/>
              <a:t>•	provision of needed passenger assistance and service,</a:t>
            </a:r>
          </a:p>
          <a:p>
            <a:r>
              <a:rPr lang="en-US" sz="2400" dirty="0"/>
              <a:t>•	fare reservation system capabilities,</a:t>
            </a:r>
          </a:p>
          <a:p>
            <a:r>
              <a:rPr lang="en-US" sz="2400" dirty="0"/>
              <a:t>•	procedures for validating WC boarding eligibility, and,</a:t>
            </a:r>
          </a:p>
          <a:p>
            <a:r>
              <a:rPr lang="en-US" sz="2400" dirty="0"/>
              <a:t>•	protocols and power management for controlling WC 	seating functions in flight.</a:t>
            </a:r>
          </a:p>
        </p:txBody>
      </p:sp>
    </p:spTree>
    <p:extLst>
      <p:ext uri="{BB962C8B-B14F-4D97-AF65-F5344CB8AC3E}">
        <p14:creationId xmlns:p14="http://schemas.microsoft.com/office/powerpoint/2010/main" val="385449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lstStyle/>
          <a:p>
            <a:r>
              <a:rPr lang="en-US" dirty="0"/>
              <a:t>Conclusions</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141412" y="1905000"/>
            <a:ext cx="7543800" cy="4191000"/>
          </a:xfrm>
        </p:spPr>
        <p:txBody>
          <a:bodyPr>
            <a:normAutofit lnSpcReduction="10000"/>
          </a:bodyPr>
          <a:lstStyle/>
          <a:p>
            <a:r>
              <a:rPr lang="en-US" sz="2400" dirty="0"/>
              <a:t>The committee did not identify any issues from the information available that seem likely to present design and engineering challenges so formidable that they call into question the technical feasibility of an in-cabin WC securement system and the value of exploring the concept further. </a:t>
            </a:r>
          </a:p>
          <a:p>
            <a:endParaRPr lang="en-US" sz="2400" dirty="0"/>
          </a:p>
          <a:p>
            <a:r>
              <a:rPr lang="en-US" sz="2400" dirty="0"/>
              <a:t>The extent to which the assurance of reliable and sufficiently available securement systems on airplanes could create operational and accommodation challenges will depend in part on the level of passenger demand for in-cabin wheelchair service and the nature of this demand.</a:t>
            </a:r>
          </a:p>
        </p:txBody>
      </p:sp>
    </p:spTree>
    <p:extLst>
      <p:ext uri="{BB962C8B-B14F-4D97-AF65-F5344CB8AC3E}">
        <p14:creationId xmlns:p14="http://schemas.microsoft.com/office/powerpoint/2010/main" val="185463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lstStyle/>
          <a:p>
            <a:r>
              <a:rPr lang="en-US" dirty="0"/>
              <a:t>Recommendation 1: Program of Research</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141412" y="1905000"/>
            <a:ext cx="7543800" cy="4191000"/>
          </a:xfrm>
        </p:spPr>
        <p:txBody>
          <a:bodyPr>
            <a:normAutofit/>
          </a:bodyPr>
          <a:lstStyle/>
          <a:p>
            <a:r>
              <a:rPr lang="en-US" sz="2400" dirty="0"/>
              <a:t>To fill the identified information gaps: </a:t>
            </a:r>
          </a:p>
          <a:p>
            <a:r>
              <a:rPr lang="en-US" sz="2400" dirty="0"/>
              <a:t>The U.S. Department of Transportation and Federal Aviation Administration (FAA) establish a program of research, </a:t>
            </a:r>
          </a:p>
          <a:p>
            <a:r>
              <a:rPr lang="en-US" sz="2400" dirty="0"/>
              <a:t>(in collaboration with the Rehabilitation Engineering and Assistive Technology Society of North America (RESNA) and the assistive technology industry,) </a:t>
            </a:r>
          </a:p>
          <a:p>
            <a:r>
              <a:rPr lang="en-US" sz="2400" dirty="0"/>
              <a:t>…to test and evaluate an appropriate selection of WC19-compliant wheelchairs in accordance with applicable FAA crashworthiness and safety performance criteria. </a:t>
            </a:r>
          </a:p>
        </p:txBody>
      </p:sp>
    </p:spTree>
    <p:extLst>
      <p:ext uri="{BB962C8B-B14F-4D97-AF65-F5344CB8AC3E}">
        <p14:creationId xmlns:p14="http://schemas.microsoft.com/office/powerpoint/2010/main" val="93979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normAutofit fontScale="90000"/>
          </a:bodyPr>
          <a:lstStyle/>
          <a:p>
            <a:r>
              <a:rPr lang="en-US" dirty="0"/>
              <a:t>Recommendation 1 (continued): Issues to be Addressed</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141412" y="1905000"/>
            <a:ext cx="7543800" cy="4191000"/>
          </a:xfrm>
        </p:spPr>
        <p:txBody>
          <a:bodyPr>
            <a:normAutofit/>
          </a:bodyPr>
          <a:lstStyle/>
          <a:p>
            <a:r>
              <a:rPr lang="en-US" sz="2400" dirty="0"/>
              <a:t>The research program should address, but not be limited to: </a:t>
            </a:r>
          </a:p>
          <a:p>
            <a:r>
              <a:rPr lang="en-US" sz="2400" dirty="0"/>
              <a:t>•	assessing, the performance of WC19 wheelchairs secured in an airplane cabin during a survivable crash, an emergency landing, and severe turbulence by maintaining their form, restraining their occupants and protecting them from injury,</a:t>
            </a:r>
          </a:p>
          <a:p>
            <a:r>
              <a:rPr lang="en-US" sz="2400" dirty="0"/>
              <a:t>•	retaining batteries and other items of mass, and</a:t>
            </a:r>
          </a:p>
          <a:p>
            <a:r>
              <a:rPr lang="en-US" sz="2400" dirty="0"/>
              <a:t>•	providing adequate fire resistance.</a:t>
            </a:r>
          </a:p>
        </p:txBody>
      </p:sp>
    </p:spTree>
    <p:extLst>
      <p:ext uri="{BB962C8B-B14F-4D97-AF65-F5344CB8AC3E}">
        <p14:creationId xmlns:p14="http://schemas.microsoft.com/office/powerpoint/2010/main" val="276499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normAutofit fontScale="90000"/>
          </a:bodyPr>
          <a:lstStyle/>
          <a:p>
            <a:r>
              <a:rPr lang="en-US" dirty="0"/>
              <a:t>Recommendation 1 (continued): Future Decision Making</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141412" y="1905000"/>
            <a:ext cx="7543800" cy="4191000"/>
          </a:xfrm>
        </p:spPr>
        <p:txBody>
          <a:bodyPr>
            <a:normAutofit lnSpcReduction="10000"/>
          </a:bodyPr>
          <a:lstStyle/>
          <a:p>
            <a:r>
              <a:rPr lang="en-US" sz="2400" dirty="0"/>
              <a:t>The research should be conducted to inform decisions that may need to be made by: </a:t>
            </a:r>
          </a:p>
          <a:p>
            <a:r>
              <a:rPr lang="en-US" sz="2400" dirty="0"/>
              <a:t>–	U.S. DOT and FAA in response to petitions and other requests</a:t>
            </a:r>
          </a:p>
          <a:p>
            <a:r>
              <a:rPr lang="en-US" sz="2400" dirty="0"/>
              <a:t>–	RESNA and the assistive technology industry to identify opportunities to align existing WC transportation safety standards with performance criteria required for airplanes</a:t>
            </a:r>
          </a:p>
          <a:p>
            <a:r>
              <a:rPr lang="en-US" sz="2400" dirty="0"/>
              <a:t>–	airline and aircraft industries to more fully understand the implications of and opportunities for providing travelers the ability to remain seated in their personal WCs</a:t>
            </a:r>
          </a:p>
        </p:txBody>
      </p:sp>
    </p:spTree>
    <p:extLst>
      <p:ext uri="{BB962C8B-B14F-4D97-AF65-F5344CB8AC3E}">
        <p14:creationId xmlns:p14="http://schemas.microsoft.com/office/powerpoint/2010/main" val="201916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lstStyle/>
          <a:p>
            <a:r>
              <a:rPr lang="en-US" dirty="0"/>
              <a:t>Recommendation 2</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141412" y="1905000"/>
            <a:ext cx="7543800" cy="4191000"/>
          </a:xfrm>
        </p:spPr>
        <p:txBody>
          <a:bodyPr>
            <a:normAutofit lnSpcReduction="10000"/>
          </a:bodyPr>
          <a:lstStyle/>
          <a:p>
            <a:r>
              <a:rPr lang="en-US" sz="2400" dirty="0"/>
              <a:t>The U.S. Access Board should sponsor studies that assess the likely demand for air travel by people who are </a:t>
            </a:r>
            <a:r>
              <a:rPr lang="en-US" sz="2400" dirty="0" err="1"/>
              <a:t>nonambulatory</a:t>
            </a:r>
            <a:r>
              <a:rPr lang="en-US" sz="2400" dirty="0"/>
              <a:t> if they could remain seated in their personal WCs. </a:t>
            </a:r>
          </a:p>
          <a:p>
            <a:r>
              <a:rPr lang="en-US" sz="2400" dirty="0"/>
              <a:t>Studies should: </a:t>
            </a:r>
          </a:p>
          <a:p>
            <a:r>
              <a:rPr lang="en-US" sz="2400" dirty="0"/>
              <a:t>•	better define the space needed in the airplane cabin for WC maneuvering and securement,</a:t>
            </a:r>
          </a:p>
          <a:p>
            <a:r>
              <a:rPr lang="en-US" sz="2400" dirty="0"/>
              <a:t>•	provide insight into passenger support and service assistance requirements, and</a:t>
            </a:r>
          </a:p>
          <a:p>
            <a:r>
              <a:rPr lang="en-US" sz="2400" dirty="0"/>
              <a:t>•	inform airline decisions about needed levels of fleet coverage and flight availability.</a:t>
            </a:r>
          </a:p>
        </p:txBody>
      </p:sp>
    </p:spTree>
    <p:extLst>
      <p:ext uri="{BB962C8B-B14F-4D97-AF65-F5344CB8AC3E}">
        <p14:creationId xmlns:p14="http://schemas.microsoft.com/office/powerpoint/2010/main" val="326642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Committee Members</a:t>
            </a:r>
          </a:p>
        </p:txBody>
      </p:sp>
      <p:sp>
        <p:nvSpPr>
          <p:cNvPr id="14" name="Content Placeholder 13"/>
          <p:cNvSpPr>
            <a:spLocks noGrp="1"/>
          </p:cNvSpPr>
          <p:nvPr>
            <p:ph idx="1"/>
          </p:nvPr>
        </p:nvSpPr>
        <p:spPr>
          <a:xfrm>
            <a:off x="608012" y="1433511"/>
            <a:ext cx="4572000" cy="4724401"/>
          </a:xfrm>
        </p:spPr>
        <p:txBody>
          <a:bodyPr>
            <a:normAutofit fontScale="62500" lnSpcReduction="20000"/>
          </a:bodyPr>
          <a:lstStyle/>
          <a:p>
            <a:pPr marL="0" indent="0">
              <a:buNone/>
            </a:pPr>
            <a:r>
              <a:rPr lang="en-US" dirty="0"/>
              <a:t>ALAN M. JETTE (Chair), Boston University </a:t>
            </a:r>
          </a:p>
          <a:p>
            <a:pPr marL="0" indent="0">
              <a:buNone/>
            </a:pPr>
            <a:r>
              <a:rPr lang="en-US" dirty="0"/>
              <a:t>NAOMI ARMENTA, Nelson\Nygaard </a:t>
            </a:r>
          </a:p>
          <a:p>
            <a:pPr marL="0" indent="0">
              <a:buNone/>
            </a:pPr>
            <a:r>
              <a:rPr lang="en-US" dirty="0"/>
              <a:t>PETER W. AXELSON, Beneficial Designs, Inc. </a:t>
            </a:r>
          </a:p>
          <a:p>
            <a:pPr marL="0" indent="0">
              <a:buNone/>
            </a:pPr>
            <a:r>
              <a:rPr lang="en-US" dirty="0"/>
              <a:t>RORY A. COOPER, University of Pittsburgh </a:t>
            </a:r>
          </a:p>
          <a:p>
            <a:pPr marL="0" indent="0">
              <a:buNone/>
            </a:pPr>
            <a:r>
              <a:rPr lang="en-US" dirty="0"/>
              <a:t>KAREN J. ERAZO, Sun Country Airlines (retired) </a:t>
            </a:r>
          </a:p>
          <a:p>
            <a:pPr marL="0" indent="0">
              <a:buNone/>
            </a:pPr>
            <a:r>
              <a:rPr lang="en-US" dirty="0"/>
              <a:t>FRANCIS S. HEMING JR., Goodrich Interiors (retired) </a:t>
            </a:r>
          </a:p>
          <a:p>
            <a:pPr marL="0" indent="0">
              <a:buNone/>
            </a:pPr>
            <a:r>
              <a:rPr lang="en-US" dirty="0"/>
              <a:t>KEVIN L. HIATT, Safety Practitioner, Alexandria, Virginia </a:t>
            </a:r>
          </a:p>
          <a:p>
            <a:pPr marL="0" indent="0">
              <a:buNone/>
            </a:pPr>
            <a:r>
              <a:rPr lang="en-US" dirty="0"/>
              <a:t>KATHARINE M. HUNTER- ZAWORSKI, Oregon State University </a:t>
            </a:r>
          </a:p>
          <a:p>
            <a:pPr marL="0" indent="0">
              <a:buNone/>
            </a:pPr>
            <a:r>
              <a:rPr lang="en-US" dirty="0"/>
              <a:t>GEORGE A. LESIEUTRE, The Pennsylvania State University </a:t>
            </a:r>
          </a:p>
          <a:p>
            <a:pPr marL="0" indent="0">
              <a:buNone/>
            </a:pPr>
            <a:r>
              <a:rPr lang="en-US" dirty="0"/>
              <a:t>MIRIAM A. MANARY, University of Michigan Transportation Research Institute </a:t>
            </a:r>
          </a:p>
          <a:p>
            <a:pPr marL="0" indent="0">
              <a:buNone/>
            </a:pPr>
            <a:r>
              <a:rPr lang="en-US" dirty="0"/>
              <a:t>CLINTON V. OSTER, Jr., Indiana University </a:t>
            </a:r>
          </a:p>
          <a:p>
            <a:pPr marL="0" indent="0">
              <a:buNone/>
            </a:pPr>
            <a:r>
              <a:rPr lang="en-US" dirty="0"/>
              <a:t>GARY M. WEISSEL, </a:t>
            </a:r>
            <a:r>
              <a:rPr lang="en-US" dirty="0" err="1"/>
              <a:t>Tronos</a:t>
            </a:r>
            <a:r>
              <a:rPr lang="en-US" dirty="0"/>
              <a:t> Aviation Consulting </a:t>
            </a:r>
          </a:p>
        </p:txBody>
      </p:sp>
      <p:pic>
        <p:nvPicPr>
          <p:cNvPr id="15" name="Picture 14" descr="The front cover of the print version of the report.  A header is composed of the text: &quot;The National Academies of Sciences, Engineering, and Medicine.&quot;  A yellow banner immediately below the header shows the text: &quot;Consensus Study Report.&quot;  Below the banner is the report title: &quot;Technical Feasibility of a Wheelchair Securement Concept for Airline Travel: A Preliminary Assessment.&quot;  The bottom two-thirds of the cover is composed of a photograph of a lightly cloudy sky,  with the dissipating contrail from a jet engine running across it.">
            <a:extLst>
              <a:ext uri="{FF2B5EF4-FFF2-40B4-BE49-F238E27FC236}">
                <a16:creationId xmlns:a16="http://schemas.microsoft.com/office/drawing/2014/main" id="{E5F6EF3C-DC84-4EEB-9D53-413B3870E34F}"/>
              </a:ext>
            </a:extLst>
          </p:cNvPr>
          <p:cNvPicPr>
            <a:picLocks noChangeAspect="1"/>
          </p:cNvPicPr>
          <p:nvPr/>
        </p:nvPicPr>
        <p:blipFill>
          <a:blip r:embed="rId2"/>
          <a:stretch>
            <a:fillRect/>
          </a:stretch>
        </p:blipFill>
        <p:spPr>
          <a:xfrm>
            <a:off x="6856412" y="1319526"/>
            <a:ext cx="3143250" cy="4829175"/>
          </a:xfrm>
          <a:prstGeom prst="rect">
            <a:avLst/>
          </a:prstGeom>
        </p:spPr>
      </p:pic>
    </p:spTree>
    <p:extLst>
      <p:ext uri="{BB962C8B-B14F-4D97-AF65-F5344CB8AC3E}">
        <p14:creationId xmlns:p14="http://schemas.microsoft.com/office/powerpoint/2010/main" val="227447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normAutofit fontScale="90000"/>
          </a:bodyPr>
          <a:lstStyle/>
          <a:p>
            <a:r>
              <a:rPr lang="en-US" dirty="0"/>
              <a:t>Next Steps: Development of a Roadmap</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141412" y="1905000"/>
            <a:ext cx="7543800" cy="4191000"/>
          </a:xfrm>
        </p:spPr>
        <p:txBody>
          <a:bodyPr>
            <a:normAutofit/>
          </a:bodyPr>
          <a:lstStyle/>
          <a:p>
            <a:r>
              <a:rPr lang="en-US" sz="2400" dirty="0"/>
              <a:t>Future research, testing, and evaluation would be informed by the recommended research and planned and programmed in accordance with a high-level “roadmap” that defines and prioritizes the technical and numerous other decisions to be made and the follow-on work. </a:t>
            </a:r>
          </a:p>
        </p:txBody>
      </p:sp>
    </p:spTree>
    <p:extLst>
      <p:ext uri="{BB962C8B-B14F-4D97-AF65-F5344CB8AC3E}">
        <p14:creationId xmlns:p14="http://schemas.microsoft.com/office/powerpoint/2010/main" val="63518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normAutofit fontScale="90000"/>
          </a:bodyPr>
          <a:lstStyle/>
          <a:p>
            <a:r>
              <a:rPr lang="en-US" dirty="0"/>
              <a:t>Next Steps (continued): Issues to be Addressed in a Roadmap</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141412" y="1905000"/>
            <a:ext cx="7543800" cy="4191000"/>
          </a:xfrm>
        </p:spPr>
        <p:txBody>
          <a:bodyPr>
            <a:normAutofit fontScale="85000" lnSpcReduction="10000"/>
          </a:bodyPr>
          <a:lstStyle/>
          <a:p>
            <a:r>
              <a:rPr lang="en-US" sz="2400" dirty="0"/>
              <a:t>Example issues to address in a roadmap:</a:t>
            </a:r>
          </a:p>
          <a:p>
            <a:r>
              <a:rPr lang="en-US" sz="2400" dirty="0"/>
              <a:t>•	Identifying priorities for furthering WC engineering and design activities, wheelchair standards</a:t>
            </a:r>
          </a:p>
          <a:p>
            <a:r>
              <a:rPr lang="en-US" sz="2400" dirty="0"/>
              <a:t>•	Identifying areas for regulation development</a:t>
            </a:r>
          </a:p>
          <a:p>
            <a:r>
              <a:rPr lang="en-US" sz="2400" dirty="0"/>
              <a:t>•	Ensuring that wheelchairs brought on board an airplane cabin are kept crashworthy</a:t>
            </a:r>
          </a:p>
          <a:p>
            <a:r>
              <a:rPr lang="en-US" sz="2400" dirty="0"/>
              <a:t>•	Understanding the training requirements for airline personnel</a:t>
            </a:r>
          </a:p>
          <a:p>
            <a:r>
              <a:rPr lang="en-US" sz="2400" dirty="0"/>
              <a:t>•	Understanding likely travel experience of passengers using the systems</a:t>
            </a:r>
          </a:p>
          <a:p>
            <a:r>
              <a:rPr lang="en-US" sz="2400" dirty="0"/>
              <a:t>•	Testing and simulations to confirm the actual amount of cabin space required</a:t>
            </a:r>
          </a:p>
          <a:p>
            <a:r>
              <a:rPr lang="en-US" sz="2400" dirty="0"/>
              <a:t>•	Understanding the implications of wheelchair securements for airplanes on airline operations and economics</a:t>
            </a:r>
          </a:p>
        </p:txBody>
      </p:sp>
    </p:spTree>
    <p:extLst>
      <p:ext uri="{BB962C8B-B14F-4D97-AF65-F5344CB8AC3E}">
        <p14:creationId xmlns:p14="http://schemas.microsoft.com/office/powerpoint/2010/main" val="152645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0881" y="381000"/>
            <a:ext cx="3596607" cy="1371600"/>
          </a:xfrm>
        </p:spPr>
        <p:txBody>
          <a:bodyPr>
            <a:normAutofit fontScale="90000"/>
          </a:bodyPr>
          <a:lstStyle/>
          <a:p>
            <a:r>
              <a:rPr lang="en-US" dirty="0"/>
              <a:t>Next Steps (continued): Department of Transportation</a:t>
            </a:r>
          </a:p>
        </p:txBody>
      </p:sp>
      <p:sp>
        <p:nvSpPr>
          <p:cNvPr id="2" name="Text Placeholder 1">
            <a:extLst>
              <a:ext uri="{FF2B5EF4-FFF2-40B4-BE49-F238E27FC236}">
                <a16:creationId xmlns:a16="http://schemas.microsoft.com/office/drawing/2014/main" id="{0BF48EFF-6B84-4D09-A5E7-986F79F35839}"/>
              </a:ext>
            </a:extLst>
          </p:cNvPr>
          <p:cNvSpPr>
            <a:spLocks noGrp="1"/>
          </p:cNvSpPr>
          <p:nvPr>
            <p:ph type="body" sz="half" idx="2"/>
          </p:nvPr>
        </p:nvSpPr>
        <p:spPr>
          <a:xfrm>
            <a:off x="1141412" y="1905000"/>
            <a:ext cx="7543800" cy="4191000"/>
          </a:xfrm>
        </p:spPr>
        <p:txBody>
          <a:bodyPr>
            <a:normAutofit/>
          </a:bodyPr>
          <a:lstStyle/>
          <a:p>
            <a:r>
              <a:rPr lang="en-US" sz="2400" dirty="0"/>
              <a:t>U.S. DOT would be the logical lead for development of a strategic roadmap: </a:t>
            </a:r>
          </a:p>
          <a:p>
            <a:r>
              <a:rPr lang="en-US" sz="2400" dirty="0"/>
              <a:t>–	in collaboration with agencies and entities identified in the recommendations, and</a:t>
            </a:r>
          </a:p>
          <a:p>
            <a:r>
              <a:rPr lang="en-US" sz="2400" dirty="0"/>
              <a:t>–	with consultation and input from a wide range of interests and experts, including airlines and their passenger service personnel, airframe manufacturers and interior component suppliers, people with disabilities and their advocates, and the assistive technology industry.</a:t>
            </a:r>
          </a:p>
        </p:txBody>
      </p:sp>
    </p:spTree>
    <p:extLst>
      <p:ext uri="{BB962C8B-B14F-4D97-AF65-F5344CB8AC3E}">
        <p14:creationId xmlns:p14="http://schemas.microsoft.com/office/powerpoint/2010/main" val="369068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Statement of Task</a:t>
            </a:r>
          </a:p>
        </p:txBody>
      </p:sp>
      <p:sp>
        <p:nvSpPr>
          <p:cNvPr id="14" name="Content Placeholder 13"/>
          <p:cNvSpPr>
            <a:spLocks noGrp="1"/>
          </p:cNvSpPr>
          <p:nvPr>
            <p:ph idx="1"/>
          </p:nvPr>
        </p:nvSpPr>
        <p:spPr>
          <a:xfrm>
            <a:off x="837982" y="1825625"/>
            <a:ext cx="5485030" cy="4351338"/>
          </a:xfrm>
        </p:spPr>
        <p:txBody>
          <a:bodyPr>
            <a:normAutofit fontScale="92500" lnSpcReduction="10000"/>
          </a:bodyPr>
          <a:lstStyle/>
          <a:p>
            <a:pPr marL="0" indent="0">
              <a:buNone/>
            </a:pPr>
            <a:r>
              <a:rPr lang="en-US" sz="4000" dirty="0"/>
              <a:t>Assess and evaluate the conditions under which it may be technically feasible to equip passenger aircraft with in-cabin restraint systems for motorized and nonmotorized wheelchairs (WCs), including assessments of: </a:t>
            </a:r>
          </a:p>
        </p:txBody>
      </p:sp>
      <p:pic>
        <p:nvPicPr>
          <p:cNvPr id="3" name="Picture 2" descr="A white, twin-engine passenger jet is shown in flight.  Its landing gear are deployed.  A mostly cloudy sky is seen in the background.">
            <a:extLst>
              <a:ext uri="{FF2B5EF4-FFF2-40B4-BE49-F238E27FC236}">
                <a16:creationId xmlns:a16="http://schemas.microsoft.com/office/drawing/2014/main" id="{E1774C01-6C9B-4431-824E-E501945486B6}"/>
              </a:ext>
            </a:extLst>
          </p:cNvPr>
          <p:cNvPicPr>
            <a:picLocks noChangeAspect="1"/>
          </p:cNvPicPr>
          <p:nvPr/>
        </p:nvPicPr>
        <p:blipFill>
          <a:blip r:embed="rId2"/>
          <a:stretch>
            <a:fillRect/>
          </a:stretch>
        </p:blipFill>
        <p:spPr>
          <a:xfrm>
            <a:off x="6627812" y="681037"/>
            <a:ext cx="4244622" cy="5408341"/>
          </a:xfrm>
          <a:prstGeom prst="rect">
            <a:avLst/>
          </a:prstGeom>
        </p:spPr>
      </p:pic>
    </p:spTree>
    <p:extLst>
      <p:ext uri="{BB962C8B-B14F-4D97-AF65-F5344CB8AC3E}">
        <p14:creationId xmlns:p14="http://schemas.microsoft.com/office/powerpoint/2010/main" val="127297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Statement of Task (continued): Issues to be Addressed</a:t>
            </a:r>
          </a:p>
        </p:txBody>
      </p:sp>
      <p:sp>
        <p:nvSpPr>
          <p:cNvPr id="14" name="Content Placeholder 13"/>
          <p:cNvSpPr>
            <a:spLocks noGrp="1"/>
          </p:cNvSpPr>
          <p:nvPr>
            <p:ph idx="1"/>
          </p:nvPr>
        </p:nvSpPr>
        <p:spPr/>
        <p:txBody>
          <a:bodyPr>
            <a:normAutofit fontScale="77500" lnSpcReduction="20000"/>
          </a:bodyPr>
          <a:lstStyle/>
          <a:p>
            <a:r>
              <a:rPr lang="en-US" sz="4000" dirty="0"/>
              <a:t>design, engineering, and safety requirements for installation and use of these restraint systems and for the WCs that would be used as seats in aircraft, including aircraft structural requirements, WC occupant restraint and passenger emergency evacuation requirements;</a:t>
            </a:r>
          </a:p>
          <a:p>
            <a:r>
              <a:rPr lang="en-US" sz="4000" dirty="0"/>
              <a:t>injury criteria limits for both wheelchair users and occupants of seats behind and adjacent to the WC users; and</a:t>
            </a:r>
          </a:p>
          <a:p>
            <a:r>
              <a:rPr lang="en-US" sz="4000" dirty="0"/>
              <a:t>Implications on FAA regulations and policies for airworthiness, crashworthiness, and other safety requirements.</a:t>
            </a:r>
          </a:p>
        </p:txBody>
      </p:sp>
    </p:spTree>
    <p:extLst>
      <p:ext uri="{BB962C8B-B14F-4D97-AF65-F5344CB8AC3E}">
        <p14:creationId xmlns:p14="http://schemas.microsoft.com/office/powerpoint/2010/main" val="298029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Statement of Task (continued): Accommodation of Passengers</a:t>
            </a:r>
          </a:p>
        </p:txBody>
      </p:sp>
      <p:sp>
        <p:nvSpPr>
          <p:cNvPr id="14" name="Content Placeholder 13"/>
          <p:cNvSpPr>
            <a:spLocks noGrp="1"/>
          </p:cNvSpPr>
          <p:nvPr>
            <p:ph idx="1"/>
          </p:nvPr>
        </p:nvSpPr>
        <p:spPr/>
        <p:txBody>
          <a:bodyPr>
            <a:normAutofit fontScale="92500" lnSpcReduction="10000"/>
          </a:bodyPr>
          <a:lstStyle/>
          <a:p>
            <a:r>
              <a:rPr lang="en-US" sz="4000" dirty="0"/>
              <a:t>If the committee finds reasonable circumstances for equipping airplanes, then consider how to accommodate effectively the passengers who use the WC securement systems and provide a level of service equal to other passengers.</a:t>
            </a:r>
          </a:p>
          <a:p>
            <a:r>
              <a:rPr lang="en-US" sz="4000" dirty="0"/>
              <a:t>The committee may advise on further actions warranted for making public policy choices, including needed research, information gathering, and technical analyses.</a:t>
            </a:r>
          </a:p>
        </p:txBody>
      </p:sp>
    </p:spTree>
    <p:extLst>
      <p:ext uri="{BB962C8B-B14F-4D97-AF65-F5344CB8AC3E}">
        <p14:creationId xmlns:p14="http://schemas.microsoft.com/office/powerpoint/2010/main" val="346179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Terms Used in the Report</a:t>
            </a:r>
          </a:p>
        </p:txBody>
      </p:sp>
      <p:sp>
        <p:nvSpPr>
          <p:cNvPr id="14" name="Content Placeholder 13"/>
          <p:cNvSpPr>
            <a:spLocks noGrp="1"/>
          </p:cNvSpPr>
          <p:nvPr>
            <p:ph idx="1"/>
          </p:nvPr>
        </p:nvSpPr>
        <p:spPr/>
        <p:txBody>
          <a:bodyPr>
            <a:normAutofit fontScale="70000" lnSpcReduction="20000"/>
          </a:bodyPr>
          <a:lstStyle/>
          <a:p>
            <a:pPr marL="0" indent="0">
              <a:buNone/>
            </a:pPr>
            <a:r>
              <a:rPr lang="en-US" sz="4000" dirty="0"/>
              <a:t>•	power wheelchairs (motorized wheelchairs)</a:t>
            </a:r>
          </a:p>
          <a:p>
            <a:pPr marL="0" indent="0">
              <a:buNone/>
            </a:pPr>
            <a:r>
              <a:rPr lang="en-US" sz="4000" dirty="0"/>
              <a:t>•	manual wheelchairs (non-motorized wheelchairs)</a:t>
            </a:r>
          </a:p>
          <a:p>
            <a:pPr marL="0" indent="0">
              <a:buNone/>
            </a:pPr>
            <a:r>
              <a:rPr lang="en-US" sz="4000" dirty="0"/>
              <a:t>•	personal wheelchair - either a power or manual wheelchair 	owned by the user</a:t>
            </a:r>
          </a:p>
          <a:p>
            <a:pPr marL="0" indent="0">
              <a:buNone/>
            </a:pPr>
            <a:r>
              <a:rPr lang="en-US" sz="4000" dirty="0"/>
              <a:t>•	wheelchair securement system (instead of wheelchair restraint 	system)</a:t>
            </a:r>
          </a:p>
          <a:p>
            <a:pPr marL="0" indent="0">
              <a:buNone/>
            </a:pPr>
            <a:r>
              <a:rPr lang="en-US" sz="4000" dirty="0"/>
              <a:t>		- securement device used to “tie down” or otherwise 				attach the wheelchair to a vehicle</a:t>
            </a:r>
          </a:p>
          <a:p>
            <a:pPr marL="0" indent="0">
              <a:buNone/>
            </a:pPr>
            <a:r>
              <a:rPr lang="en-US" sz="4000" dirty="0"/>
              <a:t>		- occupant restraints, such as belts and straps, which 				secure the wheelchair user to the wheelchair</a:t>
            </a:r>
          </a:p>
          <a:p>
            <a:pPr marL="0" indent="0">
              <a:buNone/>
            </a:pPr>
            <a:r>
              <a:rPr lang="en-US" sz="4000" dirty="0"/>
              <a:t>		- a compatible personal wheelchair</a:t>
            </a:r>
          </a:p>
        </p:txBody>
      </p:sp>
    </p:spTree>
    <p:extLst>
      <p:ext uri="{BB962C8B-B14F-4D97-AF65-F5344CB8AC3E}">
        <p14:creationId xmlns:p14="http://schemas.microsoft.com/office/powerpoint/2010/main" val="358237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Committee’s Approach</a:t>
            </a:r>
          </a:p>
        </p:txBody>
      </p:sp>
      <p:sp>
        <p:nvSpPr>
          <p:cNvPr id="14" name="Content Placeholder 13"/>
          <p:cNvSpPr>
            <a:spLocks noGrp="1"/>
          </p:cNvSpPr>
          <p:nvPr>
            <p:ph idx="1"/>
          </p:nvPr>
        </p:nvSpPr>
        <p:spPr/>
        <p:txBody>
          <a:bodyPr>
            <a:normAutofit/>
          </a:bodyPr>
          <a:lstStyle/>
          <a:p>
            <a:pPr marL="0" indent="0">
              <a:buNone/>
            </a:pPr>
            <a:r>
              <a:rPr lang="en-US" sz="3600" dirty="0"/>
              <a:t>What are the most significant technical issues that would need to be addressed for WC securement systems to progress from concept to design and implementation, giving particular attention to any technical challenges that are so formidable that they could hinder or thwart this progress? </a:t>
            </a:r>
          </a:p>
        </p:txBody>
      </p:sp>
    </p:spTree>
    <p:extLst>
      <p:ext uri="{BB962C8B-B14F-4D97-AF65-F5344CB8AC3E}">
        <p14:creationId xmlns:p14="http://schemas.microsoft.com/office/powerpoint/2010/main" val="150900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Committee’s Approach (continued)</a:t>
            </a:r>
          </a:p>
        </p:txBody>
      </p:sp>
      <p:sp>
        <p:nvSpPr>
          <p:cNvPr id="14" name="Content Placeholder 13"/>
          <p:cNvSpPr>
            <a:spLocks noGrp="1"/>
          </p:cNvSpPr>
          <p:nvPr>
            <p:ph idx="1"/>
          </p:nvPr>
        </p:nvSpPr>
        <p:spPr/>
        <p:txBody>
          <a:bodyPr/>
          <a:lstStyle/>
          <a:p>
            <a:pPr marL="0" indent="0">
              <a:buNone/>
            </a:pPr>
            <a:r>
              <a:rPr lang="en-US" dirty="0"/>
              <a:t>Focus on potential challenges to the development and implementation of an in-cabin WC securement system that could:</a:t>
            </a:r>
          </a:p>
          <a:p>
            <a:pPr marL="0" indent="0">
              <a:buNone/>
            </a:pPr>
            <a:r>
              <a:rPr lang="en-US" dirty="0"/>
              <a:t>•	be installed on enough airplanes to provide </a:t>
            </a:r>
            <a:r>
              <a:rPr lang="en-US" dirty="0" err="1"/>
              <a:t>nonambulatory</a:t>
            </a:r>
            <a:r>
              <a:rPr lang="en-US" dirty="0"/>
              <a:t> people with flight offerings in enough markets for meaningful (not niche) service, and</a:t>
            </a:r>
          </a:p>
          <a:p>
            <a:pPr marL="0" indent="0">
              <a:buNone/>
            </a:pPr>
            <a:r>
              <a:rPr lang="en-US" dirty="0"/>
              <a:t>•	accommodate passengers’ personal wheelchairs (as opposed to wheelchairs designed and optimized specifically for airplane travel).</a:t>
            </a:r>
          </a:p>
        </p:txBody>
      </p:sp>
    </p:spTree>
    <p:extLst>
      <p:ext uri="{BB962C8B-B14F-4D97-AF65-F5344CB8AC3E}">
        <p14:creationId xmlns:p14="http://schemas.microsoft.com/office/powerpoint/2010/main" val="65856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2287</Words>
  <Application>Microsoft Office PowerPoint</Application>
  <PresentationFormat>Custom</PresentationFormat>
  <Paragraphs>148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Corbel</vt:lpstr>
      <vt:lpstr>Office Theme</vt:lpstr>
      <vt:lpstr>Technical Feasibility of a Wheelchair Securement Concept for Airline Travel: A Preliminary Assessment</vt:lpstr>
      <vt:lpstr>Study Origin</vt:lpstr>
      <vt:lpstr>Committee Members</vt:lpstr>
      <vt:lpstr>Statement of Task</vt:lpstr>
      <vt:lpstr>Statement of Task (continued): Issues to be Addressed</vt:lpstr>
      <vt:lpstr>Statement of Task (continued): Accommodation of Passengers</vt:lpstr>
      <vt:lpstr>Terms Used in the Report</vt:lpstr>
      <vt:lpstr>Committee’s Approach</vt:lpstr>
      <vt:lpstr>Committee’s Approach (continued)</vt:lpstr>
      <vt:lpstr>Technical Considerations</vt:lpstr>
      <vt:lpstr>Report Organization</vt:lpstr>
      <vt:lpstr>Background: Airplanes</vt:lpstr>
      <vt:lpstr>Background: Wheelchairs</vt:lpstr>
      <vt:lpstr>Key Findings: Airplane Boarding Doors</vt:lpstr>
      <vt:lpstr>Key Findings: Interior Modifications</vt:lpstr>
      <vt:lpstr>Key Findings: Removal of Airplane Seats</vt:lpstr>
      <vt:lpstr>Key Findings: Removal of Airplane Seats (continued)</vt:lpstr>
      <vt:lpstr>Key Findings: Maneuvering Inside the Cabin </vt:lpstr>
      <vt:lpstr>Key Findings: WC19 Standards</vt:lpstr>
      <vt:lpstr>Key Findings: WC19-compliant Wheelchairs </vt:lpstr>
      <vt:lpstr>Key Findings: WC19-compliant Wheelchairs (continued)</vt:lpstr>
      <vt:lpstr>Key Findings: FAA Safety Criteria</vt:lpstr>
      <vt:lpstr>Key Findings: WC-19 Standards and FAA Standards</vt:lpstr>
      <vt:lpstr>Key Findings: Operational and Passenger Accommodation Issues</vt:lpstr>
      <vt:lpstr>Conclusions</vt:lpstr>
      <vt:lpstr>Recommendation 1: Program of Research</vt:lpstr>
      <vt:lpstr>Recommendation 1 (continued): Issues to be Addressed</vt:lpstr>
      <vt:lpstr>Recommendation 1 (continued): Future Decision Making</vt:lpstr>
      <vt:lpstr>Recommendation 2</vt:lpstr>
      <vt:lpstr>Next Steps: Development of a Roadmap</vt:lpstr>
      <vt:lpstr>Next Steps (continued): Issues to be Addressed in a Roadmap</vt:lpstr>
      <vt:lpstr>Next Steps (continued): Department of Transportation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2021-09-23T17:10:31Z</dcterms:created>
  <dcterms:modified xsi:type="dcterms:W3CDTF">2021-09-23T17:10:41Z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