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4" r:id="rId5"/>
    <p:sldId id="262" r:id="rId6"/>
    <p:sldId id="261" r:id="rId7"/>
    <p:sldId id="260"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EF9D-6DED-459D-9983-7F63C75829BC}"/>
              </a:ext>
            </a:extLst>
          </p:cNvPr>
          <p:cNvSpPr>
            <a:spLocks noGrp="1"/>
          </p:cNvSpPr>
          <p:nvPr>
            <p:ph type="ctrTitle"/>
          </p:nvPr>
        </p:nvSpPr>
        <p:spPr>
          <a:xfrm>
            <a:off x="1530417" y="1126156"/>
            <a:ext cx="10433785" cy="770021"/>
          </a:xfrm>
        </p:spPr>
        <p:txBody>
          <a:bodyPr>
            <a:normAutofit fontScale="90000"/>
          </a:bodyPr>
          <a:lstStyle/>
          <a:p>
            <a:r>
              <a:rPr lang="en-GB" dirty="0"/>
              <a:t>AviationData.csv Risk Analysis</a:t>
            </a:r>
          </a:p>
        </p:txBody>
      </p:sp>
      <p:sp>
        <p:nvSpPr>
          <p:cNvPr id="3" name="Subtitle 2">
            <a:extLst>
              <a:ext uri="{FF2B5EF4-FFF2-40B4-BE49-F238E27FC236}">
                <a16:creationId xmlns:a16="http://schemas.microsoft.com/office/drawing/2014/main" id="{21C9DA34-68D7-4529-A9A3-501B5E8E4D87}"/>
              </a:ext>
            </a:extLst>
          </p:cNvPr>
          <p:cNvSpPr>
            <a:spLocks noGrp="1"/>
          </p:cNvSpPr>
          <p:nvPr>
            <p:ph type="subTitle" idx="1"/>
          </p:nvPr>
        </p:nvSpPr>
        <p:spPr>
          <a:xfrm>
            <a:off x="2127183" y="2300437"/>
            <a:ext cx="9348553" cy="4215865"/>
          </a:xfrm>
        </p:spPr>
        <p:txBody>
          <a:bodyPr>
            <a:normAutofit lnSpcReduction="10000"/>
          </a:bodyPr>
          <a:lstStyle/>
          <a:p>
            <a:pPr algn="ctr"/>
            <a:r>
              <a:rPr lang="en-GB" sz="3200" dirty="0"/>
              <a:t>AviationData.csv Insights</a:t>
            </a:r>
          </a:p>
          <a:p>
            <a:pPr algn="ctr"/>
            <a:endParaRPr lang="en-GB" sz="3200" dirty="0"/>
          </a:p>
          <a:p>
            <a:pPr algn="ctr"/>
            <a:r>
              <a:rPr lang="en-GB" sz="3200" dirty="0"/>
              <a:t>Presented by, </a:t>
            </a:r>
          </a:p>
          <a:p>
            <a:pPr algn="ctr"/>
            <a:endParaRPr lang="en-GB" sz="3200" dirty="0"/>
          </a:p>
          <a:p>
            <a:pPr algn="ctr"/>
            <a:r>
              <a:rPr lang="en-GB" sz="3200" dirty="0"/>
              <a:t>David  </a:t>
            </a:r>
            <a:r>
              <a:rPr lang="en-GB" sz="3200" dirty="0" err="1"/>
              <a:t>Muriithi</a:t>
            </a:r>
            <a:r>
              <a:rPr lang="en-GB" sz="3200" dirty="0"/>
              <a:t>.</a:t>
            </a:r>
          </a:p>
          <a:p>
            <a:pPr algn="ctr"/>
            <a:endParaRPr lang="en-GB" sz="3200" dirty="0"/>
          </a:p>
          <a:p>
            <a:pPr algn="ctr"/>
            <a:r>
              <a:rPr lang="en-GB" sz="3200" dirty="0"/>
              <a:t>April,29</a:t>
            </a:r>
            <a:r>
              <a:rPr lang="en-GB" sz="3200" baseline="30000" dirty="0"/>
              <a:t>th</a:t>
            </a:r>
            <a:r>
              <a:rPr lang="en-GB" sz="3200" dirty="0"/>
              <a:t> 2025.</a:t>
            </a:r>
          </a:p>
          <a:p>
            <a:pPr algn="ctr"/>
            <a:endParaRPr lang="en-GB" sz="3200" dirty="0"/>
          </a:p>
          <a:p>
            <a:pPr algn="ctr"/>
            <a:endParaRPr lang="en-GB" sz="3200" dirty="0"/>
          </a:p>
          <a:p>
            <a:pPr algn="ctr"/>
            <a:endParaRPr lang="en-GB" sz="3200" dirty="0"/>
          </a:p>
          <a:p>
            <a:pPr algn="ctr"/>
            <a:endParaRPr lang="en-GB" sz="3200" dirty="0"/>
          </a:p>
        </p:txBody>
      </p:sp>
    </p:spTree>
    <p:extLst>
      <p:ext uri="{BB962C8B-B14F-4D97-AF65-F5344CB8AC3E}">
        <p14:creationId xmlns:p14="http://schemas.microsoft.com/office/powerpoint/2010/main" val="3750923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D52A40-1173-4178-AAD3-014E70F8E98D}"/>
              </a:ext>
            </a:extLst>
          </p:cNvPr>
          <p:cNvSpPr txBox="1"/>
          <p:nvPr/>
        </p:nvSpPr>
        <p:spPr>
          <a:xfrm>
            <a:off x="1078029" y="885524"/>
            <a:ext cx="10838047" cy="7571303"/>
          </a:xfrm>
          <a:prstGeom prst="rect">
            <a:avLst/>
          </a:prstGeom>
          <a:noFill/>
        </p:spPr>
        <p:txBody>
          <a:bodyPr wrap="square" rtlCol="0">
            <a:spAutoFit/>
          </a:bodyPr>
          <a:lstStyle/>
          <a:p>
            <a:r>
              <a:rPr lang="en-GB" b="1" dirty="0"/>
              <a:t>Introduction:</a:t>
            </a:r>
          </a:p>
          <a:p>
            <a:endParaRPr lang="en-GB" b="1" dirty="0"/>
          </a:p>
          <a:p>
            <a:pPr algn="just"/>
            <a:r>
              <a:rPr lang="en-GB" dirty="0"/>
              <a:t>The purpose of this analysis is to help make informed investment decision based on the historical data.</a:t>
            </a:r>
          </a:p>
          <a:p>
            <a:pPr algn="just"/>
            <a:endParaRPr lang="en-GB" dirty="0"/>
          </a:p>
          <a:p>
            <a:pPr algn="just"/>
            <a:r>
              <a:rPr lang="en-GB" dirty="0"/>
              <a:t>Objective:</a:t>
            </a:r>
          </a:p>
          <a:p>
            <a:pPr marL="285750" indent="-285750" algn="just">
              <a:buFont typeface="Arial" panose="020B0604020202020204" pitchFamily="34" charset="0"/>
              <a:buChar char="•"/>
            </a:pPr>
            <a:r>
              <a:rPr lang="en-GB" dirty="0"/>
              <a:t>To determine the aircraft with lowest risk by studying the Aviation data patterns and trends</a:t>
            </a:r>
          </a:p>
          <a:p>
            <a:pPr algn="just"/>
            <a:endParaRPr lang="en-GB" dirty="0"/>
          </a:p>
          <a:p>
            <a:pPr algn="just"/>
            <a:r>
              <a:rPr lang="en-GB" dirty="0"/>
              <a:t>Data overview</a:t>
            </a:r>
          </a:p>
          <a:p>
            <a:pPr algn="just"/>
            <a:r>
              <a:rPr lang="en-GB" dirty="0"/>
              <a:t>The dataset is from National Transportation Safety Board that includes aviation accident data from 1962 to 2023 about civil aviation accidents and selected incidents in the United States and international waters.</a:t>
            </a:r>
          </a:p>
          <a:p>
            <a:pPr algn="just"/>
            <a:r>
              <a:rPr lang="en-GB" dirty="0"/>
              <a:t>The data contains 88,889 rows  and 31 columns.</a:t>
            </a:r>
          </a:p>
          <a:p>
            <a:pPr algn="just"/>
            <a:r>
              <a:rPr lang="en-GB" dirty="0"/>
              <a:t>There are 6 critical columns in the dataset namely:  </a:t>
            </a:r>
          </a:p>
          <a:p>
            <a:pPr marL="285750" indent="-285750" algn="just">
              <a:buFont typeface="Arial" panose="020B0604020202020204" pitchFamily="34" charset="0"/>
              <a:buChar char="•"/>
            </a:pPr>
            <a:r>
              <a:rPr lang="en-GB" dirty="0" err="1"/>
              <a:t>Total.Serious.Injuries</a:t>
            </a:r>
            <a:endParaRPr lang="en-GB" dirty="0"/>
          </a:p>
          <a:p>
            <a:pPr marL="285750" indent="-285750" algn="just">
              <a:buFont typeface="Arial" panose="020B0604020202020204" pitchFamily="34" charset="0"/>
              <a:buChar char="•"/>
            </a:pPr>
            <a:r>
              <a:rPr lang="en-GB" dirty="0" err="1"/>
              <a:t>Total.Minor.Injuries</a:t>
            </a:r>
            <a:endParaRPr lang="en-GB" dirty="0"/>
          </a:p>
          <a:p>
            <a:pPr marL="285750" indent="-285750" algn="just">
              <a:buFont typeface="Arial" panose="020B0604020202020204" pitchFamily="34" charset="0"/>
              <a:buChar char="•"/>
            </a:pPr>
            <a:r>
              <a:rPr lang="en-GB" dirty="0" err="1"/>
              <a:t>Total.Uninjured</a:t>
            </a:r>
            <a:endParaRPr lang="en-GB" dirty="0"/>
          </a:p>
          <a:p>
            <a:pPr marL="285750" indent="-285750" algn="just">
              <a:buFont typeface="Arial" panose="020B0604020202020204" pitchFamily="34" charset="0"/>
              <a:buChar char="•"/>
            </a:pPr>
            <a:r>
              <a:rPr lang="en-GB" dirty="0" err="1"/>
              <a:t>Event.Date</a:t>
            </a:r>
            <a:endParaRPr lang="en-GB" dirty="0"/>
          </a:p>
          <a:p>
            <a:pPr marL="285750" indent="-285750" algn="just">
              <a:buFont typeface="Arial" panose="020B0604020202020204" pitchFamily="34" charset="0"/>
              <a:buChar char="•"/>
            </a:pPr>
            <a:r>
              <a:rPr lang="en-GB" dirty="0" err="1"/>
              <a:t>Weather.Condition</a:t>
            </a:r>
            <a:endParaRPr lang="en-GB" dirty="0"/>
          </a:p>
          <a:p>
            <a:pPr marL="285750" indent="-285750" algn="just">
              <a:buFont typeface="Arial" panose="020B0604020202020204" pitchFamily="34" charset="0"/>
              <a:buChar char="•"/>
            </a:pPr>
            <a:r>
              <a:rPr lang="en-GB" dirty="0" err="1"/>
              <a:t>Total.Fatal.Injuries</a:t>
            </a:r>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52001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0B64-9CCC-4196-85B3-66C053D18098}"/>
              </a:ext>
            </a:extLst>
          </p:cNvPr>
          <p:cNvSpPr>
            <a:spLocks noGrp="1"/>
          </p:cNvSpPr>
          <p:nvPr>
            <p:ph type="title"/>
          </p:nvPr>
        </p:nvSpPr>
        <p:spPr/>
        <p:txBody>
          <a:bodyPr/>
          <a:lstStyle/>
          <a:p>
            <a:r>
              <a:rPr lang="en-GB" dirty="0"/>
              <a:t>Data Cleaning</a:t>
            </a:r>
          </a:p>
        </p:txBody>
      </p:sp>
      <p:sp>
        <p:nvSpPr>
          <p:cNvPr id="3" name="Content Placeholder 2">
            <a:extLst>
              <a:ext uri="{FF2B5EF4-FFF2-40B4-BE49-F238E27FC236}">
                <a16:creationId xmlns:a16="http://schemas.microsoft.com/office/drawing/2014/main" id="{97F91D3E-05ED-4F96-8F61-BAB0CA74677F}"/>
              </a:ext>
            </a:extLst>
          </p:cNvPr>
          <p:cNvSpPr>
            <a:spLocks noGrp="1"/>
          </p:cNvSpPr>
          <p:nvPr>
            <p:ph idx="1"/>
          </p:nvPr>
        </p:nvSpPr>
        <p:spPr>
          <a:xfrm>
            <a:off x="1020278" y="2133600"/>
            <a:ext cx="9817768" cy="3777622"/>
          </a:xfrm>
        </p:spPr>
        <p:txBody>
          <a:bodyPr/>
          <a:lstStyle/>
          <a:p>
            <a:r>
              <a:rPr lang="en-GB" dirty="0"/>
              <a:t>For there to be a thorough and informative analysis the following steps were undertaken</a:t>
            </a:r>
          </a:p>
          <a:p>
            <a:pPr>
              <a:buFont typeface="Arial" panose="020B0604020202020204" pitchFamily="34" charset="0"/>
              <a:buChar char="•"/>
            </a:pPr>
            <a:r>
              <a:rPr lang="en-GB" dirty="0"/>
              <a:t>Identifying the missing data and filling the values apart from the critical columns</a:t>
            </a:r>
          </a:p>
          <a:p>
            <a:pPr>
              <a:buFont typeface="Arial" panose="020B0604020202020204" pitchFamily="34" charset="0"/>
              <a:buChar char="•"/>
            </a:pPr>
            <a:r>
              <a:rPr lang="en-GB" dirty="0"/>
              <a:t>Identifying the duplicates and dropping them</a:t>
            </a:r>
          </a:p>
          <a:p>
            <a:pPr>
              <a:buFont typeface="Arial" panose="020B0604020202020204" pitchFamily="34" charset="0"/>
              <a:buChar char="•"/>
            </a:pPr>
            <a:r>
              <a:rPr lang="en-GB" dirty="0"/>
              <a:t>Standardizing the date format</a:t>
            </a:r>
          </a:p>
          <a:p>
            <a:pPr>
              <a:buFont typeface="Arial" panose="020B0604020202020204" pitchFamily="34" charset="0"/>
              <a:buChar char="•"/>
            </a:pPr>
            <a:r>
              <a:rPr lang="en-GB" dirty="0"/>
              <a:t>Visualization</a:t>
            </a:r>
          </a:p>
          <a:p>
            <a:pPr>
              <a:buFont typeface="Arial" panose="020B0604020202020204" pitchFamily="34" charset="0"/>
              <a:buChar char="•"/>
            </a:pPr>
            <a:r>
              <a:rPr lang="en-GB" dirty="0"/>
              <a:t>Creating an interactive dashboard</a:t>
            </a:r>
          </a:p>
        </p:txBody>
      </p:sp>
    </p:spTree>
    <p:extLst>
      <p:ext uri="{BB962C8B-B14F-4D97-AF65-F5344CB8AC3E}">
        <p14:creationId xmlns:p14="http://schemas.microsoft.com/office/powerpoint/2010/main" val="4174109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82FA8-BD8B-402F-8BBB-82CC6C624E42}"/>
              </a:ext>
            </a:extLst>
          </p:cNvPr>
          <p:cNvSpPr>
            <a:spLocks noGrp="1"/>
          </p:cNvSpPr>
          <p:nvPr>
            <p:ph type="title"/>
          </p:nvPr>
        </p:nvSpPr>
        <p:spPr/>
        <p:txBody>
          <a:bodyPr/>
          <a:lstStyle/>
          <a:p>
            <a:r>
              <a:rPr lang="en-GB" dirty="0"/>
              <a:t>Accident counts</a:t>
            </a:r>
          </a:p>
        </p:txBody>
      </p:sp>
      <p:pic>
        <p:nvPicPr>
          <p:cNvPr id="5" name="Content Placeholder 4">
            <a:extLst>
              <a:ext uri="{FF2B5EF4-FFF2-40B4-BE49-F238E27FC236}">
                <a16:creationId xmlns:a16="http://schemas.microsoft.com/office/drawing/2014/main" id="{7EEE8EC8-EB59-4D47-89F8-FF4299FD1775}"/>
              </a:ext>
            </a:extLst>
          </p:cNvPr>
          <p:cNvPicPr>
            <a:picLocks noGrp="1" noChangeAspect="1"/>
          </p:cNvPicPr>
          <p:nvPr>
            <p:ph idx="1"/>
          </p:nvPr>
        </p:nvPicPr>
        <p:blipFill>
          <a:blip r:embed="rId2"/>
          <a:stretch>
            <a:fillRect/>
          </a:stretch>
        </p:blipFill>
        <p:spPr>
          <a:xfrm>
            <a:off x="6323013" y="587142"/>
            <a:ext cx="5181600" cy="5505650"/>
          </a:xfrm>
          <a:prstGeom prst="rect">
            <a:avLst/>
          </a:prstGeom>
        </p:spPr>
      </p:pic>
      <p:sp>
        <p:nvSpPr>
          <p:cNvPr id="4" name="Text Placeholder 3">
            <a:extLst>
              <a:ext uri="{FF2B5EF4-FFF2-40B4-BE49-F238E27FC236}">
                <a16:creationId xmlns:a16="http://schemas.microsoft.com/office/drawing/2014/main" id="{20275BE2-FEE9-4599-8DDB-91FF3418EDAE}"/>
              </a:ext>
            </a:extLst>
          </p:cNvPr>
          <p:cNvSpPr>
            <a:spLocks noGrp="1"/>
          </p:cNvSpPr>
          <p:nvPr>
            <p:ph type="body" sz="half" idx="2"/>
          </p:nvPr>
        </p:nvSpPr>
        <p:spPr>
          <a:xfrm>
            <a:off x="1020278" y="1598613"/>
            <a:ext cx="5074133" cy="1830387"/>
          </a:xfrm>
        </p:spPr>
        <p:txBody>
          <a:bodyPr/>
          <a:lstStyle/>
          <a:p>
            <a:r>
              <a:rPr lang="en-GB" dirty="0"/>
              <a:t>The accident have gone done in the recent years as shown by the line graph.</a:t>
            </a:r>
          </a:p>
          <a:p>
            <a:r>
              <a:rPr lang="en-GB" dirty="0"/>
              <a:t>This could be attributed to the fact that probably the companies have been able to mitigate the causes of the accidents therefore this are good times to invest in the aviation industry</a:t>
            </a:r>
          </a:p>
        </p:txBody>
      </p:sp>
    </p:spTree>
    <p:extLst>
      <p:ext uri="{BB962C8B-B14F-4D97-AF65-F5344CB8AC3E}">
        <p14:creationId xmlns:p14="http://schemas.microsoft.com/office/powerpoint/2010/main" val="45137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DCB1-86FC-48A7-9E1B-DDD9BC24B19A}"/>
              </a:ext>
            </a:extLst>
          </p:cNvPr>
          <p:cNvSpPr>
            <a:spLocks noGrp="1"/>
          </p:cNvSpPr>
          <p:nvPr>
            <p:ph type="title"/>
          </p:nvPr>
        </p:nvSpPr>
        <p:spPr/>
        <p:txBody>
          <a:bodyPr/>
          <a:lstStyle/>
          <a:p>
            <a:r>
              <a:rPr lang="en-GB" dirty="0"/>
              <a:t>Weather condition vs Accident</a:t>
            </a:r>
          </a:p>
        </p:txBody>
      </p:sp>
      <p:pic>
        <p:nvPicPr>
          <p:cNvPr id="6" name="Content Placeholder 5">
            <a:extLst>
              <a:ext uri="{FF2B5EF4-FFF2-40B4-BE49-F238E27FC236}">
                <a16:creationId xmlns:a16="http://schemas.microsoft.com/office/drawing/2014/main" id="{F82F1F02-8E87-4C80-AE86-72E4832B2E7A}"/>
              </a:ext>
            </a:extLst>
          </p:cNvPr>
          <p:cNvPicPr>
            <a:picLocks noGrp="1" noChangeAspect="1"/>
          </p:cNvPicPr>
          <p:nvPr>
            <p:ph idx="1"/>
          </p:nvPr>
        </p:nvPicPr>
        <p:blipFill>
          <a:blip r:embed="rId2"/>
          <a:stretch>
            <a:fillRect/>
          </a:stretch>
        </p:blipFill>
        <p:spPr>
          <a:xfrm>
            <a:off x="6323012" y="231006"/>
            <a:ext cx="5698941" cy="5804034"/>
          </a:xfrm>
          <a:prstGeom prst="rect">
            <a:avLst/>
          </a:prstGeom>
        </p:spPr>
      </p:pic>
      <p:sp>
        <p:nvSpPr>
          <p:cNvPr id="4" name="Text Placeholder 3">
            <a:extLst>
              <a:ext uri="{FF2B5EF4-FFF2-40B4-BE49-F238E27FC236}">
                <a16:creationId xmlns:a16="http://schemas.microsoft.com/office/drawing/2014/main" id="{70DB30D5-66DF-4713-B95A-32950C722A42}"/>
              </a:ext>
            </a:extLst>
          </p:cNvPr>
          <p:cNvSpPr>
            <a:spLocks noGrp="1"/>
          </p:cNvSpPr>
          <p:nvPr>
            <p:ph type="body" sz="half" idx="2"/>
          </p:nvPr>
        </p:nvSpPr>
        <p:spPr>
          <a:xfrm>
            <a:off x="1203158" y="1680671"/>
            <a:ext cx="4891253" cy="1303162"/>
          </a:xfrm>
        </p:spPr>
        <p:txBody>
          <a:bodyPr/>
          <a:lstStyle/>
          <a:p>
            <a:r>
              <a:rPr lang="en-GB" dirty="0"/>
              <a:t>Most of the accidents occur when the weather is </a:t>
            </a:r>
            <a:r>
              <a:rPr lang="en-GB" dirty="0" err="1"/>
              <a:t>vmc</a:t>
            </a:r>
            <a:r>
              <a:rPr lang="en-GB" dirty="0"/>
              <a:t>, therefore the aircraft should be operating during the other weather condition to mitigate the losses</a:t>
            </a:r>
          </a:p>
          <a:p>
            <a:r>
              <a:rPr lang="en-GB" dirty="0"/>
              <a:t>This indicates operations should be minimal during the </a:t>
            </a:r>
            <a:r>
              <a:rPr lang="en-GB" dirty="0" err="1"/>
              <a:t>Vmc</a:t>
            </a:r>
            <a:r>
              <a:rPr lang="en-GB" dirty="0"/>
              <a:t> condition.</a:t>
            </a:r>
          </a:p>
        </p:txBody>
      </p:sp>
    </p:spTree>
    <p:extLst>
      <p:ext uri="{BB962C8B-B14F-4D97-AF65-F5344CB8AC3E}">
        <p14:creationId xmlns:p14="http://schemas.microsoft.com/office/powerpoint/2010/main" val="3168476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3CBD8-BE82-4ABB-BB59-9FD7FEC71FAE}"/>
              </a:ext>
            </a:extLst>
          </p:cNvPr>
          <p:cNvSpPr>
            <a:spLocks noGrp="1"/>
          </p:cNvSpPr>
          <p:nvPr>
            <p:ph type="title"/>
          </p:nvPr>
        </p:nvSpPr>
        <p:spPr>
          <a:xfrm>
            <a:off x="1665172" y="446088"/>
            <a:ext cx="4429240" cy="976312"/>
          </a:xfrm>
        </p:spPr>
        <p:txBody>
          <a:bodyPr/>
          <a:lstStyle/>
          <a:p>
            <a:r>
              <a:rPr lang="en-GB" dirty="0"/>
              <a:t>Makes mostly involved in accidents</a:t>
            </a:r>
          </a:p>
        </p:txBody>
      </p:sp>
      <p:pic>
        <p:nvPicPr>
          <p:cNvPr id="5" name="Content Placeholder 4">
            <a:extLst>
              <a:ext uri="{FF2B5EF4-FFF2-40B4-BE49-F238E27FC236}">
                <a16:creationId xmlns:a16="http://schemas.microsoft.com/office/drawing/2014/main" id="{CB73681F-D61D-4180-8B44-BAB786DF6C72}"/>
              </a:ext>
            </a:extLst>
          </p:cNvPr>
          <p:cNvPicPr>
            <a:picLocks noGrp="1" noChangeAspect="1"/>
          </p:cNvPicPr>
          <p:nvPr>
            <p:ph idx="1"/>
          </p:nvPr>
        </p:nvPicPr>
        <p:blipFill>
          <a:blip r:embed="rId2"/>
          <a:stretch>
            <a:fillRect/>
          </a:stretch>
        </p:blipFill>
        <p:spPr>
          <a:xfrm>
            <a:off x="6323013" y="375385"/>
            <a:ext cx="5181600" cy="5399773"/>
          </a:xfrm>
          <a:prstGeom prst="rect">
            <a:avLst/>
          </a:prstGeom>
        </p:spPr>
      </p:pic>
      <p:sp>
        <p:nvSpPr>
          <p:cNvPr id="4" name="Text Placeholder 3">
            <a:extLst>
              <a:ext uri="{FF2B5EF4-FFF2-40B4-BE49-F238E27FC236}">
                <a16:creationId xmlns:a16="http://schemas.microsoft.com/office/drawing/2014/main" id="{27CFE879-908A-45A9-A435-A56201BDE15D}"/>
              </a:ext>
            </a:extLst>
          </p:cNvPr>
          <p:cNvSpPr>
            <a:spLocks noGrp="1"/>
          </p:cNvSpPr>
          <p:nvPr>
            <p:ph type="body" sz="half" idx="2"/>
          </p:nvPr>
        </p:nvSpPr>
        <p:spPr>
          <a:xfrm>
            <a:off x="1376414" y="1598613"/>
            <a:ext cx="4717998" cy="4262436"/>
          </a:xfrm>
        </p:spPr>
        <p:txBody>
          <a:bodyPr/>
          <a:lstStyle/>
          <a:p>
            <a:r>
              <a:rPr lang="en-GB" dirty="0"/>
              <a:t>This bar graph sorts the 10 most makes involved in accidents by the number of times they are involved in the accident.</a:t>
            </a:r>
          </a:p>
          <a:p>
            <a:r>
              <a:rPr lang="en-GB" dirty="0" err="1"/>
              <a:t>Cessna,piper</a:t>
            </a:r>
            <a:r>
              <a:rPr lang="en-GB" dirty="0"/>
              <a:t> ,Beech are high risk and the company should invest in the other makes</a:t>
            </a:r>
          </a:p>
        </p:txBody>
      </p:sp>
    </p:spTree>
    <p:extLst>
      <p:ext uri="{BB962C8B-B14F-4D97-AF65-F5344CB8AC3E}">
        <p14:creationId xmlns:p14="http://schemas.microsoft.com/office/powerpoint/2010/main" val="3914707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D76CC-AA69-4851-9E2C-B41B6FE519A1}"/>
              </a:ext>
            </a:extLst>
          </p:cNvPr>
          <p:cNvSpPr>
            <a:spLocks noGrp="1"/>
          </p:cNvSpPr>
          <p:nvPr>
            <p:ph type="title"/>
          </p:nvPr>
        </p:nvSpPr>
        <p:spPr>
          <a:xfrm>
            <a:off x="1578543" y="192505"/>
            <a:ext cx="10366410" cy="943275"/>
          </a:xfrm>
        </p:spPr>
        <p:txBody>
          <a:bodyPr>
            <a:normAutofit/>
          </a:bodyPr>
          <a:lstStyle/>
          <a:p>
            <a:pPr algn="ctr"/>
            <a:r>
              <a:rPr lang="en-GB" sz="2700" b="1" dirty="0"/>
              <a:t>Recommendation and findings</a:t>
            </a:r>
          </a:p>
        </p:txBody>
      </p:sp>
      <p:sp>
        <p:nvSpPr>
          <p:cNvPr id="7" name="Content Placeholder 6">
            <a:extLst>
              <a:ext uri="{FF2B5EF4-FFF2-40B4-BE49-F238E27FC236}">
                <a16:creationId xmlns:a16="http://schemas.microsoft.com/office/drawing/2014/main" id="{8E18F103-A720-4A2B-90A3-B2391C34B1BA}"/>
              </a:ext>
            </a:extLst>
          </p:cNvPr>
          <p:cNvSpPr>
            <a:spLocks noGrp="1"/>
          </p:cNvSpPr>
          <p:nvPr>
            <p:ph idx="1"/>
          </p:nvPr>
        </p:nvSpPr>
        <p:spPr>
          <a:xfrm>
            <a:off x="904775" y="1684421"/>
            <a:ext cx="10599837" cy="4226801"/>
          </a:xfrm>
        </p:spPr>
        <p:txBody>
          <a:bodyPr/>
          <a:lstStyle/>
          <a:p>
            <a:r>
              <a:rPr lang="en-GB" dirty="0"/>
              <a:t>The following are the recommendation occurring from the analysis </a:t>
            </a:r>
          </a:p>
          <a:p>
            <a:pPr>
              <a:buFont typeface="Arial" panose="020B0604020202020204" pitchFamily="34" charset="0"/>
              <a:buChar char="•"/>
            </a:pPr>
            <a:r>
              <a:rPr lang="en-GB" dirty="0"/>
              <a:t>The accidents are the going down over the number of years and it’s a good time for the company to venture into the aviation industry</a:t>
            </a:r>
          </a:p>
          <a:p>
            <a:pPr>
              <a:buFont typeface="Arial" panose="020B0604020202020204" pitchFamily="34" charset="0"/>
              <a:buChar char="•"/>
            </a:pPr>
            <a:r>
              <a:rPr lang="en-GB" dirty="0"/>
              <a:t>The company aircraft operations should be lowest during the VMC condition and therefore operate highly during the other weather condition</a:t>
            </a:r>
          </a:p>
          <a:p>
            <a:pPr>
              <a:buFont typeface="Arial" panose="020B0604020202020204" pitchFamily="34" charset="0"/>
              <a:buChar char="•"/>
            </a:pPr>
            <a:r>
              <a:rPr lang="en-GB" dirty="0"/>
              <a:t>The </a:t>
            </a:r>
            <a:r>
              <a:rPr lang="en-GB" dirty="0" err="1"/>
              <a:t>cessen,piper</a:t>
            </a:r>
            <a:r>
              <a:rPr lang="en-GB" dirty="0"/>
              <a:t> and Beech are likely to cause accidents and the company should invest in the other makes</a:t>
            </a:r>
          </a:p>
          <a:p>
            <a:pPr>
              <a:buFont typeface="Arial" panose="020B0604020202020204" pitchFamily="34" charset="0"/>
              <a:buChar char="•"/>
            </a:pPr>
            <a:r>
              <a:rPr lang="en-GB" dirty="0"/>
              <a:t> As the number of engines increases the injury severity increases and the Boeing has the lowest fatality at category one and therefore the company should invest in Boeing. </a:t>
            </a:r>
          </a:p>
          <a:p>
            <a:pPr>
              <a:buFont typeface="Arial" panose="020B0604020202020204" pitchFamily="34" charset="0"/>
              <a:buChar char="•"/>
            </a:pPr>
            <a:r>
              <a:rPr lang="en-GB" dirty="0"/>
              <a:t>Boeing also has the highest total of uninjured at 89,051 and the company should invest in Boeing.</a:t>
            </a:r>
          </a:p>
        </p:txBody>
      </p:sp>
    </p:spTree>
    <p:extLst>
      <p:ext uri="{BB962C8B-B14F-4D97-AF65-F5344CB8AC3E}">
        <p14:creationId xmlns:p14="http://schemas.microsoft.com/office/powerpoint/2010/main" val="17122739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4DCA4-B007-45B1-AA66-D692EB61DD43}"/>
              </a:ext>
            </a:extLst>
          </p:cNvPr>
          <p:cNvSpPr>
            <a:spLocks noGrp="1"/>
          </p:cNvSpPr>
          <p:nvPr>
            <p:ph type="title"/>
          </p:nvPr>
        </p:nvSpPr>
        <p:spPr/>
        <p:txBody>
          <a:bodyPr/>
          <a:lstStyle/>
          <a:p>
            <a:pPr algn="ctr"/>
            <a:r>
              <a:rPr lang="en-GB" dirty="0"/>
              <a:t>Conclusion</a:t>
            </a:r>
          </a:p>
        </p:txBody>
      </p:sp>
      <p:sp>
        <p:nvSpPr>
          <p:cNvPr id="3" name="Content Placeholder 2">
            <a:extLst>
              <a:ext uri="{FF2B5EF4-FFF2-40B4-BE49-F238E27FC236}">
                <a16:creationId xmlns:a16="http://schemas.microsoft.com/office/drawing/2014/main" id="{6ACE1A7D-DA78-44AF-B44B-4BE065487692}"/>
              </a:ext>
            </a:extLst>
          </p:cNvPr>
          <p:cNvSpPr>
            <a:spLocks noGrp="1"/>
          </p:cNvSpPr>
          <p:nvPr>
            <p:ph idx="1"/>
          </p:nvPr>
        </p:nvSpPr>
        <p:spPr>
          <a:xfrm>
            <a:off x="567891" y="2066223"/>
            <a:ext cx="10936721" cy="3044791"/>
          </a:xfrm>
        </p:spPr>
        <p:txBody>
          <a:bodyPr/>
          <a:lstStyle/>
          <a:p>
            <a:r>
              <a:rPr lang="en-GB" dirty="0"/>
              <a:t>The company should invest in Boeing because as the number of engines increases the injury severity increases and the Boeing has the lowest fatality at category one. Boeing also has the highest total of uninjured at 89,051</a:t>
            </a:r>
          </a:p>
          <a:p>
            <a:r>
              <a:rPr lang="en-GB" dirty="0"/>
              <a:t>The company operation should be lowest during the VMC condition</a:t>
            </a:r>
          </a:p>
          <a:p>
            <a:endParaRPr lang="en-GB" dirty="0"/>
          </a:p>
          <a:p>
            <a:endParaRPr lang="en-GB" dirty="0"/>
          </a:p>
        </p:txBody>
      </p:sp>
    </p:spTree>
    <p:extLst>
      <p:ext uri="{BB962C8B-B14F-4D97-AF65-F5344CB8AC3E}">
        <p14:creationId xmlns:p14="http://schemas.microsoft.com/office/powerpoint/2010/main" val="50925058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313</TotalTime>
  <Words>488</Words>
  <Application>Microsoft Office PowerPoint</Application>
  <PresentationFormat>Widescreen</PresentationFormat>
  <Paragraphs>57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AviationData.csv Risk Analysis</vt:lpstr>
      <vt:lpstr>PowerPoint Presentation</vt:lpstr>
      <vt:lpstr>Data Cleaning</vt:lpstr>
      <vt:lpstr>Accident counts</vt:lpstr>
      <vt:lpstr>Weather condition vs Accident</vt:lpstr>
      <vt:lpstr>Makes mostly involved in accidents</vt:lpstr>
      <vt:lpstr>Recommendation and findings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AviationData.csv Risk Analysis</dc:title>
  <dc:creator>user</dc:creator>
  <cp:lastModifiedBy>user</cp:lastModifiedBy>
  <cp:revision>22</cp:revision>
  <dcterms:created xsi:type="dcterms:W3CDTF">2025-04-29T11:06:23Z</dcterms:created>
  <dcterms:modified xsi:type="dcterms:W3CDTF">2025-04-29T16:19:51Z</dcterms:modified>
</cp:coreProperties>
</file>