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79" r:id="rId2"/>
    <p:sldId id="280" r:id="rId3"/>
    <p:sldId id="333" r:id="rId4"/>
    <p:sldId id="351" r:id="rId5"/>
    <p:sldId id="352" r:id="rId6"/>
    <p:sldId id="302" r:id="rId7"/>
    <p:sldId id="340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0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67"/>
    <p:restoredTop sz="94071"/>
  </p:normalViewPr>
  <p:slideViewPr>
    <p:cSldViewPr snapToGrid="0" snapToObjects="1">
      <p:cViewPr>
        <p:scale>
          <a:sx n="84" d="100"/>
          <a:sy n="84" d="100"/>
        </p:scale>
        <p:origin x="146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D6E6E-6750-4E4D-B778-E64D11E491E1}" type="datetimeFigureOut">
              <a:rPr lang="en-US" smtClean="0"/>
              <a:t>9/29/18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1A044-88D8-4049-941A-AC7FCC35E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29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1A044-88D8-4049-941A-AC7FCC35E1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293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1A044-88D8-4049-941A-AC7FCC35E14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90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1A044-88D8-4049-941A-AC7FCC35E1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5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1A044-88D8-4049-941A-AC7FCC35E1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82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1A044-88D8-4049-941A-AC7FCC35E1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40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1A044-88D8-4049-941A-AC7FCC35E1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0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1A044-88D8-4049-941A-AC7FCC35E14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53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1A044-88D8-4049-941A-AC7FCC35E14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3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1A044-88D8-4049-941A-AC7FCC35E14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29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1A044-88D8-4049-941A-AC7FCC35E14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34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9/29/18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9/29/18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9/29/18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9/29/18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9/29/18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themuse.com/advice/how-to-answer-the-31-most-common-interview-question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ted.com/talks/margaret_gould_stewart_how_the_hyperlink_changed_everything?referrer=playlist-small_thing_big_ide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 an interview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9640" y="5715000"/>
            <a:ext cx="460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brand new can’t and hyperlinks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62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9" y="447188"/>
            <a:ext cx="10571998" cy="970450"/>
          </a:xfrm>
        </p:spPr>
        <p:txBody>
          <a:bodyPr/>
          <a:lstStyle/>
          <a:p>
            <a:pPr fontAlgn="base"/>
            <a:r>
              <a:rPr lang="en-US" dirty="0"/>
              <a:t>Describing Your Profile</a:t>
            </a:r>
          </a:p>
        </p:txBody>
      </p:sp>
      <p:sp>
        <p:nvSpPr>
          <p:cNvPr id="5" name="Rectangle 4"/>
          <p:cNvSpPr/>
          <p:nvPr/>
        </p:nvSpPr>
        <p:spPr>
          <a:xfrm>
            <a:off x="720683" y="2796868"/>
            <a:ext cx="107506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Arial" charset="0"/>
              <a:buChar char="•"/>
            </a:pPr>
            <a:r>
              <a:rPr lang="en-US" sz="2400" dirty="0"/>
              <a:t>I perform well under pressure.</a:t>
            </a:r>
          </a:p>
          <a:p>
            <a:pPr marL="342900" indent="-342900" fontAlgn="base">
              <a:buFont typeface="Arial" charset="0"/>
              <a:buChar char="•"/>
            </a:pPr>
            <a:r>
              <a:rPr lang="en-US" sz="2400" dirty="0"/>
              <a:t>I developed some important skills.</a:t>
            </a:r>
          </a:p>
          <a:p>
            <a:pPr marL="342900" indent="-342900" fontAlgn="base">
              <a:buFont typeface="Arial" charset="0"/>
              <a:buChar char="•"/>
            </a:pPr>
            <a:r>
              <a:rPr lang="en-US" sz="2400" dirty="0"/>
              <a:t>I’m used to working in a busy environment.</a:t>
            </a:r>
          </a:p>
          <a:p>
            <a:pPr marL="342900" indent="-342900" fontAlgn="base">
              <a:buFont typeface="Arial" charset="0"/>
              <a:buChar char="•"/>
            </a:pPr>
            <a:r>
              <a:rPr lang="en-US" sz="2400" dirty="0"/>
              <a:t>I have very good people skills.</a:t>
            </a:r>
          </a:p>
          <a:p>
            <a:pPr marL="342900" indent="-342900" fontAlgn="base">
              <a:buFont typeface="Arial" charset="0"/>
              <a:buChar char="•"/>
            </a:pPr>
            <a:r>
              <a:rPr lang="en-US" sz="2400" dirty="0"/>
              <a:t>I’m a very organized person.</a:t>
            </a:r>
          </a:p>
          <a:p>
            <a:pPr marL="342900" indent="-342900" fontAlgn="base">
              <a:buFont typeface="Arial" charset="0"/>
              <a:buChar char="•"/>
            </a:pPr>
            <a:r>
              <a:rPr lang="en-US" sz="2400" dirty="0"/>
              <a:t>I manage my time well by planning out …</a:t>
            </a:r>
          </a:p>
          <a:p>
            <a:pPr marL="342900" indent="-342900" fontAlgn="base">
              <a:buFont typeface="Arial" charset="0"/>
              <a:buChar char="•"/>
            </a:pPr>
            <a:r>
              <a:rPr lang="en-US" sz="2400" dirty="0"/>
              <a:t>I’m good at dealing with change.</a:t>
            </a:r>
          </a:p>
          <a:p>
            <a:pPr marL="342900" indent="-342900" fontAlgn="base">
              <a:buFont typeface="Arial" charset="0"/>
              <a:buChar char="•"/>
            </a:pPr>
            <a:r>
              <a:rPr lang="en-US" sz="2400" dirty="0"/>
              <a:t>I work well under pressure</a:t>
            </a:r>
            <a:r>
              <a:rPr lang="en-US" sz="2400" dirty="0" smtClean="0"/>
              <a:t>.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2625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9" y="447188"/>
            <a:ext cx="10571998" cy="970450"/>
          </a:xfrm>
        </p:spPr>
        <p:txBody>
          <a:bodyPr/>
          <a:lstStyle/>
          <a:p>
            <a:pPr fontAlgn="base"/>
            <a:r>
              <a:rPr lang="en-US" dirty="0"/>
              <a:t>Talking about Your Strengths</a:t>
            </a:r>
          </a:p>
        </p:txBody>
      </p:sp>
      <p:sp>
        <p:nvSpPr>
          <p:cNvPr id="5" name="Rectangle 4"/>
          <p:cNvSpPr/>
          <p:nvPr/>
        </p:nvSpPr>
        <p:spPr>
          <a:xfrm>
            <a:off x="720683" y="2461588"/>
            <a:ext cx="10750629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Arial" charset="0"/>
              <a:buChar char="•"/>
            </a:pPr>
            <a:r>
              <a:rPr lang="en-US" sz="2200" dirty="0"/>
              <a:t>I’ve always been a great team player.</a:t>
            </a:r>
          </a:p>
          <a:p>
            <a:pPr marL="342900" indent="-342900" fontAlgn="base">
              <a:buFont typeface="Arial" charset="0"/>
              <a:buChar char="•"/>
            </a:pPr>
            <a:r>
              <a:rPr lang="en-US" sz="2200" dirty="0"/>
              <a:t>I believe my strongest trait is my attention to detail.</a:t>
            </a:r>
          </a:p>
          <a:p>
            <a:pPr marL="342900" indent="-342900" fontAlgn="base">
              <a:buFont typeface="Arial" charset="0"/>
              <a:buChar char="•"/>
            </a:pPr>
            <a:r>
              <a:rPr lang="en-US" sz="2200" dirty="0"/>
              <a:t>I realized my strength is accomplishing a large amount of work within a short period of time.</a:t>
            </a:r>
          </a:p>
          <a:p>
            <a:pPr marL="342900" indent="-342900" fontAlgn="base">
              <a:buFont typeface="Arial" charset="0"/>
              <a:buChar char="•"/>
            </a:pPr>
            <a:r>
              <a:rPr lang="en-US" sz="2200" dirty="0"/>
              <a:t>I pay close attention to my customer’s needs.</a:t>
            </a:r>
          </a:p>
          <a:p>
            <a:pPr marL="342900" indent="-342900" fontAlgn="base">
              <a:buFont typeface="Arial" charset="0"/>
              <a:buChar char="•"/>
            </a:pPr>
            <a:r>
              <a:rPr lang="en-US" sz="2200" dirty="0"/>
              <a:t>I am an excellent communicator.</a:t>
            </a:r>
          </a:p>
          <a:p>
            <a:pPr marL="342900" indent="-342900" fontAlgn="base">
              <a:buFont typeface="Arial" charset="0"/>
              <a:buChar char="•"/>
            </a:pPr>
            <a:r>
              <a:rPr lang="en-US" sz="2200" dirty="0"/>
              <a:t>I am a trouble shooter.</a:t>
            </a:r>
          </a:p>
          <a:p>
            <a:pPr marL="342900" indent="-342900" fontAlgn="base">
              <a:buFont typeface="Arial" charset="0"/>
              <a:buChar char="•"/>
            </a:pPr>
            <a:r>
              <a:rPr lang="en-US" sz="2200" dirty="0"/>
              <a:t>I’m good at multitasking.</a:t>
            </a:r>
          </a:p>
          <a:p>
            <a:pPr marL="342900" indent="-342900" fontAlgn="base">
              <a:buFont typeface="Arial" charset="0"/>
              <a:buChar char="•"/>
            </a:pPr>
            <a:r>
              <a:rPr lang="en-US" sz="2200" dirty="0"/>
              <a:t>I’m good at resolving problem situations.</a:t>
            </a:r>
          </a:p>
          <a:p>
            <a:pPr marL="342900" indent="-342900" fontAlgn="base">
              <a:buFont typeface="Arial" charset="0"/>
              <a:buChar char="•"/>
            </a:pPr>
            <a:r>
              <a:rPr lang="en-US" sz="2200" dirty="0"/>
              <a:t>I’m self-motivated.</a:t>
            </a:r>
          </a:p>
          <a:p>
            <a:pPr marL="342900" indent="-342900" fontAlgn="base">
              <a:buFont typeface="Arial" charset="0"/>
              <a:buChar char="•"/>
            </a:pPr>
            <a:r>
              <a:rPr lang="en-US" sz="2200" dirty="0"/>
              <a:t>I have very good organizational and time management skills.</a:t>
            </a:r>
          </a:p>
        </p:txBody>
      </p:sp>
    </p:spTree>
    <p:extLst>
      <p:ext uri="{BB962C8B-B14F-4D97-AF65-F5344CB8AC3E}">
        <p14:creationId xmlns:p14="http://schemas.microsoft.com/office/powerpoint/2010/main" val="116120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9" y="447188"/>
            <a:ext cx="10571998" cy="970450"/>
          </a:xfrm>
        </p:spPr>
        <p:txBody>
          <a:bodyPr/>
          <a:lstStyle/>
          <a:p>
            <a:pPr fontAlgn="base"/>
            <a:r>
              <a:rPr lang="en-US" dirty="0" smtClean="0"/>
              <a:t>Talking about </a:t>
            </a:r>
            <a:r>
              <a:rPr lang="en-US" dirty="0"/>
              <a:t>Your Weaknesses</a:t>
            </a:r>
          </a:p>
        </p:txBody>
      </p:sp>
      <p:sp>
        <p:nvSpPr>
          <p:cNvPr id="5" name="Rectangle 4"/>
          <p:cNvSpPr/>
          <p:nvPr/>
        </p:nvSpPr>
        <p:spPr>
          <a:xfrm>
            <a:off x="720683" y="3055948"/>
            <a:ext cx="1075062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Arial" charset="0"/>
              <a:buChar char="•"/>
            </a:pPr>
            <a:r>
              <a:rPr lang="en-US" sz="2400" dirty="0"/>
              <a:t>I feel my English ability is my weakest trait.</a:t>
            </a:r>
          </a:p>
          <a:p>
            <a:pPr marL="342900" indent="-342900" fontAlgn="base">
              <a:buFont typeface="Arial" charset="0"/>
              <a:buChar char="•"/>
            </a:pPr>
            <a:r>
              <a:rPr lang="en-US" sz="2400" dirty="0"/>
              <a:t>I always try to solve my own problems instead of asking a co-worker who might know the answer.</a:t>
            </a:r>
          </a:p>
          <a:p>
            <a:pPr marL="342900" indent="-342900" fontAlgn="base">
              <a:buFont typeface="Arial" charset="0"/>
              <a:buChar char="•"/>
            </a:pPr>
            <a:r>
              <a:rPr lang="en-US" sz="2400" dirty="0"/>
              <a:t>I am overzealous (work too hard).</a:t>
            </a:r>
          </a:p>
          <a:p>
            <a:pPr marL="342900" indent="-342900" fontAlgn="base">
              <a:buFont typeface="Arial" charset="0"/>
              <a:buChar char="•"/>
            </a:pPr>
            <a:r>
              <a:rPr lang="en-US" sz="2400" dirty="0"/>
              <a:t>I become nervous when ….</a:t>
            </a:r>
          </a:p>
          <a:p>
            <a:pPr marL="342900" indent="-342900" fontAlgn="base">
              <a:buFont typeface="Arial" charset="0"/>
              <a:buChar char="•"/>
            </a:pPr>
            <a:r>
              <a:rPr lang="en-US" sz="2400" dirty="0"/>
              <a:t>I tend to spend too much time making sure the customer is satisfied.</a:t>
            </a:r>
          </a:p>
          <a:p>
            <a:pPr marL="342900" indent="-342900" fontAlgn="base">
              <a:buFont typeface="Arial" charset="0"/>
              <a:buChar char="•"/>
            </a:pPr>
            <a:r>
              <a:rPr lang="en-US" sz="2400" dirty="0"/>
              <a:t>Sometimes I have trouble delegating duties to others.</a:t>
            </a:r>
          </a:p>
        </p:txBody>
      </p:sp>
    </p:spTree>
    <p:extLst>
      <p:ext uri="{BB962C8B-B14F-4D97-AF65-F5344CB8AC3E}">
        <p14:creationId xmlns:p14="http://schemas.microsoft.com/office/powerpoint/2010/main" val="150210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9" y="447188"/>
            <a:ext cx="10571998" cy="970450"/>
          </a:xfrm>
        </p:spPr>
        <p:txBody>
          <a:bodyPr/>
          <a:lstStyle/>
          <a:p>
            <a:pPr fontAlgn="base"/>
            <a:r>
              <a:rPr lang="en-US" dirty="0"/>
              <a:t>Explaining Why You Want this Job</a:t>
            </a:r>
          </a:p>
        </p:txBody>
      </p:sp>
      <p:sp>
        <p:nvSpPr>
          <p:cNvPr id="5" name="Rectangle 4"/>
          <p:cNvSpPr/>
          <p:nvPr/>
        </p:nvSpPr>
        <p:spPr>
          <a:xfrm>
            <a:off x="720683" y="2994988"/>
            <a:ext cx="107506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Arial" charset="0"/>
              <a:buChar char="•"/>
            </a:pPr>
            <a:r>
              <a:rPr lang="en-US" sz="2400" dirty="0"/>
              <a:t>I want to take on more responsibility.</a:t>
            </a:r>
          </a:p>
          <a:p>
            <a:pPr marL="342900" indent="-342900" fontAlgn="base">
              <a:buFont typeface="Arial" charset="0"/>
              <a:buChar char="•"/>
            </a:pPr>
            <a:r>
              <a:rPr lang="en-US" sz="2400" dirty="0"/>
              <a:t>In line with my qualifications.</a:t>
            </a:r>
          </a:p>
          <a:p>
            <a:pPr marL="342900" indent="-342900" fontAlgn="base">
              <a:buFont typeface="Arial" charset="0"/>
              <a:buChar char="•"/>
            </a:pPr>
            <a:r>
              <a:rPr lang="en-US" sz="2400" dirty="0"/>
              <a:t>I am convinced that /the name of the firm/ are becoming one of the market leaders.</a:t>
            </a:r>
          </a:p>
          <a:p>
            <a:pPr marL="342900" indent="-342900" fontAlgn="base">
              <a:buFont typeface="Arial" charset="0"/>
              <a:buChar char="•"/>
            </a:pPr>
            <a:r>
              <a:rPr lang="en-US" sz="2400" dirty="0"/>
              <a:t>I want to further my career in accounting.</a:t>
            </a:r>
          </a:p>
          <a:p>
            <a:pPr marL="342900" indent="-342900" fontAlgn="base">
              <a:buFont typeface="Arial" charset="0"/>
              <a:buChar char="•"/>
            </a:pPr>
            <a:r>
              <a:rPr lang="en-US" sz="2400" dirty="0"/>
              <a:t>I am impressed by the quality of your products.</a:t>
            </a:r>
          </a:p>
        </p:txBody>
      </p:sp>
    </p:spTree>
    <p:extLst>
      <p:ext uri="{BB962C8B-B14F-4D97-AF65-F5344CB8AC3E}">
        <p14:creationId xmlns:p14="http://schemas.microsoft.com/office/powerpoint/2010/main" val="172749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9" y="447188"/>
            <a:ext cx="10571998" cy="970450"/>
          </a:xfrm>
        </p:spPr>
        <p:txBody>
          <a:bodyPr/>
          <a:lstStyle/>
          <a:p>
            <a:pPr fontAlgn="base"/>
            <a:r>
              <a:rPr lang="en-US" dirty="0"/>
              <a:t>Explaining Why the Company Should Hire You</a:t>
            </a:r>
          </a:p>
        </p:txBody>
      </p:sp>
      <p:sp>
        <p:nvSpPr>
          <p:cNvPr id="5" name="Rectangle 4"/>
          <p:cNvSpPr/>
          <p:nvPr/>
        </p:nvSpPr>
        <p:spPr>
          <a:xfrm>
            <a:off x="720683" y="3086428"/>
            <a:ext cx="1075062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Arial" charset="0"/>
              <a:buChar char="•"/>
            </a:pPr>
            <a:r>
              <a:rPr lang="en-US" sz="2400" dirty="0"/>
              <a:t>You should hire me because I’m confident and …</a:t>
            </a:r>
          </a:p>
          <a:p>
            <a:pPr marL="342900" indent="-342900" fontAlgn="base">
              <a:buFont typeface="Arial" charset="0"/>
              <a:buChar char="•"/>
            </a:pPr>
            <a:r>
              <a:rPr lang="en-US" sz="2400" dirty="0"/>
              <a:t>There are two reasons I should be hired. First, …</a:t>
            </a:r>
          </a:p>
          <a:p>
            <a:pPr marL="342900" indent="-342900" fontAlgn="base">
              <a:buFont typeface="Arial" charset="0"/>
              <a:buChar char="•"/>
            </a:pPr>
            <a:r>
              <a:rPr lang="en-US" sz="2400" dirty="0"/>
              <a:t>I’m a perfect fit for this job because …</a:t>
            </a:r>
          </a:p>
          <a:p>
            <a:pPr marL="342900" indent="-342900" fontAlgn="base">
              <a:buFont typeface="Arial" charset="0"/>
              <a:buChar char="•"/>
            </a:pPr>
            <a:r>
              <a:rPr lang="en-US" sz="2400" dirty="0"/>
              <a:t>I should be hired because I’m …</a:t>
            </a:r>
          </a:p>
          <a:p>
            <a:pPr marL="342900" indent="-342900" fontAlgn="base">
              <a:buFont typeface="Arial" charset="0"/>
              <a:buChar char="•"/>
            </a:pPr>
            <a:r>
              <a:rPr lang="en-US" sz="2400" dirty="0"/>
              <a:t>I think I am a great match for this position.</a:t>
            </a:r>
          </a:p>
        </p:txBody>
      </p:sp>
    </p:spTree>
    <p:extLst>
      <p:ext uri="{BB962C8B-B14F-4D97-AF65-F5344CB8AC3E}">
        <p14:creationId xmlns:p14="http://schemas.microsoft.com/office/powerpoint/2010/main" val="83316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9" y="447188"/>
            <a:ext cx="10571998" cy="970450"/>
          </a:xfrm>
        </p:spPr>
        <p:txBody>
          <a:bodyPr/>
          <a:lstStyle/>
          <a:p>
            <a:pPr fontAlgn="base"/>
            <a:r>
              <a:rPr lang="en-US" dirty="0"/>
              <a:t>T</a:t>
            </a:r>
            <a:r>
              <a:rPr lang="en-US" dirty="0" smtClean="0"/>
              <a:t>alking </a:t>
            </a:r>
            <a:r>
              <a:rPr lang="en-US" dirty="0"/>
              <a:t>about language </a:t>
            </a:r>
            <a:r>
              <a:rPr lang="en-US" dirty="0" smtClean="0"/>
              <a:t>skills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0683" y="3299788"/>
            <a:ext cx="1075062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Arial" charset="0"/>
              <a:buChar char="•"/>
            </a:pPr>
            <a:r>
              <a:rPr lang="en-US" sz="2400" dirty="0"/>
              <a:t>I’ve been speaking French for the last … years.</a:t>
            </a:r>
          </a:p>
          <a:p>
            <a:pPr marL="342900" indent="-342900" fontAlgn="base">
              <a:buFont typeface="Arial" charset="0"/>
              <a:buChar char="•"/>
            </a:pPr>
            <a:r>
              <a:rPr lang="en-US" sz="2400" dirty="0"/>
              <a:t>I have effective communication skills in German – both verbally and in writing.</a:t>
            </a:r>
          </a:p>
          <a:p>
            <a:pPr marL="342900" indent="-342900" fontAlgn="base">
              <a:buFont typeface="Arial" charset="0"/>
              <a:buChar char="•"/>
            </a:pPr>
            <a:r>
              <a:rPr lang="en-US" sz="2400" dirty="0"/>
              <a:t>I’ve been working in </a:t>
            </a:r>
            <a:r>
              <a:rPr lang="en-US" sz="2400" dirty="0" smtClean="0"/>
              <a:t>a </a:t>
            </a:r>
            <a:r>
              <a:rPr lang="en-US" sz="2400" dirty="0"/>
              <a:t>French speaking environment for the last … years.</a:t>
            </a:r>
          </a:p>
          <a:p>
            <a:pPr marL="342900" indent="-342900" fontAlgn="base">
              <a:buFont typeface="Arial" charset="0"/>
              <a:buChar char="•"/>
            </a:pPr>
            <a:r>
              <a:rPr lang="en-US" sz="2400" dirty="0"/>
              <a:t>My English is competent for this industry.</a:t>
            </a:r>
          </a:p>
        </p:txBody>
      </p:sp>
    </p:spTree>
    <p:extLst>
      <p:ext uri="{BB962C8B-B14F-4D97-AF65-F5344CB8AC3E}">
        <p14:creationId xmlns:p14="http://schemas.microsoft.com/office/powerpoint/2010/main" val="177420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9" y="447188"/>
            <a:ext cx="10571998" cy="970450"/>
          </a:xfrm>
        </p:spPr>
        <p:txBody>
          <a:bodyPr/>
          <a:lstStyle/>
          <a:p>
            <a:pPr fontAlgn="base"/>
            <a:r>
              <a:rPr lang="en-US" dirty="0"/>
              <a:t>Salary Expectations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720683" y="3086428"/>
            <a:ext cx="107506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Arial" charset="0"/>
              <a:buChar char="•"/>
            </a:pPr>
            <a:r>
              <a:rPr lang="en-US" sz="2400" dirty="0"/>
              <a:t>I will need more information about the job and the responsibilities before we can discuss salary.</a:t>
            </a:r>
          </a:p>
          <a:p>
            <a:pPr marL="342900" indent="-342900" fontAlgn="base">
              <a:buFont typeface="Arial" charset="0"/>
              <a:buChar char="•"/>
            </a:pPr>
            <a:r>
              <a:rPr lang="en-US" sz="2400" dirty="0"/>
              <a:t>I expect experience based remuneration.</a:t>
            </a:r>
          </a:p>
          <a:p>
            <a:pPr marL="342900" indent="-342900" fontAlgn="base">
              <a:buFont typeface="Arial" charset="0"/>
              <a:buChar char="•"/>
            </a:pPr>
            <a:r>
              <a:rPr lang="en-US" sz="2400" dirty="0"/>
              <a:t>I’m sure that your company offers a fair, competitive salary for someone with my experience.</a:t>
            </a:r>
          </a:p>
          <a:p>
            <a:pPr marL="342900" indent="-342900" fontAlgn="base">
              <a:buFont typeface="Arial" charset="0"/>
              <a:buChar char="•"/>
            </a:pPr>
            <a:r>
              <a:rPr lang="en-US" sz="2400" dirty="0"/>
              <a:t>My salary expectations are in line with my qualifications.</a:t>
            </a:r>
          </a:p>
        </p:txBody>
      </p:sp>
    </p:spTree>
    <p:extLst>
      <p:ext uri="{BB962C8B-B14F-4D97-AF65-F5344CB8AC3E}">
        <p14:creationId xmlns:p14="http://schemas.microsoft.com/office/powerpoint/2010/main" val="202029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10000" y="2638990"/>
            <a:ext cx="1074031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www.themuse.com/advice/how-to-answer-the-31-most-common-interview-questions</a:t>
            </a:r>
            <a:r>
              <a:rPr lang="ru-RU" dirty="0" smtClean="0"/>
              <a:t> </a:t>
            </a:r>
            <a:br>
              <a:rPr lang="ru-RU" dirty="0" smtClean="0"/>
            </a:br>
            <a:r>
              <a:rPr lang="en-US" dirty="0" smtClean="0"/>
              <a:t>Follow the link above, read the article and the most frequently asked questions at an interview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Then using the new phrases try to answer as many questions as possible, so that in the end you will have a written dialogue of an employer and an employee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Make </a:t>
            </a:r>
            <a:r>
              <a:rPr lang="ru-RU" dirty="0" smtClean="0"/>
              <a:t>8</a:t>
            </a:r>
            <a:r>
              <a:rPr lang="en-US" dirty="0" smtClean="0"/>
              <a:t> sentences with each grammar item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1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9" y="249068"/>
            <a:ext cx="10571998" cy="970450"/>
          </a:xfrm>
        </p:spPr>
        <p:txBody>
          <a:bodyPr/>
          <a:lstStyle/>
          <a:p>
            <a:r>
              <a:rPr lang="en-US" dirty="0" smtClean="0"/>
              <a:t>Let’s watch and discuss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0684" y="2492068"/>
            <a:ext cx="1075062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Did hyperlink actually changed the way we communicate?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How can you explain what a hyperlink is. Try to give examples. How does a hyperlink work?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How does interface look nowadays compared to the way it used when it just appeared.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How did people work and study before the Internet was invented?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Who were the people that first came up with idea of connecting sources and why?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What was the system </a:t>
            </a:r>
            <a:r>
              <a:rPr lang="en-US" dirty="0" err="1" smtClean="0"/>
              <a:t>HyperTIES</a:t>
            </a:r>
            <a:r>
              <a:rPr lang="en-US" dirty="0" smtClean="0"/>
              <a:t>? what was it for, how did it work?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What was a HyperCard? How did it work?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Who invented the world wide web?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09999" y="1333932"/>
            <a:ext cx="109095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www.ted.com/talks/margaret_gould_stewart_how_the_hyperlink_changed_everything?referrer=playlist-small_thing_big_idea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2261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Grammar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753600" y="5791200"/>
            <a:ext cx="147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can’t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8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0737" y="836299"/>
            <a:ext cx="1934023" cy="683217"/>
          </a:xfrm>
        </p:spPr>
        <p:txBody>
          <a:bodyPr/>
          <a:lstStyle/>
          <a:p>
            <a:pPr algn="ctr"/>
            <a:r>
              <a:rPr lang="en-US" sz="2800" dirty="0" smtClean="0"/>
              <a:t>CAN’T</a:t>
            </a:r>
            <a:endParaRPr lang="en-US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48835" y="3240529"/>
            <a:ext cx="10208407" cy="25510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Peter can’t work in the US now because I saw him just yesterday at the gas station.</a:t>
            </a:r>
          </a:p>
          <a:p>
            <a:pPr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He can’t earn so much money. He is simply a clerk.</a:t>
            </a:r>
          </a:p>
          <a:p>
            <a:pPr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This guy can't be her husband! I do know her husband well, he is a tall bearded brunette.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65599" y="475242"/>
            <a:ext cx="6797801" cy="1703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Is often used when we think that </a:t>
            </a:r>
            <a:r>
              <a:rPr lang="en-US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sth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is impossible at the present moment:</a:t>
            </a:r>
          </a:p>
        </p:txBody>
      </p:sp>
    </p:spTree>
    <p:extLst>
      <p:ext uri="{BB962C8B-B14F-4D97-AF65-F5344CB8AC3E}">
        <p14:creationId xmlns:p14="http://schemas.microsoft.com/office/powerpoint/2010/main" val="121606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3679" y="836299"/>
            <a:ext cx="3931920" cy="683217"/>
          </a:xfrm>
        </p:spPr>
        <p:txBody>
          <a:bodyPr/>
          <a:lstStyle/>
          <a:p>
            <a:r>
              <a:rPr lang="en-US" dirty="0" smtClean="0"/>
              <a:t>CAN’T HAVE ___V3__(ED)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48835" y="3240529"/>
            <a:ext cx="10208407" cy="25510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She can’t have bought theses shoes on sale because the sales haven’t started yet.</a:t>
            </a:r>
          </a:p>
          <a:p>
            <a:pPr>
              <a:buFont typeface="Arial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They can’t have been at the office yesterday because they are on a honeymoon now.</a:t>
            </a:r>
          </a:p>
          <a:p>
            <a:pPr>
              <a:buFont typeface="Arial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You can’t have watched that film on the Internet, because it hasn’t been released yet.</a:t>
            </a:r>
          </a:p>
          <a:p>
            <a:pPr>
              <a:buFont typeface="Arial" charset="0"/>
              <a:buChar char="•"/>
            </a:pPr>
            <a:endParaRPr lang="en-US" sz="2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65599" y="475242"/>
            <a:ext cx="6797801" cy="1703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Is often used when we Are sure that </a:t>
            </a:r>
            <a:r>
              <a:rPr lang="en-US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sth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didn’t happen in the past but is still relevant in the present situation:</a:t>
            </a:r>
          </a:p>
        </p:txBody>
      </p:sp>
    </p:spTree>
    <p:extLst>
      <p:ext uri="{BB962C8B-B14F-4D97-AF65-F5344CB8AC3E}">
        <p14:creationId xmlns:p14="http://schemas.microsoft.com/office/powerpoint/2010/main" val="133422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Phrases for your interview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469670" y="5784211"/>
            <a:ext cx="1741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Use them wisely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11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1520" y="625971"/>
            <a:ext cx="10820400" cy="590931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Thank you for taking the time to meet with me </a:t>
            </a:r>
            <a:r>
              <a:rPr lang="en-US" dirty="0" smtClean="0"/>
              <a:t>today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 really appreciate being considered for this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role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I’ve done a lot of research already, and I’m excited to learn more about your company from </a:t>
            </a:r>
            <a:r>
              <a:rPr lang="en-US" dirty="0" smtClean="0"/>
              <a:t>you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I’ve reviewed the job description, and it aligns well with my experience and qualifications. I’m looking forward to talking more about these with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you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I’ve reviewed the job description, and it aligns well with my experience and qualifications. I’m looking forward to talking more about these with </a:t>
            </a:r>
            <a:r>
              <a:rPr lang="en-US" dirty="0" smtClean="0"/>
              <a:t>you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 previous roles, here’s what I’ve done… and this is how I will add value to your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company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I consider working with others to be one of my </a:t>
            </a:r>
            <a:r>
              <a:rPr lang="en-US" dirty="0" smtClean="0"/>
              <a:t>strengths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This role aligns with my long-term goals, and I’d really like to continue to build my career at this company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I’m always looking to build my skills, and I’ve recently ____ (taken a course, read a book, studied a subject, etc.) which I think has really sharpened my edge in this field</a:t>
            </a:r>
            <a:r>
              <a:rPr lang="en-US" dirty="0" smtClean="0"/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I’ve done a lot of research about this organization, and I really love _____ about you. Can you tell me more about _____?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Can you tell me more about the goals the company is trying to meet this quarter?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 would love to work here because _____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The position sounds like a great fit. I’m ready for next steps, so please let me know if you need anything else from me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Please don’t hesitate to reach out if you have any further questions about my experience, or if you’d like to schedule another time to chat.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470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9" y="447188"/>
            <a:ext cx="10571998" cy="970450"/>
          </a:xfrm>
        </p:spPr>
        <p:txBody>
          <a:bodyPr/>
          <a:lstStyle/>
          <a:p>
            <a:pPr fontAlgn="base"/>
            <a:r>
              <a:rPr lang="en-US" dirty="0"/>
              <a:t>Phrases for Describing Yourself</a:t>
            </a:r>
          </a:p>
        </p:txBody>
      </p:sp>
      <p:sp>
        <p:nvSpPr>
          <p:cNvPr id="5" name="Rectangle 4"/>
          <p:cNvSpPr/>
          <p:nvPr/>
        </p:nvSpPr>
        <p:spPr>
          <a:xfrm>
            <a:off x="809999" y="3193108"/>
            <a:ext cx="107506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charset="0"/>
              <a:buChar char="•"/>
            </a:pPr>
            <a:r>
              <a:rPr lang="en-US" sz="2400" dirty="0"/>
              <a:t>I was born and raised in …</a:t>
            </a:r>
          </a:p>
          <a:p>
            <a:pPr marL="285750" indent="-285750" fontAlgn="base">
              <a:buFont typeface="Arial" charset="0"/>
              <a:buChar char="•"/>
            </a:pPr>
            <a:r>
              <a:rPr lang="en-US" sz="2400" dirty="0"/>
              <a:t>I attended the University of …</a:t>
            </a:r>
          </a:p>
          <a:p>
            <a:pPr marL="285750" indent="-285750" fontAlgn="base">
              <a:buFont typeface="Arial" charset="0"/>
              <a:buChar char="•"/>
            </a:pPr>
            <a:r>
              <a:rPr lang="en-US" sz="2400" dirty="0"/>
              <a:t>I’ve just graduated from the University of …</a:t>
            </a:r>
          </a:p>
          <a:p>
            <a:pPr marL="285750" indent="-285750" fontAlgn="base">
              <a:buFont typeface="Arial" charset="0"/>
              <a:buChar char="•"/>
            </a:pPr>
            <a:r>
              <a:rPr lang="en-US" sz="2400" dirty="0"/>
              <a:t>I have worked for 5 years as a …</a:t>
            </a:r>
          </a:p>
          <a:p>
            <a:pPr marL="285750" indent="-285750" fontAlgn="base">
              <a:buFont typeface="Arial" charset="0"/>
              <a:buChar char="•"/>
            </a:pPr>
            <a:r>
              <a:rPr lang="en-US" sz="2400" dirty="0"/>
              <a:t>I have worked for various companies including …</a:t>
            </a:r>
          </a:p>
          <a:p>
            <a:pPr marL="285750" indent="-285750" fontAlgn="base">
              <a:buFont typeface="Arial" charset="0"/>
              <a:buChar char="•"/>
            </a:pPr>
            <a:r>
              <a:rPr lang="en-US" sz="2400" dirty="0"/>
              <a:t>I enjoy playing …</a:t>
            </a:r>
          </a:p>
        </p:txBody>
      </p:sp>
    </p:spTree>
    <p:extLst>
      <p:ext uri="{BB962C8B-B14F-4D97-AF65-F5344CB8AC3E}">
        <p14:creationId xmlns:p14="http://schemas.microsoft.com/office/powerpoint/2010/main" val="13916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9" y="447188"/>
            <a:ext cx="10571998" cy="970450"/>
          </a:xfrm>
        </p:spPr>
        <p:txBody>
          <a:bodyPr/>
          <a:lstStyle/>
          <a:p>
            <a:pPr fontAlgn="base"/>
            <a:r>
              <a:rPr lang="en-US" dirty="0"/>
              <a:t>What Type of Position You are Looking for?</a:t>
            </a:r>
          </a:p>
        </p:txBody>
      </p:sp>
      <p:sp>
        <p:nvSpPr>
          <p:cNvPr id="5" name="Rectangle 4"/>
          <p:cNvSpPr/>
          <p:nvPr/>
        </p:nvSpPr>
        <p:spPr>
          <a:xfrm>
            <a:off x="720683" y="3132148"/>
            <a:ext cx="1075062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Arial" charset="0"/>
              <a:buChar char="•"/>
            </a:pPr>
            <a:r>
              <a:rPr lang="en-US" sz="2400" dirty="0"/>
              <a:t>I’m looking for a position in which I can …</a:t>
            </a:r>
          </a:p>
          <a:p>
            <a:pPr marL="342900" indent="-342900" fontAlgn="base">
              <a:buFont typeface="Arial" charset="0"/>
              <a:buChar char="•"/>
            </a:pPr>
            <a:r>
              <a:rPr lang="en-US" sz="2400" dirty="0"/>
              <a:t>I’m interested in an …</a:t>
            </a:r>
          </a:p>
          <a:p>
            <a:pPr marL="342900" indent="-342900" fontAlgn="base">
              <a:buFont typeface="Arial" charset="0"/>
              <a:buChar char="•"/>
            </a:pPr>
            <a:r>
              <a:rPr lang="en-US" sz="2400" dirty="0"/>
              <a:t>I am more interested in a full-time position.</a:t>
            </a:r>
          </a:p>
          <a:p>
            <a:pPr marL="342900" indent="-342900" fontAlgn="base">
              <a:buFont typeface="Arial" charset="0"/>
              <a:buChar char="•"/>
            </a:pPr>
            <a:r>
              <a:rPr lang="en-US" sz="2400" dirty="0"/>
              <a:t>I am more interested in a part-time position.</a:t>
            </a:r>
          </a:p>
        </p:txBody>
      </p:sp>
    </p:spTree>
    <p:extLst>
      <p:ext uri="{BB962C8B-B14F-4D97-AF65-F5344CB8AC3E}">
        <p14:creationId xmlns:p14="http://schemas.microsoft.com/office/powerpoint/2010/main" val="87630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15546</TotalTime>
  <Words>1094</Words>
  <Application>Microsoft Macintosh PowerPoint</Application>
  <PresentationFormat>Widescreen</PresentationFormat>
  <Paragraphs>114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Corbel</vt:lpstr>
      <vt:lpstr>Wingdings 2</vt:lpstr>
      <vt:lpstr>Arial</vt:lpstr>
      <vt:lpstr>Quotable</vt:lpstr>
      <vt:lpstr>At an interview</vt:lpstr>
      <vt:lpstr>Let’s watch and discuss </vt:lpstr>
      <vt:lpstr>Grammar</vt:lpstr>
      <vt:lpstr>CAN’T</vt:lpstr>
      <vt:lpstr>CAN’T HAVE ___V3__(ED)</vt:lpstr>
      <vt:lpstr>Phrases for your interview</vt:lpstr>
      <vt:lpstr>PowerPoint Presentation</vt:lpstr>
      <vt:lpstr>Phrases for Describing Yourself</vt:lpstr>
      <vt:lpstr>What Type of Position You are Looking for?</vt:lpstr>
      <vt:lpstr>Describing Your Profile</vt:lpstr>
      <vt:lpstr>Talking about Your Strengths</vt:lpstr>
      <vt:lpstr>Talking about Your Weaknesses</vt:lpstr>
      <vt:lpstr>Explaining Why You Want this Job</vt:lpstr>
      <vt:lpstr>Explaining Why the Company Should Hire You</vt:lpstr>
      <vt:lpstr>Talking about language skills</vt:lpstr>
      <vt:lpstr>Salary Expectations</vt:lpstr>
      <vt:lpstr>Homework 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123</cp:revision>
  <dcterms:created xsi:type="dcterms:W3CDTF">2018-04-28T05:30:35Z</dcterms:created>
  <dcterms:modified xsi:type="dcterms:W3CDTF">2018-10-02T21:04:19Z</dcterms:modified>
</cp:coreProperties>
</file>