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4" r:id="rId4"/>
    <p:sldId id="295" r:id="rId5"/>
    <p:sldId id="277" r:id="rId6"/>
    <p:sldId id="274" r:id="rId7"/>
    <p:sldId id="285" r:id="rId8"/>
    <p:sldId id="297" r:id="rId9"/>
    <p:sldId id="296" r:id="rId10"/>
    <p:sldId id="299" r:id="rId11"/>
    <p:sldId id="298" r:id="rId12"/>
    <p:sldId id="30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159"/>
  </p:normalViewPr>
  <p:slideViewPr>
    <p:cSldViewPr snapToGrid="0" snapToObjects="1">
      <p:cViewPr>
        <p:scale>
          <a:sx n="78" d="100"/>
          <a:sy n="78" d="100"/>
        </p:scale>
        <p:origin x="168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6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Phrasal verbs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593668"/>
            <a:ext cx="10572000" cy="434974"/>
          </a:xfrm>
        </p:spPr>
        <p:txBody>
          <a:bodyPr/>
          <a:lstStyle/>
          <a:p>
            <a:r>
              <a:rPr lang="en-US" dirty="0" smtClean="0"/>
              <a:t>And past perfect tense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999" y="851539"/>
            <a:ext cx="2683001" cy="683217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63387" y="2824840"/>
            <a:ext cx="4343399" cy="403315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Order of events:</a:t>
            </a:r>
          </a:p>
          <a:p>
            <a:pPr marL="0" indent="0">
              <a:buNone/>
            </a:pPr>
            <a:r>
              <a:rPr lang="en-US" sz="2400" dirty="0" smtClean="0"/>
              <a:t>1. Made fortune</a:t>
            </a:r>
          </a:p>
          <a:p>
            <a:pPr marL="0" indent="0">
              <a:buNone/>
            </a:pPr>
            <a:r>
              <a:rPr lang="en-US" sz="2400" dirty="0" smtClean="0"/>
              <a:t>2. Reforms began</a:t>
            </a:r>
          </a:p>
          <a:p>
            <a:pPr marL="0" indent="0">
              <a:buNone/>
            </a:pPr>
            <a:r>
              <a:rPr lang="en-US" sz="2400" dirty="0" smtClean="0"/>
              <a:t>3. Emigrated to Mexico</a:t>
            </a:r>
          </a:p>
          <a:p>
            <a:pPr marL="0" indent="0">
              <a:buNone/>
            </a:pPr>
            <a:r>
              <a:rPr lang="en-US" sz="2400" dirty="0" smtClean="0"/>
              <a:t>4. Moved to US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Order of account:</a:t>
            </a:r>
          </a:p>
          <a:p>
            <a:pPr marL="0" indent="0">
              <a:buNone/>
            </a:pPr>
            <a:r>
              <a:rPr lang="en-US" sz="2400" dirty="0" smtClean="0"/>
              <a:t>1. Emigrated to Mexico</a:t>
            </a:r>
          </a:p>
          <a:p>
            <a:pPr marL="0" indent="0">
              <a:buNone/>
            </a:pPr>
            <a:r>
              <a:rPr lang="en-US" sz="2400" dirty="0" smtClean="0"/>
              <a:t>2. Reforms had begun</a:t>
            </a:r>
          </a:p>
          <a:p>
            <a:pPr marL="0" indent="0">
              <a:buNone/>
            </a:pPr>
            <a:r>
              <a:rPr lang="en-US" sz="2400" dirty="0" smtClean="0"/>
              <a:t>3. Moved to US</a:t>
            </a:r>
          </a:p>
          <a:p>
            <a:pPr marL="0" indent="0">
              <a:buNone/>
            </a:pPr>
            <a:r>
              <a:rPr lang="en-US" sz="2400" dirty="0" smtClean="0"/>
              <a:t>4. Had made fortune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5599" y="505722"/>
            <a:ext cx="6797801" cy="1703346"/>
          </a:xfrm>
        </p:spPr>
        <p:txBody>
          <a:bodyPr>
            <a:normAutofit/>
          </a:bodyPr>
          <a:lstStyle/>
          <a:p>
            <a:r>
              <a:rPr lang="en-US" dirty="0"/>
              <a:t>When we give an account of a sequence of past events, we usually put these events in chronological order with the past simple. If we want to refer to an event out of order - that is, it happened before the last event we have talked about - we use the </a:t>
            </a:r>
            <a:r>
              <a:rPr lang="en-US" dirty="0" smtClean="0"/>
              <a:t>past </a:t>
            </a:r>
            <a:r>
              <a:rPr lang="en-US" dirty="0"/>
              <a:t>perfect.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35" y="2824841"/>
            <a:ext cx="6043094" cy="35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999" y="851539"/>
            <a:ext cx="2683001" cy="683217"/>
          </a:xfrm>
        </p:spPr>
        <p:txBody>
          <a:bodyPr/>
          <a:lstStyle/>
          <a:p>
            <a:r>
              <a:rPr lang="en-US" dirty="0" smtClean="0"/>
              <a:t>In addition: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8835" y="3240529"/>
            <a:ext cx="10208407" cy="25510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 had wanted </a:t>
            </a:r>
            <a:r>
              <a:rPr lang="en-US" sz="2400" dirty="0"/>
              <a:t>to visit the gallery before I left Florence, but it's closed on Sundays. </a:t>
            </a:r>
          </a:p>
          <a:p>
            <a:r>
              <a:rPr lang="en-US" sz="2400" dirty="0"/>
              <a:t>Bill </a:t>
            </a:r>
            <a:r>
              <a:rPr lang="en-US" sz="2400" b="1" dirty="0"/>
              <a:t>had hoped </a:t>
            </a:r>
            <a:r>
              <a:rPr lang="en-US" sz="2400" dirty="0"/>
              <a:t>to retire at 60, but they persuaded him to stay on for a few more years.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5599" y="538379"/>
            <a:ext cx="6797801" cy="17033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use the past perfect when we say what we wanted or hoped (etc.) to do, but </a:t>
            </a:r>
            <a:r>
              <a:rPr lang="en-US" dirty="0" smtClean="0"/>
              <a:t>didn't.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</a:t>
            </a:r>
            <a:r>
              <a:rPr lang="en-US" dirty="0"/>
              <a:t>verbs used like this include </a:t>
            </a:r>
            <a:r>
              <a:rPr lang="en-US" b="1" dirty="0"/>
              <a:t>expect (to), mean (to), think (about + -</a:t>
            </a:r>
            <a:r>
              <a:rPr lang="en-US" b="1" dirty="0" err="1"/>
              <a:t>ing</a:t>
            </a:r>
            <a:r>
              <a:rPr lang="en-US" b="1" dirty="0"/>
              <a:t>).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999" y="851539"/>
            <a:ext cx="2683001" cy="683217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ord triggers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6949" y="2946615"/>
            <a:ext cx="10313822" cy="361747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After </a:t>
            </a:r>
            <a:r>
              <a:rPr lang="en-US" sz="2400" dirty="0"/>
              <a:t>Ivan </a:t>
            </a:r>
            <a:r>
              <a:rPr lang="en-US" sz="2400" b="1" dirty="0"/>
              <a:t>(had) finished </a:t>
            </a:r>
            <a:r>
              <a:rPr lang="en-US" sz="2400" dirty="0"/>
              <a:t>reading, he </a:t>
            </a:r>
            <a:r>
              <a:rPr lang="en-US" sz="2400" b="1" dirty="0"/>
              <a:t>put </a:t>
            </a:r>
            <a:r>
              <a:rPr lang="en-US" sz="2400" dirty="0"/>
              <a:t>out the light. </a:t>
            </a:r>
            <a:endParaRPr lang="en-US" sz="2400" dirty="0"/>
          </a:p>
          <a:p>
            <a:r>
              <a:rPr lang="en-US" sz="2400" i="1" dirty="0" smtClean="0"/>
              <a:t>When </a:t>
            </a:r>
            <a:r>
              <a:rPr lang="en-US" sz="2400" dirty="0"/>
              <a:t>Carol </a:t>
            </a:r>
            <a:r>
              <a:rPr lang="en-US" sz="2400" b="1" dirty="0"/>
              <a:t>(had) brushed </a:t>
            </a:r>
            <a:r>
              <a:rPr lang="en-US" sz="2400" dirty="0"/>
              <a:t>her teeth, she </a:t>
            </a:r>
            <a:r>
              <a:rPr lang="en-US" sz="2400" b="1" dirty="0"/>
              <a:t>went </a:t>
            </a:r>
            <a:r>
              <a:rPr lang="en-US" sz="2400" dirty="0"/>
              <a:t>to bed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She </a:t>
            </a:r>
            <a:r>
              <a:rPr lang="en-US" sz="2400" b="1" dirty="0"/>
              <a:t>became </a:t>
            </a:r>
            <a:r>
              <a:rPr lang="en-US" sz="2400" dirty="0"/>
              <a:t>famous </a:t>
            </a:r>
            <a:r>
              <a:rPr lang="en-US" sz="2400" i="1" dirty="0"/>
              <a:t>after </a:t>
            </a:r>
            <a:r>
              <a:rPr lang="en-US" sz="2400" dirty="0"/>
              <a:t>she </a:t>
            </a:r>
            <a:r>
              <a:rPr lang="en-US" sz="2400" b="1" dirty="0"/>
              <a:t>appeared </a:t>
            </a:r>
            <a:r>
              <a:rPr lang="en-US" sz="2400" dirty="0"/>
              <a:t>on the TV </a:t>
            </a:r>
            <a:r>
              <a:rPr lang="en-US" sz="2400" dirty="0" err="1"/>
              <a:t>programme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i="1" dirty="0" smtClean="0"/>
              <a:t>When </a:t>
            </a:r>
            <a:r>
              <a:rPr lang="en-US" sz="2400" dirty="0"/>
              <a:t>the teacher </a:t>
            </a:r>
            <a:r>
              <a:rPr lang="en-US" sz="2400" b="1" dirty="0"/>
              <a:t>came </a:t>
            </a:r>
            <a:r>
              <a:rPr lang="en-US" sz="2400" dirty="0"/>
              <a:t>in, all the children </a:t>
            </a:r>
            <a:r>
              <a:rPr lang="en-US" sz="2400" b="1" dirty="0"/>
              <a:t>stood </a:t>
            </a:r>
            <a:r>
              <a:rPr lang="en-US" sz="2400" dirty="0"/>
              <a:t>up.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film </a:t>
            </a:r>
            <a:r>
              <a:rPr lang="en-US" sz="2400" b="1" dirty="0"/>
              <a:t>had </a:t>
            </a:r>
            <a:r>
              <a:rPr lang="en-US" sz="2400" i="1" dirty="0"/>
              <a:t>already </a:t>
            </a:r>
            <a:r>
              <a:rPr lang="en-US" sz="2400" b="1" dirty="0"/>
              <a:t>begun </a:t>
            </a:r>
            <a:r>
              <a:rPr lang="en-US" sz="2400" dirty="0"/>
              <a:t>by the time we got to the cinema. </a:t>
            </a:r>
          </a:p>
          <a:p>
            <a:r>
              <a:rPr lang="en-US" sz="2400" dirty="0"/>
              <a:t>She </a:t>
            </a:r>
            <a:r>
              <a:rPr lang="en-US" sz="2400" b="1" dirty="0"/>
              <a:t>had </a:t>
            </a:r>
            <a:r>
              <a:rPr lang="en-US" sz="2400" i="1" dirty="0"/>
              <a:t>just </a:t>
            </a:r>
            <a:r>
              <a:rPr lang="en-US" sz="2400" b="1" dirty="0"/>
              <a:t>stepped </a:t>
            </a:r>
            <a:r>
              <a:rPr lang="en-US" sz="2400" dirty="0"/>
              <a:t>into her office when the telephone rang. </a:t>
            </a:r>
            <a:br>
              <a:rPr lang="en-US" sz="2400" dirty="0"/>
            </a:br>
            <a:endParaRPr lang="en-US" sz="2400" dirty="0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1" y="538379"/>
            <a:ext cx="6934200" cy="17033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Normally: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 had done something 	by June.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				before somebody did another thing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				by the time something else happened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Tell a story from your youth using there past simple and past perfect. (20+ sentences)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Make 2 sentences </a:t>
            </a:r>
            <a:r>
              <a:rPr lang="en-US" dirty="0" smtClean="0"/>
              <a:t>with each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558786"/>
            <a:ext cx="10561418" cy="433955"/>
          </a:xfrm>
        </p:spPr>
        <p:txBody>
          <a:bodyPr/>
          <a:lstStyle/>
          <a:p>
            <a:r>
              <a:rPr lang="en-US" dirty="0" smtClean="0"/>
              <a:t>Do you like </a:t>
            </a:r>
            <a:r>
              <a:rPr lang="en-US" smtClean="0"/>
              <a:t>phrasal verbs?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53" y="447188"/>
            <a:ext cx="10828545" cy="970450"/>
          </a:xfrm>
        </p:spPr>
        <p:txBody>
          <a:bodyPr/>
          <a:lstStyle/>
          <a:p>
            <a:r>
              <a:rPr lang="en-US" smtClean="0"/>
              <a:t>Phrasal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48" y="2527087"/>
            <a:ext cx="12006952" cy="4330913"/>
          </a:xfrm>
        </p:spPr>
        <p:txBody>
          <a:bodyPr numCol="1">
            <a:normAutofit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add up</a:t>
            </a:r>
            <a:r>
              <a:rPr lang="en-US" dirty="0"/>
              <a:t>	</a:t>
            </a:r>
            <a:r>
              <a:rPr lang="en-US" dirty="0" smtClean="0"/>
              <a:t>		To </a:t>
            </a:r>
            <a:r>
              <a:rPr lang="en-US" dirty="0"/>
              <a:t>make sense, seem </a:t>
            </a:r>
            <a:r>
              <a:rPr lang="en-US" dirty="0" smtClean="0"/>
              <a:t>reasonable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appeal to</a:t>
            </a:r>
            <a:r>
              <a:rPr lang="en-US" dirty="0"/>
              <a:t>	</a:t>
            </a:r>
            <a:r>
              <a:rPr lang="en-US" dirty="0" smtClean="0"/>
              <a:t>	To </a:t>
            </a:r>
            <a:r>
              <a:rPr lang="en-US" dirty="0"/>
              <a:t>plead or make a </a:t>
            </a:r>
            <a:r>
              <a:rPr lang="en-US" dirty="0" smtClean="0"/>
              <a:t>request / To </a:t>
            </a:r>
            <a:r>
              <a:rPr lang="en-US" dirty="0"/>
              <a:t>be attractive or </a:t>
            </a:r>
            <a:r>
              <a:rPr lang="en-US" dirty="0" smtClean="0"/>
              <a:t>interesting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back down</a:t>
            </a:r>
            <a:r>
              <a:rPr lang="en-US" dirty="0"/>
              <a:t>	</a:t>
            </a:r>
            <a:r>
              <a:rPr lang="en-US" dirty="0" smtClean="0"/>
              <a:t>	To </a:t>
            </a:r>
            <a:r>
              <a:rPr lang="en-US" dirty="0"/>
              <a:t>withdraw, concede </a:t>
            </a:r>
            <a:r>
              <a:rPr lang="en-US" dirty="0" smtClean="0"/>
              <a:t>defeat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blow up</a:t>
            </a:r>
            <a:r>
              <a:rPr lang="en-US" dirty="0"/>
              <a:t>	</a:t>
            </a:r>
            <a:r>
              <a:rPr lang="en-US" dirty="0" smtClean="0"/>
              <a:t>		To explode / To </a:t>
            </a:r>
            <a:r>
              <a:rPr lang="en-US" dirty="0"/>
              <a:t>get </a:t>
            </a:r>
            <a:r>
              <a:rPr lang="en-US" dirty="0" smtClean="0"/>
              <a:t>angry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boil down to</a:t>
            </a:r>
            <a:r>
              <a:rPr lang="en-US" dirty="0"/>
              <a:t>	</a:t>
            </a:r>
            <a:r>
              <a:rPr lang="en-US" dirty="0" smtClean="0"/>
              <a:t>	To </a:t>
            </a:r>
            <a:r>
              <a:rPr lang="en-US" dirty="0"/>
              <a:t>be summarized </a:t>
            </a:r>
            <a:r>
              <a:rPr lang="en-US" dirty="0" smtClean="0"/>
              <a:t>as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call off</a:t>
            </a:r>
            <a:r>
              <a:rPr lang="en-US" dirty="0"/>
              <a:t>	</a:t>
            </a:r>
            <a:r>
              <a:rPr lang="en-US" dirty="0" smtClean="0"/>
              <a:t>		To </a:t>
            </a:r>
            <a:r>
              <a:rPr lang="en-US" dirty="0"/>
              <a:t>cancel	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b="1" dirty="0"/>
              <a:t>come across</a:t>
            </a:r>
            <a:r>
              <a:rPr lang="en-US" dirty="0"/>
              <a:t>	</a:t>
            </a:r>
            <a:r>
              <a:rPr lang="en-US" dirty="0" smtClean="0"/>
              <a:t>	To </a:t>
            </a:r>
            <a:r>
              <a:rPr lang="en-US" dirty="0"/>
              <a:t>find by </a:t>
            </a:r>
            <a:r>
              <a:rPr lang="en-US" dirty="0" smtClean="0"/>
              <a:t>chance / To </a:t>
            </a:r>
            <a:r>
              <a:rPr lang="en-US" dirty="0"/>
              <a:t>appear, seem, make an </a:t>
            </a:r>
            <a:r>
              <a:rPr lang="en-US" dirty="0" smtClean="0"/>
              <a:t>impression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do without</a:t>
            </a:r>
            <a:r>
              <a:rPr lang="en-US" dirty="0"/>
              <a:t>	</a:t>
            </a:r>
            <a:r>
              <a:rPr lang="en-US" dirty="0" smtClean="0"/>
              <a:t>	To </a:t>
            </a:r>
            <a:r>
              <a:rPr lang="en-US" dirty="0"/>
              <a:t>manage </a:t>
            </a:r>
            <a:r>
              <a:rPr lang="en-US" dirty="0" smtClean="0"/>
              <a:t>without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drop off</a:t>
            </a:r>
            <a:r>
              <a:rPr lang="en-US" dirty="0"/>
              <a:t>	</a:t>
            </a:r>
            <a:r>
              <a:rPr lang="en-US" dirty="0" smtClean="0"/>
              <a:t>		To </a:t>
            </a:r>
            <a:r>
              <a:rPr lang="en-US" dirty="0"/>
              <a:t>deliver someone or </a:t>
            </a:r>
            <a:r>
              <a:rPr lang="en-US" dirty="0" smtClean="0"/>
              <a:t>something / To </a:t>
            </a:r>
            <a:r>
              <a:rPr lang="en-US" dirty="0"/>
              <a:t>fall </a:t>
            </a:r>
            <a:r>
              <a:rPr lang="en-US" dirty="0" smtClean="0"/>
              <a:t>asleep	</a:t>
            </a:r>
          </a:p>
          <a:p>
            <a:pPr>
              <a:buFont typeface="Arial" charset="0"/>
              <a:buChar char="•"/>
            </a:pPr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3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53" y="447188"/>
            <a:ext cx="10828545" cy="970450"/>
          </a:xfrm>
        </p:spPr>
        <p:txBody>
          <a:bodyPr/>
          <a:lstStyle/>
          <a:p>
            <a:r>
              <a:rPr lang="en-US" smtClean="0"/>
              <a:t>Phrasal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48" y="2527087"/>
            <a:ext cx="12006952" cy="4330913"/>
          </a:xfrm>
        </p:spPr>
        <p:txBody>
          <a:bodyPr numCol="1">
            <a:normAutofit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ease off	</a:t>
            </a:r>
            <a:r>
              <a:rPr lang="en-US" b="1" dirty="0" smtClean="0"/>
              <a:t>		</a:t>
            </a:r>
            <a:r>
              <a:rPr lang="en-US" dirty="0" smtClean="0"/>
              <a:t>To </a:t>
            </a:r>
            <a:r>
              <a:rPr lang="en-US" dirty="0"/>
              <a:t>reduce, become less severe or slow down (pain, traffic, work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end in</a:t>
            </a:r>
            <a:r>
              <a:rPr lang="en-US" dirty="0"/>
              <a:t>	</a:t>
            </a:r>
            <a:r>
              <a:rPr lang="en-US" dirty="0" smtClean="0"/>
              <a:t>		To </a:t>
            </a:r>
            <a:r>
              <a:rPr lang="en-US" dirty="0"/>
              <a:t>finish in a certain way; result </a:t>
            </a:r>
            <a:r>
              <a:rPr lang="en-US" dirty="0" smtClean="0"/>
              <a:t>in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get at</a:t>
            </a:r>
            <a:r>
              <a:rPr lang="en-US" dirty="0"/>
              <a:t>	</a:t>
            </a:r>
            <a:r>
              <a:rPr lang="en-US" dirty="0" smtClean="0"/>
              <a:t>		To imply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kick off</a:t>
            </a:r>
            <a:r>
              <a:rPr lang="en-US" dirty="0"/>
              <a:t>	</a:t>
            </a:r>
            <a:r>
              <a:rPr lang="en-US" dirty="0" smtClean="0"/>
              <a:t>		To </a:t>
            </a:r>
            <a:r>
              <a:rPr lang="en-US" dirty="0"/>
              <a:t>begin, </a:t>
            </a:r>
            <a:r>
              <a:rPr lang="en-US" dirty="0" smtClean="0"/>
              <a:t>start / to die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look up </a:t>
            </a:r>
            <a:r>
              <a:rPr lang="en-US" b="1" dirty="0" smtClean="0"/>
              <a:t>to</a:t>
            </a:r>
            <a:r>
              <a:rPr lang="en-US" dirty="0" smtClean="0"/>
              <a:t>		To admire</a:t>
            </a:r>
            <a:endParaRPr lang="ru-RU" dirty="0" smtClean="0"/>
          </a:p>
          <a:p>
            <a:pPr>
              <a:buFont typeface="Arial" charset="0"/>
              <a:buChar char="•"/>
            </a:pPr>
            <a:r>
              <a:rPr lang="en-US" b="1" dirty="0"/>
              <a:t>own up</a:t>
            </a:r>
            <a:r>
              <a:rPr lang="en-US" dirty="0"/>
              <a:t>	</a:t>
            </a:r>
            <a:r>
              <a:rPr lang="ru-RU" dirty="0" smtClean="0"/>
              <a:t>		</a:t>
            </a:r>
            <a:r>
              <a:rPr lang="en-US" dirty="0" smtClean="0"/>
              <a:t>To </a:t>
            </a:r>
            <a:r>
              <a:rPr lang="en-US" dirty="0"/>
              <a:t>admit or confess </a:t>
            </a:r>
            <a:r>
              <a:rPr lang="en-US" dirty="0" smtClean="0"/>
              <a:t>something</a:t>
            </a:r>
            <a:endParaRPr lang="ru-RU" dirty="0" smtClean="0"/>
          </a:p>
          <a:p>
            <a:pPr>
              <a:buFont typeface="Arial" charset="0"/>
              <a:buChar char="•"/>
            </a:pPr>
            <a:r>
              <a:rPr lang="en-US" b="1" dirty="0" smtClean="0"/>
              <a:t>shop around</a:t>
            </a:r>
            <a:r>
              <a:rPr lang="en-US" dirty="0"/>
              <a:t>	</a:t>
            </a:r>
            <a:r>
              <a:rPr lang="ru-RU" dirty="0" smtClean="0"/>
              <a:t>	</a:t>
            </a:r>
            <a:r>
              <a:rPr lang="en-US" dirty="0" smtClean="0"/>
              <a:t>To </a:t>
            </a:r>
            <a:r>
              <a:rPr lang="en-US" dirty="0"/>
              <a:t>compare </a:t>
            </a:r>
            <a:r>
              <a:rPr lang="en-US" dirty="0" smtClean="0"/>
              <a:t>prices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tell off</a:t>
            </a:r>
            <a:r>
              <a:rPr lang="en-US" dirty="0"/>
              <a:t>	</a:t>
            </a:r>
            <a:r>
              <a:rPr lang="en-US" dirty="0" smtClean="0"/>
              <a:t>		To </a:t>
            </a:r>
            <a:r>
              <a:rPr lang="en-US" dirty="0"/>
              <a:t>reprimand/criticize severely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10000" y="5526130"/>
            <a:ext cx="10561418" cy="433955"/>
          </a:xfrm>
        </p:spPr>
        <p:txBody>
          <a:bodyPr/>
          <a:lstStyle/>
          <a:p>
            <a:r>
              <a:rPr lang="en-US" dirty="0"/>
              <a:t>Have, should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613" y="1080139"/>
            <a:ext cx="2832422" cy="683217"/>
          </a:xfrm>
        </p:spPr>
        <p:txBody>
          <a:bodyPr/>
          <a:lstStyle/>
          <a:p>
            <a:r>
              <a:rPr lang="en-US" sz="2800" dirty="0" smtClean="0"/>
              <a:t>Have/Should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6060" y="3408204"/>
            <a:ext cx="10208407" cy="29527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 smtClean="0"/>
              <a:t>Having done my homework, I went to bed.</a:t>
            </a:r>
          </a:p>
          <a:p>
            <a:pPr fontAlgn="base"/>
            <a:r>
              <a:rPr lang="en-US" sz="2400" dirty="0" smtClean="0"/>
              <a:t>Having lost the keys, she couldn’t come in.</a:t>
            </a:r>
          </a:p>
          <a:p>
            <a:pPr fontAlgn="base"/>
            <a:r>
              <a:rPr lang="en-US" sz="2400" dirty="0" smtClean="0"/>
              <a:t>Having missed the plane, he had to buy tickets for the next flight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/>
              <a:t>Should he call, tell him I’ll call back later.</a:t>
            </a:r>
          </a:p>
          <a:p>
            <a:pPr fontAlgn="base"/>
            <a:r>
              <a:rPr lang="en-US" sz="2400" dirty="0"/>
              <a:t>Should you need any help, you can always phone me in the office.</a:t>
            </a:r>
          </a:p>
          <a:p>
            <a:pPr fontAlgn="base"/>
            <a:r>
              <a:rPr lang="en-US" sz="2400" dirty="0"/>
              <a:t>Should you be late, we will start without you.</a:t>
            </a:r>
          </a:p>
          <a:p>
            <a:pPr fontAlgn="base"/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0263" y="570074"/>
            <a:ext cx="4987136" cy="170334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Having  __V3__(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ed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),  I 	__V2__(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ed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Should he _____, I will _____.</a:t>
            </a:r>
          </a:p>
          <a:p>
            <a:pPr marL="0" indent="0" fontAlgn="base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642149"/>
            <a:ext cx="10561418" cy="433955"/>
          </a:xfrm>
        </p:spPr>
        <p:txBody>
          <a:bodyPr/>
          <a:lstStyle/>
          <a:p>
            <a:r>
              <a:rPr lang="en-US" dirty="0" smtClean="0"/>
              <a:t>Past Simple and Past Perfect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999" y="851539"/>
            <a:ext cx="2683001" cy="683217"/>
          </a:xfrm>
        </p:spPr>
        <p:txBody>
          <a:bodyPr anchor="ctr"/>
          <a:lstStyle/>
          <a:p>
            <a:pPr algn="ctr"/>
            <a:r>
              <a:rPr lang="en-US" dirty="0" smtClean="0"/>
              <a:t>had done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5599" y="505722"/>
            <a:ext cx="6797801" cy="1703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use the past perfect to talk about a past situation or activity that took place before another past situation or activity, or before a particular time in the past: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1" y="3521528"/>
            <a:ext cx="10232647" cy="18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999" y="851539"/>
            <a:ext cx="2683001" cy="683217"/>
          </a:xfrm>
        </p:spPr>
        <p:txBody>
          <a:bodyPr/>
          <a:lstStyle/>
          <a:p>
            <a:r>
              <a:rPr lang="en-US" dirty="0" smtClean="0"/>
              <a:t>Let’s compare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69221" y="2612571"/>
            <a:ext cx="10208407" cy="37719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When he stopped laughing, everyone </a:t>
            </a:r>
            <a:r>
              <a:rPr lang="en-US" sz="2400" b="1" dirty="0"/>
              <a:t>left. </a:t>
            </a:r>
            <a:r>
              <a:rPr lang="en-US" sz="2400" dirty="0"/>
              <a:t>(= they left after he stopped laughing)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he stopped laughing, everyone </a:t>
            </a:r>
            <a:r>
              <a:rPr lang="en-US" sz="2400" b="1" dirty="0"/>
              <a:t>had left. </a:t>
            </a:r>
            <a:r>
              <a:rPr lang="en-US" sz="2400" dirty="0"/>
              <a:t>(= they left before he stopped laughing)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 </a:t>
            </a:r>
            <a:r>
              <a:rPr lang="en-US" sz="2400" b="1" dirty="0"/>
              <a:t>got </a:t>
            </a:r>
            <a:r>
              <a:rPr lang="en-US" sz="2400" dirty="0"/>
              <a:t>up when the phone rang. (= the phone rang and then I got up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I </a:t>
            </a:r>
            <a:r>
              <a:rPr lang="en-US" sz="2400" b="1" dirty="0"/>
              <a:t>had gone </a:t>
            </a:r>
            <a:r>
              <a:rPr lang="en-US" sz="2400" dirty="0"/>
              <a:t>to bed when the phone rang. (= I went to bed and then the phone rang)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87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5746</TotalTime>
  <Words>430</Words>
  <Application>Microsoft Macintosh PowerPoint</Application>
  <PresentationFormat>Widescreen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 2</vt:lpstr>
      <vt:lpstr>Arial</vt:lpstr>
      <vt:lpstr>Quotable</vt:lpstr>
      <vt:lpstr>Phrasal verbs</vt:lpstr>
      <vt:lpstr>Word list</vt:lpstr>
      <vt:lpstr>Phrasal verbs</vt:lpstr>
      <vt:lpstr>Phrasal verbs</vt:lpstr>
      <vt:lpstr>Review</vt:lpstr>
      <vt:lpstr>Have/Should</vt:lpstr>
      <vt:lpstr>Grammar</vt:lpstr>
      <vt:lpstr>had done</vt:lpstr>
      <vt:lpstr>Let’s compare</vt:lpstr>
      <vt:lpstr>Example:</vt:lpstr>
      <vt:lpstr>In addition:</vt:lpstr>
      <vt:lpstr>Word triggers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53</cp:revision>
  <dcterms:created xsi:type="dcterms:W3CDTF">2018-04-28T05:30:35Z</dcterms:created>
  <dcterms:modified xsi:type="dcterms:W3CDTF">2018-11-02T20:53:29Z</dcterms:modified>
</cp:coreProperties>
</file>