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00" r:id="rId4"/>
    <p:sldId id="284" r:id="rId5"/>
    <p:sldId id="277" r:id="rId6"/>
    <p:sldId id="302" r:id="rId7"/>
    <p:sldId id="274" r:id="rId8"/>
    <p:sldId id="301" r:id="rId9"/>
    <p:sldId id="303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159"/>
  </p:normalViewPr>
  <p:slideViewPr>
    <p:cSldViewPr snapToGrid="0" snapToObjects="1">
      <p:cViewPr>
        <p:scale>
          <a:sx n="78" d="100"/>
          <a:sy n="78" d="100"/>
        </p:scale>
        <p:origin x="328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D6E6E-6750-4E4D-B778-E64D11E491E1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1A044-88D8-4049-941A-AC7FCC35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2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94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11/10/18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Feelings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593668"/>
            <a:ext cx="10572000" cy="434974"/>
          </a:xfrm>
        </p:spPr>
        <p:txBody>
          <a:bodyPr/>
          <a:lstStyle/>
          <a:p>
            <a:r>
              <a:rPr lang="en-US" dirty="0" smtClean="0"/>
              <a:t>Will		would	    used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9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Make up 1 sentence with each new word.</a:t>
            </a:r>
          </a:p>
          <a:p>
            <a:pPr marL="0" indent="0">
              <a:buNone/>
            </a:pPr>
            <a:r>
              <a:rPr lang="en-US" dirty="0" smtClean="0"/>
              <a:t>Make </a:t>
            </a:r>
            <a:r>
              <a:rPr lang="ru-RU" dirty="0" smtClean="0"/>
              <a:t>4</a:t>
            </a:r>
            <a:r>
              <a:rPr lang="en-US" dirty="0" smtClean="0"/>
              <a:t> </a:t>
            </a:r>
            <a:r>
              <a:rPr lang="en-US" dirty="0" smtClean="0"/>
              <a:t>sentences with will, </a:t>
            </a:r>
            <a:r>
              <a:rPr lang="en-US" dirty="0" smtClean="0"/>
              <a:t>would </a:t>
            </a:r>
            <a:r>
              <a:rPr lang="ru-RU" dirty="0" smtClean="0"/>
              <a:t> </a:t>
            </a:r>
            <a:r>
              <a:rPr lang="en-US" dirty="0" smtClean="0"/>
              <a:t>in each meaning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64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558786"/>
            <a:ext cx="10561418" cy="433955"/>
          </a:xfrm>
        </p:spPr>
        <p:txBody>
          <a:bodyPr/>
          <a:lstStyle/>
          <a:p>
            <a:r>
              <a:rPr lang="en-US" dirty="0" smtClean="0"/>
              <a:t>Past perfect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4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999" y="851539"/>
            <a:ext cx="2683001" cy="683217"/>
          </a:xfrm>
        </p:spPr>
        <p:txBody>
          <a:bodyPr/>
          <a:lstStyle/>
          <a:p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32507" y="2669029"/>
            <a:ext cx="10313822" cy="361747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had done something 	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	by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June.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				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			before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somebody did another thing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				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			by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time something else happened </a:t>
            </a:r>
          </a:p>
        </p:txBody>
      </p:sp>
    </p:spTree>
    <p:extLst>
      <p:ext uri="{BB962C8B-B14F-4D97-AF65-F5344CB8AC3E}">
        <p14:creationId xmlns:p14="http://schemas.microsoft.com/office/powerpoint/2010/main" val="83876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453" y="447188"/>
            <a:ext cx="10828545" cy="970450"/>
          </a:xfrm>
        </p:spPr>
        <p:txBody>
          <a:bodyPr/>
          <a:lstStyle/>
          <a:p>
            <a:r>
              <a:rPr lang="en-US" dirty="0" smtClean="0"/>
              <a:t>Positive </a:t>
            </a:r>
            <a:r>
              <a:rPr lang="en-US" smtClean="0"/>
              <a:t>and negative feelings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906" y="2657717"/>
            <a:ext cx="9644752" cy="3416513"/>
          </a:xfrm>
        </p:spPr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Blissful</a:t>
            </a:r>
          </a:p>
          <a:p>
            <a:pPr marL="0" indent="0">
              <a:buNone/>
            </a:pPr>
            <a:r>
              <a:rPr lang="en-US" b="1" dirty="0" smtClean="0"/>
              <a:t>Ecstatic</a:t>
            </a:r>
          </a:p>
          <a:p>
            <a:pPr marL="0" indent="0">
              <a:buNone/>
            </a:pPr>
            <a:r>
              <a:rPr lang="en-US" b="1" dirty="0" smtClean="0"/>
              <a:t>Snoopy</a:t>
            </a:r>
          </a:p>
          <a:p>
            <a:pPr marL="0" indent="0">
              <a:buNone/>
            </a:pPr>
            <a:r>
              <a:rPr lang="en-US" b="1" dirty="0" smtClean="0"/>
              <a:t>Sensible</a:t>
            </a:r>
          </a:p>
          <a:p>
            <a:pPr marL="0" indent="0">
              <a:buNone/>
            </a:pPr>
            <a:r>
              <a:rPr lang="en-US" b="1" dirty="0" smtClean="0"/>
              <a:t>Pleased</a:t>
            </a:r>
          </a:p>
          <a:p>
            <a:pPr marL="0" indent="0">
              <a:buNone/>
            </a:pPr>
            <a:r>
              <a:rPr lang="en-US" b="1" dirty="0" smtClean="0"/>
              <a:t>At ease</a:t>
            </a:r>
          </a:p>
          <a:p>
            <a:pPr marL="0" indent="0">
              <a:buNone/>
            </a:pPr>
            <a:r>
              <a:rPr lang="en-US" b="1" dirty="0" smtClean="0"/>
              <a:t>Liberated</a:t>
            </a:r>
          </a:p>
          <a:p>
            <a:pPr marL="0" indent="0">
              <a:buNone/>
            </a:pPr>
            <a:r>
              <a:rPr lang="en-US" b="1" dirty="0" smtClean="0"/>
              <a:t>Fortunate</a:t>
            </a:r>
          </a:p>
          <a:p>
            <a:pPr marL="0" indent="0">
              <a:buNone/>
            </a:pPr>
            <a:r>
              <a:rPr lang="en-US" b="1" dirty="0" smtClean="0"/>
              <a:t>Delighted</a:t>
            </a:r>
          </a:p>
          <a:p>
            <a:pPr marL="0" indent="0">
              <a:buNone/>
            </a:pPr>
            <a:r>
              <a:rPr lang="en-US" b="1" dirty="0" smtClean="0"/>
              <a:t>Content</a:t>
            </a:r>
          </a:p>
          <a:p>
            <a:pPr marL="0" indent="0">
              <a:buNone/>
            </a:pPr>
            <a:r>
              <a:rPr lang="en-US" b="1" dirty="0" smtClean="0"/>
              <a:t>Concerned</a:t>
            </a:r>
          </a:p>
          <a:p>
            <a:pPr marL="0" indent="0">
              <a:buNone/>
            </a:pPr>
            <a:r>
              <a:rPr lang="en-US" b="1" dirty="0" smtClean="0"/>
              <a:t>Agonized</a:t>
            </a:r>
          </a:p>
          <a:p>
            <a:pPr marL="0" indent="0">
              <a:buNone/>
            </a:pPr>
            <a:r>
              <a:rPr lang="en-US" b="1" dirty="0" smtClean="0"/>
              <a:t>Smug</a:t>
            </a:r>
          </a:p>
          <a:p>
            <a:pPr marL="0" indent="0">
              <a:buNone/>
            </a:pPr>
            <a:r>
              <a:rPr lang="en-US" b="1" dirty="0" smtClean="0"/>
              <a:t>Arrogant</a:t>
            </a:r>
          </a:p>
          <a:p>
            <a:pPr marL="0" indent="0">
              <a:buNone/>
            </a:pPr>
            <a:r>
              <a:rPr lang="en-US" b="1" dirty="0" smtClean="0"/>
              <a:t>Enraged</a:t>
            </a:r>
          </a:p>
          <a:p>
            <a:pPr marL="0" indent="0">
              <a:buNone/>
            </a:pPr>
            <a:r>
              <a:rPr lang="en-US" b="1" dirty="0" smtClean="0"/>
              <a:t>Frustrated</a:t>
            </a:r>
          </a:p>
          <a:p>
            <a:pPr marL="0" indent="0">
              <a:buNone/>
            </a:pPr>
            <a:r>
              <a:rPr lang="en-US" b="1" dirty="0" smtClean="0"/>
              <a:t>Grieving</a:t>
            </a:r>
          </a:p>
          <a:p>
            <a:pPr marL="0" indent="0">
              <a:buNone/>
            </a:pPr>
            <a:r>
              <a:rPr lang="en-US" b="1" dirty="0" smtClean="0"/>
              <a:t>Horrified</a:t>
            </a:r>
          </a:p>
          <a:p>
            <a:pPr marL="0" indent="0">
              <a:buNone/>
            </a:pPr>
            <a:r>
              <a:rPr lang="en-US" b="1" dirty="0" smtClean="0"/>
              <a:t>Idiotic</a:t>
            </a:r>
          </a:p>
          <a:p>
            <a:pPr marL="0" indent="0">
              <a:buNone/>
            </a:pPr>
            <a:r>
              <a:rPr lang="en-US" b="1" dirty="0" smtClean="0"/>
              <a:t>Indifferent</a:t>
            </a:r>
          </a:p>
          <a:p>
            <a:pPr marL="0" indent="0">
              <a:buNone/>
            </a:pPr>
            <a:r>
              <a:rPr lang="en-US" b="1" dirty="0" smtClean="0"/>
              <a:t>Lovesick</a:t>
            </a:r>
          </a:p>
          <a:p>
            <a:pPr marL="0" indent="0">
              <a:buNone/>
            </a:pPr>
            <a:r>
              <a:rPr lang="en-US" b="1" dirty="0" smtClean="0"/>
              <a:t>Mischievous</a:t>
            </a:r>
          </a:p>
          <a:p>
            <a:pPr marL="0" indent="0">
              <a:buNone/>
            </a:pPr>
            <a:r>
              <a:rPr lang="en-US" b="1" dirty="0" smtClean="0"/>
              <a:t>Puzzled</a:t>
            </a:r>
          </a:p>
        </p:txBody>
      </p:sp>
    </p:spTree>
    <p:extLst>
      <p:ext uri="{BB962C8B-B14F-4D97-AF65-F5344CB8AC3E}">
        <p14:creationId xmlns:p14="http://schemas.microsoft.com/office/powerpoint/2010/main" val="50338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10000" y="5526130"/>
            <a:ext cx="10561418" cy="433955"/>
          </a:xfrm>
        </p:spPr>
        <p:txBody>
          <a:bodyPr/>
          <a:lstStyle/>
          <a:p>
            <a:r>
              <a:rPr lang="en-US" dirty="0" smtClean="0"/>
              <a:t>Will and would	vs	would and used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6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0000" y="2951396"/>
            <a:ext cx="10561418" cy="1468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Will and would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7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672" y="440871"/>
            <a:ext cx="3510642" cy="1698172"/>
          </a:xfrm>
        </p:spPr>
        <p:txBody>
          <a:bodyPr anchor="ctr"/>
          <a:lstStyle/>
          <a:p>
            <a:pPr algn="ctr"/>
            <a:r>
              <a:rPr lang="ru-RU" sz="2800" dirty="0" smtClean="0"/>
              <a:t>1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06060" y="2841171"/>
            <a:ext cx="10208407" cy="35197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400" dirty="0"/>
              <a:t>Every day Dan </a:t>
            </a:r>
            <a:r>
              <a:rPr lang="en-US" sz="2400" b="1" dirty="0"/>
              <a:t>will</a:t>
            </a:r>
            <a:r>
              <a:rPr lang="en-US" sz="2400" dirty="0"/>
              <a:t> come home from work and turn on the TV</a:t>
            </a:r>
            <a:r>
              <a:rPr lang="en-US" sz="2400" dirty="0" smtClean="0"/>
              <a:t>.</a:t>
            </a:r>
          </a:p>
          <a:p>
            <a:pPr fontAlgn="base"/>
            <a:r>
              <a:rPr lang="en-US" sz="2400" dirty="0" smtClean="0"/>
              <a:t>During </a:t>
            </a:r>
            <a:r>
              <a:rPr lang="en-US" sz="2400" dirty="0"/>
              <a:t>the war, people </a:t>
            </a:r>
            <a:r>
              <a:rPr lang="en-US" sz="2400" b="1" dirty="0"/>
              <a:t>would</a:t>
            </a:r>
            <a:r>
              <a:rPr lang="en-US" sz="2400" dirty="0"/>
              <a:t> eat all kinds of things that we don't eat now. </a:t>
            </a:r>
          </a:p>
          <a:p>
            <a:pPr fontAlgn="base"/>
            <a:r>
              <a:rPr lang="en-US" sz="2400" dirty="0" smtClean="0"/>
              <a:t>A </a:t>
            </a:r>
            <a:r>
              <a:rPr lang="en-US" sz="2400" dirty="0"/>
              <a:t>baby </a:t>
            </a:r>
            <a:r>
              <a:rPr lang="en-US" sz="2400" b="1" dirty="0"/>
              <a:t>will</a:t>
            </a:r>
            <a:r>
              <a:rPr lang="en-US" sz="2400" dirty="0"/>
              <a:t> </a:t>
            </a:r>
            <a:r>
              <a:rPr lang="en-US" sz="2400" dirty="0" smtClean="0"/>
              <a:t>recognize </a:t>
            </a:r>
            <a:r>
              <a:rPr lang="en-US" sz="2400" dirty="0"/>
              <a:t>its mother's voice soon after it is </a:t>
            </a:r>
            <a:r>
              <a:rPr lang="en-US" sz="2400" dirty="0" smtClean="0"/>
              <a:t>born.</a:t>
            </a:r>
          </a:p>
          <a:p>
            <a:pPr fontAlgn="base"/>
            <a:r>
              <a:rPr lang="en-US" sz="2400" dirty="0" smtClean="0"/>
              <a:t>Early </a:t>
            </a:r>
            <a:r>
              <a:rPr lang="en-US" sz="2400" dirty="0"/>
              <a:t>passenger planes </a:t>
            </a:r>
            <a:r>
              <a:rPr lang="en-US" sz="2400" b="1" dirty="0"/>
              <a:t>wouldn't</a:t>
            </a:r>
            <a:r>
              <a:rPr lang="en-US" sz="2400" dirty="0"/>
              <a:t> hold more than 30 passengers.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90458" y="440871"/>
            <a:ext cx="6237514" cy="170334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000" dirty="0">
                <a:solidFill>
                  <a:srgbClr val="FFC000"/>
                </a:solidFill>
              </a:rPr>
              <a:t>We can use will (for the present) and would (for the past) to talk about </a:t>
            </a:r>
            <a:r>
              <a:rPr lang="en-US" sz="2000" b="1" dirty="0">
                <a:solidFill>
                  <a:srgbClr val="FFC000"/>
                </a:solidFill>
              </a:rPr>
              <a:t>characteristic </a:t>
            </a:r>
            <a:r>
              <a:rPr lang="en-US" sz="2000" b="1" dirty="0" err="1">
                <a:solidFill>
                  <a:srgbClr val="FFC000"/>
                </a:solidFill>
              </a:rPr>
              <a:t>behaviour</a:t>
            </a:r>
            <a:r>
              <a:rPr lang="en-US" sz="2000" b="1" dirty="0">
                <a:solidFill>
                  <a:srgbClr val="FFC000"/>
                </a:solidFill>
              </a:rPr>
              <a:t> or habits</a:t>
            </a:r>
            <a:r>
              <a:rPr lang="en-US" sz="2000" dirty="0">
                <a:solidFill>
                  <a:srgbClr val="FFC000"/>
                </a:solidFill>
              </a:rPr>
              <a:t>, or about things that are or were always true:</a:t>
            </a:r>
          </a:p>
        </p:txBody>
      </p:sp>
    </p:spTree>
    <p:extLst>
      <p:ext uri="{BB962C8B-B14F-4D97-AF65-F5344CB8AC3E}">
        <p14:creationId xmlns:p14="http://schemas.microsoft.com/office/powerpoint/2010/main" val="116322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672" y="440871"/>
            <a:ext cx="3510642" cy="1698172"/>
          </a:xfrm>
        </p:spPr>
        <p:txBody>
          <a:bodyPr anchor="ctr"/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06060" y="2841171"/>
            <a:ext cx="10208407" cy="35197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400" dirty="0"/>
              <a:t>Each time I gave him a problem he would solve it for me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endParaRPr lang="en-US" sz="2400" dirty="0"/>
          </a:p>
          <a:p>
            <a:pPr fontAlgn="base"/>
            <a:r>
              <a:rPr lang="en-US" sz="2400" dirty="0" smtClean="0"/>
              <a:t> </a:t>
            </a:r>
            <a:r>
              <a:rPr lang="en-US" sz="2400" dirty="0"/>
              <a:t>Last night I gave him a problem and he solved it for me. {not ...he would solve it...)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90458" y="440871"/>
            <a:ext cx="6237514" cy="170334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000" dirty="0">
                <a:solidFill>
                  <a:srgbClr val="FFC000"/>
                </a:solidFill>
              </a:rPr>
              <a:t>We don't use would in this way to talk about a particular occasion in the past.</a:t>
            </a:r>
          </a:p>
        </p:txBody>
      </p:sp>
    </p:spTree>
    <p:extLst>
      <p:ext uri="{BB962C8B-B14F-4D97-AF65-F5344CB8AC3E}">
        <p14:creationId xmlns:p14="http://schemas.microsoft.com/office/powerpoint/2010/main" val="131394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672" y="440871"/>
            <a:ext cx="3510642" cy="1698172"/>
          </a:xfrm>
        </p:spPr>
        <p:txBody>
          <a:bodyPr anchor="ctr"/>
          <a:lstStyle/>
          <a:p>
            <a:pPr algn="ctr"/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06060" y="2558411"/>
            <a:ext cx="10208407" cy="145324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400" dirty="0"/>
              <a:t>She will leave all the lights on in the house when she goes out</a:t>
            </a:r>
            <a:r>
              <a:rPr lang="en-US" sz="2400" dirty="0" smtClean="0"/>
              <a:t>.</a:t>
            </a:r>
          </a:p>
          <a:p>
            <a:pPr fontAlgn="base"/>
            <a:r>
              <a:rPr lang="en-US" sz="2400" dirty="0" smtClean="0"/>
              <a:t>I </a:t>
            </a:r>
            <a:r>
              <a:rPr lang="en-US" sz="2400" dirty="0"/>
              <a:t>was happy when Sam left. He would talk about people behind their backs.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90458" y="440871"/>
            <a:ext cx="6237514" cy="170334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000" dirty="0">
                <a:solidFill>
                  <a:srgbClr val="FFC000"/>
                </a:solidFill>
              </a:rPr>
              <a:t>In speech, we can stress will or would to </a:t>
            </a:r>
            <a:r>
              <a:rPr lang="en-US" sz="2000" dirty="0" err="1">
                <a:solidFill>
                  <a:srgbClr val="FFC000"/>
                </a:solidFill>
              </a:rPr>
              <a:t>criticise</a:t>
            </a:r>
            <a:r>
              <a:rPr lang="en-US" sz="2000" dirty="0">
                <a:solidFill>
                  <a:srgbClr val="FFC000"/>
                </a:solidFill>
              </a:rPr>
              <a:t> people's characteristic </a:t>
            </a:r>
            <a:r>
              <a:rPr lang="en-US" sz="2000" dirty="0" err="1">
                <a:solidFill>
                  <a:srgbClr val="FFC000"/>
                </a:solidFill>
              </a:rPr>
              <a:t>behaviour</a:t>
            </a:r>
            <a:r>
              <a:rPr lang="en-US" sz="2000" dirty="0">
                <a:solidFill>
                  <a:srgbClr val="FFC000"/>
                </a:solidFill>
              </a:rPr>
              <a:t> or habits: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126672" y="3755571"/>
            <a:ext cx="10401300" cy="170334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2000" dirty="0">
                <a:solidFill>
                  <a:srgbClr val="FFC000"/>
                </a:solidFill>
              </a:rPr>
              <a:t>W</a:t>
            </a:r>
            <a:r>
              <a:rPr lang="en-US" sz="2000" dirty="0" smtClean="0">
                <a:solidFill>
                  <a:srgbClr val="FFC000"/>
                </a:solidFill>
              </a:rPr>
              <a:t>e </a:t>
            </a:r>
            <a:r>
              <a:rPr lang="en-US" sz="2000" dirty="0">
                <a:solidFill>
                  <a:srgbClr val="FFC000"/>
                </a:solidFill>
              </a:rPr>
              <a:t>can also use it to talk about a particular occasion in the past. We suggest that what happened was predictable because it was typical of a person's </a:t>
            </a:r>
            <a:r>
              <a:rPr lang="en-US" sz="2000" dirty="0" err="1">
                <a:solidFill>
                  <a:srgbClr val="FFC000"/>
                </a:solidFill>
              </a:rPr>
              <a:t>behaviour</a:t>
            </a:r>
            <a:r>
              <a:rPr lang="en-US" sz="2000" dirty="0">
                <a:solidFill>
                  <a:srgbClr val="FFC000"/>
                </a:solidFill>
              </a:rPr>
              <a:t>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06060" y="5089340"/>
            <a:ext cx="10208407" cy="145324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400"/>
              <a:t>'Jackie says she can't help because she's got a lot of work on.' 'Well she would say that - she always uses that excuse.'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934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6994</TotalTime>
  <Words>293</Words>
  <Application>Microsoft Macintosh PowerPoint</Application>
  <PresentationFormat>Widescreen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Wingdings 2</vt:lpstr>
      <vt:lpstr>Quotable</vt:lpstr>
      <vt:lpstr>Feelings</vt:lpstr>
      <vt:lpstr>Review</vt:lpstr>
      <vt:lpstr>Pattern</vt:lpstr>
      <vt:lpstr>Positive and negative feelings</vt:lpstr>
      <vt:lpstr>Grammar </vt:lpstr>
      <vt:lpstr>PowerPoint Presentation</vt:lpstr>
      <vt:lpstr>1</vt:lpstr>
      <vt:lpstr>2</vt:lpstr>
      <vt:lpstr>3</vt:lpstr>
      <vt:lpstr>Homework 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59</cp:revision>
  <dcterms:created xsi:type="dcterms:W3CDTF">2018-04-28T05:30:35Z</dcterms:created>
  <dcterms:modified xsi:type="dcterms:W3CDTF">2018-11-10T16:24:15Z</dcterms:modified>
</cp:coreProperties>
</file>