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325" r:id="rId2"/>
    <p:sldId id="310" r:id="rId3"/>
    <p:sldId id="312" r:id="rId4"/>
    <p:sldId id="313" r:id="rId5"/>
    <p:sldId id="314" r:id="rId6"/>
    <p:sldId id="315" r:id="rId7"/>
    <p:sldId id="318" r:id="rId8"/>
    <p:sldId id="319" r:id="rId9"/>
    <p:sldId id="320" r:id="rId10"/>
    <p:sldId id="321" r:id="rId11"/>
    <p:sldId id="322" r:id="rId12"/>
    <p:sldId id="311" r:id="rId13"/>
    <p:sldId id="323" r:id="rId14"/>
    <p:sldId id="324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1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159"/>
  </p:normalViewPr>
  <p:slideViewPr>
    <p:cSldViewPr snapToGrid="0" snapToObjects="1">
      <p:cViewPr>
        <p:scale>
          <a:sx n="78" d="100"/>
          <a:sy n="78" d="100"/>
        </p:scale>
        <p:origin x="1680" y="352"/>
      </p:cViewPr>
      <p:guideLst>
        <p:guide orient="horz" pos="2160"/>
        <p:guide pos="11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D6E6E-6750-4E4D-B778-E64D11E491E1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1A044-88D8-4049-941A-AC7FCC35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2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11/17/18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95701" y="2951375"/>
            <a:ext cx="10572000" cy="297105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600" dirty="0" smtClean="0">
                <a:solidFill>
                  <a:srgbClr val="FFC000"/>
                </a:solidFill>
              </a:rPr>
              <a:t>Trouble </a:t>
            </a:r>
            <a:endParaRPr lang="ru-RU" sz="6600" dirty="0" smtClean="0">
              <a:solidFill>
                <a:srgbClr val="FFC000"/>
              </a:solidFill>
            </a:endParaRPr>
          </a:p>
          <a:p>
            <a:r>
              <a:rPr lang="en-US" sz="6600" dirty="0" smtClean="0">
                <a:solidFill>
                  <a:srgbClr val="FFC000"/>
                </a:solidFill>
              </a:rPr>
              <a:t>in relationships</a:t>
            </a:r>
            <a:endParaRPr lang="en-US" sz="6600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95701" y="5835569"/>
            <a:ext cx="10572000" cy="43497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mtClean="0"/>
              <a:t>and ways </a:t>
            </a:r>
            <a:r>
              <a:rPr lang="en-US" dirty="0" smtClean="0"/>
              <a:t>to give advice 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1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0771" y="436796"/>
            <a:ext cx="773871" cy="72253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2.</a:t>
            </a:r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513116" y="551096"/>
            <a:ext cx="7794170" cy="223701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2400" b="1" dirty="0" smtClean="0">
                <a:solidFill>
                  <a:srgbClr val="FFC000"/>
                </a:solidFill>
              </a:rPr>
              <a:t>Advice is mostly used on its own or with some.</a:t>
            </a:r>
          </a:p>
          <a:p>
            <a:pPr marL="0" indent="0" fontAlgn="base">
              <a:buNone/>
            </a:pPr>
            <a:r>
              <a:rPr lang="en-US" sz="2000" i="1" dirty="0" smtClean="0">
                <a:solidFill>
                  <a:srgbClr val="FFBF41"/>
                </a:solidFill>
              </a:rPr>
              <a:t>You can also say a word of advice, a piece of advice, or (informally) a bit of advice. </a:t>
            </a:r>
            <a:endParaRPr lang="en-US" sz="2000" i="1" dirty="0">
              <a:solidFill>
                <a:srgbClr val="FFBF4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24642" y="2505446"/>
            <a:ext cx="10208407" cy="299728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If you’re worried about it, contact your doctor for advice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fontAlgn="base">
              <a:buFont typeface="Arial" charset="0"/>
              <a:buChar char="•"/>
            </a:pPr>
            <a:endParaRPr 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 fontAlgn="base">
              <a:buFont typeface="Arial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I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think you should get some advice from a professional.</a:t>
            </a:r>
          </a:p>
        </p:txBody>
      </p:sp>
    </p:spTree>
    <p:extLst>
      <p:ext uri="{BB962C8B-B14F-4D97-AF65-F5344CB8AC3E}">
        <p14:creationId xmlns:p14="http://schemas.microsoft.com/office/powerpoint/2010/main" val="157896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0771" y="436796"/>
            <a:ext cx="773871" cy="72253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3.</a:t>
            </a:r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513116" y="649070"/>
            <a:ext cx="8398327" cy="223701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2400" b="1" dirty="0">
                <a:solidFill>
                  <a:srgbClr val="FFBF41"/>
                </a:solidFill>
              </a:rPr>
              <a:t>Don’t confuse advice (a noun) and advise (a </a:t>
            </a:r>
            <a:r>
              <a:rPr lang="en-US" sz="2400" b="1">
                <a:solidFill>
                  <a:srgbClr val="FFBF41"/>
                </a:solidFill>
              </a:rPr>
              <a:t>verb</a:t>
            </a:r>
            <a:r>
              <a:rPr lang="en-US" sz="2400" b="1" smtClean="0">
                <a:solidFill>
                  <a:srgbClr val="FFBF41"/>
                </a:solidFill>
              </a:rPr>
              <a:t>)</a:t>
            </a:r>
            <a:endParaRPr lang="en-US" sz="2400" dirty="0">
              <a:solidFill>
                <a:srgbClr val="FFBF4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13116" y="2489118"/>
            <a:ext cx="10208407" cy="299728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Arial" charset="0"/>
              <a:buChar char="•"/>
            </a:pPr>
            <a:r>
              <a:rPr lang="en-US" sz="2400" dirty="0" smtClean="0">
                <a:solidFill>
                  <a:srgbClr val="00B0F0"/>
                </a:solidFill>
              </a:rPr>
              <a:t>I </a:t>
            </a:r>
            <a:r>
              <a:rPr lang="en-US" sz="2400" dirty="0">
                <a:solidFill>
                  <a:srgbClr val="00B0F0"/>
                </a:solidFill>
              </a:rPr>
              <a:t>would </a:t>
            </a:r>
            <a:r>
              <a:rPr lang="en-US" sz="2400" strike="sngStrike" dirty="0">
                <a:solidFill>
                  <a:srgbClr val="00B0F0"/>
                </a:solidFill>
              </a:rPr>
              <a:t>advice</a:t>
            </a:r>
            <a:r>
              <a:rPr lang="en-US" sz="2400" dirty="0">
                <a:solidFill>
                  <a:srgbClr val="00B0F0"/>
                </a:solidFill>
              </a:rPr>
              <a:t> you to choose this </a:t>
            </a:r>
            <a:r>
              <a:rPr lang="en-US" sz="2400" dirty="0" smtClean="0">
                <a:solidFill>
                  <a:srgbClr val="00B0F0"/>
                </a:solidFill>
              </a:rPr>
              <a:t>company.</a:t>
            </a:r>
          </a:p>
          <a:p>
            <a:pPr fontAlgn="base">
              <a:buFont typeface="Arial" charset="0"/>
              <a:buChar char="•"/>
            </a:pP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  <a:p>
            <a:pPr fontAlgn="base">
              <a:buFont typeface="Arial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I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would advise you to choose this company.</a:t>
            </a:r>
          </a:p>
        </p:txBody>
      </p:sp>
    </p:spTree>
    <p:extLst>
      <p:ext uri="{BB962C8B-B14F-4D97-AF65-F5344CB8AC3E}">
        <p14:creationId xmlns:p14="http://schemas.microsoft.com/office/powerpoint/2010/main" val="69044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10000" y="2445211"/>
            <a:ext cx="10561418" cy="1468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Conversation</a:t>
            </a:r>
          </a:p>
          <a:p>
            <a:pPr algn="ctr"/>
            <a:r>
              <a:rPr lang="en-US" dirty="0" smtClean="0">
                <a:solidFill>
                  <a:srgbClr val="FFBF41"/>
                </a:solidFill>
              </a:rPr>
              <a:t>Advice</a:t>
            </a:r>
          </a:p>
          <a:p>
            <a:pPr algn="ctr"/>
            <a:endParaRPr lang="en-US" dirty="0" smtClean="0">
              <a:solidFill>
                <a:srgbClr val="FFBF41"/>
              </a:solidFill>
            </a:endParaRPr>
          </a:p>
          <a:p>
            <a:pPr algn="ctr"/>
            <a:r>
              <a:rPr lang="en-US" sz="5400" dirty="0">
                <a:solidFill>
                  <a:srgbClr val="FFBF41"/>
                </a:solidFill>
              </a:rPr>
              <a:t>👯</a:t>
            </a:r>
          </a:p>
        </p:txBody>
      </p:sp>
    </p:spTree>
    <p:extLst>
      <p:ext uri="{BB962C8B-B14F-4D97-AF65-F5344CB8AC3E}">
        <p14:creationId xmlns:p14="http://schemas.microsoft.com/office/powerpoint/2010/main" val="16235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10000" y="2053325"/>
            <a:ext cx="10561418" cy="1468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Word List</a:t>
            </a:r>
          </a:p>
          <a:p>
            <a:pPr algn="ctr"/>
            <a:r>
              <a:rPr lang="en-US" dirty="0" smtClean="0">
                <a:solidFill>
                  <a:srgbClr val="FFBF41"/>
                </a:solidFill>
              </a:rPr>
              <a:t>Trouble in relationships</a:t>
            </a:r>
          </a:p>
          <a:p>
            <a:pPr algn="ctr"/>
            <a:endParaRPr lang="en-US" dirty="0" smtClean="0">
              <a:solidFill>
                <a:srgbClr val="FFBF4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57418" y="4517963"/>
            <a:ext cx="8771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>
                <a:solidFill>
                  <a:srgbClr val="FFBF41"/>
                </a:solidFill>
              </a:rPr>
              <a:t>😰</a:t>
            </a:r>
          </a:p>
        </p:txBody>
      </p:sp>
    </p:spTree>
    <p:extLst>
      <p:ext uri="{BB962C8B-B14F-4D97-AF65-F5344CB8AC3E}">
        <p14:creationId xmlns:p14="http://schemas.microsoft.com/office/powerpoint/2010/main" val="19084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756549" y="763603"/>
            <a:ext cx="10771422" cy="5522897"/>
          </a:xfrm>
          <a:prstGeom prst="rect">
            <a:avLst/>
          </a:prstGeom>
        </p:spPr>
        <p:txBody>
          <a:bodyPr numCol="3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2000" b="1" dirty="0" smtClean="0"/>
              <a:t>let </a:t>
            </a:r>
            <a:r>
              <a:rPr lang="en-US" sz="2000" b="1" dirty="0" err="1" smtClean="0"/>
              <a:t>sb</a:t>
            </a:r>
            <a:r>
              <a:rPr lang="en-US" sz="2000" b="1" dirty="0" smtClean="0"/>
              <a:t> down</a:t>
            </a:r>
          </a:p>
          <a:p>
            <a:pPr marL="0" indent="0">
              <a:buFont typeface="Wingdings 2" charset="2"/>
              <a:buNone/>
            </a:pPr>
            <a:r>
              <a:rPr lang="en-US" sz="2000" b="1" dirty="0" smtClean="0"/>
              <a:t>neglect </a:t>
            </a:r>
            <a:r>
              <a:rPr lang="en-US" sz="2000" b="1" dirty="0" err="1" smtClean="0"/>
              <a:t>sth</a:t>
            </a:r>
            <a:r>
              <a:rPr lang="en-US" sz="2000" b="1" dirty="0" smtClean="0"/>
              <a:t> or </a:t>
            </a:r>
            <a:r>
              <a:rPr lang="en-US" sz="2000" b="1" dirty="0" err="1" smtClean="0"/>
              <a:t>sb</a:t>
            </a:r>
            <a:endParaRPr lang="en-US" sz="2000" b="1" dirty="0" smtClean="0"/>
          </a:p>
          <a:p>
            <a:pPr marL="0" indent="0">
              <a:buFont typeface="Wingdings 2" charset="2"/>
              <a:buNone/>
            </a:pPr>
            <a:r>
              <a:rPr lang="en-US" sz="2000" b="1" dirty="0" smtClean="0"/>
              <a:t>tell lies</a:t>
            </a:r>
          </a:p>
          <a:p>
            <a:pPr marL="0" indent="0">
              <a:buNone/>
            </a:pPr>
            <a:r>
              <a:rPr lang="en-US" sz="2000" b="1" dirty="0"/>
              <a:t>tell the </a:t>
            </a:r>
            <a:r>
              <a:rPr lang="en-US" sz="2000" b="1" dirty="0" smtClean="0"/>
              <a:t>truth</a:t>
            </a:r>
          </a:p>
          <a:p>
            <a:pPr marL="0" indent="0">
              <a:buFont typeface="Wingdings 2" charset="2"/>
              <a:buNone/>
            </a:pPr>
            <a:r>
              <a:rPr lang="en-US" sz="2000" b="1" dirty="0" smtClean="0"/>
              <a:t>get away with </a:t>
            </a:r>
            <a:r>
              <a:rPr lang="en-US" sz="2000" b="1" dirty="0" err="1" smtClean="0"/>
              <a:t>sth</a:t>
            </a:r>
            <a:endParaRPr lang="en-US" sz="2000" b="1" dirty="0" smtClean="0"/>
          </a:p>
          <a:p>
            <a:pPr marL="0" indent="0">
              <a:buFont typeface="Wingdings 2" charset="2"/>
              <a:buNone/>
            </a:pPr>
            <a:r>
              <a:rPr lang="en-US" sz="2000" b="1" dirty="0" smtClean="0"/>
              <a:t>cheat (on </a:t>
            </a:r>
            <a:r>
              <a:rPr lang="en-US" sz="2000" b="1" dirty="0" err="1" smtClean="0"/>
              <a:t>sb</a:t>
            </a:r>
            <a:r>
              <a:rPr lang="en-US" sz="2000" b="1" dirty="0" smtClean="0"/>
              <a:t>)</a:t>
            </a:r>
          </a:p>
          <a:p>
            <a:pPr marL="0" indent="0">
              <a:buFont typeface="Wingdings 2" charset="2"/>
              <a:buNone/>
            </a:pPr>
            <a:r>
              <a:rPr lang="en-US" sz="2000" b="1" dirty="0" smtClean="0"/>
              <a:t>harass</a:t>
            </a:r>
          </a:p>
          <a:p>
            <a:pPr marL="0" indent="0">
              <a:buFont typeface="Wingdings 2" charset="2"/>
              <a:buNone/>
            </a:pPr>
            <a:r>
              <a:rPr lang="en-US" sz="2000" b="1" dirty="0" smtClean="0"/>
              <a:t>quarrel with</a:t>
            </a:r>
          </a:p>
          <a:p>
            <a:pPr marL="0" indent="0">
              <a:buFont typeface="Wingdings 2" charset="2"/>
              <a:buNone/>
            </a:pPr>
            <a:r>
              <a:rPr lang="en-US" sz="2000" b="1" dirty="0" smtClean="0"/>
              <a:t>have a fight with</a:t>
            </a:r>
          </a:p>
          <a:p>
            <a:pPr marL="0" indent="0">
              <a:buFont typeface="Wingdings 2" charset="2"/>
              <a:buNone/>
            </a:pPr>
            <a:r>
              <a:rPr lang="en-US" sz="2000" b="1" dirty="0" smtClean="0"/>
              <a:t>break up with </a:t>
            </a:r>
            <a:r>
              <a:rPr lang="en-US" sz="2000" b="1" dirty="0" err="1" smtClean="0"/>
              <a:t>sb</a:t>
            </a:r>
            <a:endParaRPr lang="en-US" sz="2000" b="1" dirty="0" smtClean="0"/>
          </a:p>
          <a:p>
            <a:pPr marL="0" indent="0">
              <a:buFont typeface="Wingdings 2" charset="2"/>
              <a:buNone/>
            </a:pPr>
            <a:r>
              <a:rPr lang="en-US" sz="2000" b="1" dirty="0" smtClean="0"/>
              <a:t>womanizer</a:t>
            </a:r>
          </a:p>
          <a:p>
            <a:pPr marL="0" indent="0">
              <a:buFont typeface="Wingdings 2" charset="2"/>
              <a:buNone/>
            </a:pPr>
            <a:r>
              <a:rPr lang="en-US" sz="2000" b="1" dirty="0" smtClean="0"/>
              <a:t>promiscuous</a:t>
            </a:r>
          </a:p>
          <a:p>
            <a:pPr marL="0" indent="0">
              <a:buFont typeface="Wingdings 2" charset="2"/>
              <a:buNone/>
            </a:pPr>
            <a:r>
              <a:rPr lang="en-US" sz="2000" b="1" dirty="0" smtClean="0"/>
              <a:t>unfaithful</a:t>
            </a:r>
          </a:p>
          <a:p>
            <a:pPr marL="0" indent="0">
              <a:buFont typeface="Wingdings 2" charset="2"/>
              <a:buNone/>
            </a:pPr>
            <a:r>
              <a:rPr lang="en-US" sz="2000" b="1" dirty="0" smtClean="0"/>
              <a:t>be jealous (of)</a:t>
            </a:r>
          </a:p>
          <a:p>
            <a:pPr marL="0" indent="0">
              <a:buFont typeface="Wingdings 2" charset="2"/>
              <a:buNone/>
            </a:pPr>
            <a:r>
              <a:rPr lang="en-US" sz="2000" b="1" dirty="0" smtClean="0"/>
              <a:t>envy </a:t>
            </a:r>
          </a:p>
          <a:p>
            <a:pPr marL="0" indent="0">
              <a:buFont typeface="Wingdings 2" charset="2"/>
              <a:buNone/>
            </a:pPr>
            <a:r>
              <a:rPr lang="en-US" sz="2000" b="1" dirty="0" smtClean="0"/>
              <a:t>regret </a:t>
            </a:r>
            <a:r>
              <a:rPr lang="en-US" sz="2000" b="1" dirty="0" err="1" smtClean="0"/>
              <a:t>sth</a:t>
            </a:r>
            <a:r>
              <a:rPr lang="en-US" sz="2000" b="1" dirty="0" smtClean="0"/>
              <a:t>/doing </a:t>
            </a:r>
            <a:r>
              <a:rPr lang="en-US" sz="2000" b="1" dirty="0" err="1" smtClean="0"/>
              <a:t>sth</a:t>
            </a:r>
            <a:endParaRPr lang="en-US" sz="2000" b="1" dirty="0" smtClean="0"/>
          </a:p>
          <a:p>
            <a:pPr marL="0" indent="0">
              <a:buFont typeface="Wingdings 2" charset="2"/>
              <a:buNone/>
            </a:pPr>
            <a:r>
              <a:rPr lang="en-US" sz="2000" b="1" dirty="0" smtClean="0"/>
              <a:t>reach an agreement</a:t>
            </a:r>
          </a:p>
          <a:p>
            <a:pPr marL="0" indent="0">
              <a:buFont typeface="Wingdings 2" charset="2"/>
              <a:buNone/>
            </a:pPr>
            <a:r>
              <a:rPr lang="en-US" sz="2000" b="1" dirty="0" smtClean="0"/>
              <a:t>tolerate</a:t>
            </a:r>
          </a:p>
          <a:p>
            <a:pPr marL="0" indent="0">
              <a:buFont typeface="Wingdings 2" charset="2"/>
              <a:buNone/>
            </a:pPr>
            <a:r>
              <a:rPr lang="en-US" sz="2000" b="1" dirty="0" smtClean="0"/>
              <a:t>fix/mend</a:t>
            </a:r>
          </a:p>
          <a:p>
            <a:pPr marL="0" indent="0">
              <a:buFont typeface="Wingdings 2" charset="2"/>
              <a:buNone/>
            </a:pPr>
            <a:r>
              <a:rPr lang="en-US" sz="2000" b="1" dirty="0" smtClean="0"/>
              <a:t>discuss</a:t>
            </a:r>
            <a:endParaRPr lang="ru-RU" sz="2000" b="1" dirty="0" smtClean="0"/>
          </a:p>
          <a:p>
            <a:pPr marL="0" indent="0">
              <a:buNone/>
            </a:pPr>
            <a:r>
              <a:rPr lang="en-US" sz="2000" b="1" dirty="0"/>
              <a:t>be on </a:t>
            </a:r>
            <a:r>
              <a:rPr lang="en-US" sz="2000" b="1" dirty="0" smtClean="0"/>
              <a:t>good/bad/friendly terms</a:t>
            </a:r>
            <a:endParaRPr lang="en-US" sz="2000" b="1" dirty="0"/>
          </a:p>
          <a:p>
            <a:pPr marL="0" indent="0">
              <a:buFont typeface="Wingdings 2" charset="2"/>
              <a:buNone/>
            </a:pPr>
            <a:r>
              <a:rPr lang="en-US" sz="2000" b="1" dirty="0" smtClean="0"/>
              <a:t>get on well with </a:t>
            </a:r>
            <a:r>
              <a:rPr lang="en-US" sz="2000" b="1" dirty="0" err="1" smtClean="0"/>
              <a:t>sb</a:t>
            </a:r>
            <a:endParaRPr lang="en-US" sz="2000" b="1" dirty="0" smtClean="0"/>
          </a:p>
          <a:p>
            <a:pPr marL="0" indent="0">
              <a:buFont typeface="Wingdings 2" charset="2"/>
              <a:buNone/>
            </a:pPr>
            <a:r>
              <a:rPr lang="en-US" sz="2000" b="1" dirty="0" smtClean="0"/>
              <a:t>have a lot in common</a:t>
            </a:r>
          </a:p>
          <a:p>
            <a:pPr marL="0" indent="0">
              <a:buFont typeface="Wingdings 2" charset="2"/>
              <a:buNone/>
            </a:pPr>
            <a:r>
              <a:rPr lang="en-US" sz="2000" b="1" dirty="0" smtClean="0"/>
              <a:t>get to know </a:t>
            </a:r>
            <a:r>
              <a:rPr lang="en-US" sz="2000" b="1" dirty="0" err="1" smtClean="0"/>
              <a:t>sb</a:t>
            </a:r>
            <a:endParaRPr lang="en-US" sz="2000" b="1" dirty="0" smtClean="0"/>
          </a:p>
          <a:p>
            <a:pPr marL="0" indent="0">
              <a:buFont typeface="Wingdings 2" charset="2"/>
              <a:buNone/>
            </a:pPr>
            <a:r>
              <a:rPr lang="en-US" sz="2000" b="1" dirty="0" smtClean="0"/>
              <a:t>fall for </a:t>
            </a:r>
            <a:r>
              <a:rPr lang="en-US" sz="2000" b="1" dirty="0" err="1" smtClean="0"/>
              <a:t>sb</a:t>
            </a:r>
            <a:endParaRPr lang="en-US" sz="2000" b="1" dirty="0" smtClean="0"/>
          </a:p>
          <a:p>
            <a:pPr marL="0" indent="0">
              <a:buFont typeface="Wingdings 2" charset="2"/>
              <a:buNone/>
            </a:pPr>
            <a:r>
              <a:rPr lang="en-US" sz="2000" b="1" dirty="0" smtClean="0"/>
              <a:t>deal with</a:t>
            </a:r>
          </a:p>
          <a:p>
            <a:pPr marL="0" indent="0">
              <a:buFont typeface="Wingdings 2" charset="2"/>
              <a:buNone/>
            </a:pPr>
            <a:r>
              <a:rPr lang="en-US" sz="2000" b="1" dirty="0" smtClean="0"/>
              <a:t>have ups and downs</a:t>
            </a:r>
          </a:p>
          <a:p>
            <a:pPr marL="0" indent="0">
              <a:buFont typeface="Wingdings 2" charset="2"/>
              <a:buNone/>
            </a:pPr>
            <a:r>
              <a:rPr lang="en-US" sz="2000" b="1" dirty="0" smtClean="0"/>
              <a:t>lose touch with </a:t>
            </a:r>
            <a:r>
              <a:rPr lang="en-US" sz="2000" b="1" dirty="0" err="1" smtClean="0"/>
              <a:t>sb</a:t>
            </a:r>
            <a:endParaRPr lang="en-US" sz="2000" b="1" dirty="0" smtClean="0"/>
          </a:p>
          <a:p>
            <a:pPr marL="0" indent="0">
              <a:buFont typeface="Wingdings 2" charset="2"/>
              <a:buNone/>
            </a:pPr>
            <a:r>
              <a:rPr lang="en-US" sz="2000" b="1" dirty="0" smtClean="0"/>
              <a:t>make excuses</a:t>
            </a:r>
          </a:p>
          <a:p>
            <a:pPr marL="0" indent="0">
              <a:buFont typeface="Wingdings 2" charset="2"/>
              <a:buNone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22803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Make up 1 sentence with each new word.</a:t>
            </a:r>
          </a:p>
          <a:p>
            <a:pPr marL="0" indent="0">
              <a:buNone/>
            </a:pPr>
            <a:r>
              <a:rPr lang="en-US" dirty="0" smtClean="0"/>
              <a:t>Make 5 sentences</a:t>
            </a:r>
            <a:r>
              <a:rPr lang="ru-RU" dirty="0" smtClean="0"/>
              <a:t> </a:t>
            </a:r>
            <a:r>
              <a:rPr lang="en-US" smtClean="0"/>
              <a:t>with each </a:t>
            </a:r>
            <a:r>
              <a:rPr lang="en-US" dirty="0" smtClean="0"/>
              <a:t>grammar unit</a:t>
            </a:r>
          </a:p>
          <a:p>
            <a:pPr marL="0" indent="0">
              <a:buNone/>
            </a:pPr>
            <a:r>
              <a:rPr lang="en-US" dirty="0" smtClean="0"/>
              <a:t>Essay: What advice would you give to yourself right now?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964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77343" y="2151296"/>
            <a:ext cx="10561418" cy="1468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Grammar</a:t>
            </a:r>
          </a:p>
          <a:p>
            <a:pPr algn="ctr"/>
            <a:r>
              <a:rPr lang="en-US" dirty="0" smtClean="0">
                <a:solidFill>
                  <a:srgbClr val="FFBF41"/>
                </a:solidFill>
              </a:rPr>
              <a:t>How to give advice?</a:t>
            </a:r>
          </a:p>
          <a:p>
            <a:pPr algn="ctr"/>
            <a:endParaRPr lang="en-US" dirty="0">
              <a:solidFill>
                <a:srgbClr val="FFBF4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65039" y="4327071"/>
            <a:ext cx="986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👌🏼</a:t>
            </a:r>
          </a:p>
        </p:txBody>
      </p:sp>
    </p:spTree>
    <p:extLst>
      <p:ext uri="{BB962C8B-B14F-4D97-AF65-F5344CB8AC3E}">
        <p14:creationId xmlns:p14="http://schemas.microsoft.com/office/powerpoint/2010/main" val="82193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0771" y="436796"/>
            <a:ext cx="773871" cy="72253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25386" y="61339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5875"/>
            <a:r>
              <a:rPr lang="en-US" sz="2400" b="1" dirty="0">
                <a:solidFill>
                  <a:srgbClr val="FFC000"/>
                </a:solidFill>
              </a:rPr>
              <a:t>Use a modal verb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25386" y="1997528"/>
            <a:ext cx="10130026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Arial" charset="0"/>
              <a:buChar char="•"/>
            </a:pPr>
            <a:r>
              <a:rPr lang="en-US" sz="2000" dirty="0"/>
              <a:t>You </a:t>
            </a:r>
            <a:r>
              <a:rPr lang="en-US" sz="2000" b="1" dirty="0"/>
              <a:t>should do </a:t>
            </a:r>
            <a:r>
              <a:rPr lang="en-US" sz="2000" dirty="0"/>
              <a:t>more exercise</a:t>
            </a:r>
            <a:r>
              <a:rPr lang="en-US" sz="2000" dirty="0" smtClean="0"/>
              <a:t>. You started gaining weight again.</a:t>
            </a:r>
          </a:p>
          <a:p>
            <a:pPr fontAlgn="base">
              <a:buFont typeface="Arial" charset="0"/>
              <a:buChar char="•"/>
            </a:pPr>
            <a:r>
              <a:rPr lang="en-US" sz="2000" dirty="0" smtClean="0"/>
              <a:t>You </a:t>
            </a:r>
            <a:r>
              <a:rPr lang="en-US" sz="2000" b="1" dirty="0"/>
              <a:t>shouldn’t drink </a:t>
            </a:r>
            <a:r>
              <a:rPr lang="en-US" sz="2000" dirty="0"/>
              <a:t>so much beer</a:t>
            </a:r>
            <a:r>
              <a:rPr lang="en-US" sz="2000" dirty="0" smtClean="0"/>
              <a:t>. That’s </a:t>
            </a:r>
            <a:r>
              <a:rPr lang="en-US" sz="2000" dirty="0" err="1" smtClean="0"/>
              <a:t>gonna</a:t>
            </a:r>
            <a:r>
              <a:rPr lang="en-US" sz="2000" dirty="0" smtClean="0"/>
              <a:t> kill your liver.</a:t>
            </a:r>
            <a:endParaRPr lang="en-US" sz="2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725386" y="4071257"/>
            <a:ext cx="10130026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Arial" charset="0"/>
              <a:buChar char="•"/>
            </a:pPr>
            <a:r>
              <a:rPr lang="en-US" sz="2000" dirty="0"/>
              <a:t>You </a:t>
            </a:r>
            <a:r>
              <a:rPr lang="en-US" sz="2000" b="1" dirty="0"/>
              <a:t>ought to </a:t>
            </a:r>
            <a:r>
              <a:rPr lang="en-US" sz="2000" b="1" dirty="0" smtClean="0"/>
              <a:t>see </a:t>
            </a:r>
            <a:r>
              <a:rPr lang="en-US" sz="2000" dirty="0" smtClean="0"/>
              <a:t>your friends more often. You know we miss you.</a:t>
            </a:r>
          </a:p>
          <a:p>
            <a:pPr fontAlgn="base">
              <a:buFont typeface="Arial" charset="0"/>
              <a:buChar char="•"/>
            </a:pPr>
            <a:r>
              <a:rPr lang="en-US" sz="2000" dirty="0" smtClean="0"/>
              <a:t>You </a:t>
            </a:r>
            <a:r>
              <a:rPr lang="en-US" sz="2000" b="1" dirty="0"/>
              <a:t>ought not to </a:t>
            </a:r>
            <a:r>
              <a:rPr lang="en-US" sz="2000" b="1" dirty="0" smtClean="0"/>
              <a:t>stay up </a:t>
            </a:r>
            <a:r>
              <a:rPr lang="en-US" sz="2000" dirty="0" smtClean="0"/>
              <a:t>late.	That affects your sleeping habits.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712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0771" y="436796"/>
            <a:ext cx="773871" cy="72253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2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25386" y="61339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5875"/>
            <a:r>
              <a:rPr lang="en-US" sz="2400" b="1" dirty="0">
                <a:solidFill>
                  <a:srgbClr val="FFC000"/>
                </a:solidFill>
              </a:rPr>
              <a:t>Make it into a question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25386" y="2291441"/>
            <a:ext cx="9051471" cy="1970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Arial" charset="0"/>
              <a:buChar char="•"/>
            </a:pPr>
            <a:r>
              <a:rPr lang="en-US" sz="2000" b="1" dirty="0"/>
              <a:t>Why don’t you </a:t>
            </a:r>
            <a:r>
              <a:rPr lang="en-US" sz="2000" b="1" dirty="0" smtClean="0"/>
              <a:t> </a:t>
            </a:r>
            <a:r>
              <a:rPr lang="en-US" sz="2000" dirty="0" smtClean="0"/>
              <a:t>give </a:t>
            </a:r>
            <a:r>
              <a:rPr lang="en-US" sz="2000" dirty="0" smtClean="0"/>
              <a:t>it a try? I think that’s a great opportunity</a:t>
            </a:r>
          </a:p>
          <a:p>
            <a:pPr fontAlgn="base">
              <a:buFont typeface="Arial" charset="0"/>
              <a:buChar char="•"/>
            </a:pPr>
            <a:endParaRPr lang="en-US" sz="2000" dirty="0"/>
          </a:p>
          <a:p>
            <a:pPr fontAlgn="base">
              <a:buFont typeface="Arial" charset="0"/>
              <a:buChar char="•"/>
            </a:pPr>
            <a:r>
              <a:rPr lang="en-US" sz="2000" b="1" dirty="0" smtClean="0"/>
              <a:t>How </a:t>
            </a:r>
            <a:r>
              <a:rPr lang="en-US" sz="2000" b="1" dirty="0"/>
              <a:t>about </a:t>
            </a:r>
            <a:r>
              <a:rPr lang="en-US" sz="2000" b="1" dirty="0" smtClean="0"/>
              <a:t>tracking </a:t>
            </a:r>
            <a:r>
              <a:rPr lang="en-US" sz="2000" dirty="0" smtClean="0"/>
              <a:t>your expenses? That will help you save some money.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82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0771" y="436796"/>
            <a:ext cx="773871" cy="72253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3.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25386" y="61339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5875"/>
            <a:r>
              <a:rPr lang="en-US" sz="2400" b="1" dirty="0">
                <a:solidFill>
                  <a:srgbClr val="FFC000"/>
                </a:solidFill>
              </a:rPr>
              <a:t>Put yourself in the person’s position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25386" y="2291441"/>
            <a:ext cx="9051471" cy="1970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Arial" charset="0"/>
              <a:buChar char="•"/>
            </a:pPr>
            <a:r>
              <a:rPr lang="en-US" sz="2000" b="1" dirty="0"/>
              <a:t>If I were you, I would </a:t>
            </a:r>
            <a:r>
              <a:rPr lang="en-US" sz="2000" b="1" dirty="0" smtClean="0"/>
              <a:t>pay </a:t>
            </a:r>
            <a:r>
              <a:rPr lang="en-US" sz="2000" dirty="0" smtClean="0"/>
              <a:t>more attention to what the teacher says</a:t>
            </a:r>
            <a:r>
              <a:rPr lang="en-US" sz="2000" b="1" dirty="0" smtClean="0"/>
              <a:t>.</a:t>
            </a:r>
            <a:br>
              <a:rPr lang="en-US" sz="2000" b="1" dirty="0" smtClean="0"/>
            </a:br>
            <a:endParaRPr lang="en-US" sz="2000" b="1" dirty="0" smtClean="0"/>
          </a:p>
          <a:p>
            <a:pPr fontAlgn="base">
              <a:buFont typeface="Arial" charset="0"/>
              <a:buChar char="•"/>
            </a:pPr>
            <a:r>
              <a:rPr lang="en-US" sz="2000" b="1" dirty="0" smtClean="0"/>
              <a:t>If I were you, I definitely wouldn’t </a:t>
            </a:r>
            <a:r>
              <a:rPr lang="en-US" sz="2000" dirty="0" smtClean="0"/>
              <a:t>criticize  my  team lead's  actions in front of the whole team.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718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0771" y="436796"/>
            <a:ext cx="773871" cy="72253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4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25386" y="61339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5875"/>
            <a:r>
              <a:rPr lang="en-US" sz="2400" b="1" dirty="0">
                <a:solidFill>
                  <a:srgbClr val="FFC000"/>
                </a:solidFill>
              </a:rPr>
              <a:t>Make a suggestion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25386" y="2291441"/>
            <a:ext cx="9051471" cy="1970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Arial" charset="0"/>
              <a:buChar char="•"/>
            </a:pPr>
            <a:r>
              <a:rPr lang="en-US" sz="2000" b="1" dirty="0"/>
              <a:t>I would suggest </a:t>
            </a:r>
            <a:r>
              <a:rPr lang="en-US" sz="2000" b="1" dirty="0" smtClean="0"/>
              <a:t>drinking </a:t>
            </a:r>
            <a:r>
              <a:rPr lang="en-US" sz="2000" dirty="0" smtClean="0"/>
              <a:t>more water and less coffee to stay hydrated.</a:t>
            </a:r>
          </a:p>
          <a:p>
            <a:pPr fontAlgn="base">
              <a:buFont typeface="Arial" charset="0"/>
              <a:buChar char="•"/>
            </a:pPr>
            <a:endParaRPr lang="en-US" sz="2000" dirty="0" smtClean="0"/>
          </a:p>
          <a:p>
            <a:pPr fontAlgn="base">
              <a:buFont typeface="Arial" charset="0"/>
              <a:buChar char="•"/>
            </a:pPr>
            <a:r>
              <a:rPr lang="en-US" sz="2000" b="1" dirty="0" smtClean="0"/>
              <a:t>I wouldn’t </a:t>
            </a:r>
            <a:r>
              <a:rPr lang="en-US" sz="2000" b="1" dirty="0"/>
              <a:t>recommend </a:t>
            </a:r>
            <a:r>
              <a:rPr lang="en-US" sz="2000" dirty="0" smtClean="0"/>
              <a:t>skipping your classes</a:t>
            </a:r>
            <a:r>
              <a:rPr lang="en-US" sz="2000" b="1" dirty="0" smtClean="0"/>
              <a:t>. </a:t>
            </a:r>
            <a:r>
              <a:rPr lang="en-US" sz="2000" dirty="0" smtClean="0"/>
              <a:t>Otherwise you’ll have to catch up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770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0771" y="436796"/>
            <a:ext cx="773871" cy="72253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5.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25386" y="61339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5875"/>
            <a:r>
              <a:rPr lang="en-US" sz="2400" b="1" dirty="0">
                <a:solidFill>
                  <a:srgbClr val="FFC000"/>
                </a:solidFill>
              </a:rPr>
              <a:t>Advise in a stronger way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25386" y="2291441"/>
            <a:ext cx="9051471" cy="1970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Arial" charset="0"/>
              <a:buChar char="•"/>
            </a:pPr>
            <a:r>
              <a:rPr lang="en-US" sz="2000" b="1" dirty="0"/>
              <a:t>You had better </a:t>
            </a:r>
            <a:r>
              <a:rPr lang="en-US" sz="2000" b="1" dirty="0" smtClean="0"/>
              <a:t>stick </a:t>
            </a:r>
            <a:r>
              <a:rPr lang="en-US" sz="2000" dirty="0" smtClean="0"/>
              <a:t>to what your doctor prescribed. </a:t>
            </a:r>
            <a:br>
              <a:rPr lang="en-US" sz="2000" dirty="0" smtClean="0"/>
            </a:br>
            <a:endParaRPr lang="en-US" sz="2000" dirty="0" smtClean="0"/>
          </a:p>
          <a:p>
            <a:pPr fontAlgn="base">
              <a:buFont typeface="Arial" charset="0"/>
              <a:buChar char="•"/>
            </a:pPr>
            <a:r>
              <a:rPr lang="en-US" sz="2000" b="1" dirty="0" smtClean="0"/>
              <a:t>You </a:t>
            </a:r>
            <a:r>
              <a:rPr lang="en-US" sz="2000" b="1" dirty="0"/>
              <a:t>had better not </a:t>
            </a:r>
            <a:r>
              <a:rPr lang="en-US" sz="2000" b="1" dirty="0" smtClean="0"/>
              <a:t>lie </a:t>
            </a:r>
            <a:r>
              <a:rPr lang="en-US" sz="2000" dirty="0" smtClean="0"/>
              <a:t>to your family. It is really hard to gain people’s trust again.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641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09999" y="2412554"/>
            <a:ext cx="10561418" cy="1468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Advice</a:t>
            </a:r>
          </a:p>
          <a:p>
            <a:pPr algn="ctr"/>
            <a:r>
              <a:rPr lang="en-US" dirty="0" smtClean="0">
                <a:solidFill>
                  <a:srgbClr val="FFBF41"/>
                </a:solidFill>
              </a:rPr>
              <a:t>Things to remember</a:t>
            </a:r>
            <a:endParaRPr lang="en-US" dirty="0">
              <a:solidFill>
                <a:srgbClr val="FFBF4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52126" y="4615933"/>
            <a:ext cx="8771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/>
              <a:t>👆🏼</a:t>
            </a:r>
          </a:p>
        </p:txBody>
      </p:sp>
    </p:spTree>
    <p:extLst>
      <p:ext uri="{BB962C8B-B14F-4D97-AF65-F5344CB8AC3E}">
        <p14:creationId xmlns:p14="http://schemas.microsoft.com/office/powerpoint/2010/main" val="2229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0771" y="436796"/>
            <a:ext cx="773871" cy="72253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513116" y="551096"/>
            <a:ext cx="6700155" cy="223701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Wingdings 2" charset="2"/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NEVER SAY: </a:t>
            </a:r>
            <a:r>
              <a:rPr lang="en-US" sz="2000" b="1" dirty="0" smtClean="0">
                <a:solidFill>
                  <a:srgbClr val="FFC000"/>
                </a:solidFill>
              </a:rPr>
              <a:t>Can you give me </a:t>
            </a:r>
            <a:r>
              <a:rPr lang="en-US" sz="2000" b="1" strike="sngStrike" dirty="0" smtClean="0">
                <a:solidFill>
                  <a:srgbClr val="FFC000"/>
                </a:solidFill>
              </a:rPr>
              <a:t>AN ADVICE</a:t>
            </a:r>
            <a:r>
              <a:rPr lang="en-US" sz="2000" b="1" dirty="0" smtClean="0">
                <a:solidFill>
                  <a:srgbClr val="FFC000"/>
                </a:solidFill>
              </a:rPr>
              <a:t>, please?</a:t>
            </a:r>
          </a:p>
          <a:p>
            <a:pPr marL="0" indent="0" fontAlgn="base">
              <a:buFont typeface="Wingdings 2" charset="2"/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Advice is an uncountable noun, so: </a:t>
            </a:r>
          </a:p>
          <a:p>
            <a:pPr fontAlgn="base">
              <a:buSzPct val="120000"/>
              <a:buFont typeface=".AppleColorEmojiUI" charset="0"/>
              <a:buChar char="💀"/>
            </a:pPr>
            <a:r>
              <a:rPr lang="en-US" sz="2000" dirty="0" smtClean="0">
                <a:solidFill>
                  <a:srgbClr val="FFC000"/>
                </a:solidFill>
              </a:rPr>
              <a:t>   It is never used in the plural </a:t>
            </a:r>
          </a:p>
          <a:p>
            <a:pPr fontAlgn="base">
              <a:buSzPct val="120000"/>
              <a:buFont typeface=".AppleColorEmojiUI" charset="0"/>
              <a:buChar char="💀"/>
            </a:pPr>
            <a:r>
              <a:rPr lang="en-US" sz="2000" dirty="0" smtClean="0">
                <a:solidFill>
                  <a:srgbClr val="FFC000"/>
                </a:solidFill>
              </a:rPr>
              <a:t>   it never comes after an or a number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13116" y="3060617"/>
            <a:ext cx="10208407" cy="299728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Arial" charset="0"/>
              <a:buChar char="•"/>
            </a:pPr>
            <a:r>
              <a:rPr lang="en-US" sz="2400" dirty="0" smtClean="0">
                <a:solidFill>
                  <a:srgbClr val="00B0F0"/>
                </a:solidFill>
              </a:rPr>
              <a:t>Naomi gave </a:t>
            </a:r>
            <a:r>
              <a:rPr lang="en-US" sz="2400" dirty="0">
                <a:solidFill>
                  <a:srgbClr val="00B0F0"/>
                </a:solidFill>
              </a:rPr>
              <a:t>me </a:t>
            </a:r>
            <a:r>
              <a:rPr lang="en-US" sz="2400" strike="sngStrike" dirty="0">
                <a:solidFill>
                  <a:srgbClr val="00B0F0"/>
                </a:solidFill>
              </a:rPr>
              <a:t>a good advice </a:t>
            </a:r>
            <a:r>
              <a:rPr lang="en-US" sz="2400" dirty="0">
                <a:solidFill>
                  <a:srgbClr val="00B0F0"/>
                </a:solidFill>
              </a:rPr>
              <a:t>in her book</a:t>
            </a:r>
            <a:r>
              <a:rPr lang="en-US" sz="2400" dirty="0" smtClean="0">
                <a:solidFill>
                  <a:srgbClr val="00B0F0"/>
                </a:solidFill>
              </a:rPr>
              <a:t>.</a:t>
            </a:r>
          </a:p>
          <a:p>
            <a:pPr fontAlgn="base">
              <a:buFont typeface="Arial" charset="0"/>
              <a:buChar char="•"/>
            </a:pPr>
            <a:r>
              <a:rPr lang="en-US" sz="2400" smtClean="0"/>
              <a:t>Naomi gave </a:t>
            </a:r>
            <a:r>
              <a:rPr lang="en-US" sz="2400" dirty="0"/>
              <a:t>me some good advice in her </a:t>
            </a:r>
            <a:r>
              <a:rPr lang="en-US" sz="2400" dirty="0" smtClean="0"/>
              <a:t>book.</a:t>
            </a:r>
          </a:p>
          <a:p>
            <a:pPr fontAlgn="base">
              <a:buFont typeface="Arial" charset="0"/>
              <a:buChar char="•"/>
            </a:pPr>
            <a:endParaRPr lang="en-US" sz="2400" dirty="0"/>
          </a:p>
          <a:p>
            <a:pPr fontAlgn="base">
              <a:buFont typeface="Arial" charset="0"/>
              <a:buChar char="•"/>
            </a:pPr>
            <a:r>
              <a:rPr lang="en-US" sz="2400" dirty="0" smtClean="0">
                <a:solidFill>
                  <a:srgbClr val="00B0F0"/>
                </a:solidFill>
              </a:rPr>
              <a:t>They </a:t>
            </a:r>
            <a:r>
              <a:rPr lang="en-US" sz="2400" dirty="0">
                <a:solidFill>
                  <a:srgbClr val="00B0F0"/>
                </a:solidFill>
              </a:rPr>
              <a:t>were always there to give practical </a:t>
            </a:r>
            <a:r>
              <a:rPr lang="en-US" sz="2400" strike="sngStrike" dirty="0" smtClean="0">
                <a:solidFill>
                  <a:srgbClr val="00B0F0"/>
                </a:solidFill>
              </a:rPr>
              <a:t>advices</a:t>
            </a:r>
            <a:r>
              <a:rPr lang="en-US" sz="2400" dirty="0" smtClean="0">
                <a:solidFill>
                  <a:srgbClr val="00B0F0"/>
                </a:solidFill>
              </a:rPr>
              <a:t>.</a:t>
            </a:r>
          </a:p>
          <a:p>
            <a:pPr fontAlgn="base">
              <a:buFont typeface="Arial" charset="0"/>
              <a:buChar char="•"/>
            </a:pPr>
            <a:r>
              <a:rPr lang="en-US" sz="2400" dirty="0" smtClean="0"/>
              <a:t>They </a:t>
            </a:r>
            <a:r>
              <a:rPr lang="en-US" sz="2400" dirty="0"/>
              <a:t>were always there to give practical advice.</a:t>
            </a:r>
          </a:p>
        </p:txBody>
      </p:sp>
    </p:spTree>
    <p:extLst>
      <p:ext uri="{BB962C8B-B14F-4D97-AF65-F5344CB8AC3E}">
        <p14:creationId xmlns:p14="http://schemas.microsoft.com/office/powerpoint/2010/main" val="91782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7573</TotalTime>
  <Words>427</Words>
  <Application>Microsoft Macintosh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.AppleColorEmojiUI</vt:lpstr>
      <vt:lpstr>Arial</vt:lpstr>
      <vt:lpstr>Calibri</vt:lpstr>
      <vt:lpstr>Century Gothic</vt:lpstr>
      <vt:lpstr>Wingdings 2</vt:lpstr>
      <vt:lpstr>Quotable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Homework 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81</cp:revision>
  <dcterms:created xsi:type="dcterms:W3CDTF">2018-04-28T05:30:35Z</dcterms:created>
  <dcterms:modified xsi:type="dcterms:W3CDTF">2018-11-17T14:39:10Z</dcterms:modified>
</cp:coreProperties>
</file>