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9"/>
    <p:restoredTop sz="93976"/>
  </p:normalViewPr>
  <p:slideViewPr>
    <p:cSldViewPr snapToGrid="0" snapToObjects="1">
      <p:cViewPr>
        <p:scale>
          <a:sx n="118" d="100"/>
          <a:sy n="118" d="100"/>
        </p:scale>
        <p:origin x="50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9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55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17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0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5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8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4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7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entu.com/blog/business-english/english-interview/" TargetMode="External"/><Relationship Id="rId4" Type="http://schemas.openxmlformats.org/officeDocument/2006/relationships/hyperlink" Target="https://www.youtube.com/watch?v=wdFUIHCht9Q" TargetMode="External"/><Relationship Id="rId5" Type="http://schemas.openxmlformats.org/officeDocument/2006/relationships/hyperlink" Target="https://www.youtube.com/watch?v=nhTcuUvLGOE" TargetMode="External"/><Relationship Id="rId6" Type="http://schemas.openxmlformats.org/officeDocument/2006/relationships/hyperlink" Target="https://www.speakconfidentenglish.com/10-interview-questions-in-english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uentu.com/blog/english/english-job-interview-questio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Talking about previous job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0001" y="5629634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 learning some modals in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attained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succeed in achieving something after trying for a long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time</a:t>
            </a:r>
          </a:p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reach a particular level, age, size </a:t>
            </a:r>
            <a:r>
              <a:rPr lang="en-US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etc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attained the highest level of certification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More women are attaining positions of power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Share prices attained a high of $3.27. </a:t>
            </a:r>
            <a:endParaRPr lang="en-US" sz="2000" dirty="0" smtClean="0"/>
          </a:p>
          <a:p>
            <a:r>
              <a:rPr lang="en-US" sz="2000" dirty="0" smtClean="0"/>
              <a:t>After </a:t>
            </a:r>
            <a:r>
              <a:rPr lang="en-US" sz="2000" dirty="0"/>
              <a:t>a year she had attained her ideal weight.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combine different things in a way that produces an effective or pleasant result, or to become combined in this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way</a:t>
            </a: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blended traditional approaches with new insights. </a:t>
            </a:r>
            <a:endParaRPr lang="en-US" sz="2000" dirty="0" smtClean="0"/>
          </a:p>
          <a:p>
            <a:r>
              <a:rPr lang="en-US" sz="2000" dirty="0"/>
              <a:t>a story that blends fact and </a:t>
            </a:r>
            <a:r>
              <a:rPr lang="en-US" sz="2000" dirty="0" smtClean="0"/>
              <a:t>legend</a:t>
            </a:r>
          </a:p>
          <a:p>
            <a:endParaRPr lang="en-US" sz="2000" dirty="0" smtClean="0"/>
          </a:p>
          <a:p>
            <a:r>
              <a:rPr lang="en-US" sz="2000" b="1" dirty="0" smtClean="0"/>
              <a:t>blend </a:t>
            </a:r>
            <a:r>
              <a:rPr lang="en-US" sz="2000" b="1" dirty="0"/>
              <a:t>with/together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/>
              <a:t>With nearly eight weeks of education behind us the faces of speakers were beginning to blend together.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carried 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687504"/>
            <a:ext cx="104111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do something that needs to be organized and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planned</a:t>
            </a:r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We need to carry out more research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survey is now being carried out nationwide. </a:t>
            </a:r>
            <a:endParaRPr lang="en-US" sz="2000" dirty="0" smtClean="0"/>
          </a:p>
          <a:p>
            <a:r>
              <a:rPr lang="en-US" sz="2000" dirty="0" smtClean="0"/>
              <a:t>Turn </a:t>
            </a:r>
            <a:r>
              <a:rPr lang="en-US" sz="2000" dirty="0"/>
              <a:t>off the water supply before carrying out </a:t>
            </a:r>
            <a:r>
              <a:rPr lang="en-US" sz="2000" dirty="0" smtClean="0"/>
              <a:t>repairs</a:t>
            </a:r>
          </a:p>
          <a:p>
            <a:endParaRPr lang="en-US" sz="2000" dirty="0"/>
          </a:p>
          <a:p>
            <a:r>
              <a:rPr lang="en-US" sz="2000" b="1" dirty="0"/>
              <a:t>carry out </a:t>
            </a:r>
            <a:r>
              <a:rPr lang="en-US" sz="2000" b="1" dirty="0" smtClean="0"/>
              <a:t>work		</a:t>
            </a:r>
            <a:r>
              <a:rPr lang="en-US" sz="2000" dirty="0" smtClean="0"/>
              <a:t>You’ll </a:t>
            </a:r>
            <a:r>
              <a:rPr lang="en-US" sz="2000" dirty="0"/>
              <a:t>have to get a builder to carry out the work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carry </a:t>
            </a:r>
            <a:r>
              <a:rPr lang="en-US" sz="2000" b="1" dirty="0"/>
              <a:t>out your </a:t>
            </a:r>
            <a:r>
              <a:rPr lang="en-US" sz="2000" b="1" dirty="0" smtClean="0"/>
              <a:t>duties/responsibilities		</a:t>
            </a:r>
            <a:r>
              <a:rPr lang="en-US" sz="2000" dirty="0" smtClean="0"/>
              <a:t>She </a:t>
            </a:r>
            <a:r>
              <a:rPr lang="en-US" sz="2000" dirty="0"/>
              <a:t>carried out her duties very efficiently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carry </a:t>
            </a:r>
            <a:r>
              <a:rPr lang="en-US" sz="2000" b="1" dirty="0"/>
              <a:t>out a </a:t>
            </a:r>
            <a:r>
              <a:rPr lang="en-US" sz="2000" b="1" dirty="0" smtClean="0"/>
              <a:t>task/job		</a:t>
            </a:r>
            <a:r>
              <a:rPr lang="en-US" sz="2000" dirty="0" smtClean="0"/>
              <a:t>He </a:t>
            </a:r>
            <a:r>
              <a:rPr lang="en-US" sz="2000" dirty="0"/>
              <a:t>was unable to carry out simple tasks</a:t>
            </a:r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carry out a particular activity or process, especially in order to get information or prove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facts</a:t>
            </a:r>
          </a:p>
          <a:p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conduct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survey/investigation/review </a:t>
            </a:r>
            <a:r>
              <a:rPr lang="en-US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etc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conducted telephone surveys. </a:t>
            </a:r>
            <a:endParaRPr lang="en-US" sz="2000" dirty="0" smtClean="0"/>
          </a:p>
          <a:p>
            <a:r>
              <a:rPr lang="en-US" sz="2000" dirty="0"/>
              <a:t>The interview was conducted in English.  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was the first time that I had conducted business in Brazil.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counseled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formal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advise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someone</a:t>
            </a:r>
          </a:p>
          <a:p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listen and give support to someone with problems 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I </a:t>
            </a:r>
            <a:r>
              <a:rPr lang="en-US" sz="2000" dirty="0"/>
              <a:t>counseled clients on insurance policies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/>
              <a:t>counsel somebody to do something </a:t>
            </a:r>
            <a:endParaRPr lang="en-US" sz="2000" b="1" dirty="0" smtClean="0"/>
          </a:p>
          <a:p>
            <a:r>
              <a:rPr lang="en-US" sz="2000" dirty="0" smtClean="0"/>
              <a:t>She </a:t>
            </a:r>
            <a:r>
              <a:rPr lang="en-US" sz="2000" dirty="0"/>
              <a:t>counselled them not to accept this settlement.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411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to take the necessary action, especially in order to solve a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</a:t>
            </a: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I've dealt with a wide variety of issues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b="1" dirty="0"/>
              <a:t>deal with a problem/issue/matter </a:t>
            </a:r>
            <a:r>
              <a:rPr lang="en-US" sz="2000" b="1" dirty="0" err="1"/>
              <a:t>etc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council has failed to deal with the problem of homelessness in the city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deal </a:t>
            </a:r>
            <a:r>
              <a:rPr lang="en-US" sz="2000" b="1" dirty="0"/>
              <a:t>effectively/adequately </a:t>
            </a:r>
            <a:r>
              <a:rPr lang="en-US" sz="2000" b="1" dirty="0" err="1"/>
              <a:t>etc</a:t>
            </a:r>
            <a:r>
              <a:rPr lang="en-US" sz="2000" b="1" dirty="0"/>
              <a:t> with something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They </a:t>
            </a:r>
            <a:r>
              <a:rPr lang="en-US" sz="2000" dirty="0"/>
              <a:t>should deal properly and fairly with any complaint.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notice or discover something, especially something that is not easy to see, hear </a:t>
            </a:r>
            <a:r>
              <a:rPr lang="en-US" sz="20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etc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detected a number of mistakes. 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/>
              <a:t>difficult/impossible/easy/possible </a:t>
            </a:r>
            <a:r>
              <a:rPr lang="en-US" sz="2000" b="1" dirty="0" err="1"/>
              <a:t>etc</a:t>
            </a:r>
            <a:r>
              <a:rPr lang="en-US" sz="2000" b="1" dirty="0"/>
              <a:t> to </a:t>
            </a:r>
            <a:r>
              <a:rPr lang="en-US" sz="2000" b="1" dirty="0" smtClean="0"/>
              <a:t>detect</a:t>
            </a:r>
          </a:p>
          <a:p>
            <a:r>
              <a:rPr lang="en-US" sz="2000" b="1" dirty="0" smtClean="0"/>
              <a:t>detect </a:t>
            </a:r>
            <a:r>
              <a:rPr lang="en-US" sz="2000" b="1" dirty="0"/>
              <a:t>a change/difference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Dan </a:t>
            </a:r>
            <a:r>
              <a:rPr lang="en-US" sz="2000" dirty="0"/>
              <a:t>detected a change in her mood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detect </a:t>
            </a:r>
            <a:r>
              <a:rPr lang="en-US" sz="2000" b="1" dirty="0"/>
              <a:t>a note of sarcasm/irony/excitement </a:t>
            </a:r>
            <a:r>
              <a:rPr lang="en-US" sz="2000" b="1" dirty="0" err="1"/>
              <a:t>etc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Do </a:t>
            </a:r>
            <a:r>
              <a:rPr lang="en-US" sz="2000" dirty="0"/>
              <a:t>I detect a note of sarcasm in your voice?</a:t>
            </a:r>
            <a:endParaRPr lang="en-US" sz="2000" dirty="0" smtClean="0"/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9999" y="2916104"/>
            <a:ext cx="111098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plan or invent a new way of doing something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devised a plan to improve profits. </a:t>
            </a:r>
            <a:endParaRPr lang="en-US" sz="2000" dirty="0" smtClean="0"/>
          </a:p>
          <a:p>
            <a:r>
              <a:rPr lang="en-US" sz="2000" dirty="0"/>
              <a:t>She </a:t>
            </a:r>
            <a:r>
              <a:rPr lang="en-US" sz="2000" b="1" dirty="0"/>
              <a:t>devised a method</a:t>
            </a:r>
            <a:r>
              <a:rPr lang="en-US" sz="2000" dirty="0"/>
              <a:t> for quicker communications between offices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devise a </a:t>
            </a:r>
            <a:r>
              <a:rPr lang="en-US" sz="2000" b="1" dirty="0" smtClean="0"/>
              <a:t>method/way		</a:t>
            </a:r>
          </a:p>
          <a:p>
            <a:r>
              <a:rPr lang="en-US" sz="2000" dirty="0" smtClean="0"/>
              <a:t>Our </a:t>
            </a:r>
            <a:r>
              <a:rPr lang="en-US" sz="2000" dirty="0"/>
              <a:t>aim is to devise a way to improve quality and reduce costs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devise </a:t>
            </a:r>
            <a:r>
              <a:rPr lang="en-US" sz="2000" b="1" dirty="0"/>
              <a:t>a means</a:t>
            </a:r>
            <a:r>
              <a:rPr lang="en-US" sz="2000" dirty="0"/>
              <a:t> (=think of a way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must devise a means of transport that does not pollute the atmosphere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devise </a:t>
            </a:r>
            <a:r>
              <a:rPr lang="en-US" sz="2000" b="1" dirty="0"/>
              <a:t>a </a:t>
            </a:r>
            <a:r>
              <a:rPr lang="en-US" sz="2000" b="1" dirty="0" smtClean="0"/>
              <a:t>system, a plan/scheme, strategy, solution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encourage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make something more likely to exist, happen, or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develop</a:t>
            </a: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We encouraged research and development. </a:t>
            </a:r>
            <a:endParaRPr lang="en-US" sz="2000" dirty="0" smtClean="0"/>
          </a:p>
          <a:p>
            <a:r>
              <a:rPr lang="en-US" sz="2000" dirty="0"/>
              <a:t>Violent TV </a:t>
            </a:r>
            <a:r>
              <a:rPr lang="en-US" sz="2000" dirty="0" err="1"/>
              <a:t>programmes</a:t>
            </a:r>
            <a:r>
              <a:rPr lang="en-US" sz="2000" dirty="0"/>
              <a:t> encourage anti-social </a:t>
            </a:r>
            <a:r>
              <a:rPr lang="en-US" sz="2000" dirty="0" err="1"/>
              <a:t>behaviour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if you enlarge something, or if it enlarges, it increases in size or scale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enlarged our community outreach. </a:t>
            </a:r>
            <a:endParaRPr lang="en-US" sz="2000" dirty="0" smtClean="0"/>
          </a:p>
          <a:p>
            <a:r>
              <a:rPr lang="en-US" sz="2000" dirty="0"/>
              <a:t>Police will have the pictures enlarged in an attempt to identify the thief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enlarge </a:t>
            </a:r>
            <a:r>
              <a:rPr lang="en-US" sz="2000" b="1" dirty="0"/>
              <a:t>somebody’s understanding/knowledge </a:t>
            </a:r>
            <a:r>
              <a:rPr lang="en-US" sz="2000" b="1" dirty="0" err="1"/>
              <a:t>etc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good way to enlarge your vocabulary is to read a daily newspaper.</a:t>
            </a:r>
            <a:endParaRPr lang="en-US" sz="2000" dirty="0" smtClean="0"/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785982"/>
            <a:ext cx="1075062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What are the means that you take to protect your computer?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What kinds of cybercrime do you know and what place does it take in a modern world?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Have you ever reported a bug on an application or website you used?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Have your computer ever been hacked? Have you ever had any virus on it?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How do you protect your data from being corrupted or stolen or destroyed.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Who do you ask to troubleshoot your computer issues?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Can you remember any funny situations with soft errors or error messages </a:t>
            </a:r>
            <a:r>
              <a:rPr lang="en-US" dirty="0" err="1" smtClean="0"/>
              <a:t>etc</a:t>
            </a:r>
            <a:r>
              <a:rPr lang="en-US" dirty="0" smtClean="0"/>
              <a:t>? (or when something simply went wrong with your computer)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/>
              <a:t>What are the means </a:t>
            </a:r>
            <a:r>
              <a:rPr lang="en-US" dirty="0" smtClean="0"/>
              <a:t>that a company should take </a:t>
            </a:r>
            <a:r>
              <a:rPr lang="en-US" dirty="0"/>
              <a:t>to protect </a:t>
            </a:r>
            <a:r>
              <a:rPr lang="en-US" dirty="0" smtClean="0"/>
              <a:t>their computers and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become higher or increase, or to make something do this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We worked hard to avoid escalating any kinds of conflict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dispute on the dance floor quickly escalated into violence.</a:t>
            </a:r>
            <a:endParaRPr lang="en-US" sz="2000" dirty="0" smtClean="0"/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if you experience a problem, event, or situation, it happens to you or affects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you</a:t>
            </a:r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smtClean="0"/>
              <a:t>experience </a:t>
            </a:r>
            <a:r>
              <a:rPr lang="en-US" sz="2000" b="1" dirty="0"/>
              <a:t>problems/difficulties </a:t>
            </a:r>
            <a:endParaRPr lang="en-US" sz="2000" b="1" dirty="0" smtClean="0"/>
          </a:p>
          <a:p>
            <a:r>
              <a:rPr lang="en-US" sz="2000" dirty="0" smtClean="0"/>
              <a:t>Many </a:t>
            </a:r>
            <a:r>
              <a:rPr lang="en-US" sz="2000" dirty="0"/>
              <a:t>old people will experience problems as the result of retirement. </a:t>
            </a:r>
            <a:endParaRPr lang="en-US" sz="2000" dirty="0" smtClean="0"/>
          </a:p>
          <a:p>
            <a:r>
              <a:rPr lang="en-US" sz="2000" dirty="0" smtClean="0"/>
              <a:t>Children </a:t>
            </a:r>
            <a:r>
              <a:rPr lang="en-US" sz="2000" dirty="0"/>
              <a:t>need to experience things for themselves in order to learn from them.</a:t>
            </a:r>
            <a:endParaRPr lang="en-US" sz="2000" dirty="0" smtClean="0"/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start a company, organization, system, </a:t>
            </a:r>
            <a:r>
              <a:rPr lang="en-US" sz="20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etc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that is intended to exist or continue for a long time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established company guidelines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committee hopes to establish a new drug policy by the end of the month. </a:t>
            </a:r>
            <a:endParaRPr lang="en-US" sz="2000" dirty="0" smtClean="0"/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Should, could, would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0000" y="2675141"/>
            <a:ext cx="10772400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endParaRPr lang="en-US" dirty="0"/>
          </a:p>
          <a:p>
            <a:pPr fontAlgn="base">
              <a:spcAft>
                <a:spcPts val="800"/>
              </a:spcAft>
              <a:buFont typeface="Arial" charset="0"/>
              <a:buChar char="•"/>
            </a:pPr>
            <a:r>
              <a:rPr lang="en-US" b="1" dirty="0" smtClean="0">
                <a:solidFill>
                  <a:srgbClr val="444444"/>
                </a:solidFill>
                <a:latin typeface="Helvetica Neue" charset="0"/>
              </a:rPr>
              <a:t>Should</a:t>
            </a:r>
            <a:r>
              <a:rPr lang="en-US" dirty="0">
                <a:solidFill>
                  <a:srgbClr val="444444"/>
                </a:solidFill>
                <a:latin typeface="Helvetica Neue" charset="0"/>
              </a:rPr>
              <a:t> for recommendation / advice</a:t>
            </a:r>
            <a:br>
              <a:rPr lang="en-US" dirty="0">
                <a:solidFill>
                  <a:srgbClr val="444444"/>
                </a:solidFill>
                <a:latin typeface="Helvetica Neue" charset="0"/>
              </a:rPr>
            </a:br>
            <a:r>
              <a:rPr lang="en-US" i="1" dirty="0">
                <a:solidFill>
                  <a:srgbClr val="444444"/>
                </a:solidFill>
                <a:latin typeface="Helvetica Neue" charset="0"/>
              </a:rPr>
              <a:t>“If you want to lose weight, you should eat healthy food.”</a:t>
            </a:r>
            <a:endParaRPr lang="en-US" sz="1200" dirty="0">
              <a:solidFill>
                <a:srgbClr val="444444"/>
              </a:solidFill>
              <a:latin typeface="Noto Sans Symbols" charset="0"/>
            </a:endParaRPr>
          </a:p>
          <a:p>
            <a:pPr fontAlgn="base">
              <a:spcAft>
                <a:spcPts val="800"/>
              </a:spcAft>
              <a:buFont typeface="Arial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Helvetica Neue" charset="0"/>
              </a:rPr>
              <a:t>Could</a:t>
            </a:r>
            <a:r>
              <a:rPr lang="en-US" dirty="0">
                <a:solidFill>
                  <a:srgbClr val="444444"/>
                </a:solidFill>
                <a:latin typeface="Helvetica Neue" charset="0"/>
              </a:rPr>
              <a:t> for possibilities</a:t>
            </a:r>
            <a:br>
              <a:rPr lang="en-US" dirty="0">
                <a:solidFill>
                  <a:srgbClr val="444444"/>
                </a:solidFill>
                <a:latin typeface="Helvetica Neue" charset="0"/>
              </a:rPr>
            </a:br>
            <a:r>
              <a:rPr lang="en-US" i="1" dirty="0">
                <a:solidFill>
                  <a:srgbClr val="444444"/>
                </a:solidFill>
                <a:latin typeface="Helvetica Neue" charset="0"/>
              </a:rPr>
              <a:t>“I have the day off tomorrow.”</a:t>
            </a:r>
            <a:r>
              <a:rPr lang="en-US" dirty="0">
                <a:solidFill>
                  <a:srgbClr val="444444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Helvetica Neue" charset="0"/>
              </a:rPr>
            </a:br>
            <a:r>
              <a:rPr lang="en-US" i="1" dirty="0">
                <a:solidFill>
                  <a:srgbClr val="444444"/>
                </a:solidFill>
                <a:latin typeface="Helvetica Neue" charset="0"/>
              </a:rPr>
              <a:t>“Great! We could spend the day at the beach. Or we could go shopping.”</a:t>
            </a:r>
            <a:endParaRPr lang="en-US" sz="1200" dirty="0">
              <a:solidFill>
                <a:srgbClr val="444444"/>
              </a:solidFill>
              <a:latin typeface="Noto Sans Symbols" charset="0"/>
            </a:endParaRPr>
          </a:p>
          <a:p>
            <a:pPr fontAlgn="base">
              <a:spcAft>
                <a:spcPts val="800"/>
              </a:spcAft>
              <a:buFont typeface="Arial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Helvetica Neue" charset="0"/>
              </a:rPr>
              <a:t>Would</a:t>
            </a:r>
            <a:r>
              <a:rPr lang="en-US" dirty="0">
                <a:solidFill>
                  <a:srgbClr val="444444"/>
                </a:solidFill>
                <a:latin typeface="Helvetica Neue" charset="0"/>
              </a:rPr>
              <a:t> for imagining results</a:t>
            </a:r>
            <a:br>
              <a:rPr lang="en-US" dirty="0">
                <a:solidFill>
                  <a:srgbClr val="444444"/>
                </a:solidFill>
                <a:latin typeface="Helvetica Neue" charset="0"/>
              </a:rPr>
            </a:br>
            <a:r>
              <a:rPr lang="en-US" i="1" dirty="0">
                <a:solidFill>
                  <a:srgbClr val="444444"/>
                </a:solidFill>
                <a:latin typeface="Helvetica Neue" charset="0"/>
              </a:rPr>
              <a:t>“If I were rich, I would buy a boat.”</a:t>
            </a:r>
            <a:endParaRPr lang="en-US" sz="1200" dirty="0">
              <a:solidFill>
                <a:srgbClr val="444444"/>
              </a:solidFill>
              <a:latin typeface="Noto Sans Symbols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38541" y="3559629"/>
            <a:ext cx="9720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If </a:t>
            </a:r>
            <a:r>
              <a:rPr lang="en-US" sz="1600" dirty="0"/>
              <a:t>you arrive late to English class, you can say:</a:t>
            </a:r>
          </a:p>
          <a:p>
            <a:r>
              <a:rPr lang="en-US" sz="1600" dirty="0"/>
              <a:t>“I </a:t>
            </a:r>
            <a:r>
              <a:rPr lang="en-US" sz="1600" b="1" dirty="0"/>
              <a:t>should have</a:t>
            </a:r>
            <a:r>
              <a:rPr lang="en-US" sz="1600" dirty="0"/>
              <a:t> left my house earlier.”</a:t>
            </a:r>
          </a:p>
          <a:p>
            <a:r>
              <a:rPr lang="en-US" sz="1600" dirty="0"/>
              <a:t>If you regret an argument, you can say:</a:t>
            </a:r>
          </a:p>
          <a:p>
            <a:r>
              <a:rPr lang="en-US" sz="1600" dirty="0"/>
              <a:t>“I </a:t>
            </a:r>
            <a:r>
              <a:rPr lang="en-US" sz="1600" b="1" dirty="0"/>
              <a:t>shouldn’t have</a:t>
            </a:r>
            <a:r>
              <a:rPr lang="en-US" sz="1600" dirty="0"/>
              <a:t> yelled at you yesterday. I’m sorry</a:t>
            </a:r>
            <a:r>
              <a:rPr lang="en-US" sz="1600" dirty="0" smtClean="0"/>
              <a:t>.”</a:t>
            </a:r>
          </a:p>
          <a:p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sz="1600" dirty="0"/>
              <a:t>your son fails a test, you can say:</a:t>
            </a:r>
          </a:p>
          <a:p>
            <a:r>
              <a:rPr lang="en-US" sz="1600" dirty="0"/>
              <a:t>“You </a:t>
            </a:r>
            <a:r>
              <a:rPr lang="en-US" sz="1600" b="1" dirty="0"/>
              <a:t>should have</a:t>
            </a:r>
            <a:r>
              <a:rPr lang="en-US" sz="1600" dirty="0"/>
              <a:t> studied. You </a:t>
            </a:r>
            <a:r>
              <a:rPr lang="en-US" sz="1600" b="1" dirty="0"/>
              <a:t>shouldn’t have</a:t>
            </a:r>
            <a:r>
              <a:rPr lang="en-US" sz="1600" dirty="0"/>
              <a:t> played video games all weekend.”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1433" y="834181"/>
            <a:ext cx="1881860" cy="664819"/>
          </a:xfrm>
        </p:spPr>
        <p:txBody>
          <a:bodyPr/>
          <a:lstStyle/>
          <a:p>
            <a:r>
              <a:rPr lang="en-US" dirty="0"/>
              <a:t>Should Have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1923" y="464066"/>
            <a:ext cx="52107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 should have to say that a different action was recommended in the past</a:t>
            </a:r>
            <a:r>
              <a:rPr lang="en-US" sz="2000" dirty="0" smtClean="0"/>
              <a:t>. </a:t>
            </a:r>
            <a:r>
              <a:rPr lang="en-US" sz="2000" dirty="0"/>
              <a:t>You can also use should have / shouldn’t have to tell other people that a different action in the past would have been better. </a:t>
            </a:r>
          </a:p>
        </p:txBody>
      </p:sp>
    </p:spTree>
    <p:extLst>
      <p:ext uri="{BB962C8B-B14F-4D97-AF65-F5344CB8AC3E}">
        <p14:creationId xmlns:p14="http://schemas.microsoft.com/office/powerpoint/2010/main" val="11000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38541" y="3516087"/>
            <a:ext cx="104241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 example, someone who didn’t go to college can say:</a:t>
            </a:r>
          </a:p>
          <a:p>
            <a:r>
              <a:rPr lang="en-US" sz="1600" dirty="0"/>
              <a:t>“If I had gone to college, I </a:t>
            </a:r>
            <a:r>
              <a:rPr lang="en-US" sz="1600" b="1" dirty="0"/>
              <a:t>could have</a:t>
            </a:r>
            <a:r>
              <a:rPr lang="en-US" sz="1600" dirty="0"/>
              <a:t> gotten a better job</a:t>
            </a:r>
            <a:r>
              <a:rPr lang="en-US" sz="1600" dirty="0" smtClean="0"/>
              <a:t>.”</a:t>
            </a:r>
          </a:p>
          <a:p>
            <a:endParaRPr lang="en-US" sz="1600" dirty="0"/>
          </a:p>
          <a:p>
            <a:r>
              <a:rPr lang="en-US" sz="1600" dirty="0"/>
              <a:t>When talking about a gymnast who didn’t win a competition, you can say:</a:t>
            </a:r>
          </a:p>
          <a:p>
            <a:r>
              <a:rPr lang="en-US" sz="1600" dirty="0"/>
              <a:t>“She </a:t>
            </a:r>
            <a:r>
              <a:rPr lang="en-US" sz="1600" b="1" dirty="0"/>
              <a:t>could have</a:t>
            </a:r>
            <a:r>
              <a:rPr lang="en-US" sz="1600" dirty="0"/>
              <a:t> won the gold medal if she hadn’t fallen three times</a:t>
            </a:r>
            <a:r>
              <a:rPr lang="en-US" sz="1600" dirty="0" smtClean="0"/>
              <a:t>.”</a:t>
            </a:r>
          </a:p>
          <a:p>
            <a:endParaRPr lang="en-US" sz="1600" dirty="0"/>
          </a:p>
          <a:p>
            <a:r>
              <a:rPr lang="en-US" sz="1600" dirty="0"/>
              <a:t>Could have is often used with “if + had + past participle” (If I had gone / if she hadn’t fallen) – these “if” phrases express the imaginary past situation. However, in some cases you can use could have without the “if” phrase. Imagine you’re driving with a person who makes a dangerous maneuver on the road. You can say:</a:t>
            </a:r>
          </a:p>
          <a:p>
            <a:r>
              <a:rPr lang="en-US" sz="1600" dirty="0"/>
              <a:t>“Are you crazy? We </a:t>
            </a:r>
            <a:r>
              <a:rPr lang="en-US" sz="1600" b="1" dirty="0"/>
              <a:t>could have</a:t>
            </a:r>
            <a:r>
              <a:rPr lang="en-US" sz="1600" dirty="0"/>
              <a:t> gotten into an accident.”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1433" y="834181"/>
            <a:ext cx="1881860" cy="664819"/>
          </a:xfrm>
        </p:spPr>
        <p:txBody>
          <a:bodyPr/>
          <a:lstStyle/>
          <a:p>
            <a:r>
              <a:rPr lang="en-US"/>
              <a:t>Could </a:t>
            </a:r>
            <a:r>
              <a:rPr lang="en-US" smtClean="0"/>
              <a:t>Have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51923" y="791114"/>
            <a:ext cx="5210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 could have to talk about possibilities if something had been different in the past.</a:t>
            </a:r>
          </a:p>
        </p:txBody>
      </p:sp>
    </p:spTree>
    <p:extLst>
      <p:ext uri="{BB962C8B-B14F-4D97-AF65-F5344CB8AC3E}">
        <p14:creationId xmlns:p14="http://schemas.microsoft.com/office/powerpoint/2010/main" val="13981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38541" y="2797630"/>
            <a:ext cx="10424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If you arrive late at the airport and miss your flight, you can say:</a:t>
            </a:r>
          </a:p>
          <a:p>
            <a:r>
              <a:rPr lang="en-US" sz="1600" dirty="0"/>
              <a:t>“If we had arrived earlier, we </a:t>
            </a:r>
            <a:r>
              <a:rPr lang="en-US" sz="1600" b="1" dirty="0"/>
              <a:t>would have</a:t>
            </a:r>
            <a:r>
              <a:rPr lang="en-US" sz="1600" dirty="0"/>
              <a:t> caught our flight</a:t>
            </a:r>
            <a:r>
              <a:rPr lang="en-US" sz="1600" dirty="0" smtClean="0"/>
              <a:t>.”</a:t>
            </a:r>
          </a:p>
          <a:p>
            <a:endParaRPr lang="en-US" sz="1600" dirty="0"/>
          </a:p>
          <a:p>
            <a:r>
              <a:rPr lang="en-US" sz="1600" dirty="0"/>
              <a:t>If you forget your umbrella, and it starts to rain, and you get wet, you can say:</a:t>
            </a:r>
          </a:p>
          <a:p>
            <a:r>
              <a:rPr lang="en-US" sz="1600" dirty="0"/>
              <a:t>“If I had brought my umbrella, I </a:t>
            </a:r>
            <a:r>
              <a:rPr lang="en-US" sz="1600" b="1" dirty="0"/>
              <a:t>wouldn’t have</a:t>
            </a:r>
            <a:r>
              <a:rPr lang="en-US" sz="1600" dirty="0"/>
              <a:t> gotten wet in the rain</a:t>
            </a:r>
            <a:r>
              <a:rPr lang="en-US" sz="1600" dirty="0" smtClean="0"/>
              <a:t>.”</a:t>
            </a:r>
          </a:p>
          <a:p>
            <a:endParaRPr lang="en-US" sz="1600" dirty="0"/>
          </a:p>
          <a:p>
            <a:r>
              <a:rPr lang="en-US" sz="1600" b="1" dirty="0"/>
              <a:t>Would have</a:t>
            </a:r>
            <a:r>
              <a:rPr lang="en-US" sz="1600" dirty="0"/>
              <a:t> expresses more certainty about the result than </a:t>
            </a:r>
            <a:r>
              <a:rPr lang="en-US" sz="1600" b="1" dirty="0"/>
              <a:t>could have:</a:t>
            </a:r>
            <a:endParaRPr lang="en-US" sz="1600" dirty="0"/>
          </a:p>
          <a:p>
            <a:r>
              <a:rPr lang="en-US" sz="1600" dirty="0"/>
              <a:t>“If I had worked harder, I </a:t>
            </a:r>
            <a:r>
              <a:rPr lang="en-US" sz="1600" b="1" dirty="0"/>
              <a:t>could have</a:t>
            </a:r>
            <a:r>
              <a:rPr lang="en-US" sz="1600" dirty="0"/>
              <a:t> gotten a promotion.”</a:t>
            </a:r>
            <a:br>
              <a:rPr lang="en-US" sz="1600" dirty="0"/>
            </a:br>
            <a:r>
              <a:rPr lang="en-US" sz="1600" i="1" dirty="0"/>
              <a:t>(maybe I’d get a promotion… but maybe not</a:t>
            </a:r>
            <a:r>
              <a:rPr lang="en-US" sz="1600" i="1" dirty="0" smtClean="0"/>
              <a:t>)</a:t>
            </a:r>
          </a:p>
          <a:p>
            <a:endParaRPr lang="en-US" sz="1600" dirty="0"/>
          </a:p>
          <a:p>
            <a:r>
              <a:rPr lang="en-US" sz="1600" dirty="0"/>
              <a:t>On a test where you need 70% to pass:</a:t>
            </a:r>
            <a:br>
              <a:rPr lang="en-US" sz="1600" dirty="0"/>
            </a:br>
            <a:r>
              <a:rPr lang="en-US" sz="1600" dirty="0"/>
              <a:t>“I got a 68 on the test. If I had gotten two more points, I </a:t>
            </a:r>
            <a:r>
              <a:rPr lang="en-US" sz="1600" b="1" dirty="0"/>
              <a:t>would have</a:t>
            </a:r>
            <a:r>
              <a:rPr lang="en-US" sz="1600" dirty="0"/>
              <a:t> passed.”</a:t>
            </a:r>
            <a:br>
              <a:rPr lang="en-US" sz="1600" dirty="0"/>
            </a:br>
            <a:r>
              <a:rPr lang="en-US" sz="1600" i="1" dirty="0"/>
              <a:t>(with the two points, passing the test is CERTAIN)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1433" y="834181"/>
            <a:ext cx="1881860" cy="664819"/>
          </a:xfrm>
        </p:spPr>
        <p:txBody>
          <a:bodyPr/>
          <a:lstStyle/>
          <a:p>
            <a:r>
              <a:rPr lang="en-US"/>
              <a:t>Would </a:t>
            </a:r>
            <a:r>
              <a:rPr lang="en-US" smtClean="0"/>
              <a:t>Have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51923" y="791114"/>
            <a:ext cx="5210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 would have to imagine a </a:t>
            </a:r>
            <a:r>
              <a:rPr lang="en-US" sz="2000" i="1" dirty="0"/>
              <a:t>result</a:t>
            </a:r>
            <a:r>
              <a:rPr lang="en-US" sz="2000" dirty="0"/>
              <a:t> (if something had been different in the past):</a:t>
            </a:r>
          </a:p>
        </p:txBody>
      </p:sp>
    </p:spTree>
    <p:extLst>
      <p:ext uri="{BB962C8B-B14F-4D97-AF65-F5344CB8AC3E}">
        <p14:creationId xmlns:p14="http://schemas.microsoft.com/office/powerpoint/2010/main" val="5940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9999" y="2989510"/>
            <a:ext cx="107403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at least one </a:t>
            </a:r>
            <a:r>
              <a:rPr lang="en-US" dirty="0" smtClean="0"/>
              <a:t>sentence with each new word.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Make 3 sentences with each sentence pattern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>
                <a:hlinkClick r:id="rId2"/>
              </a:rPr>
              <a:t>https://www.fluentu.com/blog/english/english-job-interview-questions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https://www.fluentu.com/blog/business-english/english-interview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www.youtube.com/watch?v=wdFUIHCht9Q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www.youtube.com/watch?v=nhTcuUvLGOE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https://www.speakconfidentenglish.com</a:t>
            </a:r>
            <a:r>
              <a:rPr lang="en-US">
                <a:hlinkClick r:id="rId6"/>
              </a:rPr>
              <a:t>/10-interview-questions-in-english</a:t>
            </a:r>
            <a:r>
              <a:rPr lang="en-US" smtClean="0">
                <a:hlinkClick r:id="rId6"/>
              </a:rPr>
              <a:t>/</a:t>
            </a:r>
            <a:endParaRPr lang="en-US" smtClean="0"/>
          </a:p>
          <a:p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describe previous job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02271" y="562963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and useful </a:t>
            </a:r>
            <a:r>
              <a:rPr lang="en-US" dirty="0" smtClean="0"/>
              <a:t>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words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782560"/>
            <a:ext cx="9749143" cy="288889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 smtClean="0"/>
              <a:t>acted</a:t>
            </a:r>
          </a:p>
          <a:p>
            <a:r>
              <a:rPr lang="en-US" dirty="0" smtClean="0"/>
              <a:t>advanced</a:t>
            </a:r>
          </a:p>
          <a:p>
            <a:r>
              <a:rPr lang="en-US" dirty="0" smtClean="0"/>
              <a:t>administered</a:t>
            </a:r>
          </a:p>
          <a:p>
            <a:r>
              <a:rPr lang="en-US" dirty="0" smtClean="0"/>
              <a:t>allocated</a:t>
            </a:r>
          </a:p>
          <a:p>
            <a:r>
              <a:rPr lang="en-US" dirty="0" smtClean="0"/>
              <a:t>applied</a:t>
            </a:r>
          </a:p>
          <a:p>
            <a:r>
              <a:rPr lang="en-US" dirty="0" smtClean="0"/>
              <a:t>attained</a:t>
            </a:r>
            <a:endParaRPr lang="en-US" dirty="0" smtClean="0"/>
          </a:p>
          <a:p>
            <a:r>
              <a:rPr lang="en-US" dirty="0" smtClean="0"/>
              <a:t>blended</a:t>
            </a:r>
          </a:p>
          <a:p>
            <a:r>
              <a:rPr lang="en-US" dirty="0" smtClean="0"/>
              <a:t>carried out</a:t>
            </a:r>
          </a:p>
          <a:p>
            <a:r>
              <a:rPr lang="en-US" dirty="0" smtClean="0"/>
              <a:t>conducted</a:t>
            </a:r>
          </a:p>
          <a:p>
            <a:r>
              <a:rPr lang="en-US" dirty="0" smtClean="0"/>
              <a:t>counseled</a:t>
            </a:r>
          </a:p>
          <a:p>
            <a:r>
              <a:rPr lang="en-US" dirty="0" smtClean="0"/>
              <a:t>dealt</a:t>
            </a:r>
          </a:p>
          <a:p>
            <a:r>
              <a:rPr lang="en-US" dirty="0" smtClean="0"/>
              <a:t>detected</a:t>
            </a:r>
          </a:p>
          <a:p>
            <a:r>
              <a:rPr lang="en-US" dirty="0" smtClean="0"/>
              <a:t>devised</a:t>
            </a:r>
          </a:p>
          <a:p>
            <a:r>
              <a:rPr lang="en-US" dirty="0" smtClean="0"/>
              <a:t>encouraged</a:t>
            </a:r>
          </a:p>
          <a:p>
            <a:r>
              <a:rPr lang="en-US" dirty="0" smtClean="0"/>
              <a:t>enlarged</a:t>
            </a:r>
          </a:p>
          <a:p>
            <a:r>
              <a:rPr lang="en-US" dirty="0" smtClean="0"/>
              <a:t>escalated</a:t>
            </a:r>
          </a:p>
          <a:p>
            <a:r>
              <a:rPr lang="en-US" dirty="0" smtClean="0"/>
              <a:t>experienced</a:t>
            </a:r>
          </a:p>
          <a:p>
            <a:r>
              <a:rPr lang="en-US" dirty="0" smtClean="0"/>
              <a:t>established</a:t>
            </a:r>
          </a:p>
        </p:txBody>
      </p:sp>
    </p:spTree>
    <p:extLst>
      <p:ext uri="{BB962C8B-B14F-4D97-AF65-F5344CB8AC3E}">
        <p14:creationId xmlns:p14="http://schemas.microsoft.com/office/powerpoint/2010/main" val="3441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800251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act as something to do a particular job or have a particular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role</a:t>
            </a:r>
          </a:p>
          <a:p>
            <a:endParaRPr lang="en-US" sz="2000" dirty="0"/>
          </a:p>
          <a:p>
            <a:r>
              <a:rPr lang="en-US" sz="2000" dirty="0"/>
              <a:t>She's acted as head of the department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We will act as the company’s agent for the sale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Mortgage </a:t>
            </a:r>
            <a:r>
              <a:rPr lang="en-US" sz="2000" dirty="0"/>
              <a:t>brokers act as middlemen between borrowers and lenders.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91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move forward/ </a:t>
            </a:r>
          </a:p>
          <a:p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scientific or technical knowledge advances, or if something advances it, it develops and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improves</a:t>
            </a: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I've advanced many new ideas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to advance an opinion</a:t>
            </a:r>
          </a:p>
          <a:p>
            <a:r>
              <a:rPr lang="en-US" sz="2000" dirty="0" smtClean="0"/>
              <a:t>to advance a claim</a:t>
            </a:r>
          </a:p>
          <a:p>
            <a:endParaRPr lang="en-US" sz="2000" dirty="0" smtClean="0"/>
          </a:p>
          <a:p>
            <a:r>
              <a:rPr lang="en-US" sz="2000" dirty="0"/>
              <a:t>Our understanding of human genetics has advanced considerably.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group’s research has done much to advance our knowledge of the HIV virus.</a:t>
            </a:r>
            <a:endParaRPr lang="en-US" sz="2000" dirty="0" smtClean="0"/>
          </a:p>
          <a:p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administered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manage the work or money of a company or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organization</a:t>
            </a:r>
          </a:p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manage, organize, and control something and make sure it is dealt with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correctly, and also if it’s a part of your job</a:t>
            </a: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administered four committees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money will be administered by local charities. 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new national fund will be administered by the insurance industry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bureaucrats who administer welfare programs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use something for a particular purpose, give something to a particular person </a:t>
            </a:r>
            <a:r>
              <a:rPr lang="en-US" sz="20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etc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especially after an official decision has been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made</a:t>
            </a: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allocated resources on a weekly basis. </a:t>
            </a:r>
            <a:endParaRPr lang="en-US" sz="2000" dirty="0" smtClean="0"/>
          </a:p>
          <a:p>
            <a:r>
              <a:rPr lang="en-US" sz="2000" dirty="0"/>
              <a:t>the importance of </a:t>
            </a:r>
            <a:r>
              <a:rPr lang="en-US" sz="2000" b="1" dirty="0"/>
              <a:t>allocating resources</a:t>
            </a:r>
            <a:r>
              <a:rPr lang="en-US" sz="2000" dirty="0"/>
              <a:t> to local communities 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should allocate the same amount of time to each question.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916104"/>
            <a:ext cx="104111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use something such as a method, idea, or law in a particular situation, activity, or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process</a:t>
            </a:r>
          </a:p>
          <a:p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New technology is being applied to almost every industrial process. 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ideas are often difficult to apply in practice</a:t>
            </a:r>
            <a:r>
              <a:rPr lang="en-US" sz="2000" dirty="0" smtClean="0"/>
              <a:t>.</a:t>
            </a:r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 applied my knowledge to workflow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 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5736</TotalTime>
  <Words>981</Words>
  <Application>Microsoft Macintosh PowerPoint</Application>
  <PresentationFormat>Widescreen</PresentationFormat>
  <Paragraphs>244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Helvetica Neue</vt:lpstr>
      <vt:lpstr>Noto Sans Symbols</vt:lpstr>
      <vt:lpstr>Wingdings 2</vt:lpstr>
      <vt:lpstr>Arial</vt:lpstr>
      <vt:lpstr>Quotable</vt:lpstr>
      <vt:lpstr>Talking about previous job</vt:lpstr>
      <vt:lpstr>Conversation</vt:lpstr>
      <vt:lpstr>How to describe previous job</vt:lpstr>
      <vt:lpstr>List of words</vt:lpstr>
      <vt:lpstr>acted</vt:lpstr>
      <vt:lpstr>advanced</vt:lpstr>
      <vt:lpstr>administered</vt:lpstr>
      <vt:lpstr>allocated</vt:lpstr>
      <vt:lpstr>applied</vt:lpstr>
      <vt:lpstr>attained</vt:lpstr>
      <vt:lpstr>blended</vt:lpstr>
      <vt:lpstr>carried out</vt:lpstr>
      <vt:lpstr>conducted</vt:lpstr>
      <vt:lpstr>counseled</vt:lpstr>
      <vt:lpstr>dealt</vt:lpstr>
      <vt:lpstr>detected</vt:lpstr>
      <vt:lpstr>devised</vt:lpstr>
      <vt:lpstr>encourage</vt:lpstr>
      <vt:lpstr>enlarged</vt:lpstr>
      <vt:lpstr>escalated</vt:lpstr>
      <vt:lpstr>experienced</vt:lpstr>
      <vt:lpstr>established</vt:lpstr>
      <vt:lpstr>Grammar</vt:lpstr>
      <vt:lpstr>Should, could, would</vt:lpstr>
      <vt:lpstr>Should Have</vt:lpstr>
      <vt:lpstr>Could Have</vt:lpstr>
      <vt:lpstr>Would Have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69</cp:revision>
  <dcterms:created xsi:type="dcterms:W3CDTF">2018-04-28T05:30:35Z</dcterms:created>
  <dcterms:modified xsi:type="dcterms:W3CDTF">2018-12-15T09:58:36Z</dcterms:modified>
</cp:coreProperties>
</file>