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9" r:id="rId2"/>
    <p:sldId id="337" r:id="rId3"/>
    <p:sldId id="280" r:id="rId4"/>
    <p:sldId id="302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33" r:id="rId31"/>
    <p:sldId id="334" r:id="rId32"/>
    <p:sldId id="30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/>
    <p:restoredTop sz="94071"/>
  </p:normalViewPr>
  <p:slideViewPr>
    <p:cSldViewPr snapToGrid="0" snapToObjects="1">
      <p:cViewPr>
        <p:scale>
          <a:sx n="84" d="100"/>
          <a:sy n="84" d="100"/>
        </p:scale>
        <p:origin x="14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2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257wV-AbKa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640" y="5516880"/>
            <a:ext cx="9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 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03287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if two or more companies, organizations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merge, or if they are merged, they join together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 wanted to merge his company with a South African mining firm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two companies have now merged into one - </a:t>
            </a:r>
            <a:r>
              <a:rPr lang="en-US" sz="2000" dirty="0" err="1"/>
              <a:t>Grupo</a:t>
            </a:r>
            <a:r>
              <a:rPr lang="en-US" sz="2000" dirty="0"/>
              <a:t> </a:t>
            </a:r>
            <a:r>
              <a:rPr lang="en-US" sz="2000" dirty="0" err="1"/>
              <a:t>Cruzcampo</a:t>
            </a:r>
            <a:r>
              <a:rPr lang="en-US" sz="2000" dirty="0"/>
              <a:t> - with three divisions, covering sales, marketing and operations.</a:t>
            </a:r>
          </a:p>
        </p:txBody>
      </p:sp>
    </p:spTree>
    <p:extLst>
      <p:ext uri="{BB962C8B-B14F-4D97-AF65-F5344CB8AC3E}">
        <p14:creationId xmlns:p14="http://schemas.microsoft.com/office/powerpoint/2010/main" val="19925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03287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 course of action that has been officially agreed and chosen by a political party, business, or other organization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policy </a:t>
            </a:r>
            <a:r>
              <a:rPr lang="en-US" sz="2000" b="1" dirty="0" smtClean="0"/>
              <a:t>on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review of Britain’s policy on mergers is overdue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It’s </a:t>
            </a:r>
            <a:r>
              <a:rPr lang="en-US" sz="2000" dirty="0"/>
              <a:t>company policy not to give interviews to the press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two ministers disagreed on certain aspects of economic policy.</a:t>
            </a:r>
          </a:p>
        </p:txBody>
      </p:sp>
    </p:spTree>
    <p:extLst>
      <p:ext uri="{BB962C8B-B14F-4D97-AF65-F5344CB8AC3E}">
        <p14:creationId xmlns:p14="http://schemas.microsoft.com/office/powerpoint/2010/main" val="4942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054648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not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before noun] working and ready to be used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289560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new system became operational in March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Our main offices are now fully operational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terminal is fully operational and airlines will begin using it next week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satellite is expected to be operational by next week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Our operational budget is over £1,100 million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</a:t>
            </a:r>
            <a:r>
              <a:rPr lang="en-US" sz="2000" dirty="0"/>
              <a:t>need to cut our operational costs in half.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000" y="4416848"/>
            <a:ext cx="10443648" cy="12067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[only before a noun] related to the running of a business, government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03287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if a process accelerates or if something accelerates it, it happens faster than usual or sooner than you expect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measures to accelerate the rate of economic </a:t>
            </a:r>
            <a:r>
              <a:rPr lang="en-US" sz="2000" dirty="0" smtClean="0"/>
              <a:t>growth</a:t>
            </a:r>
          </a:p>
          <a:p>
            <a:r>
              <a:rPr lang="en-US" sz="2000" dirty="0"/>
              <a:t>Economic growth should accelerate as the year goes 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are fears that higher oil prices would accelerate inflation.</a:t>
            </a:r>
          </a:p>
        </p:txBody>
      </p:sp>
    </p:spTree>
    <p:extLst>
      <p:ext uri="{BB962C8B-B14F-4D97-AF65-F5344CB8AC3E}">
        <p14:creationId xmlns:p14="http://schemas.microsoft.com/office/powerpoint/2010/main" val="14103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03287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 short description of a subject or situation that gives the main ideas without explaining all the details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overview of</a:t>
            </a:r>
            <a:r>
              <a:rPr lang="en-US" sz="2000" dirty="0"/>
              <a:t> </a:t>
            </a:r>
            <a:r>
              <a:rPr lang="en-US" sz="2000" dirty="0" smtClean="0"/>
              <a:t>					an </a:t>
            </a:r>
            <a:r>
              <a:rPr lang="en-US" sz="2000" dirty="0"/>
              <a:t>overview of the issues </a:t>
            </a:r>
            <a:r>
              <a:rPr lang="en-US" sz="2000" dirty="0" smtClean="0"/>
              <a:t>involved</a:t>
            </a:r>
          </a:p>
          <a:p>
            <a:r>
              <a:rPr lang="en-US" sz="2000" b="1" dirty="0" smtClean="0"/>
              <a:t>provide/give </a:t>
            </a:r>
            <a:r>
              <a:rPr lang="en-US" sz="2000" b="1" dirty="0"/>
              <a:t>an overview</a:t>
            </a:r>
            <a:r>
              <a:rPr lang="en-US" sz="2000" dirty="0"/>
              <a:t> </a:t>
            </a:r>
            <a:r>
              <a:rPr lang="en-US" sz="2000" dirty="0" smtClean="0"/>
              <a:t>		The </a:t>
            </a:r>
            <a:r>
              <a:rPr lang="en-US" sz="2000" dirty="0"/>
              <a:t>document provides a general overview of the bank’s </a:t>
            </a:r>
            <a:r>
              <a:rPr lang="en-US" sz="2000" dirty="0" smtClean="0"/>
              <a:t>										policies.</a:t>
            </a:r>
          </a:p>
          <a:p>
            <a:r>
              <a:rPr lang="en-US" sz="2000" b="1" dirty="0" smtClean="0"/>
              <a:t>broad/general </a:t>
            </a:r>
            <a:r>
              <a:rPr lang="en-US" sz="2000" b="1" dirty="0"/>
              <a:t>overview</a:t>
            </a:r>
            <a:r>
              <a:rPr lang="en-US" sz="2000" dirty="0"/>
              <a:t> </a:t>
            </a:r>
            <a:r>
              <a:rPr lang="en-US" sz="2000" dirty="0" smtClean="0"/>
              <a:t>		This </a:t>
            </a:r>
            <a:r>
              <a:rPr lang="en-US" sz="2000" dirty="0"/>
              <a:t>chapter gives a broad overview of the main concerns facing </a:t>
            </a:r>
            <a:r>
              <a:rPr lang="en-US" sz="2000" dirty="0" smtClean="0"/>
              <a:t>								employers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1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03287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if a person or business relocates, or if they are relocated, they move to a different place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relocate </a:t>
            </a:r>
            <a:r>
              <a:rPr lang="en-US" sz="2000" b="1" dirty="0" smtClean="0"/>
              <a:t>to</a:t>
            </a:r>
            <a:r>
              <a:rPr lang="en-US" sz="2000" dirty="0" smtClean="0"/>
              <a:t>		 </a:t>
            </a:r>
            <a:r>
              <a:rPr lang="en-US" sz="2000" dirty="0"/>
              <a:t>A lot of firms are relocating to the North of England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relocate </a:t>
            </a:r>
            <a:r>
              <a:rPr lang="en-US" sz="2000" b="1" dirty="0"/>
              <a:t>in </a:t>
            </a:r>
            <a:r>
              <a:rPr lang="en-US" sz="2000" dirty="0" smtClean="0"/>
              <a:t>		businesses </a:t>
            </a:r>
            <a:r>
              <a:rPr lang="en-US" sz="2000" dirty="0"/>
              <a:t>that relocate in </a:t>
            </a:r>
            <a:r>
              <a:rPr lang="en-US" sz="2000" dirty="0" smtClean="0"/>
              <a:t>depressed areas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relocate somebody/something to something 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residents were relocated to temporary </a:t>
            </a:r>
            <a:r>
              <a:rPr lang="en-US" sz="2000" dirty="0" smtClean="0"/>
              <a:t>accommodation </a:t>
            </a:r>
            <a:r>
              <a:rPr lang="en-US" sz="2000" dirty="0"/>
              <a:t>while the work was being done.</a:t>
            </a:r>
          </a:p>
        </p:txBody>
      </p:sp>
    </p:spTree>
    <p:extLst>
      <p:ext uri="{BB962C8B-B14F-4D97-AF65-F5344CB8AC3E}">
        <p14:creationId xmlns:p14="http://schemas.microsoft.com/office/powerpoint/2010/main" val="2761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03287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money that a business or organization receives over a period of time, especially from selling goods or services 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money that the government receives from tax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company has an annual revenue of about $8 million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</a:t>
            </a:r>
            <a:r>
              <a:rPr lang="en-US" sz="2000" dirty="0"/>
              <a:t>earn about £3000 a month in advertising </a:t>
            </a:r>
            <a:r>
              <a:rPr lang="en-US" sz="2000" dirty="0" smtClean="0"/>
              <a:t>revenue.</a:t>
            </a:r>
          </a:p>
          <a:p>
            <a:r>
              <a:rPr lang="en-US" sz="2000" dirty="0" smtClean="0"/>
              <a:t>Strikes </a:t>
            </a:r>
            <a:r>
              <a:rPr lang="en-US" sz="2000" dirty="0"/>
              <a:t>have cost £20 million in lost revenues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an increase in tax revenues of 8.4%</a:t>
            </a:r>
          </a:p>
        </p:txBody>
      </p:sp>
    </p:spTree>
    <p:extLst>
      <p:ext uri="{BB962C8B-B14F-4D97-AF65-F5344CB8AC3E}">
        <p14:creationId xmlns:p14="http://schemas.microsoft.com/office/powerpoint/2010/main" val="16238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03287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someone who owns shares in a company or business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Shareholders have been told to expect an even lower result next year.</a:t>
            </a:r>
          </a:p>
        </p:txBody>
      </p:sp>
    </p:spTree>
    <p:extLst>
      <p:ext uri="{BB962C8B-B14F-4D97-AF65-F5344CB8AC3E}">
        <p14:creationId xmlns:p14="http://schemas.microsoft.com/office/powerpoint/2010/main" val="19841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95164"/>
            <a:ext cx="10443648" cy="1548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someone who has invested money into something, or who has some important connection with it, and therefore is affected by its success or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failure</a:t>
            </a:r>
          </a:p>
          <a:p>
            <a:pPr marL="0" indent="0">
              <a:buNone/>
            </a:pPr>
            <a:r>
              <a:rPr lang="en-US" sz="2000" dirty="0"/>
              <a:t>Examples of external stakeholders include suppliers, creditors, community and public groups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Examples of internal stakeholders include employees, shareholders, and managers. 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 stakeholders must have a voice if it is to be a true partnership.</a:t>
            </a:r>
          </a:p>
        </p:txBody>
      </p:sp>
    </p:spTree>
    <p:extLst>
      <p:ext uri="{BB962C8B-B14F-4D97-AF65-F5344CB8AC3E}">
        <p14:creationId xmlns:p14="http://schemas.microsoft.com/office/powerpoint/2010/main" val="7560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95164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 list of the subjects to be discussed at a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meeting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 list of things that someone considers important or that they are planning to do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What’s the first item on the agenda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High </a:t>
            </a:r>
            <a:r>
              <a:rPr lang="en-US" sz="2000" dirty="0"/>
              <a:t>on the agenda of today’s meeting of the G8 is global warming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recent strengthening of the dollar - and how to stop it - should be at the top of the agenda.</a:t>
            </a:r>
          </a:p>
        </p:txBody>
      </p:sp>
    </p:spTree>
    <p:extLst>
      <p:ext uri="{BB962C8B-B14F-4D97-AF65-F5344CB8AC3E}">
        <p14:creationId xmlns:p14="http://schemas.microsoft.com/office/powerpoint/2010/main" val="4367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3484796"/>
            <a:ext cx="10561418" cy="1468800"/>
          </a:xfrm>
        </p:spPr>
        <p:txBody>
          <a:bodyPr/>
          <a:lstStyle/>
          <a:p>
            <a:r>
              <a:rPr lang="en-US" dirty="0" smtClean="0"/>
              <a:t>’</a:t>
            </a:r>
            <a:r>
              <a:rPr lang="en-US" b="0" dirty="0" smtClean="0"/>
              <a:t>How </a:t>
            </a:r>
            <a:r>
              <a:rPr lang="en-US" b="0" dirty="0"/>
              <a:t>does money laundering </a:t>
            </a:r>
            <a:r>
              <a:rPr lang="en-US" b="0" dirty="0" smtClean="0"/>
              <a:t>work’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69150" y="5724100"/>
            <a:ext cx="50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www.youtube.com/watch?v=257wV-AbKaE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bureaucracy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95164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all the complicated rules and processes of an official system, especially when they are confusing or responsible for causing a delay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mountain of bureaucracy which blocks the path of aid workers trying to bring help to a country in desperate need</a:t>
            </a:r>
          </a:p>
        </p:txBody>
      </p:sp>
    </p:spTree>
    <p:extLst>
      <p:ext uri="{BB962C8B-B14F-4D97-AF65-F5344CB8AC3E}">
        <p14:creationId xmlns:p14="http://schemas.microsoft.com/office/powerpoint/2010/main" val="4362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95164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someone who has formally asked, usually in writing, for a job, university place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applicant for </a:t>
            </a:r>
            <a:r>
              <a:rPr lang="en-US" sz="2000" b="1" dirty="0" smtClean="0"/>
              <a:t>	</a:t>
            </a:r>
            <a:r>
              <a:rPr lang="en-US" sz="2000" dirty="0" smtClean="0"/>
              <a:t>	He </a:t>
            </a:r>
            <a:r>
              <a:rPr lang="en-US" sz="2000" dirty="0"/>
              <a:t>was one of 30 applicants for the manager’s job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b="1" dirty="0" smtClean="0"/>
              <a:t>successful/unsuccessful </a:t>
            </a:r>
            <a:r>
              <a:rPr lang="en-US" sz="2000" b="1" dirty="0"/>
              <a:t>applicant (=someone who is accepted or not accepted for a job </a:t>
            </a:r>
            <a:r>
              <a:rPr lang="en-US" sz="2000" b="1" dirty="0" err="1"/>
              <a:t>etc</a:t>
            </a:r>
            <a:r>
              <a:rPr lang="en-US" sz="2000" b="1" dirty="0" smtClean="0"/>
              <a:t>)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Successful </a:t>
            </a:r>
            <a:r>
              <a:rPr lang="en-US" sz="2000" dirty="0"/>
              <a:t>applicants will be expected to travel extensively.</a:t>
            </a:r>
          </a:p>
        </p:txBody>
      </p:sp>
    </p:spTree>
    <p:extLst>
      <p:ext uri="{BB962C8B-B14F-4D97-AF65-F5344CB8AC3E}">
        <p14:creationId xmlns:p14="http://schemas.microsoft.com/office/powerpoint/2010/main" val="7755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95164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when one company buys another one, or part of another 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group’s latest acquisition is a sportswear firm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Mergers and acquisitions are often decided by two or three people be-hind closed doors.</a:t>
            </a:r>
          </a:p>
        </p:txBody>
      </p:sp>
    </p:spTree>
    <p:extLst>
      <p:ext uri="{BB962C8B-B14F-4D97-AF65-F5344CB8AC3E}">
        <p14:creationId xmlns:p14="http://schemas.microsoft.com/office/powerpoint/2010/main" val="9086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95164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actions involved in making goods available to customers after they have been produced, for example moving, storing, and selling the goods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company plans to establish a network of central warehouses to make product distribution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3196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95164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one of the large parts into which a large organization or company is divided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Each division has its own editorial, production, and marketing sales staff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Thomson </a:t>
            </a:r>
            <a:r>
              <a:rPr lang="en-US" sz="2000" dirty="0"/>
              <a:t>acquired the TV manufacturing division of America’s General Electric.</a:t>
            </a:r>
          </a:p>
        </p:txBody>
      </p:sp>
    </p:spTree>
    <p:extLst>
      <p:ext uri="{BB962C8B-B14F-4D97-AF65-F5344CB8AC3E}">
        <p14:creationId xmlns:p14="http://schemas.microsoft.com/office/powerpoint/2010/main" val="4796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95164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state of being united or kept together as one whole and strong unit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 believes that such a move could be detrimental to the financial integrity of the firm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major difficulty was how to protect the integrity of the welfare and pension funds.</a:t>
            </a:r>
          </a:p>
        </p:txBody>
      </p:sp>
    </p:spTree>
    <p:extLst>
      <p:ext uri="{BB962C8B-B14F-4D97-AF65-F5344CB8AC3E}">
        <p14:creationId xmlns:p14="http://schemas.microsoft.com/office/powerpoint/2010/main" val="5527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95164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money that an organization needs or has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sale is being held to raise funds for the school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government/public funds</a:t>
            </a:r>
            <a:r>
              <a:rPr lang="en-US" sz="2000" dirty="0" smtClean="0"/>
              <a:t>	 </a:t>
            </a:r>
            <a:r>
              <a:rPr lang="en-US" sz="2000" dirty="0"/>
              <a:t>claims that ministers had misused public funds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park remains unfinished due to lack of funds.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Museum is so short of funds (=has so little money) it may have to sell the painting.</a:t>
            </a:r>
          </a:p>
        </p:txBody>
      </p:sp>
    </p:spTree>
    <p:extLst>
      <p:ext uri="{BB962C8B-B14F-4D97-AF65-F5344CB8AC3E}">
        <p14:creationId xmlns:p14="http://schemas.microsoft.com/office/powerpoint/2010/main" val="8887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headquarters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95164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head office or main building of an organization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company moved its </a:t>
            </a:r>
            <a:r>
              <a:rPr lang="en-US" sz="2000" b="1" i="1" dirty="0"/>
              <a:t>corporate headquarters</a:t>
            </a:r>
            <a:r>
              <a:rPr lang="en-US" sz="2000" dirty="0"/>
              <a:t> to Houston.</a:t>
            </a:r>
          </a:p>
        </p:txBody>
      </p:sp>
    </p:spTree>
    <p:extLst>
      <p:ext uri="{BB962C8B-B14F-4D97-AF65-F5344CB8AC3E}">
        <p14:creationId xmlns:p14="http://schemas.microsoft.com/office/powerpoint/2010/main" val="3381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95164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the people who work for a company or organization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 personnel are to receive security </a:t>
            </a:r>
            <a:r>
              <a:rPr lang="en-US" sz="2000" dirty="0" err="1"/>
              <a:t>badges.the</a:t>
            </a:r>
            <a:r>
              <a:rPr lang="en-US" sz="2000" dirty="0"/>
              <a:t> departure of a number of senior personnel</a:t>
            </a:r>
          </a:p>
        </p:txBody>
      </p:sp>
    </p:spTree>
    <p:extLst>
      <p:ext uri="{BB962C8B-B14F-4D97-AF65-F5344CB8AC3E}">
        <p14:creationId xmlns:p14="http://schemas.microsoft.com/office/powerpoint/2010/main" val="4128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95164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 person, team, company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that is competing with another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712317"/>
            <a:ext cx="10571998" cy="28561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Last </a:t>
            </a:r>
            <a:r>
              <a:rPr lang="en-US" sz="2000" dirty="0"/>
              <a:t>year they sold twice as many computers as their competitors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major/main </a:t>
            </a:r>
            <a:r>
              <a:rPr lang="en-US" sz="2000" b="1" dirty="0"/>
              <a:t>competitors </a:t>
            </a:r>
            <a:r>
              <a:rPr lang="en-US" sz="2000" b="1" dirty="0" smtClean="0"/>
              <a:t>	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company’s four major competitors have nothing to rival the new product.</a:t>
            </a:r>
          </a:p>
        </p:txBody>
      </p:sp>
    </p:spTree>
    <p:extLst>
      <p:ext uri="{BB962C8B-B14F-4D97-AF65-F5344CB8AC3E}">
        <p14:creationId xmlns:p14="http://schemas.microsoft.com/office/powerpoint/2010/main" val="15314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discuss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684" y="2888308"/>
            <a:ext cx="1075062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What do you know about Al Capone?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How did he earn his illegal money?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How did he launder money?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What other examples of money laundering throughout history do you know?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What are the three basic steps of money laundering? Let’s discuss them.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Does money laundering takes place in your country?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Among all famous people and businessmen who would you accuse of money laundering?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5886" y="5576391"/>
            <a:ext cx="9455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Be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177" y="836299"/>
            <a:ext cx="2832422" cy="683217"/>
          </a:xfrm>
        </p:spPr>
        <p:txBody>
          <a:bodyPr/>
          <a:lstStyle/>
          <a:p>
            <a:r>
              <a:rPr lang="en-US" sz="2800" smtClean="0"/>
              <a:t>Be to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2155" y="3385088"/>
            <a:ext cx="10208407" cy="25510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 smtClean="0"/>
              <a:t>You are to stay here until I come back</a:t>
            </a:r>
          </a:p>
          <a:p>
            <a:pPr fontAlgn="base"/>
            <a:r>
              <a:rPr lang="en-US" sz="2400" dirty="0" smtClean="0"/>
              <a:t>The wedding ceremony is to take place in the garden.</a:t>
            </a:r>
          </a:p>
          <a:p>
            <a:pPr fontAlgn="base"/>
            <a:r>
              <a:rPr lang="en-US" sz="2400" dirty="0" smtClean="0"/>
              <a:t>The staff is to wear uniforms in this company</a:t>
            </a:r>
          </a:p>
          <a:p>
            <a:pPr fontAlgn="base"/>
            <a:r>
              <a:rPr lang="en-US" sz="2400" dirty="0" smtClean="0"/>
              <a:t>You were to prepare the business plan for the foreign investors.</a:t>
            </a:r>
          </a:p>
          <a:p>
            <a:pPr fontAlgn="base"/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5599" y="446088"/>
            <a:ext cx="6252633" cy="1703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 used to talk about formal or official arrangements, formal instructions or to give orders. It is common in news reports to talk about future events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000" y="2593270"/>
            <a:ext cx="107403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Make 1 sentence with each new word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Make 8 sentences with grammar section</a:t>
            </a:r>
            <a:endParaRPr lang="ru-RU" dirty="0" smtClean="0"/>
          </a:p>
          <a:p>
            <a:pPr marL="342900" indent="-342900">
              <a:buFontTx/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en-US" dirty="0" smtClean="0"/>
              <a:t>Re-watch </a:t>
            </a:r>
            <a:r>
              <a:rPr lang="en-US" dirty="0" smtClean="0"/>
              <a:t>the video and learn new words</a:t>
            </a:r>
            <a:endParaRPr lang="ru-RU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ru-RU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31670" y="5662291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280" y="671691"/>
            <a:ext cx="10820400" cy="536334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400" dirty="0" smtClean="0"/>
              <a:t>entrepreneur</a:t>
            </a:r>
          </a:p>
          <a:p>
            <a:r>
              <a:rPr lang="en-US" sz="2400" dirty="0" smtClean="0"/>
              <a:t>cash flow</a:t>
            </a:r>
          </a:p>
          <a:p>
            <a:r>
              <a:rPr lang="en-US" sz="2400" dirty="0" smtClean="0"/>
              <a:t>collaborate</a:t>
            </a:r>
          </a:p>
          <a:p>
            <a:r>
              <a:rPr lang="en-US" sz="2400" dirty="0" smtClean="0"/>
              <a:t>multinational</a:t>
            </a:r>
          </a:p>
          <a:p>
            <a:r>
              <a:rPr lang="en-US" sz="2400" dirty="0" smtClean="0"/>
              <a:t>merge</a:t>
            </a:r>
          </a:p>
          <a:p>
            <a:r>
              <a:rPr lang="en-US" sz="2400" dirty="0" smtClean="0"/>
              <a:t>policy</a:t>
            </a:r>
          </a:p>
          <a:p>
            <a:r>
              <a:rPr lang="en-US" sz="2400" dirty="0" smtClean="0"/>
              <a:t>operational</a:t>
            </a:r>
          </a:p>
          <a:p>
            <a:r>
              <a:rPr lang="en-US" sz="2400" dirty="0" smtClean="0"/>
              <a:t>accelerate</a:t>
            </a:r>
          </a:p>
          <a:p>
            <a:r>
              <a:rPr lang="en-US" sz="2400" dirty="0" smtClean="0"/>
              <a:t>overview</a:t>
            </a:r>
          </a:p>
          <a:p>
            <a:r>
              <a:rPr lang="en-US" sz="2400" dirty="0" smtClean="0"/>
              <a:t>relocate</a:t>
            </a:r>
          </a:p>
          <a:p>
            <a:r>
              <a:rPr lang="en-US" sz="2400" dirty="0" smtClean="0"/>
              <a:t>revenue</a:t>
            </a:r>
          </a:p>
          <a:p>
            <a:r>
              <a:rPr lang="en-US" sz="2400" dirty="0" smtClean="0"/>
              <a:t>shareholder</a:t>
            </a:r>
          </a:p>
          <a:p>
            <a:r>
              <a:rPr lang="en-US" sz="2400" dirty="0" smtClean="0"/>
              <a:t>stakeholder</a:t>
            </a:r>
          </a:p>
          <a:p>
            <a:r>
              <a:rPr lang="en-US" sz="2400" dirty="0" smtClean="0"/>
              <a:t>agenda</a:t>
            </a:r>
          </a:p>
          <a:p>
            <a:r>
              <a:rPr lang="en-US" sz="2400" dirty="0" smtClean="0"/>
              <a:t>bureaucracy</a:t>
            </a:r>
          </a:p>
          <a:p>
            <a:r>
              <a:rPr lang="en-US" sz="2400" dirty="0" smtClean="0"/>
              <a:t>applicant</a:t>
            </a:r>
          </a:p>
          <a:p>
            <a:r>
              <a:rPr lang="en-US" sz="2400" dirty="0" smtClean="0"/>
              <a:t>acquisition</a:t>
            </a:r>
          </a:p>
          <a:p>
            <a:r>
              <a:rPr lang="en-US" sz="2400" dirty="0" smtClean="0"/>
              <a:t>distribution</a:t>
            </a:r>
          </a:p>
          <a:p>
            <a:r>
              <a:rPr lang="en-US" sz="2400" dirty="0" smtClean="0"/>
              <a:t>division (department)</a:t>
            </a:r>
          </a:p>
          <a:p>
            <a:r>
              <a:rPr lang="en-US" sz="2400" dirty="0" smtClean="0"/>
              <a:t>integrity</a:t>
            </a:r>
          </a:p>
          <a:p>
            <a:r>
              <a:rPr lang="en-US" sz="2400" dirty="0" smtClean="0"/>
              <a:t>funds</a:t>
            </a:r>
          </a:p>
          <a:p>
            <a:r>
              <a:rPr lang="en-US" sz="2400" dirty="0" smtClean="0"/>
              <a:t>headquarters</a:t>
            </a:r>
            <a:endParaRPr lang="en-US" sz="2400" dirty="0" smtClean="0"/>
          </a:p>
          <a:p>
            <a:r>
              <a:rPr lang="en-US" sz="2400" dirty="0" smtClean="0"/>
              <a:t>personnel</a:t>
            </a:r>
          </a:p>
          <a:p>
            <a:r>
              <a:rPr lang="en-US" sz="2400" dirty="0" smtClean="0"/>
              <a:t>competitor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47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entrepreneur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03287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someone who starts a new business or arranges business deals in order to make money, often in a way that involves financial risks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4249207"/>
            <a:ext cx="10443648" cy="12067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Being an entrepreneur is a way of fulfilling your creative </a:t>
            </a:r>
            <a:r>
              <a:rPr lang="en-US" sz="2000" dirty="0" smtClean="0"/>
              <a:t>potential.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While there are some good lawyers, many entrepreneurs find it hard to work with one.</a:t>
            </a:r>
          </a:p>
        </p:txBody>
      </p:sp>
    </p:spTree>
    <p:extLst>
      <p:ext uri="{BB962C8B-B14F-4D97-AF65-F5344CB8AC3E}">
        <p14:creationId xmlns:p14="http://schemas.microsoft.com/office/powerpoint/2010/main" val="8421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03287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movement of money coming into a business as income and going out as wages, materials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4249207"/>
            <a:ext cx="10443648" cy="12067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expect a rise in both our production and our cash flow.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builder is unable to pay due to cash flow problems.</a:t>
            </a:r>
          </a:p>
        </p:txBody>
      </p:sp>
    </p:spTree>
    <p:extLst>
      <p:ext uri="{BB962C8B-B14F-4D97-AF65-F5344CB8AC3E}">
        <p14:creationId xmlns:p14="http://schemas.microsoft.com/office/powerpoint/2010/main" val="19265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03287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to work together with a person or group in order to achieve something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6804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collaborate on </a:t>
            </a:r>
            <a:r>
              <a:rPr lang="en-US" sz="2000" dirty="0"/>
              <a:t>	</a:t>
            </a:r>
            <a:r>
              <a:rPr lang="en-US" sz="2000" dirty="0" smtClean="0"/>
              <a:t>The </a:t>
            </a:r>
            <a:r>
              <a:rPr lang="en-US" sz="2000" dirty="0"/>
              <a:t>two nations are collaborating on several satellite projects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collaborate </a:t>
            </a:r>
            <a:r>
              <a:rPr lang="en-US" sz="2000" b="1" dirty="0"/>
              <a:t>with</a:t>
            </a:r>
            <a:r>
              <a:rPr lang="en-US" sz="2000" dirty="0"/>
              <a:t> </a:t>
            </a:r>
            <a:r>
              <a:rPr lang="en-US" sz="2000" dirty="0" smtClean="0"/>
              <a:t>	During </a:t>
            </a:r>
            <a:r>
              <a:rPr lang="en-US" sz="2000" dirty="0"/>
              <a:t>the late seventies, he collaborated with the legendary Muddy Waters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collaborate </a:t>
            </a:r>
            <a:r>
              <a:rPr lang="en-US" sz="2000" b="1" dirty="0"/>
              <a:t>to do something</a:t>
            </a:r>
            <a:r>
              <a:rPr lang="en-US" sz="2000" dirty="0"/>
              <a:t> </a:t>
            </a:r>
            <a:r>
              <a:rPr lang="en-US" sz="2000" dirty="0" smtClean="0"/>
              <a:t>	Researchers </a:t>
            </a:r>
            <a:r>
              <a:rPr lang="en-US" sz="2000" dirty="0"/>
              <a:t>are collaborating to develop the vaccine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collaborate </a:t>
            </a:r>
            <a:r>
              <a:rPr lang="en-US" sz="2000" b="1" dirty="0"/>
              <a:t>in (doing) something</a:t>
            </a:r>
            <a:r>
              <a:rPr lang="en-US" sz="2000" dirty="0"/>
              <a:t> </a:t>
            </a:r>
            <a:r>
              <a:rPr lang="en-US" sz="2000" dirty="0" smtClean="0"/>
              <a:t>	Elephants </a:t>
            </a:r>
            <a:r>
              <a:rPr lang="en-US" sz="2000" dirty="0"/>
              <a:t>collaborate in looking after their </a:t>
            </a:r>
            <a:r>
              <a:rPr lang="en-US" sz="2000" dirty="0" smtClean="0"/>
              <a:t>young</a:t>
            </a:r>
            <a:r>
              <a:rPr lang="ru-RU" sz="2000" dirty="0" smtClean="0"/>
              <a:t> </a:t>
            </a:r>
            <a:r>
              <a:rPr lang="en-US" sz="2000" dirty="0" smtClean="0"/>
              <a:t>generation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87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03287"/>
            <a:ext cx="10443648" cy="120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a multinational company has factories, offices, and business activities in many different countries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000" y="3398521"/>
            <a:ext cx="10571998" cy="34594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Multinational </a:t>
            </a:r>
            <a:r>
              <a:rPr lang="en-US" sz="2000" dirty="0"/>
              <a:t>companies have often been accused of employing cheap </a:t>
            </a:r>
            <a:r>
              <a:rPr lang="en-US" sz="2000" dirty="0" err="1"/>
              <a:t>labour</a:t>
            </a:r>
            <a:r>
              <a:rPr lang="en-US" sz="2000" dirty="0"/>
              <a:t> in developing </a:t>
            </a:r>
            <a:r>
              <a:rPr lang="en-US" sz="2000" dirty="0" smtClean="0"/>
              <a:t>countries.</a:t>
            </a:r>
          </a:p>
          <a:p>
            <a:r>
              <a:rPr lang="en-US" sz="2000" dirty="0" smtClean="0"/>
              <a:t>These </a:t>
            </a:r>
            <a:r>
              <a:rPr lang="en-US" sz="2000" dirty="0"/>
              <a:t>are therefore the key markets for most multinational companies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government is attempting to stimulate the economy by attracting multinational corporations.</a:t>
            </a:r>
          </a:p>
        </p:txBody>
      </p:sp>
    </p:spTree>
    <p:extLst>
      <p:ext uri="{BB962C8B-B14F-4D97-AF65-F5344CB8AC3E}">
        <p14:creationId xmlns:p14="http://schemas.microsoft.com/office/powerpoint/2010/main" val="12827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9780</TotalTime>
  <Words>1214</Words>
  <Application>Microsoft Macintosh PowerPoint</Application>
  <PresentationFormat>Widescreen</PresentationFormat>
  <Paragraphs>174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Corbel</vt:lpstr>
      <vt:lpstr>Wingdings 2</vt:lpstr>
      <vt:lpstr>Quotable</vt:lpstr>
      <vt:lpstr>Business</vt:lpstr>
      <vt:lpstr>’How does money laundering work’ </vt:lpstr>
      <vt:lpstr>Let’s discuss</vt:lpstr>
      <vt:lpstr>Vocabulary</vt:lpstr>
      <vt:lpstr>PowerPoint Presentation</vt:lpstr>
      <vt:lpstr>entrepreneur</vt:lpstr>
      <vt:lpstr>cash flow</vt:lpstr>
      <vt:lpstr>collaborate</vt:lpstr>
      <vt:lpstr>multinational</vt:lpstr>
      <vt:lpstr>merge</vt:lpstr>
      <vt:lpstr>policy</vt:lpstr>
      <vt:lpstr>operational</vt:lpstr>
      <vt:lpstr>accelerate</vt:lpstr>
      <vt:lpstr>overview</vt:lpstr>
      <vt:lpstr>relocate</vt:lpstr>
      <vt:lpstr>revenue</vt:lpstr>
      <vt:lpstr>shareholder</vt:lpstr>
      <vt:lpstr>stakeholder</vt:lpstr>
      <vt:lpstr>agenda</vt:lpstr>
      <vt:lpstr>bureaucracy</vt:lpstr>
      <vt:lpstr>applicant</vt:lpstr>
      <vt:lpstr>acquisition</vt:lpstr>
      <vt:lpstr>distribution</vt:lpstr>
      <vt:lpstr>division</vt:lpstr>
      <vt:lpstr>integrity</vt:lpstr>
      <vt:lpstr>funds</vt:lpstr>
      <vt:lpstr>headquarters</vt:lpstr>
      <vt:lpstr>personnel</vt:lpstr>
      <vt:lpstr>competitor</vt:lpstr>
      <vt:lpstr>Grammar</vt:lpstr>
      <vt:lpstr>Be to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107</cp:revision>
  <dcterms:created xsi:type="dcterms:W3CDTF">2018-04-28T05:30:35Z</dcterms:created>
  <dcterms:modified xsi:type="dcterms:W3CDTF">2019-01-12T13:36:42Z</dcterms:modified>
</cp:coreProperties>
</file>