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63" r:id="rId4"/>
    <p:sldId id="264" r:id="rId5"/>
    <p:sldId id="259" r:id="rId6"/>
    <p:sldId id="269" r:id="rId7"/>
    <p:sldId id="268" r:id="rId8"/>
    <p:sldId id="270" r:id="rId9"/>
    <p:sldId id="265" r:id="rId10"/>
    <p:sldId id="266" r:id="rId11"/>
    <p:sldId id="267" r:id="rId12"/>
    <p:sldId id="260"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7" autoAdjust="0"/>
    <p:restoredTop sz="84150" autoAdjust="0"/>
  </p:normalViewPr>
  <p:slideViewPr>
    <p:cSldViewPr snapToGrid="0">
      <p:cViewPr varScale="1">
        <p:scale>
          <a:sx n="107" d="100"/>
          <a:sy n="107" d="100"/>
        </p:scale>
        <p:origin x="172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33FC00-83D8-4DA2-A291-617C9DDA418D}" type="datetimeFigureOut">
              <a:rPr lang="en-CA" smtClean="0"/>
              <a:t>2021-06-05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121DB-6D46-4164-B227-EC7786476123}" type="slidenum">
              <a:rPr lang="en-CA" smtClean="0"/>
              <a:t>‹#›</a:t>
            </a:fld>
            <a:endParaRPr lang="en-CA"/>
          </a:p>
        </p:txBody>
      </p:sp>
    </p:spTree>
    <p:extLst>
      <p:ext uri="{BB962C8B-B14F-4D97-AF65-F5344CB8AC3E}">
        <p14:creationId xmlns:p14="http://schemas.microsoft.com/office/powerpoint/2010/main" val="7731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2</a:t>
            </a:fld>
            <a:endParaRPr lang="en-CA"/>
          </a:p>
        </p:txBody>
      </p:sp>
    </p:spTree>
    <p:extLst>
      <p:ext uri="{BB962C8B-B14F-4D97-AF65-F5344CB8AC3E}">
        <p14:creationId xmlns:p14="http://schemas.microsoft.com/office/powerpoint/2010/main" val="6608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 Centralized Key management helps for system wide recovery. Accomplished using KMS or key management server. </a:t>
            </a:r>
            <a:r>
              <a:rPr lang="en-CA"/>
              <a:t>Supports over SSL. </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Team, T. (2020, September 20). </a:t>
            </a:r>
            <a:r>
              <a:rPr lang="en-IN" sz="1200" b="0" i="1" u="none" strike="noStrike" kern="1200" dirty="0">
                <a:solidFill>
                  <a:schemeClr val="tx1"/>
                </a:solidFill>
                <a:effectLst/>
                <a:latin typeface="+mn-lt"/>
                <a:ea typeface="+mn-ea"/>
                <a:cs typeface="+mn-cs"/>
              </a:rPr>
              <a:t>Big Data Security – Implementation, Use cases and Issues</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TechVidvan</a:t>
            </a:r>
            <a:r>
              <a:rPr lang="en-IN" sz="1200" b="0" i="0" u="none" strike="noStrike" kern="1200" dirty="0">
                <a:solidFill>
                  <a:schemeClr val="tx1"/>
                </a:solidFill>
                <a:effectLst/>
                <a:latin typeface="+mn-lt"/>
                <a:ea typeface="+mn-ea"/>
                <a:cs typeface="+mn-cs"/>
              </a:rPr>
              <a:t>. https://techvidvan.com/tutorials/big-data-security/</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11</a:t>
            </a:fld>
            <a:endParaRPr lang="en-CA"/>
          </a:p>
        </p:txBody>
      </p:sp>
    </p:spTree>
    <p:extLst>
      <p:ext uri="{BB962C8B-B14F-4D97-AF65-F5344CB8AC3E}">
        <p14:creationId xmlns:p14="http://schemas.microsoft.com/office/powerpoint/2010/main" val="224107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12</a:t>
            </a:fld>
            <a:endParaRPr lang="en-CA"/>
          </a:p>
        </p:txBody>
      </p:sp>
    </p:spTree>
    <p:extLst>
      <p:ext uri="{BB962C8B-B14F-4D97-AF65-F5344CB8AC3E}">
        <p14:creationId xmlns:p14="http://schemas.microsoft.com/office/powerpoint/2010/main" val="143672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13</a:t>
            </a:fld>
            <a:endParaRPr lang="en-CA"/>
          </a:p>
        </p:txBody>
      </p:sp>
    </p:spTree>
    <p:extLst>
      <p:ext uri="{BB962C8B-B14F-4D97-AF65-F5344CB8AC3E}">
        <p14:creationId xmlns:p14="http://schemas.microsoft.com/office/powerpoint/2010/main" val="218262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3</a:t>
            </a:fld>
            <a:endParaRPr lang="en-CA"/>
          </a:p>
        </p:txBody>
      </p:sp>
    </p:spTree>
    <p:extLst>
      <p:ext uri="{BB962C8B-B14F-4D97-AF65-F5344CB8AC3E}">
        <p14:creationId xmlns:p14="http://schemas.microsoft.com/office/powerpoint/2010/main" val="350345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4</a:t>
            </a:fld>
            <a:endParaRPr lang="en-CA"/>
          </a:p>
        </p:txBody>
      </p:sp>
    </p:spTree>
    <p:extLst>
      <p:ext uri="{BB962C8B-B14F-4D97-AF65-F5344CB8AC3E}">
        <p14:creationId xmlns:p14="http://schemas.microsoft.com/office/powerpoint/2010/main" val="1244245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Security of Big Data is even more important than its actual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Making Big Data secure can have the following benefits to the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prevents data breaches which can result in data theft and can lead to further cyber attacks to other companies and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also helps in preventing financial loss from legal actions and federal fines.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also helps in safeguarding the company’s reputation. As we all know, having a data breach can result in massive reputation damage which may result in loss of customers and contracts and can even lead to the company’s downfall.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Big data security also ensures that no unauthorized person or hacker tampers with the data which can result in the data giving inaccurate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importantly, Big Data is generated from general public, and often contains Personally Identifiable Information. If this data is leaked, it can result in identity theft and other privacy problems to the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None</a:t>
            </a:r>
          </a:p>
        </p:txBody>
      </p:sp>
      <p:sp>
        <p:nvSpPr>
          <p:cNvPr id="4" name="Slide Number Placeholder 3"/>
          <p:cNvSpPr>
            <a:spLocks noGrp="1"/>
          </p:cNvSpPr>
          <p:nvPr>
            <p:ph type="sldNum" sz="quarter" idx="5"/>
          </p:nvPr>
        </p:nvSpPr>
        <p:spPr/>
        <p:txBody>
          <a:bodyPr/>
          <a:lstStyle/>
          <a:p>
            <a:fld id="{E5E121DB-6D46-4164-B227-EC7786476123}" type="slidenum">
              <a:rPr lang="en-CA" smtClean="0"/>
              <a:t>5</a:t>
            </a:fld>
            <a:endParaRPr lang="en-CA"/>
          </a:p>
        </p:txBody>
      </p:sp>
    </p:spTree>
    <p:extLst>
      <p:ext uri="{BB962C8B-B14F-4D97-AF65-F5344CB8AC3E}">
        <p14:creationId xmlns:p14="http://schemas.microsoft.com/office/powerpoint/2010/main" val="234613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Security of Big Data is even more important than its actual implementation.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Making Big Data secure can have the following benefits to the company: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prevents data breaches which can result in data theft and can lead to further cyber attacks to other companies and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also helps in preventing financial loss from legal actions and federal fines.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 also helps in safeguarding the company’s reputation. As we all know, having a data breach can result in massive reputation damage which may result in loss of customers and contracts and can even lead to the company’s downfall.</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Big data security also ensures that no unauthorized person or hacker tampers with the data which can result in the data giving inaccurate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Most importantly, Big Data is generated from general public, and often contains Personally Identifiable Information. If this data is leaked, it can result in identity theft and other privacy problems to the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None</a:t>
            </a:r>
          </a:p>
        </p:txBody>
      </p:sp>
      <p:sp>
        <p:nvSpPr>
          <p:cNvPr id="4" name="Slide Number Placeholder 3"/>
          <p:cNvSpPr>
            <a:spLocks noGrp="1"/>
          </p:cNvSpPr>
          <p:nvPr>
            <p:ph type="sldNum" sz="quarter" idx="5"/>
          </p:nvPr>
        </p:nvSpPr>
        <p:spPr/>
        <p:txBody>
          <a:bodyPr/>
          <a:lstStyle/>
          <a:p>
            <a:fld id="{E5E121DB-6D46-4164-B227-EC7786476123}" type="slidenum">
              <a:rPr lang="en-CA" smtClean="0"/>
              <a:t>6</a:t>
            </a:fld>
            <a:endParaRPr lang="en-CA"/>
          </a:p>
        </p:txBody>
      </p:sp>
    </p:spTree>
    <p:extLst>
      <p:ext uri="{BB962C8B-B14F-4D97-AF65-F5344CB8AC3E}">
        <p14:creationId xmlns:p14="http://schemas.microsoft.com/office/powerpoint/2010/main" val="1093352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Team, T. (2020, September 20). </a:t>
            </a:r>
            <a:r>
              <a:rPr lang="en-IN" sz="1200" b="0" i="1" u="none" strike="noStrike" kern="1200" dirty="0">
                <a:solidFill>
                  <a:schemeClr val="tx1"/>
                </a:solidFill>
                <a:effectLst/>
                <a:latin typeface="+mn-lt"/>
                <a:ea typeface="+mn-ea"/>
                <a:cs typeface="+mn-cs"/>
              </a:rPr>
              <a:t>Big Data Security – Implementation, Use cases and Issues</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TechVidvan</a:t>
            </a:r>
            <a:r>
              <a:rPr lang="en-IN" sz="1200" b="0" i="0" u="none" strike="noStrike" kern="1200" dirty="0">
                <a:solidFill>
                  <a:schemeClr val="tx1"/>
                </a:solidFill>
                <a:effectLst/>
                <a:latin typeface="+mn-lt"/>
                <a:ea typeface="+mn-ea"/>
                <a:cs typeface="+mn-cs"/>
              </a:rPr>
              <a:t>. https://</a:t>
            </a:r>
            <a:r>
              <a:rPr lang="en-IN" sz="1200" b="0" i="0" u="none" strike="noStrike" kern="1200" dirty="0" err="1">
                <a:solidFill>
                  <a:schemeClr val="tx1"/>
                </a:solidFill>
                <a:effectLst/>
                <a:latin typeface="+mn-lt"/>
                <a:ea typeface="+mn-ea"/>
                <a:cs typeface="+mn-cs"/>
              </a:rPr>
              <a:t>techvidvan.com</a:t>
            </a:r>
            <a:r>
              <a:rPr lang="en-IN" sz="1200" b="0" i="0" u="none" strike="noStrike" kern="1200" dirty="0">
                <a:solidFill>
                  <a:schemeClr val="tx1"/>
                </a:solidFill>
                <a:effectLst/>
                <a:latin typeface="+mn-lt"/>
                <a:ea typeface="+mn-ea"/>
                <a:cs typeface="+mn-cs"/>
              </a:rPr>
              <a:t>/tutorials/big-data-security/</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7</a:t>
            </a:fld>
            <a:endParaRPr lang="en-CA"/>
          </a:p>
        </p:txBody>
      </p:sp>
    </p:spTree>
    <p:extLst>
      <p:ext uri="{BB962C8B-B14F-4D97-AF65-F5344CB8AC3E}">
        <p14:creationId xmlns:p14="http://schemas.microsoft.com/office/powerpoint/2010/main" val="1894932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 Strong encryption helps to prevent data theft even in case of a breach. It is important to protect data at rest from malicious actors. Multiple tools can be used for encryption for </a:t>
            </a:r>
            <a:r>
              <a:rPr lang="en-CA" dirty="0" err="1"/>
              <a:t>hdfs</a:t>
            </a:r>
            <a:r>
              <a:rPr lang="en-CA" dirty="0"/>
              <a:t> and </a:t>
            </a:r>
            <a:r>
              <a:rPr lang="en-CA" dirty="0" err="1"/>
              <a:t>rdbms</a:t>
            </a:r>
            <a:r>
              <a:rPr lang="en-CA" dirty="0"/>
              <a:t>. HDFS provides end-to-end encryption. Data at rest is encrypted using TDE. Transparent Data encryption.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Team, T. (2020, September 20). </a:t>
            </a:r>
            <a:r>
              <a:rPr lang="en-IN" sz="1200" b="0" i="1" u="none" strike="noStrike" kern="1200" dirty="0">
                <a:solidFill>
                  <a:schemeClr val="tx1"/>
                </a:solidFill>
                <a:effectLst/>
                <a:latin typeface="+mn-lt"/>
                <a:ea typeface="+mn-ea"/>
                <a:cs typeface="+mn-cs"/>
              </a:rPr>
              <a:t>Big Data Security – Implementation, Use cases and Issues</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TechVidvan</a:t>
            </a:r>
            <a:r>
              <a:rPr lang="en-IN" sz="1200" b="0" i="0" u="none" strike="noStrike" kern="1200" dirty="0">
                <a:solidFill>
                  <a:schemeClr val="tx1"/>
                </a:solidFill>
                <a:effectLst/>
                <a:latin typeface="+mn-lt"/>
                <a:ea typeface="+mn-ea"/>
                <a:cs typeface="+mn-cs"/>
              </a:rPr>
              <a:t>. https://</a:t>
            </a:r>
            <a:r>
              <a:rPr lang="en-IN" sz="1200" b="0" i="0" u="none" strike="noStrike" kern="1200" dirty="0" err="1">
                <a:solidFill>
                  <a:schemeClr val="tx1"/>
                </a:solidFill>
                <a:effectLst/>
                <a:latin typeface="+mn-lt"/>
                <a:ea typeface="+mn-ea"/>
                <a:cs typeface="+mn-cs"/>
              </a:rPr>
              <a:t>techvidvan.com</a:t>
            </a:r>
            <a:r>
              <a:rPr lang="en-IN" sz="1200" b="0" i="0" u="none" strike="noStrike" kern="1200" dirty="0">
                <a:solidFill>
                  <a:schemeClr val="tx1"/>
                </a:solidFill>
                <a:effectLst/>
                <a:latin typeface="+mn-lt"/>
                <a:ea typeface="+mn-ea"/>
                <a:cs typeface="+mn-cs"/>
              </a:rPr>
              <a:t>/tutorials/big-data-security/</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8</a:t>
            </a:fld>
            <a:endParaRPr lang="en-CA"/>
          </a:p>
        </p:txBody>
      </p:sp>
    </p:spTree>
    <p:extLst>
      <p:ext uri="{BB962C8B-B14F-4D97-AF65-F5344CB8AC3E}">
        <p14:creationId xmlns:p14="http://schemas.microsoft.com/office/powerpoint/2010/main" val="282096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HDFS provides support for POSIX ACL to augment file permissions for users and groups. This ensures that only specific users can access specific parts of the data.</a:t>
            </a:r>
            <a:br>
              <a:rPr lang="en-CA" dirty="0"/>
            </a:br>
            <a:br>
              <a:rPr lang="en-CA" dirty="0"/>
            </a:br>
            <a:r>
              <a:rPr lang="en-CA" dirty="0"/>
              <a:t>References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Team, T. (2020, September 20). </a:t>
            </a:r>
            <a:r>
              <a:rPr lang="en-IN" sz="1200" b="0" i="1" u="none" strike="noStrike" kern="1200" dirty="0">
                <a:solidFill>
                  <a:schemeClr val="tx1"/>
                </a:solidFill>
                <a:effectLst/>
                <a:latin typeface="+mn-lt"/>
                <a:ea typeface="+mn-ea"/>
                <a:cs typeface="+mn-cs"/>
              </a:rPr>
              <a:t>Big Data Security – Implementation, Use cases and Issues</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TechVidvan</a:t>
            </a:r>
            <a:r>
              <a:rPr lang="en-IN" sz="1200" b="0" i="0" u="none" strike="noStrike" kern="1200" dirty="0">
                <a:solidFill>
                  <a:schemeClr val="tx1"/>
                </a:solidFill>
                <a:effectLst/>
                <a:latin typeface="+mn-lt"/>
                <a:ea typeface="+mn-ea"/>
                <a:cs typeface="+mn-cs"/>
              </a:rPr>
              <a:t>. </a:t>
            </a:r>
            <a:r>
              <a:rPr lang="en-IN" sz="1200" b="0" i="0" u="none" strike="noStrike" kern="1200">
                <a:solidFill>
                  <a:schemeClr val="tx1"/>
                </a:solidFill>
                <a:effectLst/>
                <a:latin typeface="+mn-lt"/>
                <a:ea typeface="+mn-ea"/>
                <a:cs typeface="+mn-cs"/>
              </a:rPr>
              <a:t>https://techvidvan.com/tutorials/big-data-security/</a:t>
            </a:r>
          </a:p>
        </p:txBody>
      </p:sp>
      <p:sp>
        <p:nvSpPr>
          <p:cNvPr id="4" name="Slide Number Placeholder 3"/>
          <p:cNvSpPr>
            <a:spLocks noGrp="1"/>
          </p:cNvSpPr>
          <p:nvPr>
            <p:ph type="sldNum" sz="quarter" idx="5"/>
          </p:nvPr>
        </p:nvSpPr>
        <p:spPr/>
        <p:txBody>
          <a:bodyPr/>
          <a:lstStyle/>
          <a:p>
            <a:fld id="{E5E121DB-6D46-4164-B227-EC7786476123}" type="slidenum">
              <a:rPr lang="en-CA" smtClean="0"/>
              <a:t>9</a:t>
            </a:fld>
            <a:endParaRPr lang="en-CA"/>
          </a:p>
        </p:txBody>
      </p:sp>
    </p:spTree>
    <p:extLst>
      <p:ext uri="{BB962C8B-B14F-4D97-AF65-F5344CB8AC3E}">
        <p14:creationId xmlns:p14="http://schemas.microsoft.com/office/powerpoint/2010/main" val="299856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Notes</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 matter how strong your System Security is, if the physical site is not protected properly, someone might still be able to breach the security. Physical security needs to be maintained using perimeter and entry control devices such as RFID. It must be made sure only people with clearance access the facility.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References</a:t>
            </a:r>
            <a:r>
              <a:rPr lang="en-CA"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a:solidFill>
                  <a:schemeClr val="tx1"/>
                </a:solidFill>
                <a:effectLst/>
                <a:latin typeface="+mn-lt"/>
                <a:ea typeface="+mn-ea"/>
                <a:cs typeface="+mn-cs"/>
              </a:rPr>
              <a:t>Team, T. (2020, September 20). </a:t>
            </a:r>
            <a:r>
              <a:rPr lang="en-IN" sz="1200" b="0" i="1" u="none" strike="noStrike" kern="1200" dirty="0">
                <a:solidFill>
                  <a:schemeClr val="tx1"/>
                </a:solidFill>
                <a:effectLst/>
                <a:latin typeface="+mn-lt"/>
                <a:ea typeface="+mn-ea"/>
                <a:cs typeface="+mn-cs"/>
              </a:rPr>
              <a:t>Big Data Security – Implementation, Use cases and Issues</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TechVidvan</a:t>
            </a:r>
            <a:r>
              <a:rPr lang="en-IN" sz="1200" b="0" i="0" u="none" strike="noStrike" kern="1200" dirty="0">
                <a:solidFill>
                  <a:schemeClr val="tx1"/>
                </a:solidFill>
                <a:effectLst/>
                <a:latin typeface="+mn-lt"/>
                <a:ea typeface="+mn-ea"/>
                <a:cs typeface="+mn-cs"/>
              </a:rPr>
              <a:t>. https://techvidvan.com/tutorials/big-data-security/</a:t>
            </a:r>
          </a:p>
          <a:p>
            <a:endParaRPr lang="en-CA" dirty="0"/>
          </a:p>
        </p:txBody>
      </p:sp>
      <p:sp>
        <p:nvSpPr>
          <p:cNvPr id="4" name="Slide Number Placeholder 3"/>
          <p:cNvSpPr>
            <a:spLocks noGrp="1"/>
          </p:cNvSpPr>
          <p:nvPr>
            <p:ph type="sldNum" sz="quarter" idx="5"/>
          </p:nvPr>
        </p:nvSpPr>
        <p:spPr/>
        <p:txBody>
          <a:bodyPr/>
          <a:lstStyle/>
          <a:p>
            <a:fld id="{E5E121DB-6D46-4164-B227-EC7786476123}" type="slidenum">
              <a:rPr lang="en-CA" smtClean="0"/>
              <a:t>10</a:t>
            </a:fld>
            <a:endParaRPr lang="en-CA"/>
          </a:p>
        </p:txBody>
      </p:sp>
    </p:spTree>
    <p:extLst>
      <p:ext uri="{BB962C8B-B14F-4D97-AF65-F5344CB8AC3E}">
        <p14:creationId xmlns:p14="http://schemas.microsoft.com/office/powerpoint/2010/main" val="730481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D903-9E60-4151-B06A-2C1027D52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62EDD2-293D-428F-AB54-672ADF13A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3642BCB-2B51-4B98-925F-FE6CF0626081}"/>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7D2C57A0-06D0-491C-B778-A232A8FAA8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DCD6B8B-3CD1-4761-8B4D-05264098B73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726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2D83-2FDC-4CE5-A1A8-002D25D9E6F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75ABEFA-13EE-4FDD-ACEC-DE02200CEC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F9E4AD-478B-477B-B6CA-1F90448321A9}"/>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692D490E-2B95-4D3C-B9B1-68F9F1FB94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8F5CA8-A35C-4CD0-A65D-717E8486051D}"/>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07984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813D4-89DD-4CD5-9F12-76017C88EB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B880883-EF21-4EB8-9C14-64995C2F34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AFB9D1-6158-435E-B390-98C90E561265}"/>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5EEBF5CE-8B46-4065-A1B6-67419728A8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B12D5B-C825-4C52-AB9E-FB4E57F0DE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78045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8871-2DDB-4052-B38A-42538B22F96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4E79B85-B42C-40D8-B56E-B1DC9B853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DB0635-6FD9-4AB4-A9FE-66CABC114D86}"/>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887AA8B4-7414-4387-857A-8B9C497682A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8CBEF5-F27B-4262-914B-C6F4F48D6425}"/>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21172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B8F3-D2DE-489A-BB71-BF39B86B9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082FAE-657B-478A-AA2F-B69F6AAA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71FE5-C109-4FD3-8012-95A66779261F}"/>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10FB0862-907B-4893-8837-A08EDA76D8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248F3D-DC8A-4FF1-9AF6-3A02F6ED819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15714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9C48-5386-4504-89B6-2E1D766509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C9519A2-FC79-44CC-9560-EAD9A90B4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79D38DD-022D-4FCC-9516-2C0CE50D8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830B060-0948-4CBE-8801-7C1A95D02C6C}"/>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6" name="Footer Placeholder 5">
            <a:extLst>
              <a:ext uri="{FF2B5EF4-FFF2-40B4-BE49-F238E27FC236}">
                <a16:creationId xmlns:a16="http://schemas.microsoft.com/office/drawing/2014/main" id="{37261AD6-38CB-4320-B26A-B91B6583CD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DEAECA-E8A4-473A-9FF2-3AE2AFF1CBC4}"/>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55279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ADCB-AC42-49AC-99BA-6DAEE31ACCC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8EEFB01-8AE5-4A73-A427-150A037FA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9A03F-B3A7-4FF7-89CB-C42CC1080D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6857FBE-C424-476B-9A4F-DF8974B150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3A2E82-4EE0-4B43-980F-5490B2F96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87CD38F-C9CC-4F9A-89CB-CADFCE74B5EC}"/>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8" name="Footer Placeholder 7">
            <a:extLst>
              <a:ext uri="{FF2B5EF4-FFF2-40B4-BE49-F238E27FC236}">
                <a16:creationId xmlns:a16="http://schemas.microsoft.com/office/drawing/2014/main" id="{05A1BABF-16F4-43BD-8C8C-BC04F9BF388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851E18C-E5EA-407C-9CDF-8FF563216470}"/>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150017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AD88-972E-45F5-BA8C-C9E8DDB94D6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E8FCBB-12F4-47C7-8D70-AFB8C8853BF6}"/>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4" name="Footer Placeholder 3">
            <a:extLst>
              <a:ext uri="{FF2B5EF4-FFF2-40B4-BE49-F238E27FC236}">
                <a16:creationId xmlns:a16="http://schemas.microsoft.com/office/drawing/2014/main" id="{45C5119A-B9E1-44B8-AEA1-7C06566419C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B78DA68-57FC-4891-9ED6-DE9756D5FF7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94262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E851F8-5DB5-479A-9111-81A26D79BE1F}"/>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3" name="Footer Placeholder 2">
            <a:extLst>
              <a:ext uri="{FF2B5EF4-FFF2-40B4-BE49-F238E27FC236}">
                <a16:creationId xmlns:a16="http://schemas.microsoft.com/office/drawing/2014/main" id="{E14DBECB-8168-4012-B07B-BEB5AFEE607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53BBF44-F38A-4FE6-A5AD-C66D1BC38DFC}"/>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64915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FC79-65E9-4DE4-AE55-679D3DEC1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A4F506B-C12C-401E-A76B-2929B2AEC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690FD6-2B7B-43FB-9AEF-29CE58103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7735A-4F42-4535-AB2E-5CCFC410B6EB}"/>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6" name="Footer Placeholder 5">
            <a:extLst>
              <a:ext uri="{FF2B5EF4-FFF2-40B4-BE49-F238E27FC236}">
                <a16:creationId xmlns:a16="http://schemas.microsoft.com/office/drawing/2014/main" id="{71B033D2-2D30-400C-B517-B585459561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17893B-5A15-4803-88FF-355FE36DE101}"/>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354484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E74-DB9C-4B6A-8402-04FC9D751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DAC00C0-8972-49FD-A90A-BF34C4E8D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DC318C-8D63-423E-939D-66457B8C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533A3A-6C32-41F8-BA34-C2097E9E489C}"/>
              </a:ext>
            </a:extLst>
          </p:cNvPr>
          <p:cNvSpPr>
            <a:spLocks noGrp="1"/>
          </p:cNvSpPr>
          <p:nvPr>
            <p:ph type="dt" sz="half" idx="10"/>
          </p:nvPr>
        </p:nvSpPr>
        <p:spPr/>
        <p:txBody>
          <a:bodyPr/>
          <a:lstStyle/>
          <a:p>
            <a:fld id="{7563E0E6-037E-496B-B611-2DE06AAE312B}" type="datetimeFigureOut">
              <a:rPr lang="en-CA" smtClean="0"/>
              <a:t>2021-06-05</a:t>
            </a:fld>
            <a:endParaRPr lang="en-CA"/>
          </a:p>
        </p:txBody>
      </p:sp>
      <p:sp>
        <p:nvSpPr>
          <p:cNvPr id="6" name="Footer Placeholder 5">
            <a:extLst>
              <a:ext uri="{FF2B5EF4-FFF2-40B4-BE49-F238E27FC236}">
                <a16:creationId xmlns:a16="http://schemas.microsoft.com/office/drawing/2014/main" id="{F86946A8-B44A-4D81-BFE9-0C54429881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4A27AFA-1CFF-4E1C-85C9-221B542647DE}"/>
              </a:ext>
            </a:extLst>
          </p:cNvPr>
          <p:cNvSpPr>
            <a:spLocks noGrp="1"/>
          </p:cNvSpPr>
          <p:nvPr>
            <p:ph type="sldNum" sz="quarter" idx="12"/>
          </p:nvPr>
        </p:nvSpPr>
        <p:spPr/>
        <p:txBody>
          <a:bodyPr/>
          <a:lstStyle/>
          <a:p>
            <a:fld id="{03E05538-DF82-4954-A07B-C4B85807C66A}" type="slidenum">
              <a:rPr lang="en-CA" smtClean="0"/>
              <a:t>‹#›</a:t>
            </a:fld>
            <a:endParaRPr lang="en-CA"/>
          </a:p>
        </p:txBody>
      </p:sp>
    </p:spTree>
    <p:extLst>
      <p:ext uri="{BB962C8B-B14F-4D97-AF65-F5344CB8AC3E}">
        <p14:creationId xmlns:p14="http://schemas.microsoft.com/office/powerpoint/2010/main" val="252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FC620A-1FE1-4F35-88AC-B606E8E3D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559FAB-75AF-4E29-B7CD-3E6099F94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D0D642-CE77-4FCE-AA2A-46AA020D3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3E0E6-037E-496B-B611-2DE06AAE312B}" type="datetimeFigureOut">
              <a:rPr lang="en-CA" smtClean="0"/>
              <a:t>2021-06-05</a:t>
            </a:fld>
            <a:endParaRPr lang="en-CA"/>
          </a:p>
        </p:txBody>
      </p:sp>
      <p:sp>
        <p:nvSpPr>
          <p:cNvPr id="5" name="Footer Placeholder 4">
            <a:extLst>
              <a:ext uri="{FF2B5EF4-FFF2-40B4-BE49-F238E27FC236}">
                <a16:creationId xmlns:a16="http://schemas.microsoft.com/office/drawing/2014/main" id="{ACAEB44F-07FF-43F1-9D32-90F67AA3E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6D1C53F-1DFE-4890-B357-CDEDCE71C1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05538-DF82-4954-A07B-C4B85807C66A}" type="slidenum">
              <a:rPr lang="en-CA" smtClean="0"/>
              <a:t>‹#›</a:t>
            </a:fld>
            <a:endParaRPr lang="en-CA"/>
          </a:p>
        </p:txBody>
      </p:sp>
    </p:spTree>
    <p:extLst>
      <p:ext uri="{BB962C8B-B14F-4D97-AF65-F5344CB8AC3E}">
        <p14:creationId xmlns:p14="http://schemas.microsoft.com/office/powerpoint/2010/main" val="3481894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CE64-27DD-49B8-87EB-98013CC37650}"/>
              </a:ext>
            </a:extLst>
          </p:cNvPr>
          <p:cNvSpPr>
            <a:spLocks noGrp="1"/>
          </p:cNvSpPr>
          <p:nvPr>
            <p:ph type="ctrTitle"/>
          </p:nvPr>
        </p:nvSpPr>
        <p:spPr/>
        <p:txBody>
          <a:bodyPr/>
          <a:lstStyle/>
          <a:p>
            <a:r>
              <a:rPr lang="en-CA" dirty="0">
                <a:solidFill>
                  <a:srgbClr val="FF0000"/>
                </a:solidFill>
                <a:latin typeface="Times New Roman" panose="02020603050405020304" pitchFamily="18" charset="0"/>
                <a:cs typeface="Times New Roman" panose="02020603050405020304" pitchFamily="18" charset="0"/>
              </a:rPr>
              <a:t>Milestone #1</a:t>
            </a:r>
            <a:br>
              <a:rPr lang="en-CA" dirty="0">
                <a:solidFill>
                  <a:srgbClr val="FF0000"/>
                </a:solidFill>
                <a:latin typeface="Times New Roman" panose="02020603050405020304" pitchFamily="18" charset="0"/>
                <a:cs typeface="Times New Roman" panose="02020603050405020304" pitchFamily="18" charset="0"/>
              </a:rPr>
            </a:br>
            <a:r>
              <a:rPr lang="en-CA" dirty="0">
                <a:solidFill>
                  <a:srgbClr val="FF0000"/>
                </a:solidFill>
                <a:latin typeface="Times New Roman" panose="02020603050405020304" pitchFamily="18" charset="0"/>
                <a:cs typeface="Times New Roman" panose="02020603050405020304" pitchFamily="18" charset="0"/>
              </a:rPr>
              <a:t>Group#2</a:t>
            </a:r>
          </a:p>
        </p:txBody>
      </p:sp>
    </p:spTree>
    <p:extLst>
      <p:ext uri="{BB962C8B-B14F-4D97-AF65-F5344CB8AC3E}">
        <p14:creationId xmlns:p14="http://schemas.microsoft.com/office/powerpoint/2010/main" val="3074160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Big Data Security Technologies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fontAlgn="t">
              <a:buNone/>
            </a:pPr>
            <a:r>
              <a:rPr lang="en-US" dirty="0"/>
              <a:t>c) Physical Security</a:t>
            </a:r>
          </a:p>
          <a:p>
            <a:pPr marL="0" indent="0" fontAlgn="t">
              <a:buNone/>
            </a:pPr>
            <a:endParaRPr lang="en-US" dirty="0"/>
          </a:p>
          <a:p>
            <a:pPr fontAlgn="t"/>
            <a:r>
              <a:rPr lang="en-US" dirty="0"/>
              <a:t>Refers to security around data center.</a:t>
            </a:r>
          </a:p>
          <a:p>
            <a:pPr fontAlgn="t"/>
            <a:endParaRPr lang="en-US" dirty="0"/>
          </a:p>
          <a:p>
            <a:pPr fontAlgn="t"/>
            <a:r>
              <a:rPr lang="en-US" dirty="0"/>
              <a:t>Also Cloud provider’s security.</a:t>
            </a:r>
          </a:p>
          <a:p>
            <a:pPr fontAlgn="t"/>
            <a:endParaRPr lang="en-US" dirty="0"/>
          </a:p>
          <a:p>
            <a:pPr fontAlgn="t"/>
            <a:r>
              <a:rPr lang="en-US" dirty="0"/>
              <a:t>Video surveillance and security logs.</a:t>
            </a:r>
            <a:endParaRPr lang="en-IN" dirty="0"/>
          </a:p>
        </p:txBody>
      </p:sp>
      <p:pic>
        <p:nvPicPr>
          <p:cNvPr id="6" name="Picture 5">
            <a:extLst>
              <a:ext uri="{FF2B5EF4-FFF2-40B4-BE49-F238E27FC236}">
                <a16:creationId xmlns:a16="http://schemas.microsoft.com/office/drawing/2014/main" id="{51BE8C13-76C7-4743-94EE-A91336DF0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2385" y="1175658"/>
            <a:ext cx="3024077" cy="3158480"/>
          </a:xfrm>
          <a:prstGeom prst="rect">
            <a:avLst/>
          </a:prstGeom>
        </p:spPr>
      </p:pic>
      <p:sp>
        <p:nvSpPr>
          <p:cNvPr id="8" name="Rectangle 7">
            <a:extLst>
              <a:ext uri="{FF2B5EF4-FFF2-40B4-BE49-F238E27FC236}">
                <a16:creationId xmlns:a16="http://schemas.microsoft.com/office/drawing/2014/main" id="{FB20A5FA-6F4E-BE47-AFFD-BD0E9FC93E1A}"/>
              </a:ext>
            </a:extLst>
          </p:cNvPr>
          <p:cNvSpPr/>
          <p:nvPr/>
        </p:nvSpPr>
        <p:spPr>
          <a:xfrm>
            <a:off x="7800516" y="4508433"/>
            <a:ext cx="3827813" cy="923330"/>
          </a:xfrm>
          <a:prstGeom prst="rect">
            <a:avLst/>
          </a:prstGeom>
        </p:spPr>
        <p:txBody>
          <a:bodyPr wrap="square">
            <a:spAutoFit/>
          </a:bodyPr>
          <a:lstStyle/>
          <a:p>
            <a:r>
              <a:rPr lang="en-US" dirty="0"/>
              <a:t>https://</a:t>
            </a:r>
            <a:r>
              <a:rPr lang="en-US" dirty="0" err="1"/>
              <a:t>www.clipartkey.com</a:t>
            </a:r>
            <a:r>
              <a:rPr lang="en-US" dirty="0"/>
              <a:t>/view/</a:t>
            </a:r>
            <a:r>
              <a:rPr lang="en-US" dirty="0" err="1"/>
              <a:t>iiRmohw_logic</a:t>
            </a:r>
            <a:r>
              <a:rPr lang="en-US" dirty="0"/>
              <a:t>-plus-icon-data-</a:t>
            </a:r>
            <a:r>
              <a:rPr lang="en-US" dirty="0" err="1"/>
              <a:t>centre</a:t>
            </a:r>
            <a:r>
              <a:rPr lang="en-US" dirty="0"/>
              <a:t>-data-</a:t>
            </a:r>
            <a:r>
              <a:rPr lang="en-US" dirty="0" err="1"/>
              <a:t>centre</a:t>
            </a:r>
            <a:r>
              <a:rPr lang="en-US" dirty="0"/>
              <a:t>-data/</a:t>
            </a:r>
          </a:p>
        </p:txBody>
      </p:sp>
    </p:spTree>
    <p:extLst>
      <p:ext uri="{BB962C8B-B14F-4D97-AF65-F5344CB8AC3E}">
        <p14:creationId xmlns:p14="http://schemas.microsoft.com/office/powerpoint/2010/main" val="313929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Big Data Security Technologies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fontAlgn="t">
              <a:buNone/>
            </a:pPr>
            <a:r>
              <a:rPr lang="en-US" dirty="0"/>
              <a:t>d) Centralized Key Management</a:t>
            </a:r>
          </a:p>
          <a:p>
            <a:pPr marL="0" indent="0" fontAlgn="t">
              <a:buNone/>
            </a:pPr>
            <a:endParaRPr lang="en-US" dirty="0"/>
          </a:p>
          <a:p>
            <a:pPr fontAlgn="t"/>
            <a:r>
              <a:rPr lang="en-US" sz="2000" dirty="0"/>
              <a:t>Needed for wide geographical distribution environments</a:t>
            </a:r>
          </a:p>
          <a:p>
            <a:pPr fontAlgn="t"/>
            <a:endParaRPr lang="en-US" sz="2000" dirty="0"/>
          </a:p>
          <a:p>
            <a:pPr fontAlgn="t"/>
            <a:r>
              <a:rPr lang="en-IN" sz="2000" dirty="0"/>
              <a:t>A single point for recovery</a:t>
            </a:r>
          </a:p>
          <a:p>
            <a:pPr fontAlgn="t"/>
            <a:endParaRPr lang="en-US" sz="2000" dirty="0"/>
          </a:p>
          <a:p>
            <a:pPr fontAlgn="t"/>
            <a:r>
              <a:rPr lang="en-US" sz="2000" dirty="0"/>
              <a:t>Policy-driven, logging and abstracting</a:t>
            </a:r>
          </a:p>
          <a:p>
            <a:r>
              <a:rPr lang="en-IN" sz="2000" dirty="0"/>
              <a:t>System-wide key revocation</a:t>
            </a:r>
          </a:p>
          <a:p>
            <a:endParaRPr lang="en-US" sz="2000" dirty="0"/>
          </a:p>
          <a:p>
            <a:pPr fontAlgn="t"/>
            <a:r>
              <a:rPr lang="en-US" sz="2000" dirty="0"/>
              <a:t>Similar to IBM, </a:t>
            </a:r>
            <a:r>
              <a:rPr lang="en-US" sz="2000" dirty="0" err="1"/>
              <a:t>Cloudwick’s</a:t>
            </a:r>
            <a:r>
              <a:rPr lang="en-US" sz="2000" dirty="0"/>
              <a:t> management should be the goal.</a:t>
            </a:r>
            <a:endParaRPr lang="en-IN" sz="2000" dirty="0"/>
          </a:p>
        </p:txBody>
      </p:sp>
      <p:sp>
        <p:nvSpPr>
          <p:cNvPr id="7" name="TextBox 6">
            <a:extLst>
              <a:ext uri="{FF2B5EF4-FFF2-40B4-BE49-F238E27FC236}">
                <a16:creationId xmlns:a16="http://schemas.microsoft.com/office/drawing/2014/main" id="{28476039-8341-4894-93BA-170121C7B3C5}"/>
              </a:ext>
            </a:extLst>
          </p:cNvPr>
          <p:cNvSpPr txBox="1"/>
          <p:nvPr/>
        </p:nvSpPr>
        <p:spPr>
          <a:xfrm>
            <a:off x="7510871" y="4878674"/>
            <a:ext cx="4468081" cy="307777"/>
          </a:xfrm>
          <a:prstGeom prst="rect">
            <a:avLst/>
          </a:prstGeom>
          <a:noFill/>
        </p:spPr>
        <p:txBody>
          <a:bodyPr wrap="square">
            <a:spAutoFit/>
          </a:bodyPr>
          <a:lstStyle/>
          <a:p>
            <a:r>
              <a:rPr lang="en-CA" sz="1400" dirty="0">
                <a:latin typeface="Times New Roman" panose="02020603050405020304" pitchFamily="18" charset="0"/>
                <a:cs typeface="Times New Roman" panose="02020603050405020304" pitchFamily="18" charset="0"/>
              </a:rPr>
              <a:t>http://</a:t>
            </a:r>
            <a:r>
              <a:rPr lang="en-CA" sz="1400" dirty="0" err="1">
                <a:latin typeface="Times New Roman" panose="02020603050405020304" pitchFamily="18" charset="0"/>
                <a:cs typeface="Times New Roman" panose="02020603050405020304" pitchFamily="18" charset="0"/>
              </a:rPr>
              <a:t>www.pngall.com</a:t>
            </a:r>
            <a:r>
              <a:rPr lang="en-CA" sz="1400" dirty="0">
                <a:latin typeface="Times New Roman" panose="02020603050405020304" pitchFamily="18" charset="0"/>
                <a:cs typeface="Times New Roman" panose="02020603050405020304" pitchFamily="18" charset="0"/>
              </a:rPr>
              <a:t>/keys-</a:t>
            </a:r>
            <a:r>
              <a:rPr lang="en-CA" sz="1400" dirty="0" err="1">
                <a:latin typeface="Times New Roman" panose="02020603050405020304" pitchFamily="18" charset="0"/>
                <a:cs typeface="Times New Roman" panose="02020603050405020304" pitchFamily="18" charset="0"/>
              </a:rPr>
              <a:t>png</a:t>
            </a:r>
            <a:r>
              <a:rPr lang="en-CA" sz="1400" dirty="0">
                <a:latin typeface="Times New Roman" panose="02020603050405020304" pitchFamily="18" charset="0"/>
                <a:cs typeface="Times New Roman" panose="02020603050405020304" pitchFamily="18" charset="0"/>
              </a:rPr>
              <a:t>/download/58238</a:t>
            </a:r>
          </a:p>
        </p:txBody>
      </p:sp>
      <p:pic>
        <p:nvPicPr>
          <p:cNvPr id="6" name="Picture 5">
            <a:extLst>
              <a:ext uri="{FF2B5EF4-FFF2-40B4-BE49-F238E27FC236}">
                <a16:creationId xmlns:a16="http://schemas.microsoft.com/office/drawing/2014/main" id="{76812FD0-16DA-AB4C-930B-CE7112ECB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555" y="1627474"/>
            <a:ext cx="3251200" cy="3251200"/>
          </a:xfrm>
          <a:prstGeom prst="rect">
            <a:avLst/>
          </a:prstGeom>
        </p:spPr>
      </p:pic>
    </p:spTree>
    <p:extLst>
      <p:ext uri="{BB962C8B-B14F-4D97-AF65-F5344CB8AC3E}">
        <p14:creationId xmlns:p14="http://schemas.microsoft.com/office/powerpoint/2010/main" val="379729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11711472" cy="5199671"/>
          </a:xfrm>
        </p:spPr>
        <p:txBody>
          <a:bodyPr>
            <a:normAutofit/>
          </a:bodyPr>
          <a:lstStyle/>
          <a:p>
            <a:r>
              <a:rPr lang="en-CA" dirty="0">
                <a:latin typeface="Times New Roman" panose="02020603050405020304" pitchFamily="18" charset="0"/>
                <a:cs typeface="Times New Roman" panose="02020603050405020304" pitchFamily="18" charset="0"/>
              </a:rPr>
              <a:t>Discussed the scope.</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Talked about milestones. </a:t>
            </a:r>
            <a:br>
              <a:rPr lang="en-CA" dirty="0">
                <a:latin typeface="Times New Roman" panose="02020603050405020304" pitchFamily="18" charset="0"/>
                <a:cs typeface="Times New Roman" panose="02020603050405020304" pitchFamily="18" charset="0"/>
              </a:rPr>
            </a:b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Milestone #1 discussed in detail.</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Big data security use case discussed and explained. </a:t>
            </a:r>
          </a:p>
        </p:txBody>
      </p:sp>
    </p:spTree>
    <p:extLst>
      <p:ext uri="{BB962C8B-B14F-4D97-AF65-F5344CB8AC3E}">
        <p14:creationId xmlns:p14="http://schemas.microsoft.com/office/powerpoint/2010/main" val="212211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11711472" cy="5199671"/>
          </a:xfrm>
        </p:spPr>
        <p:txBody>
          <a:bodyPr>
            <a:normAutofit/>
          </a:bodyPr>
          <a:lstStyle/>
          <a:p>
            <a:r>
              <a:rPr lang="en-CA" dirty="0">
                <a:latin typeface="Times New Roman" panose="02020603050405020304" pitchFamily="18" charset="0"/>
                <a:cs typeface="Times New Roman" panose="02020603050405020304" pitchFamily="18" charset="0"/>
              </a:rPr>
              <a:t>At milestone #1, we have understood the importance of Big data security.</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We have understood the importance of protecting CIA by using tools like encryption, UAC etc.</a:t>
            </a:r>
          </a:p>
          <a:p>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Understood the technologies available for protecting Big data from unauthorized and malicious access. These technologies will be implemented during the 3 – phased implementation. </a:t>
            </a: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dirty="0">
                <a:solidFill>
                  <a:srgbClr val="FF00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11711472" cy="5199671"/>
          </a:xfrm>
        </p:spPr>
        <p:txBody>
          <a:bodyPr>
            <a:normAutofit/>
          </a:bodyPr>
          <a:lstStyle/>
          <a:p>
            <a:r>
              <a:rPr lang="en-CA" sz="2000" dirty="0">
                <a:latin typeface="Times New Roman" panose="02020603050405020304" pitchFamily="18" charset="0"/>
                <a:cs typeface="Times New Roman" panose="02020603050405020304" pitchFamily="18" charset="0"/>
              </a:rPr>
              <a:t>Discuss the complete scope of the project</a:t>
            </a:r>
          </a:p>
          <a:p>
            <a:r>
              <a:rPr lang="en-CA" sz="2000" dirty="0">
                <a:latin typeface="Times New Roman" panose="02020603050405020304" pitchFamily="18" charset="0"/>
                <a:cs typeface="Times New Roman" panose="02020603050405020304" pitchFamily="18" charset="0"/>
              </a:rPr>
              <a:t>Set out the flow for Group 2 Capstone Project</a:t>
            </a:r>
          </a:p>
          <a:p>
            <a:r>
              <a:rPr lang="en-CA" sz="2000" dirty="0">
                <a:latin typeface="Times New Roman" panose="02020603050405020304" pitchFamily="18" charset="0"/>
                <a:cs typeface="Times New Roman" panose="02020603050405020304" pitchFamily="18" charset="0"/>
              </a:rPr>
              <a:t>Discuss the First Milestone</a:t>
            </a:r>
          </a:p>
        </p:txBody>
      </p:sp>
    </p:spTree>
    <p:extLst>
      <p:ext uri="{BB962C8B-B14F-4D97-AF65-F5344CB8AC3E}">
        <p14:creationId xmlns:p14="http://schemas.microsoft.com/office/powerpoint/2010/main" val="380450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a:solidFill>
                  <a:srgbClr val="FF0000"/>
                </a:solidFill>
                <a:latin typeface="Times New Roman" panose="02020603050405020304" pitchFamily="18" charset="0"/>
                <a:cs typeface="Times New Roman" panose="02020603050405020304" pitchFamily="18" charset="0"/>
              </a:rPr>
              <a:t>Scope:</a:t>
            </a:r>
            <a:endParaRPr lang="en-CA"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007664A-37DD-4523-8E84-13FBE5B90FEB}"/>
              </a:ext>
            </a:extLst>
          </p:cNvPr>
          <p:cNvGraphicFramePr>
            <a:graphicFrameLocks noGrp="1"/>
          </p:cNvGraphicFramePr>
          <p:nvPr>
            <p:ph idx="1"/>
            <p:extLst>
              <p:ext uri="{D42A27DB-BD31-4B8C-83A1-F6EECF244321}">
                <p14:modId xmlns:p14="http://schemas.microsoft.com/office/powerpoint/2010/main" val="25364128"/>
              </p:ext>
            </p:extLst>
          </p:nvPr>
        </p:nvGraphicFramePr>
        <p:xfrm>
          <a:off x="1553817" y="1175658"/>
          <a:ext cx="7043531" cy="5105133"/>
        </p:xfrm>
        <a:graphic>
          <a:graphicData uri="http://schemas.openxmlformats.org/drawingml/2006/table">
            <a:tbl>
              <a:tblPr firstRow="1" bandRow="1">
                <a:tableStyleId>{5C22544A-7EE6-4342-B048-85BDC9FD1C3A}</a:tableStyleId>
              </a:tblPr>
              <a:tblGrid>
                <a:gridCol w="2205900">
                  <a:extLst>
                    <a:ext uri="{9D8B030D-6E8A-4147-A177-3AD203B41FA5}">
                      <a16:colId xmlns:a16="http://schemas.microsoft.com/office/drawing/2014/main" val="1606761623"/>
                    </a:ext>
                  </a:extLst>
                </a:gridCol>
                <a:gridCol w="4837631">
                  <a:extLst>
                    <a:ext uri="{9D8B030D-6E8A-4147-A177-3AD203B41FA5}">
                      <a16:colId xmlns:a16="http://schemas.microsoft.com/office/drawing/2014/main" val="3234854536"/>
                    </a:ext>
                  </a:extLst>
                </a:gridCol>
              </a:tblGrid>
              <a:tr h="1356093">
                <a:tc>
                  <a:txBody>
                    <a:bodyPr/>
                    <a:lstStyle/>
                    <a:p>
                      <a:pPr algn="ctr"/>
                      <a:r>
                        <a:rPr lang="en-CA" sz="2400" b="1" dirty="0">
                          <a:solidFill>
                            <a:srgbClr val="FF0000"/>
                          </a:solidFill>
                          <a:latin typeface="Times New Roman" panose="02020603050405020304" pitchFamily="18" charset="0"/>
                          <a:cs typeface="Times New Roman" panose="02020603050405020304" pitchFamily="18" charset="0"/>
                        </a:rPr>
                        <a:t>Milestone #1:</a:t>
                      </a:r>
                    </a:p>
                  </a:txBody>
                  <a:tcPr>
                    <a:noFill/>
                  </a:tcPr>
                </a:tc>
                <a:tc>
                  <a:txBody>
                    <a:bodyPr/>
                    <a:lstStyle/>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      Importance of Big Data Security</a:t>
                      </a:r>
                    </a:p>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      Big Data Security Technologies</a:t>
                      </a:r>
                    </a:p>
                  </a:txBody>
                  <a:tcPr>
                    <a:noFill/>
                  </a:tcPr>
                </a:tc>
                <a:extLst>
                  <a:ext uri="{0D108BD9-81ED-4DB2-BD59-A6C34878D82A}">
                    <a16:rowId xmlns:a16="http://schemas.microsoft.com/office/drawing/2014/main" val="2518585182"/>
                  </a:ext>
                </a:extLst>
              </a:tr>
              <a:tr h="1356093">
                <a:tc>
                  <a:txBody>
                    <a:bodyPr/>
                    <a:lstStyle/>
                    <a:p>
                      <a:pPr algn="ctr"/>
                      <a:r>
                        <a:rPr lang="en-CA" sz="2400" b="1" dirty="0">
                          <a:solidFill>
                            <a:srgbClr val="FF0000"/>
                          </a:solidFill>
                          <a:latin typeface="Times New Roman" panose="02020603050405020304" pitchFamily="18" charset="0"/>
                          <a:cs typeface="Times New Roman" panose="02020603050405020304" pitchFamily="18" charset="0"/>
                        </a:rPr>
                        <a:t>Milestone #2:</a:t>
                      </a:r>
                      <a:br>
                        <a:rPr lang="en-CA" sz="2400" b="1" dirty="0">
                          <a:solidFill>
                            <a:srgbClr val="FF0000"/>
                          </a:solidFill>
                          <a:latin typeface="Times New Roman" panose="02020603050405020304" pitchFamily="18" charset="0"/>
                          <a:cs typeface="Times New Roman" panose="02020603050405020304" pitchFamily="18" charset="0"/>
                        </a:rPr>
                      </a:br>
                      <a:endParaRPr lang="en-CA" sz="2400" b="1" dirty="0">
                        <a:solidFill>
                          <a:srgbClr val="FF0000"/>
                        </a:solidFill>
                        <a:latin typeface="Times New Roman" panose="02020603050405020304" pitchFamily="18" charset="0"/>
                        <a:cs typeface="Times New Roman" panose="02020603050405020304" pitchFamily="18" charset="0"/>
                      </a:endParaRP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r>
                        <a:rPr lang="en-CA" sz="2400" b="1" dirty="0">
                          <a:solidFill>
                            <a:srgbClr val="FF0000"/>
                          </a:solidFill>
                          <a:latin typeface="Times New Roman" panose="02020603050405020304" pitchFamily="18" charset="0"/>
                          <a:cs typeface="Times New Roman" panose="02020603050405020304" pitchFamily="18" charset="0"/>
                        </a:rPr>
                        <a:t>Milestone #3:</a:t>
                      </a: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r>
                        <a:rPr lang="en-CA" sz="2400" b="1" dirty="0">
                          <a:solidFill>
                            <a:srgbClr val="FF0000"/>
                          </a:solidFill>
                          <a:latin typeface="Times New Roman" panose="02020603050405020304" pitchFamily="18" charset="0"/>
                          <a:cs typeface="Times New Roman" panose="02020603050405020304" pitchFamily="18" charset="0"/>
                        </a:rPr>
                        <a:t>Milestone #4:</a:t>
                      </a: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endParaRPr lang="en-CA" sz="2400" b="1" dirty="0">
                        <a:solidFill>
                          <a:srgbClr val="FF0000"/>
                        </a:solidFill>
                        <a:latin typeface="Times New Roman" panose="02020603050405020304" pitchFamily="18" charset="0"/>
                        <a:cs typeface="Times New Roman" panose="02020603050405020304" pitchFamily="18" charset="0"/>
                      </a:endParaRPr>
                    </a:p>
                  </a:txBody>
                  <a:tcPr>
                    <a:noFill/>
                  </a:tcPr>
                </a:tc>
                <a:tc>
                  <a:txBody>
                    <a:bodyPr/>
                    <a:lstStyle/>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      Big Data Security Risk</a:t>
                      </a: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       Big Data Security Use Cases</a:t>
                      </a: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       Big Data Security Issues</a:t>
                      </a: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mj-lt"/>
                        <a:buNone/>
                      </a:pPr>
                      <a:endParaRPr lang="en-US" b="1" dirty="0">
                        <a:solidFill>
                          <a:schemeClr val="tx1"/>
                        </a:solidFill>
                        <a:latin typeface="Times New Roman" panose="02020603050405020304" pitchFamily="18" charset="0"/>
                        <a:cs typeface="Times New Roman" panose="02020603050405020304" pitchFamily="18" charset="0"/>
                      </a:endParaRPr>
                    </a:p>
                    <a:p>
                      <a:pPr marL="1257300" lvl="2" indent="-342900">
                        <a:buFont typeface="+mj-lt"/>
                        <a:buAutoNum type="alphaLcParenR"/>
                      </a:pPr>
                      <a:endParaRPr lang="en-CA"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02017742"/>
                  </a:ext>
                </a:extLst>
              </a:tr>
            </a:tbl>
          </a:graphicData>
        </a:graphic>
      </p:graphicFrame>
    </p:spTree>
    <p:extLst>
      <p:ext uri="{BB962C8B-B14F-4D97-AF65-F5344CB8AC3E}">
        <p14:creationId xmlns:p14="http://schemas.microsoft.com/office/powerpoint/2010/main" val="316047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CA" sz="3600">
                <a:solidFill>
                  <a:srgbClr val="FF0000"/>
                </a:solidFill>
                <a:latin typeface="Times New Roman" panose="02020603050405020304" pitchFamily="18" charset="0"/>
                <a:cs typeface="Times New Roman" panose="02020603050405020304" pitchFamily="18" charset="0"/>
              </a:rPr>
              <a:t>Scope:</a:t>
            </a:r>
            <a:endParaRPr lang="en-CA" sz="3600" dirty="0">
              <a:solidFill>
                <a:srgbClr val="FF0000"/>
              </a:solidFill>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007664A-37DD-4523-8E84-13FBE5B90FEB}"/>
              </a:ext>
            </a:extLst>
          </p:cNvPr>
          <p:cNvGraphicFramePr>
            <a:graphicFrameLocks noGrp="1"/>
          </p:cNvGraphicFramePr>
          <p:nvPr>
            <p:ph idx="1"/>
            <p:extLst>
              <p:ext uri="{D42A27DB-BD31-4B8C-83A1-F6EECF244321}">
                <p14:modId xmlns:p14="http://schemas.microsoft.com/office/powerpoint/2010/main" val="2554003354"/>
              </p:ext>
            </p:extLst>
          </p:nvPr>
        </p:nvGraphicFramePr>
        <p:xfrm>
          <a:off x="1196008" y="1175658"/>
          <a:ext cx="8703366" cy="3986546"/>
        </p:xfrm>
        <a:graphic>
          <a:graphicData uri="http://schemas.openxmlformats.org/drawingml/2006/table">
            <a:tbl>
              <a:tblPr firstRow="1" bandRow="1">
                <a:tableStyleId>{5C22544A-7EE6-4342-B048-85BDC9FD1C3A}</a:tableStyleId>
              </a:tblPr>
              <a:tblGrid>
                <a:gridCol w="2725729">
                  <a:extLst>
                    <a:ext uri="{9D8B030D-6E8A-4147-A177-3AD203B41FA5}">
                      <a16:colId xmlns:a16="http://schemas.microsoft.com/office/drawing/2014/main" val="1606761623"/>
                    </a:ext>
                  </a:extLst>
                </a:gridCol>
                <a:gridCol w="5977637">
                  <a:extLst>
                    <a:ext uri="{9D8B030D-6E8A-4147-A177-3AD203B41FA5}">
                      <a16:colId xmlns:a16="http://schemas.microsoft.com/office/drawing/2014/main" val="3234854536"/>
                    </a:ext>
                  </a:extLst>
                </a:gridCol>
              </a:tblGrid>
              <a:tr h="1110342">
                <a:tc>
                  <a:txBody>
                    <a:bodyPr/>
                    <a:lstStyle/>
                    <a:p>
                      <a:pPr algn="ctr"/>
                      <a:r>
                        <a:rPr lang="en-CA" sz="2400" b="1" dirty="0">
                          <a:solidFill>
                            <a:srgbClr val="FF0000"/>
                          </a:solidFill>
                          <a:latin typeface="Times New Roman" panose="02020603050405020304" pitchFamily="18" charset="0"/>
                          <a:cs typeface="Times New Roman" panose="02020603050405020304" pitchFamily="18" charset="0"/>
                        </a:rPr>
                        <a:t>Milestone #5:</a:t>
                      </a:r>
                    </a:p>
                  </a:txBody>
                  <a:tcPr>
                    <a:noFill/>
                  </a:tcPr>
                </a:tc>
                <a:tc>
                  <a:txBody>
                    <a:bodyPr/>
                    <a:lstStyle/>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Regulation and Policy</a:t>
                      </a:r>
                    </a:p>
                  </a:txBody>
                  <a:tcPr>
                    <a:noFill/>
                  </a:tcPr>
                </a:tc>
                <a:extLst>
                  <a:ext uri="{0D108BD9-81ED-4DB2-BD59-A6C34878D82A}">
                    <a16:rowId xmlns:a16="http://schemas.microsoft.com/office/drawing/2014/main" val="2518585182"/>
                  </a:ext>
                </a:extLst>
              </a:tr>
              <a:tr h="955964">
                <a:tc>
                  <a:txBody>
                    <a:bodyPr/>
                    <a:lstStyle/>
                    <a:p>
                      <a:pPr algn="ctr"/>
                      <a:r>
                        <a:rPr lang="en-CA" sz="2400" b="1" dirty="0">
                          <a:solidFill>
                            <a:srgbClr val="FF0000"/>
                          </a:solidFill>
                          <a:latin typeface="Times New Roman" panose="02020603050405020304" pitchFamily="18" charset="0"/>
                          <a:cs typeface="Times New Roman" panose="02020603050405020304" pitchFamily="18" charset="0"/>
                        </a:rPr>
                        <a:t>Milestone #6:</a:t>
                      </a:r>
                    </a:p>
                  </a:txBody>
                  <a:tcPr>
                    <a:noFill/>
                  </a:tcPr>
                </a:tc>
                <a:tc>
                  <a:txBody>
                    <a:bodyPr/>
                    <a:lstStyle/>
                    <a:p>
                      <a:pPr marL="0" indent="0">
                        <a:buFont typeface="+mj-lt"/>
                        <a:buNone/>
                      </a:pPr>
                      <a:r>
                        <a:rPr lang="en-US" b="1" dirty="0">
                          <a:solidFill>
                            <a:schemeClr val="tx1"/>
                          </a:solidFill>
                          <a:latin typeface="Times New Roman" panose="02020603050405020304" pitchFamily="18" charset="0"/>
                          <a:cs typeface="Times New Roman" panose="02020603050405020304" pitchFamily="18" charset="0"/>
                        </a:rPr>
                        <a:t>Implementation Part 1</a:t>
                      </a:r>
                    </a:p>
                  </a:txBody>
                  <a:tcPr>
                    <a:noFill/>
                  </a:tcPr>
                </a:tc>
                <a:extLst>
                  <a:ext uri="{0D108BD9-81ED-4DB2-BD59-A6C34878D82A}">
                    <a16:rowId xmlns:a16="http://schemas.microsoft.com/office/drawing/2014/main" val="202017742"/>
                  </a:ext>
                </a:extLst>
              </a:tr>
              <a:tr h="13560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1" dirty="0">
                          <a:solidFill>
                            <a:srgbClr val="FF0000"/>
                          </a:solidFill>
                          <a:latin typeface="Times New Roman" panose="02020603050405020304" pitchFamily="18" charset="0"/>
                          <a:cs typeface="Times New Roman" panose="02020603050405020304" pitchFamily="18" charset="0"/>
                        </a:rPr>
                        <a:t>Milestone #7:</a:t>
                      </a: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1" dirty="0">
                          <a:solidFill>
                            <a:srgbClr val="FF0000"/>
                          </a:solidFill>
                          <a:latin typeface="Times New Roman" panose="02020603050405020304" pitchFamily="18" charset="0"/>
                          <a:cs typeface="Times New Roman" panose="02020603050405020304" pitchFamily="18" charset="0"/>
                        </a:rPr>
                        <a:t>Milestone #8:</a:t>
                      </a:r>
                    </a:p>
                    <a:p>
                      <a:pPr algn="ctr"/>
                      <a:endParaRPr lang="en-CA" sz="2400" b="1" dirty="0">
                        <a:solidFill>
                          <a:srgbClr val="FF0000"/>
                        </a:solidFill>
                        <a:latin typeface="Times New Roman" panose="02020603050405020304" pitchFamily="18" charset="0"/>
                        <a:cs typeface="Times New Roman" panose="02020603050405020304" pitchFamily="18" charset="0"/>
                      </a:endParaRPr>
                    </a:p>
                    <a:p>
                      <a:pPr algn="ctr"/>
                      <a:endParaRPr lang="en-CA" sz="2400" b="1" dirty="0">
                        <a:solidFill>
                          <a:srgbClr val="FF0000"/>
                        </a:solidFill>
                        <a:latin typeface="Times New Roman" panose="02020603050405020304" pitchFamily="18" charset="0"/>
                        <a:cs typeface="Times New Roman" panose="02020603050405020304" pitchFamily="18" charset="0"/>
                      </a:endParaRPr>
                    </a:p>
                  </a:txBody>
                  <a:tcPr>
                    <a:noFill/>
                  </a:tcPr>
                </a:tc>
                <a:tc>
                  <a:txBody>
                    <a:bodyPr/>
                    <a:lstStyle/>
                    <a:p>
                      <a:pPr marL="0" lvl="0" indent="0">
                        <a:buFont typeface="+mj-lt"/>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Implementation Part 2</a:t>
                      </a:r>
                    </a:p>
                    <a:p>
                      <a:pPr marL="0" lvl="0" indent="0">
                        <a:buFont typeface="+mj-lt"/>
                        <a:buNone/>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p>
                      <a:pPr marL="0" lvl="0" indent="0">
                        <a:buFont typeface="+mj-lt"/>
                        <a:buNone/>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p>
                      <a:pPr marL="0" lvl="0" indent="0">
                        <a:buFont typeface="+mj-lt"/>
                        <a:buNone/>
                      </a:pPr>
                      <a:r>
                        <a:rPr lang="en-US" sz="1800" b="1" kern="1200" dirty="0">
                          <a:solidFill>
                            <a:schemeClr val="tx1"/>
                          </a:solidFill>
                          <a:latin typeface="Times New Roman" panose="02020603050405020304" pitchFamily="18" charset="0"/>
                          <a:ea typeface="+mn-ea"/>
                          <a:cs typeface="Times New Roman" panose="02020603050405020304" pitchFamily="18" charset="0"/>
                        </a:rPr>
                        <a:t>Implementation Part 3</a:t>
                      </a:r>
                    </a:p>
                  </a:txBody>
                  <a:tcPr>
                    <a:noFill/>
                  </a:tcPr>
                </a:tc>
                <a:extLst>
                  <a:ext uri="{0D108BD9-81ED-4DB2-BD59-A6C34878D82A}">
                    <a16:rowId xmlns:a16="http://schemas.microsoft.com/office/drawing/2014/main" val="1234048928"/>
                  </a:ext>
                </a:extLst>
              </a:tr>
            </a:tbl>
          </a:graphicData>
        </a:graphic>
      </p:graphicFrame>
    </p:spTree>
    <p:extLst>
      <p:ext uri="{BB962C8B-B14F-4D97-AF65-F5344CB8AC3E}">
        <p14:creationId xmlns:p14="http://schemas.microsoft.com/office/powerpoint/2010/main" val="51842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a:t>
            </a:r>
            <a:r>
              <a:rPr lang="en-CA" sz="3600" dirty="0">
                <a:solidFill>
                  <a:srgbClr val="FF0000"/>
                </a:solidFill>
                <a:latin typeface="Times New Roman" panose="02020603050405020304" pitchFamily="18" charset="0"/>
                <a:cs typeface="Times New Roman" panose="02020603050405020304" pitchFamily="18" charset="0"/>
              </a:rPr>
              <a:t>mportance of Big Data Security</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382013" y="1658329"/>
            <a:ext cx="6757768" cy="5199671"/>
          </a:xfrm>
        </p:spPr>
        <p:txBody>
          <a:bodyPr>
            <a:normAutofit/>
          </a:bodyPr>
          <a:lstStyle/>
          <a:p>
            <a:pPr fontAlgn="t"/>
            <a:r>
              <a:rPr lang="en-US" dirty="0"/>
              <a:t>Prevents Data Breaches</a:t>
            </a:r>
          </a:p>
          <a:p>
            <a:pPr marL="0" indent="0" fontAlgn="t">
              <a:buNone/>
            </a:pPr>
            <a:endParaRPr lang="en-US" sz="1400" dirty="0"/>
          </a:p>
          <a:p>
            <a:pPr fontAlgn="t"/>
            <a:r>
              <a:rPr lang="en-US" dirty="0"/>
              <a:t>Prevents Financial Loss to the Company</a:t>
            </a:r>
          </a:p>
          <a:p>
            <a:pPr marL="0" indent="0" fontAlgn="t">
              <a:buNone/>
            </a:pPr>
            <a:endParaRPr lang="en-US" sz="1400" dirty="0"/>
          </a:p>
          <a:p>
            <a:pPr fontAlgn="t"/>
            <a:r>
              <a:rPr lang="en-US" dirty="0"/>
              <a:t>Safeguards Company’s Reputation</a:t>
            </a:r>
          </a:p>
          <a:p>
            <a:pPr marL="0" indent="0" fontAlgn="t">
              <a:buNone/>
            </a:pPr>
            <a:endParaRPr lang="en-US" sz="1400" dirty="0"/>
          </a:p>
          <a:p>
            <a:pPr fontAlgn="t"/>
            <a:r>
              <a:rPr lang="en-US" dirty="0"/>
              <a:t>Maintains integrity and accuracy of data</a:t>
            </a:r>
          </a:p>
          <a:p>
            <a:pPr marL="0" indent="0" fontAlgn="t">
              <a:buNone/>
            </a:pPr>
            <a:endParaRPr lang="en-US" sz="1400" dirty="0"/>
          </a:p>
          <a:p>
            <a:pPr fontAlgn="t"/>
            <a:r>
              <a:rPr lang="en-US" dirty="0"/>
              <a:t>Safeguards customers’ privacy</a:t>
            </a:r>
            <a:endParaRPr lang="en-IN" dirty="0"/>
          </a:p>
        </p:txBody>
      </p:sp>
    </p:spTree>
    <p:extLst>
      <p:ext uri="{BB962C8B-B14F-4D97-AF65-F5344CB8AC3E}">
        <p14:creationId xmlns:p14="http://schemas.microsoft.com/office/powerpoint/2010/main" val="414686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I</a:t>
            </a:r>
            <a:r>
              <a:rPr lang="en-CA" sz="3600" dirty="0">
                <a:solidFill>
                  <a:srgbClr val="FF0000"/>
                </a:solidFill>
                <a:latin typeface="Times New Roman" panose="02020603050405020304" pitchFamily="18" charset="0"/>
                <a:cs typeface="Times New Roman" panose="02020603050405020304" pitchFamily="18" charset="0"/>
              </a:rPr>
              <a:t>mportance of Big Data Security</a:t>
            </a: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382012" y="1658329"/>
            <a:ext cx="9106372" cy="5199671"/>
          </a:xfrm>
        </p:spPr>
        <p:txBody>
          <a:bodyPr>
            <a:normAutofit/>
          </a:bodyPr>
          <a:lstStyle/>
          <a:p>
            <a:pPr fontAlgn="t"/>
            <a:r>
              <a:rPr lang="en-US" dirty="0"/>
              <a:t>Ensures tamper-proof nature of data to avoid manipulated results.</a:t>
            </a:r>
            <a:endParaRPr lang="en-US" sz="1400" dirty="0"/>
          </a:p>
          <a:p>
            <a:pPr marL="0" indent="0" fontAlgn="t">
              <a:buNone/>
            </a:pPr>
            <a:endParaRPr lang="en-US" sz="1400" dirty="0"/>
          </a:p>
          <a:p>
            <a:pPr marL="0" indent="0" fontAlgn="t">
              <a:buNone/>
            </a:pPr>
            <a:endParaRPr lang="en-US" sz="1400" dirty="0"/>
          </a:p>
          <a:p>
            <a:pPr fontAlgn="t"/>
            <a:r>
              <a:rPr lang="en-US" dirty="0"/>
              <a:t>PII needs to safeguarded since data is sourced publicly.</a:t>
            </a:r>
          </a:p>
          <a:p>
            <a:pPr marL="0" indent="0" fontAlgn="t">
              <a:buNone/>
            </a:pPr>
            <a:endParaRPr lang="en-US" sz="1400" dirty="0"/>
          </a:p>
          <a:p>
            <a:pPr marL="0" indent="0" fontAlgn="t">
              <a:buNone/>
            </a:pPr>
            <a:endParaRPr lang="en-US" sz="1400" dirty="0"/>
          </a:p>
        </p:txBody>
      </p:sp>
    </p:spTree>
    <p:extLst>
      <p:ext uri="{BB962C8B-B14F-4D97-AF65-F5344CB8AC3E}">
        <p14:creationId xmlns:p14="http://schemas.microsoft.com/office/powerpoint/2010/main" val="171476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Big Data Security Technologies</a:t>
            </a:r>
            <a:endParaRPr lang="en-CA" sz="5400" dirty="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476039-8341-4894-93BA-170121C7B3C5}"/>
              </a:ext>
            </a:extLst>
          </p:cNvPr>
          <p:cNvSpPr txBox="1"/>
          <p:nvPr/>
        </p:nvSpPr>
        <p:spPr>
          <a:xfrm>
            <a:off x="7064830" y="5187432"/>
            <a:ext cx="4468081" cy="307777"/>
          </a:xfrm>
          <a:prstGeom prst="rect">
            <a:avLst/>
          </a:prstGeom>
          <a:noFill/>
        </p:spPr>
        <p:txBody>
          <a:bodyPr wrap="square">
            <a:spAutoFit/>
          </a:bodyPr>
          <a:lstStyle/>
          <a:p>
            <a:r>
              <a:rPr lang="en-CA" sz="1400" dirty="0">
                <a:latin typeface="Times New Roman" panose="02020603050405020304" pitchFamily="18" charset="0"/>
                <a:cs typeface="Times New Roman" panose="02020603050405020304" pitchFamily="18" charset="0"/>
              </a:rPr>
              <a:t>https://</a:t>
            </a:r>
            <a:r>
              <a:rPr lang="en-CA" sz="1400" dirty="0" err="1">
                <a:latin typeface="Times New Roman" panose="02020603050405020304" pitchFamily="18" charset="0"/>
                <a:cs typeface="Times New Roman" panose="02020603050405020304" pitchFamily="18" charset="0"/>
              </a:rPr>
              <a:t>techvidvan.com</a:t>
            </a:r>
            <a:r>
              <a:rPr lang="en-CA" sz="1400" dirty="0">
                <a:latin typeface="Times New Roman" panose="02020603050405020304" pitchFamily="18" charset="0"/>
                <a:cs typeface="Times New Roman" panose="02020603050405020304" pitchFamily="18" charset="0"/>
              </a:rPr>
              <a:t>/tutorials/big-data-security/</a:t>
            </a:r>
          </a:p>
        </p:txBody>
      </p:sp>
      <p:pic>
        <p:nvPicPr>
          <p:cNvPr id="5" name="Picture 4">
            <a:extLst>
              <a:ext uri="{FF2B5EF4-FFF2-40B4-BE49-F238E27FC236}">
                <a16:creationId xmlns:a16="http://schemas.microsoft.com/office/drawing/2014/main" id="{D03D003E-95CB-014C-BC05-830E20FC9297}"/>
              </a:ext>
            </a:extLst>
          </p:cNvPr>
          <p:cNvPicPr>
            <a:picLocks noChangeAspect="1"/>
          </p:cNvPicPr>
          <p:nvPr/>
        </p:nvPicPr>
        <p:blipFill rotWithShape="1">
          <a:blip r:embed="rId3">
            <a:extLst>
              <a:ext uri="{28A0092B-C50C-407E-A947-70E740481C1C}">
                <a14:useLocalDpi xmlns:a14="http://schemas.microsoft.com/office/drawing/2010/main" val="0"/>
              </a:ext>
            </a:extLst>
          </a:blip>
          <a:srcRect t="14696"/>
          <a:stretch/>
        </p:blipFill>
        <p:spPr>
          <a:xfrm>
            <a:off x="5752550" y="1864891"/>
            <a:ext cx="6171971" cy="3128217"/>
          </a:xfrm>
          <a:prstGeom prst="rect">
            <a:avLst/>
          </a:prstGeom>
        </p:spPr>
      </p:pic>
      <p:sp>
        <p:nvSpPr>
          <p:cNvPr id="10" name="TextBox 9">
            <a:extLst>
              <a:ext uri="{FF2B5EF4-FFF2-40B4-BE49-F238E27FC236}">
                <a16:creationId xmlns:a16="http://schemas.microsoft.com/office/drawing/2014/main" id="{BAA04F8B-DA9F-8249-ABA3-F8CBAD8AD65F}"/>
              </a:ext>
            </a:extLst>
          </p:cNvPr>
          <p:cNvSpPr txBox="1"/>
          <p:nvPr/>
        </p:nvSpPr>
        <p:spPr>
          <a:xfrm>
            <a:off x="213048" y="2171221"/>
            <a:ext cx="5752550" cy="3170099"/>
          </a:xfrm>
          <a:prstGeom prst="rect">
            <a:avLst/>
          </a:prstGeom>
          <a:noFill/>
        </p:spPr>
        <p:txBody>
          <a:bodyPr wrap="square" rtlCol="0">
            <a:spAutoFit/>
          </a:bodyPr>
          <a:lstStyle/>
          <a:p>
            <a:pPr marL="342900" indent="-342900">
              <a:buAutoNum type="arabicParenR"/>
            </a:pPr>
            <a:r>
              <a:rPr lang="en-US" sz="2000" b="1" dirty="0"/>
              <a:t>Encryption</a:t>
            </a:r>
            <a:r>
              <a:rPr lang="en-US" sz="2000" dirty="0"/>
              <a:t> – Tools like TDE to protect confidentiality</a:t>
            </a:r>
          </a:p>
          <a:p>
            <a:pPr marL="342900" indent="-342900">
              <a:buAutoNum type="arabicParenR"/>
            </a:pPr>
            <a:endParaRPr lang="en-US" sz="2000" dirty="0"/>
          </a:p>
          <a:p>
            <a:pPr marL="342900" indent="-342900">
              <a:buAutoNum type="arabicParenR"/>
            </a:pPr>
            <a:r>
              <a:rPr lang="en-US" sz="2000" b="1" dirty="0"/>
              <a:t>UAC</a:t>
            </a:r>
            <a:r>
              <a:rPr lang="en-US" sz="2000" dirty="0"/>
              <a:t> – Prevent unauthorized access.</a:t>
            </a:r>
          </a:p>
          <a:p>
            <a:pPr marL="342900" indent="-342900">
              <a:buAutoNum type="arabicParenR"/>
            </a:pPr>
            <a:endParaRPr lang="en-US" sz="2000" dirty="0"/>
          </a:p>
          <a:p>
            <a:pPr marL="342900" indent="-342900">
              <a:buAutoNum type="arabicParenR"/>
            </a:pPr>
            <a:r>
              <a:rPr lang="en-US" sz="2000" b="1" dirty="0"/>
              <a:t>Physical Security </a:t>
            </a:r>
            <a:r>
              <a:rPr lang="en-US" sz="2000" dirty="0"/>
              <a:t>– Protect integrity and availability.</a:t>
            </a:r>
          </a:p>
          <a:p>
            <a:pPr marL="342900" indent="-342900">
              <a:buAutoNum type="arabicParenR"/>
            </a:pPr>
            <a:endParaRPr lang="en-US" sz="2000" dirty="0"/>
          </a:p>
          <a:p>
            <a:pPr marL="342900" indent="-342900">
              <a:buAutoNum type="arabicParenR"/>
            </a:pPr>
            <a:r>
              <a:rPr lang="en-US" sz="2000" b="1" dirty="0"/>
              <a:t>CKM</a:t>
            </a:r>
            <a:r>
              <a:rPr lang="en-US" sz="2000" dirty="0"/>
              <a:t> – Streamline access tokens that can be revoked centrally.</a:t>
            </a:r>
          </a:p>
        </p:txBody>
      </p:sp>
    </p:spTree>
    <p:extLst>
      <p:ext uri="{BB962C8B-B14F-4D97-AF65-F5344CB8AC3E}">
        <p14:creationId xmlns:p14="http://schemas.microsoft.com/office/powerpoint/2010/main" val="175431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Big Data Security Technologies</a:t>
            </a:r>
            <a:endParaRPr lang="en-CA" sz="54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757768" cy="5199671"/>
          </a:xfrm>
        </p:spPr>
        <p:txBody>
          <a:bodyPr>
            <a:normAutofit/>
          </a:bodyPr>
          <a:lstStyle/>
          <a:p>
            <a:pPr marL="514350" indent="-514350" fontAlgn="t">
              <a:buAutoNum type="alphaLcParenR"/>
            </a:pPr>
            <a:r>
              <a:rPr lang="en-US" dirty="0"/>
              <a:t>Encryption</a:t>
            </a:r>
          </a:p>
          <a:p>
            <a:pPr marL="514350" indent="-514350" fontAlgn="t">
              <a:buAutoNum type="alphaLcParenR"/>
            </a:pPr>
            <a:endParaRPr lang="en-US" dirty="0"/>
          </a:p>
          <a:p>
            <a:pPr fontAlgn="t"/>
            <a:r>
              <a:rPr lang="en-US" dirty="0"/>
              <a:t>Need to secure massive amount of data</a:t>
            </a:r>
          </a:p>
          <a:p>
            <a:pPr fontAlgn="t"/>
            <a:endParaRPr lang="en-US" dirty="0"/>
          </a:p>
          <a:p>
            <a:pPr fontAlgn="t"/>
            <a:r>
              <a:rPr lang="en-US" dirty="0"/>
              <a:t>Can be applied to RDBMS or HDFS</a:t>
            </a:r>
          </a:p>
          <a:p>
            <a:pPr fontAlgn="t"/>
            <a:endParaRPr lang="en-US" dirty="0"/>
          </a:p>
          <a:p>
            <a:pPr fontAlgn="t"/>
            <a:r>
              <a:rPr lang="en-US" dirty="0"/>
              <a:t>Different analytic toolsets used to format the data</a:t>
            </a:r>
            <a:endParaRPr lang="en-IN" dirty="0"/>
          </a:p>
        </p:txBody>
      </p:sp>
      <p:sp>
        <p:nvSpPr>
          <p:cNvPr id="7" name="TextBox 6">
            <a:extLst>
              <a:ext uri="{FF2B5EF4-FFF2-40B4-BE49-F238E27FC236}">
                <a16:creationId xmlns:a16="http://schemas.microsoft.com/office/drawing/2014/main" id="{28476039-8341-4894-93BA-170121C7B3C5}"/>
              </a:ext>
            </a:extLst>
          </p:cNvPr>
          <p:cNvSpPr txBox="1"/>
          <p:nvPr/>
        </p:nvSpPr>
        <p:spPr>
          <a:xfrm>
            <a:off x="7510871" y="4878674"/>
            <a:ext cx="4468081" cy="523220"/>
          </a:xfrm>
          <a:prstGeom prst="rect">
            <a:avLst/>
          </a:prstGeom>
          <a:noFill/>
        </p:spPr>
        <p:txBody>
          <a:bodyPr wrap="square">
            <a:spAutoFit/>
          </a:bodyPr>
          <a:lstStyle/>
          <a:p>
            <a:r>
              <a:rPr lang="en-CA" sz="1400" dirty="0">
                <a:latin typeface="Times New Roman" panose="02020603050405020304" pitchFamily="18" charset="0"/>
                <a:cs typeface="Times New Roman" panose="02020603050405020304" pitchFamily="18" charset="0"/>
              </a:rPr>
              <a:t>https://</a:t>
            </a:r>
            <a:r>
              <a:rPr lang="en-CA" sz="1400" dirty="0" err="1">
                <a:latin typeface="Times New Roman" panose="02020603050405020304" pitchFamily="18" charset="0"/>
                <a:cs typeface="Times New Roman" panose="02020603050405020304" pitchFamily="18" charset="0"/>
              </a:rPr>
              <a:t>www.vexels.com</a:t>
            </a:r>
            <a:r>
              <a:rPr lang="en-CA" sz="1400" dirty="0">
                <a:latin typeface="Times New Roman" panose="02020603050405020304" pitchFamily="18" charset="0"/>
                <a:cs typeface="Times New Roman" panose="02020603050405020304" pitchFamily="18" charset="0"/>
              </a:rPr>
              <a:t>/</a:t>
            </a:r>
            <a:r>
              <a:rPr lang="en-CA" sz="1400" dirty="0" err="1">
                <a:latin typeface="Times New Roman" panose="02020603050405020304" pitchFamily="18" charset="0"/>
                <a:cs typeface="Times New Roman" panose="02020603050405020304" pitchFamily="18" charset="0"/>
              </a:rPr>
              <a:t>png-svg</a:t>
            </a:r>
            <a:r>
              <a:rPr lang="en-CA" sz="1400" dirty="0">
                <a:latin typeface="Times New Roman" panose="02020603050405020304" pitchFamily="18" charset="0"/>
                <a:cs typeface="Times New Roman" panose="02020603050405020304" pitchFamily="18" charset="0"/>
              </a:rPr>
              <a:t>/preview/131264/lock-circle-icon-3</a:t>
            </a:r>
          </a:p>
        </p:txBody>
      </p:sp>
      <p:pic>
        <p:nvPicPr>
          <p:cNvPr id="9" name="Picture 8">
            <a:extLst>
              <a:ext uri="{FF2B5EF4-FFF2-40B4-BE49-F238E27FC236}">
                <a16:creationId xmlns:a16="http://schemas.microsoft.com/office/drawing/2014/main" id="{361C5837-FEBB-2844-88CE-280E6903D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008" y="1401566"/>
            <a:ext cx="3251200" cy="3251200"/>
          </a:xfrm>
          <a:prstGeom prst="rect">
            <a:avLst/>
          </a:prstGeom>
        </p:spPr>
      </p:pic>
    </p:spTree>
    <p:extLst>
      <p:ext uri="{BB962C8B-B14F-4D97-AF65-F5344CB8AC3E}">
        <p14:creationId xmlns:p14="http://schemas.microsoft.com/office/powerpoint/2010/main" val="307419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FC74-4DB7-4FAD-AE61-E2B7C8575441}"/>
              </a:ext>
            </a:extLst>
          </p:cNvPr>
          <p:cNvSpPr>
            <a:spLocks noGrp="1"/>
          </p:cNvSpPr>
          <p:nvPr>
            <p:ph type="title"/>
          </p:nvPr>
        </p:nvSpPr>
        <p:spPr>
          <a:xfrm>
            <a:off x="213048" y="178514"/>
            <a:ext cx="11711473" cy="997144"/>
          </a:xfrm>
        </p:spPr>
        <p:txBody>
          <a:bodyPr>
            <a:normAutofit/>
          </a:bodyPr>
          <a:lstStyle/>
          <a:p>
            <a:r>
              <a:rPr lang="en-US" sz="3600" dirty="0">
                <a:solidFill>
                  <a:srgbClr val="FF0000"/>
                </a:solidFill>
                <a:latin typeface="Times New Roman" panose="02020603050405020304" pitchFamily="18" charset="0"/>
                <a:cs typeface="Times New Roman" panose="02020603050405020304" pitchFamily="18" charset="0"/>
              </a:rPr>
              <a:t>Big Data Security Technologies</a:t>
            </a:r>
            <a:endParaRPr lang="en-CA"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B1CD93-D732-4BA2-8421-E72F4CDEFFE4}"/>
              </a:ext>
            </a:extLst>
          </p:cNvPr>
          <p:cNvSpPr>
            <a:spLocks noGrp="1"/>
          </p:cNvSpPr>
          <p:nvPr>
            <p:ph idx="1"/>
          </p:nvPr>
        </p:nvSpPr>
        <p:spPr>
          <a:xfrm>
            <a:off x="213048" y="1418842"/>
            <a:ext cx="6049529" cy="5199671"/>
          </a:xfrm>
        </p:spPr>
        <p:txBody>
          <a:bodyPr>
            <a:normAutofit/>
          </a:bodyPr>
          <a:lstStyle/>
          <a:p>
            <a:pPr marL="0" indent="0" fontAlgn="t">
              <a:buNone/>
            </a:pPr>
            <a:r>
              <a:rPr lang="en-US" dirty="0"/>
              <a:t>b) User Access Control</a:t>
            </a:r>
          </a:p>
          <a:p>
            <a:pPr marL="0" indent="0" fontAlgn="t">
              <a:buNone/>
            </a:pPr>
            <a:endParaRPr lang="en-US" dirty="0"/>
          </a:p>
          <a:p>
            <a:pPr fontAlgn="t"/>
            <a:r>
              <a:rPr lang="en-US" dirty="0"/>
              <a:t>Most basic tool with utmost importance</a:t>
            </a:r>
          </a:p>
          <a:p>
            <a:pPr fontAlgn="t"/>
            <a:endParaRPr lang="en-US" dirty="0"/>
          </a:p>
          <a:p>
            <a:pPr fontAlgn="t"/>
            <a:r>
              <a:rPr lang="en-US" dirty="0"/>
              <a:t>Automated UAC needed</a:t>
            </a:r>
          </a:p>
          <a:p>
            <a:pPr marL="0" indent="0" fontAlgn="t">
              <a:buNone/>
            </a:pPr>
            <a:endParaRPr lang="en-US" dirty="0"/>
          </a:p>
          <a:p>
            <a:pPr fontAlgn="t"/>
            <a:r>
              <a:rPr lang="en-US" dirty="0"/>
              <a:t>Protects big data from inside attack</a:t>
            </a:r>
            <a:endParaRPr lang="en-IN" dirty="0"/>
          </a:p>
        </p:txBody>
      </p:sp>
      <p:sp>
        <p:nvSpPr>
          <p:cNvPr id="7" name="TextBox 6">
            <a:extLst>
              <a:ext uri="{FF2B5EF4-FFF2-40B4-BE49-F238E27FC236}">
                <a16:creationId xmlns:a16="http://schemas.microsoft.com/office/drawing/2014/main" id="{28476039-8341-4894-93BA-170121C7B3C5}"/>
              </a:ext>
            </a:extLst>
          </p:cNvPr>
          <p:cNvSpPr txBox="1"/>
          <p:nvPr/>
        </p:nvSpPr>
        <p:spPr>
          <a:xfrm>
            <a:off x="7510871" y="4878674"/>
            <a:ext cx="4468081" cy="523220"/>
          </a:xfrm>
          <a:prstGeom prst="rect">
            <a:avLst/>
          </a:prstGeom>
          <a:noFill/>
        </p:spPr>
        <p:txBody>
          <a:bodyPr wrap="square">
            <a:spAutoFit/>
          </a:bodyPr>
          <a:lstStyle/>
          <a:p>
            <a:r>
              <a:rPr lang="en-CA" sz="1400" dirty="0">
                <a:latin typeface="Times New Roman" panose="02020603050405020304" pitchFamily="18" charset="0"/>
                <a:cs typeface="Times New Roman" panose="02020603050405020304" pitchFamily="18" charset="0"/>
              </a:rPr>
              <a:t>https://</a:t>
            </a:r>
            <a:r>
              <a:rPr lang="en-CA" sz="1400" dirty="0" err="1">
                <a:latin typeface="Times New Roman" panose="02020603050405020304" pitchFamily="18" charset="0"/>
                <a:cs typeface="Times New Roman" panose="02020603050405020304" pitchFamily="18" charset="0"/>
              </a:rPr>
              <a:t>www.stickpng.com</a:t>
            </a:r>
            <a:r>
              <a:rPr lang="en-CA" sz="1400" dirty="0">
                <a:latin typeface="Times New Roman" panose="02020603050405020304" pitchFamily="18" charset="0"/>
                <a:cs typeface="Times New Roman" panose="02020603050405020304" pitchFamily="18" charset="0"/>
              </a:rPr>
              <a:t>/</a:t>
            </a:r>
            <a:r>
              <a:rPr lang="en-CA" sz="1400" dirty="0" err="1">
                <a:latin typeface="Times New Roman" panose="02020603050405020304" pitchFamily="18" charset="0"/>
                <a:cs typeface="Times New Roman" panose="02020603050405020304" pitchFamily="18" charset="0"/>
              </a:rPr>
              <a:t>img</a:t>
            </a:r>
            <a:r>
              <a:rPr lang="en-CA" sz="1400" dirty="0">
                <a:latin typeface="Times New Roman" panose="02020603050405020304" pitchFamily="18" charset="0"/>
                <a:cs typeface="Times New Roman" panose="02020603050405020304" pitchFamily="18" charset="0"/>
              </a:rPr>
              <a:t>/icons-logos-emojis/users/simple-user-icon</a:t>
            </a:r>
          </a:p>
        </p:txBody>
      </p:sp>
      <p:pic>
        <p:nvPicPr>
          <p:cNvPr id="6" name="Picture 5">
            <a:extLst>
              <a:ext uri="{FF2B5EF4-FFF2-40B4-BE49-F238E27FC236}">
                <a16:creationId xmlns:a16="http://schemas.microsoft.com/office/drawing/2014/main" id="{FB85CE0A-F9AE-A449-B44F-5CB0E9AD9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522" y="1507124"/>
            <a:ext cx="3040083" cy="3040083"/>
          </a:xfrm>
          <a:prstGeom prst="rect">
            <a:avLst/>
          </a:prstGeom>
        </p:spPr>
      </p:pic>
    </p:spTree>
    <p:extLst>
      <p:ext uri="{BB962C8B-B14F-4D97-AF65-F5344CB8AC3E}">
        <p14:creationId xmlns:p14="http://schemas.microsoft.com/office/powerpoint/2010/main" val="274523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1170</Words>
  <Application>Microsoft Macintosh PowerPoint</Application>
  <PresentationFormat>Widescreen</PresentationFormat>
  <Paragraphs>168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Milestone #1 Group#2</vt:lpstr>
      <vt:lpstr>Agenda</vt:lpstr>
      <vt:lpstr>Scope:</vt:lpstr>
      <vt:lpstr>Scope:</vt:lpstr>
      <vt:lpstr>Importance of Big Data Security</vt:lpstr>
      <vt:lpstr>Importance of Big Data Security</vt:lpstr>
      <vt:lpstr>Big Data Security Technologies</vt:lpstr>
      <vt:lpstr>Big Data Security Technologies</vt:lpstr>
      <vt:lpstr>Big Data Security Technologies</vt:lpstr>
      <vt:lpstr>Big Data Security Technologies</vt:lpstr>
      <vt:lpstr>Big Data Security Technologies</vt:lpstr>
      <vt:lpstr>Summary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 Group#</dc:title>
  <dc:creator>pedram h</dc:creator>
  <cp:lastModifiedBy>Ashutosh Manoj Mishra</cp:lastModifiedBy>
  <cp:revision>33</cp:revision>
  <dcterms:created xsi:type="dcterms:W3CDTF">2021-05-29T11:38:23Z</dcterms:created>
  <dcterms:modified xsi:type="dcterms:W3CDTF">2021-06-06T01:16:24Z</dcterms:modified>
</cp:coreProperties>
</file>