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72" r:id="rId3"/>
    <p:sldId id="258" r:id="rId4"/>
    <p:sldId id="259" r:id="rId5"/>
    <p:sldId id="263" r:id="rId6"/>
    <p:sldId id="264" r:id="rId7"/>
    <p:sldId id="262" r:id="rId8"/>
    <p:sldId id="266" r:id="rId9"/>
    <p:sldId id="268" r:id="rId10"/>
    <p:sldId id="269" r:id="rId11"/>
    <p:sldId id="270" r:id="rId12"/>
    <p:sldId id="271"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5" autoAdjust="0"/>
    <p:restoredTop sz="74618" autoAdjust="0"/>
  </p:normalViewPr>
  <p:slideViewPr>
    <p:cSldViewPr snapToGrid="0">
      <p:cViewPr varScale="1">
        <p:scale>
          <a:sx n="85" d="100"/>
          <a:sy n="85" d="100"/>
        </p:scale>
        <p:origin x="142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CA" dirty="0"/>
              <a:t>Cybersecurity Budget Percent by Industry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Financial</c:v>
                </c:pt>
              </c:strCache>
            </c:strRef>
          </c:tx>
          <c:spPr>
            <a:solidFill>
              <a:schemeClr val="accent1"/>
            </a:solidFill>
            <a:ln>
              <a:noFill/>
            </a:ln>
            <a:effectLst/>
          </c:spPr>
          <c:invertIfNegative val="0"/>
          <c:cat>
            <c:strRef>
              <c:f>Sheet1!$A$2</c:f>
              <c:strCache>
                <c:ptCount val="1"/>
                <c:pt idx="0">
                  <c:v>Percentage</c:v>
                </c:pt>
              </c:strCache>
            </c:strRef>
          </c:cat>
          <c:val>
            <c:numRef>
              <c:f>Sheet1!$B$2</c:f>
              <c:numCache>
                <c:formatCode>General</c:formatCode>
                <c:ptCount val="1"/>
                <c:pt idx="0">
                  <c:v>3.3</c:v>
                </c:pt>
              </c:numCache>
            </c:numRef>
          </c:val>
          <c:extLst>
            <c:ext xmlns:c16="http://schemas.microsoft.com/office/drawing/2014/chart" uri="{C3380CC4-5D6E-409C-BE32-E72D297353CC}">
              <c16:uniqueId val="{00000000-9CCE-4F7A-A670-BA53719D8B6C}"/>
            </c:ext>
          </c:extLst>
        </c:ser>
        <c:ser>
          <c:idx val="1"/>
          <c:order val="1"/>
          <c:tx>
            <c:strRef>
              <c:f>Sheet1!$C$1</c:f>
              <c:strCache>
                <c:ptCount val="1"/>
                <c:pt idx="0">
                  <c:v>Healthcare</c:v>
                </c:pt>
              </c:strCache>
            </c:strRef>
          </c:tx>
          <c:spPr>
            <a:solidFill>
              <a:schemeClr val="accent2"/>
            </a:solidFill>
            <a:ln>
              <a:noFill/>
            </a:ln>
            <a:effectLst/>
          </c:spPr>
          <c:invertIfNegative val="0"/>
          <c:cat>
            <c:strRef>
              <c:f>Sheet1!$A$2</c:f>
              <c:strCache>
                <c:ptCount val="1"/>
                <c:pt idx="0">
                  <c:v>Percentage</c:v>
                </c:pt>
              </c:strCache>
            </c:strRef>
          </c:cat>
          <c:val>
            <c:numRef>
              <c:f>Sheet1!$C$2</c:f>
              <c:numCache>
                <c:formatCode>General</c:formatCode>
                <c:ptCount val="1"/>
                <c:pt idx="0">
                  <c:v>6.2</c:v>
                </c:pt>
              </c:numCache>
            </c:numRef>
          </c:val>
          <c:extLst>
            <c:ext xmlns:c16="http://schemas.microsoft.com/office/drawing/2014/chart" uri="{C3380CC4-5D6E-409C-BE32-E72D297353CC}">
              <c16:uniqueId val="{00000001-9CCE-4F7A-A670-BA53719D8B6C}"/>
            </c:ext>
          </c:extLst>
        </c:ser>
        <c:ser>
          <c:idx val="2"/>
          <c:order val="2"/>
          <c:tx>
            <c:strRef>
              <c:f>Sheet1!$D$1</c:f>
              <c:strCache>
                <c:ptCount val="1"/>
                <c:pt idx="0">
                  <c:v>Manufacturing</c:v>
                </c:pt>
              </c:strCache>
            </c:strRef>
          </c:tx>
          <c:spPr>
            <a:solidFill>
              <a:schemeClr val="accent3"/>
            </a:solidFill>
            <a:ln>
              <a:noFill/>
            </a:ln>
            <a:effectLst/>
          </c:spPr>
          <c:invertIfNegative val="0"/>
          <c:cat>
            <c:strRef>
              <c:f>Sheet1!$A$2</c:f>
              <c:strCache>
                <c:ptCount val="1"/>
                <c:pt idx="0">
                  <c:v>Percentage</c:v>
                </c:pt>
              </c:strCache>
            </c:strRef>
          </c:cat>
          <c:val>
            <c:numRef>
              <c:f>Sheet1!$D$2</c:f>
              <c:numCache>
                <c:formatCode>General</c:formatCode>
                <c:ptCount val="1"/>
                <c:pt idx="0">
                  <c:v>4.2</c:v>
                </c:pt>
              </c:numCache>
            </c:numRef>
          </c:val>
          <c:extLst>
            <c:ext xmlns:c16="http://schemas.microsoft.com/office/drawing/2014/chart" uri="{C3380CC4-5D6E-409C-BE32-E72D297353CC}">
              <c16:uniqueId val="{00000002-9CCE-4F7A-A670-BA53719D8B6C}"/>
            </c:ext>
          </c:extLst>
        </c:ser>
        <c:ser>
          <c:idx val="3"/>
          <c:order val="3"/>
          <c:tx>
            <c:strRef>
              <c:f>Sheet1!$E$1</c:f>
              <c:strCache>
                <c:ptCount val="1"/>
                <c:pt idx="0">
                  <c:v>Small Businesses</c:v>
                </c:pt>
              </c:strCache>
            </c:strRef>
          </c:tx>
          <c:spPr>
            <a:solidFill>
              <a:schemeClr val="accent4"/>
            </a:solidFill>
            <a:ln>
              <a:noFill/>
            </a:ln>
            <a:effectLst/>
          </c:spPr>
          <c:invertIfNegative val="0"/>
          <c:cat>
            <c:strRef>
              <c:f>Sheet1!$A$2</c:f>
              <c:strCache>
                <c:ptCount val="1"/>
                <c:pt idx="0">
                  <c:v>Percentage</c:v>
                </c:pt>
              </c:strCache>
            </c:strRef>
          </c:cat>
          <c:val>
            <c:numRef>
              <c:f>Sheet1!$E$2</c:f>
              <c:numCache>
                <c:formatCode>General</c:formatCode>
                <c:ptCount val="1"/>
                <c:pt idx="0">
                  <c:v>10.1</c:v>
                </c:pt>
              </c:numCache>
            </c:numRef>
          </c:val>
          <c:extLst>
            <c:ext xmlns:c16="http://schemas.microsoft.com/office/drawing/2014/chart" uri="{C3380CC4-5D6E-409C-BE32-E72D297353CC}">
              <c16:uniqueId val="{00000004-9CCE-4F7A-A670-BA53719D8B6C}"/>
            </c:ext>
          </c:extLst>
        </c:ser>
        <c:ser>
          <c:idx val="4"/>
          <c:order val="4"/>
          <c:tx>
            <c:strRef>
              <c:f>Sheet1!$F$1</c:f>
              <c:strCache>
                <c:ptCount val="1"/>
                <c:pt idx="0">
                  <c:v>Universities</c:v>
                </c:pt>
              </c:strCache>
            </c:strRef>
          </c:tx>
          <c:spPr>
            <a:solidFill>
              <a:schemeClr val="accent5"/>
            </a:solidFill>
            <a:ln>
              <a:noFill/>
            </a:ln>
            <a:effectLst/>
          </c:spPr>
          <c:invertIfNegative val="0"/>
          <c:cat>
            <c:strRef>
              <c:f>Sheet1!$A$2</c:f>
              <c:strCache>
                <c:ptCount val="1"/>
                <c:pt idx="0">
                  <c:v>Percentage</c:v>
                </c:pt>
              </c:strCache>
            </c:strRef>
          </c:cat>
          <c:val>
            <c:numRef>
              <c:f>Sheet1!$F$2</c:f>
              <c:numCache>
                <c:formatCode>General</c:formatCode>
                <c:ptCount val="1"/>
                <c:pt idx="0">
                  <c:v>3.3</c:v>
                </c:pt>
              </c:numCache>
            </c:numRef>
          </c:val>
          <c:extLst>
            <c:ext xmlns:c16="http://schemas.microsoft.com/office/drawing/2014/chart" uri="{C3380CC4-5D6E-409C-BE32-E72D297353CC}">
              <c16:uniqueId val="{00000005-9CCE-4F7A-A670-BA53719D8B6C}"/>
            </c:ext>
          </c:extLst>
        </c:ser>
        <c:ser>
          <c:idx val="5"/>
          <c:order val="5"/>
          <c:tx>
            <c:strRef>
              <c:f>Sheet1!$G$1</c:f>
              <c:strCache>
                <c:ptCount val="1"/>
                <c:pt idx="0">
                  <c:v>Other</c:v>
                </c:pt>
              </c:strCache>
            </c:strRef>
          </c:tx>
          <c:spPr>
            <a:solidFill>
              <a:schemeClr val="accent6"/>
            </a:solidFill>
            <a:ln>
              <a:noFill/>
            </a:ln>
            <a:effectLst/>
          </c:spPr>
          <c:invertIfNegative val="0"/>
          <c:cat>
            <c:strRef>
              <c:f>Sheet1!$A$2</c:f>
              <c:strCache>
                <c:ptCount val="1"/>
                <c:pt idx="0">
                  <c:v>Percentage</c:v>
                </c:pt>
              </c:strCache>
            </c:strRef>
          </c:cat>
          <c:val>
            <c:numRef>
              <c:f>Sheet1!$G$2</c:f>
              <c:numCache>
                <c:formatCode>General</c:formatCode>
                <c:ptCount val="1"/>
                <c:pt idx="0">
                  <c:v>8.5</c:v>
                </c:pt>
              </c:numCache>
            </c:numRef>
          </c:val>
          <c:extLst>
            <c:ext xmlns:c16="http://schemas.microsoft.com/office/drawing/2014/chart" uri="{C3380CC4-5D6E-409C-BE32-E72D297353CC}">
              <c16:uniqueId val="{00000006-9CCE-4F7A-A670-BA53719D8B6C}"/>
            </c:ext>
          </c:extLst>
        </c:ser>
        <c:ser>
          <c:idx val="6"/>
          <c:order val="6"/>
          <c:tx>
            <c:strRef>
              <c:f>Sheet1!$H$1</c:f>
              <c:strCache>
                <c:ptCount val="1"/>
                <c:pt idx="0">
                  <c:v>Average</c:v>
                </c:pt>
              </c:strCache>
            </c:strRef>
          </c:tx>
          <c:spPr>
            <a:solidFill>
              <a:schemeClr val="accent1">
                <a:lumMod val="60000"/>
              </a:schemeClr>
            </a:solidFill>
            <a:ln>
              <a:noFill/>
            </a:ln>
            <a:effectLst/>
          </c:spPr>
          <c:invertIfNegative val="0"/>
          <c:cat>
            <c:strRef>
              <c:f>Sheet1!$A$2</c:f>
              <c:strCache>
                <c:ptCount val="1"/>
                <c:pt idx="0">
                  <c:v>Percentage</c:v>
                </c:pt>
              </c:strCache>
            </c:strRef>
          </c:cat>
          <c:val>
            <c:numRef>
              <c:f>Sheet1!$H$2</c:f>
              <c:numCache>
                <c:formatCode>General</c:formatCode>
                <c:ptCount val="1"/>
                <c:pt idx="0">
                  <c:v>5.7</c:v>
                </c:pt>
              </c:numCache>
            </c:numRef>
          </c:val>
          <c:extLst>
            <c:ext xmlns:c16="http://schemas.microsoft.com/office/drawing/2014/chart" uri="{C3380CC4-5D6E-409C-BE32-E72D297353CC}">
              <c16:uniqueId val="{00000007-9CCE-4F7A-A670-BA53719D8B6C}"/>
            </c:ext>
          </c:extLst>
        </c:ser>
        <c:dLbls>
          <c:showLegendKey val="0"/>
          <c:showVal val="0"/>
          <c:showCatName val="0"/>
          <c:showSerName val="0"/>
          <c:showPercent val="0"/>
          <c:showBubbleSize val="0"/>
        </c:dLbls>
        <c:gapWidth val="219"/>
        <c:overlap val="-27"/>
        <c:axId val="1948219104"/>
        <c:axId val="1948228256"/>
      </c:barChart>
      <c:catAx>
        <c:axId val="1948219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48228256"/>
        <c:crosses val="autoZero"/>
        <c:auto val="1"/>
        <c:lblAlgn val="ctr"/>
        <c:lblOffset val="100"/>
        <c:noMultiLvlLbl val="0"/>
      </c:catAx>
      <c:valAx>
        <c:axId val="19482282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482191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301668-B97E-4ABA-BAF5-BB867C1BA32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6ED6BE9A-139B-4FC6-B8B1-BB92CDEEB09F}">
      <dgm:prSet/>
      <dgm:spPr/>
      <dgm:t>
        <a:bodyPr/>
        <a:lstStyle/>
        <a:p>
          <a:pPr>
            <a:lnSpc>
              <a:spcPct val="100000"/>
            </a:lnSpc>
          </a:pPr>
          <a:r>
            <a:rPr lang="en-CA" dirty="0"/>
            <a:t>Discuss the second Milestone</a:t>
          </a:r>
          <a:endParaRPr lang="en-US" dirty="0"/>
        </a:p>
      </dgm:t>
    </dgm:pt>
    <dgm:pt modelId="{7E706FD5-8C3D-4ED9-B760-1C4224E54ECB}" type="parTrans" cxnId="{3A0CC5E5-6F56-4F19-B277-CBC301494F46}">
      <dgm:prSet/>
      <dgm:spPr/>
      <dgm:t>
        <a:bodyPr/>
        <a:lstStyle/>
        <a:p>
          <a:endParaRPr lang="en-US"/>
        </a:p>
      </dgm:t>
    </dgm:pt>
    <dgm:pt modelId="{A68C7A28-680E-452F-AA06-E59583F93FE5}" type="sibTrans" cxnId="{3A0CC5E5-6F56-4F19-B277-CBC301494F46}">
      <dgm:prSet/>
      <dgm:spPr/>
      <dgm:t>
        <a:bodyPr/>
        <a:lstStyle/>
        <a:p>
          <a:endParaRPr lang="en-US"/>
        </a:p>
      </dgm:t>
    </dgm:pt>
    <dgm:pt modelId="{6ED9C755-4EED-4E4F-A072-21BF28B0A8C1}">
      <dgm:prSet/>
      <dgm:spPr/>
      <dgm:t>
        <a:bodyPr/>
        <a:lstStyle/>
        <a:p>
          <a:pPr>
            <a:lnSpc>
              <a:spcPct val="100000"/>
            </a:lnSpc>
          </a:pPr>
          <a:r>
            <a:rPr lang="en-CA" dirty="0"/>
            <a:t>Big Data Security Risks</a:t>
          </a:r>
          <a:endParaRPr lang="en-US" dirty="0"/>
        </a:p>
      </dgm:t>
    </dgm:pt>
    <dgm:pt modelId="{6746734A-ACD3-4041-BBD7-D4DF5D2EAB2E}" type="parTrans" cxnId="{19571CF2-A346-4EBC-AFBC-8CF5DB6DCAC1}">
      <dgm:prSet/>
      <dgm:spPr/>
      <dgm:t>
        <a:bodyPr/>
        <a:lstStyle/>
        <a:p>
          <a:endParaRPr lang="en-US"/>
        </a:p>
      </dgm:t>
    </dgm:pt>
    <dgm:pt modelId="{E8FBE3CB-CF94-4157-9653-D73317F6B4C3}" type="sibTrans" cxnId="{19571CF2-A346-4EBC-AFBC-8CF5DB6DCAC1}">
      <dgm:prSet/>
      <dgm:spPr/>
      <dgm:t>
        <a:bodyPr/>
        <a:lstStyle/>
        <a:p>
          <a:endParaRPr lang="en-US"/>
        </a:p>
      </dgm:t>
    </dgm:pt>
    <dgm:pt modelId="{EA35C21A-F37A-49AA-8B5C-BBEA29E4FE94}">
      <dgm:prSet/>
      <dgm:spPr/>
      <dgm:t>
        <a:bodyPr/>
        <a:lstStyle/>
        <a:p>
          <a:pPr>
            <a:lnSpc>
              <a:spcPct val="100000"/>
            </a:lnSpc>
          </a:pPr>
          <a:r>
            <a:rPr lang="en-US" dirty="0"/>
            <a:t>Top 10 Big Data Security Concerns</a:t>
          </a:r>
        </a:p>
      </dgm:t>
    </dgm:pt>
    <dgm:pt modelId="{E8493AFE-5984-4162-8259-D970A7BB9A30}" type="parTrans" cxnId="{74863836-09A0-49B9-9A87-7E59A5B457D9}">
      <dgm:prSet/>
      <dgm:spPr/>
      <dgm:t>
        <a:bodyPr/>
        <a:lstStyle/>
        <a:p>
          <a:endParaRPr lang="en-US"/>
        </a:p>
      </dgm:t>
    </dgm:pt>
    <dgm:pt modelId="{1EDE42AF-F67A-42FA-9F44-6B9B20AD9E77}" type="sibTrans" cxnId="{74863836-09A0-49B9-9A87-7E59A5B457D9}">
      <dgm:prSet/>
      <dgm:spPr/>
      <dgm:t>
        <a:bodyPr/>
        <a:lstStyle/>
        <a:p>
          <a:endParaRPr lang="en-US"/>
        </a:p>
      </dgm:t>
    </dgm:pt>
    <dgm:pt modelId="{F7A36081-FE1E-433A-8E93-EABD4AE39628}" type="pres">
      <dgm:prSet presAssocID="{89301668-B97E-4ABA-BAF5-BB867C1BA320}" presName="root" presStyleCnt="0">
        <dgm:presLayoutVars>
          <dgm:dir/>
          <dgm:resizeHandles val="exact"/>
        </dgm:presLayoutVars>
      </dgm:prSet>
      <dgm:spPr/>
    </dgm:pt>
    <dgm:pt modelId="{D9474871-CCA0-42B4-B29D-8CF1CC8641EB}" type="pres">
      <dgm:prSet presAssocID="{6ED6BE9A-139B-4FC6-B8B1-BB92CDEEB09F}" presName="compNode" presStyleCnt="0"/>
      <dgm:spPr/>
    </dgm:pt>
    <dgm:pt modelId="{031E37BE-83D5-4C2D-A17C-A5203C1283E9}" type="pres">
      <dgm:prSet presAssocID="{6ED6BE9A-139B-4FC6-B8B1-BB92CDEEB09F}" presName="iconRect" presStyleLbl="node1" presStyleIdx="0" presStyleCnt="3" custLinFactX="100000" custLinFactNeighborX="161111" custLinFactNeighborY="-220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19426B57-1F7B-4F3C-9451-F655B7BC04A5}" type="pres">
      <dgm:prSet presAssocID="{6ED6BE9A-139B-4FC6-B8B1-BB92CDEEB09F}" presName="spaceRect" presStyleCnt="0"/>
      <dgm:spPr/>
    </dgm:pt>
    <dgm:pt modelId="{693C6E55-0147-4867-AD8D-1D7C3AAF013F}" type="pres">
      <dgm:prSet presAssocID="{6ED6BE9A-139B-4FC6-B8B1-BB92CDEEB09F}" presName="textRect" presStyleLbl="revTx" presStyleIdx="0" presStyleCnt="3">
        <dgm:presLayoutVars>
          <dgm:chMax val="1"/>
          <dgm:chPref val="1"/>
        </dgm:presLayoutVars>
      </dgm:prSet>
      <dgm:spPr/>
    </dgm:pt>
    <dgm:pt modelId="{FDB5BAF9-C8E9-4E16-91A0-9E3E864D52B5}" type="pres">
      <dgm:prSet presAssocID="{A68C7A28-680E-452F-AA06-E59583F93FE5}" presName="sibTrans" presStyleCnt="0"/>
      <dgm:spPr/>
    </dgm:pt>
    <dgm:pt modelId="{5CF3DE09-DB95-4EAD-9BAA-91EA7B56DE27}" type="pres">
      <dgm:prSet presAssocID="{6ED9C755-4EED-4E4F-A072-21BF28B0A8C1}" presName="compNode" presStyleCnt="0"/>
      <dgm:spPr/>
    </dgm:pt>
    <dgm:pt modelId="{68784BAE-B558-49B2-B665-3AB967062F58}" type="pres">
      <dgm:prSet presAssocID="{6ED9C755-4EED-4E4F-A072-21BF28B0A8C1}" presName="iconRect" presStyleLbl="node1" presStyleIdx="1" presStyleCnt="3" custLinFactX="100000" custLinFactNeighborX="162511" custLinFactNeighborY="-2201"/>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at"/>
        </a:ext>
      </dgm:extLst>
    </dgm:pt>
    <dgm:pt modelId="{B4A70059-9C03-4024-8CB8-D5A5CE94687B}" type="pres">
      <dgm:prSet presAssocID="{6ED9C755-4EED-4E4F-A072-21BF28B0A8C1}" presName="spaceRect" presStyleCnt="0"/>
      <dgm:spPr/>
    </dgm:pt>
    <dgm:pt modelId="{4D1B540D-C04B-4E21-94D4-0D00761D22D1}" type="pres">
      <dgm:prSet presAssocID="{6ED9C755-4EED-4E4F-A072-21BF28B0A8C1}" presName="textRect" presStyleLbl="revTx" presStyleIdx="1" presStyleCnt="3">
        <dgm:presLayoutVars>
          <dgm:chMax val="1"/>
          <dgm:chPref val="1"/>
        </dgm:presLayoutVars>
      </dgm:prSet>
      <dgm:spPr/>
    </dgm:pt>
    <dgm:pt modelId="{6A9377F9-9BFA-4D21-8B3C-FC08E8667068}" type="pres">
      <dgm:prSet presAssocID="{E8FBE3CB-CF94-4157-9653-D73317F6B4C3}" presName="sibTrans" presStyleCnt="0"/>
      <dgm:spPr/>
    </dgm:pt>
    <dgm:pt modelId="{89AD6DAC-DE51-4B3F-9BC7-36392B098EAB}" type="pres">
      <dgm:prSet presAssocID="{EA35C21A-F37A-49AA-8B5C-BBEA29E4FE94}" presName="compNode" presStyleCnt="0"/>
      <dgm:spPr/>
    </dgm:pt>
    <dgm:pt modelId="{8BEC4E33-545F-4418-9255-EEBC31EEB909}" type="pres">
      <dgm:prSet presAssocID="{EA35C21A-F37A-49AA-8B5C-BBEA29E4FE94}" presName="iconRect" presStyleLbl="node1" presStyleIdx="2" presStyleCnt="3" custLinFactX="-221876" custLinFactNeighborX="-300000" custLinFactNeighborY="-2201"/>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eeting"/>
        </a:ext>
      </dgm:extLst>
    </dgm:pt>
    <dgm:pt modelId="{E0E8C241-0F6F-4D34-8C05-2E9BA8B5B54A}" type="pres">
      <dgm:prSet presAssocID="{EA35C21A-F37A-49AA-8B5C-BBEA29E4FE94}" presName="spaceRect" presStyleCnt="0"/>
      <dgm:spPr/>
    </dgm:pt>
    <dgm:pt modelId="{413A0C72-EFF0-4CA3-8384-9BB38BC31948}" type="pres">
      <dgm:prSet presAssocID="{EA35C21A-F37A-49AA-8B5C-BBEA29E4FE94}" presName="textRect" presStyleLbl="revTx" presStyleIdx="2" presStyleCnt="3">
        <dgm:presLayoutVars>
          <dgm:chMax val="1"/>
          <dgm:chPref val="1"/>
        </dgm:presLayoutVars>
      </dgm:prSet>
      <dgm:spPr/>
    </dgm:pt>
  </dgm:ptLst>
  <dgm:cxnLst>
    <dgm:cxn modelId="{5D2D3C2D-A8D9-48C0-B30D-E22069D2C061}" type="presOf" srcId="{6ED9C755-4EED-4E4F-A072-21BF28B0A8C1}" destId="{4D1B540D-C04B-4E21-94D4-0D00761D22D1}" srcOrd="0" destOrd="0" presId="urn:microsoft.com/office/officeart/2018/2/layout/IconLabelList"/>
    <dgm:cxn modelId="{74863836-09A0-49B9-9A87-7E59A5B457D9}" srcId="{89301668-B97E-4ABA-BAF5-BB867C1BA320}" destId="{EA35C21A-F37A-49AA-8B5C-BBEA29E4FE94}" srcOrd="2" destOrd="0" parTransId="{E8493AFE-5984-4162-8259-D970A7BB9A30}" sibTransId="{1EDE42AF-F67A-42FA-9F44-6B9B20AD9E77}"/>
    <dgm:cxn modelId="{0890595A-C7CD-4C55-9F6D-0B63C7D64D1A}" type="presOf" srcId="{89301668-B97E-4ABA-BAF5-BB867C1BA320}" destId="{F7A36081-FE1E-433A-8E93-EABD4AE39628}" srcOrd="0" destOrd="0" presId="urn:microsoft.com/office/officeart/2018/2/layout/IconLabelList"/>
    <dgm:cxn modelId="{19E7F2CC-D28E-4E16-B069-B8700E6F49BA}" type="presOf" srcId="{EA35C21A-F37A-49AA-8B5C-BBEA29E4FE94}" destId="{413A0C72-EFF0-4CA3-8384-9BB38BC31948}" srcOrd="0" destOrd="0" presId="urn:microsoft.com/office/officeart/2018/2/layout/IconLabelList"/>
    <dgm:cxn modelId="{39E19BE4-4D76-4451-BF2D-7F900BD77670}" type="presOf" srcId="{6ED6BE9A-139B-4FC6-B8B1-BB92CDEEB09F}" destId="{693C6E55-0147-4867-AD8D-1D7C3AAF013F}" srcOrd="0" destOrd="0" presId="urn:microsoft.com/office/officeart/2018/2/layout/IconLabelList"/>
    <dgm:cxn modelId="{3A0CC5E5-6F56-4F19-B277-CBC301494F46}" srcId="{89301668-B97E-4ABA-BAF5-BB867C1BA320}" destId="{6ED6BE9A-139B-4FC6-B8B1-BB92CDEEB09F}" srcOrd="0" destOrd="0" parTransId="{7E706FD5-8C3D-4ED9-B760-1C4224E54ECB}" sibTransId="{A68C7A28-680E-452F-AA06-E59583F93FE5}"/>
    <dgm:cxn modelId="{19571CF2-A346-4EBC-AFBC-8CF5DB6DCAC1}" srcId="{89301668-B97E-4ABA-BAF5-BB867C1BA320}" destId="{6ED9C755-4EED-4E4F-A072-21BF28B0A8C1}" srcOrd="1" destOrd="0" parTransId="{6746734A-ACD3-4041-BBD7-D4DF5D2EAB2E}" sibTransId="{E8FBE3CB-CF94-4157-9653-D73317F6B4C3}"/>
    <dgm:cxn modelId="{DC1F7466-FA71-44B8-8CCF-8DFD06A4A1D6}" type="presParOf" srcId="{F7A36081-FE1E-433A-8E93-EABD4AE39628}" destId="{D9474871-CCA0-42B4-B29D-8CF1CC8641EB}" srcOrd="0" destOrd="0" presId="urn:microsoft.com/office/officeart/2018/2/layout/IconLabelList"/>
    <dgm:cxn modelId="{3D340868-59A1-4888-B136-8C70169B6787}" type="presParOf" srcId="{D9474871-CCA0-42B4-B29D-8CF1CC8641EB}" destId="{031E37BE-83D5-4C2D-A17C-A5203C1283E9}" srcOrd="0" destOrd="0" presId="urn:microsoft.com/office/officeart/2018/2/layout/IconLabelList"/>
    <dgm:cxn modelId="{7E5D7736-DE04-4C41-A020-76A798A54057}" type="presParOf" srcId="{D9474871-CCA0-42B4-B29D-8CF1CC8641EB}" destId="{19426B57-1F7B-4F3C-9451-F655B7BC04A5}" srcOrd="1" destOrd="0" presId="urn:microsoft.com/office/officeart/2018/2/layout/IconLabelList"/>
    <dgm:cxn modelId="{69EF32C0-A093-4CD7-A55F-4C54319541F9}" type="presParOf" srcId="{D9474871-CCA0-42B4-B29D-8CF1CC8641EB}" destId="{693C6E55-0147-4867-AD8D-1D7C3AAF013F}" srcOrd="2" destOrd="0" presId="urn:microsoft.com/office/officeart/2018/2/layout/IconLabelList"/>
    <dgm:cxn modelId="{0EE7F7D0-B062-4E04-8D60-61007E3E34A1}" type="presParOf" srcId="{F7A36081-FE1E-433A-8E93-EABD4AE39628}" destId="{FDB5BAF9-C8E9-4E16-91A0-9E3E864D52B5}" srcOrd="1" destOrd="0" presId="urn:microsoft.com/office/officeart/2018/2/layout/IconLabelList"/>
    <dgm:cxn modelId="{89916204-6010-43EC-A448-71845591810B}" type="presParOf" srcId="{F7A36081-FE1E-433A-8E93-EABD4AE39628}" destId="{5CF3DE09-DB95-4EAD-9BAA-91EA7B56DE27}" srcOrd="2" destOrd="0" presId="urn:microsoft.com/office/officeart/2018/2/layout/IconLabelList"/>
    <dgm:cxn modelId="{2D0755C9-46CD-41B1-8D4F-3E70CCA1AF13}" type="presParOf" srcId="{5CF3DE09-DB95-4EAD-9BAA-91EA7B56DE27}" destId="{68784BAE-B558-49B2-B665-3AB967062F58}" srcOrd="0" destOrd="0" presId="urn:microsoft.com/office/officeart/2018/2/layout/IconLabelList"/>
    <dgm:cxn modelId="{9832B4C1-31E1-4AC4-B64B-FA9823E53CD2}" type="presParOf" srcId="{5CF3DE09-DB95-4EAD-9BAA-91EA7B56DE27}" destId="{B4A70059-9C03-4024-8CB8-D5A5CE94687B}" srcOrd="1" destOrd="0" presId="urn:microsoft.com/office/officeart/2018/2/layout/IconLabelList"/>
    <dgm:cxn modelId="{36FD12D1-0B3F-49C9-8D35-69B99A76921C}" type="presParOf" srcId="{5CF3DE09-DB95-4EAD-9BAA-91EA7B56DE27}" destId="{4D1B540D-C04B-4E21-94D4-0D00761D22D1}" srcOrd="2" destOrd="0" presId="urn:microsoft.com/office/officeart/2018/2/layout/IconLabelList"/>
    <dgm:cxn modelId="{A2FDE84F-6EEB-45BB-9ECE-617043831FF0}" type="presParOf" srcId="{F7A36081-FE1E-433A-8E93-EABD4AE39628}" destId="{6A9377F9-9BFA-4D21-8B3C-FC08E8667068}" srcOrd="3" destOrd="0" presId="urn:microsoft.com/office/officeart/2018/2/layout/IconLabelList"/>
    <dgm:cxn modelId="{4E7C04BC-1203-429C-805C-3DDC47633661}" type="presParOf" srcId="{F7A36081-FE1E-433A-8E93-EABD4AE39628}" destId="{89AD6DAC-DE51-4B3F-9BC7-36392B098EAB}" srcOrd="4" destOrd="0" presId="urn:microsoft.com/office/officeart/2018/2/layout/IconLabelList"/>
    <dgm:cxn modelId="{A7C8CCCF-7965-4C8E-AF6E-3C51C8FA0592}" type="presParOf" srcId="{89AD6DAC-DE51-4B3F-9BC7-36392B098EAB}" destId="{8BEC4E33-545F-4418-9255-EEBC31EEB909}" srcOrd="0" destOrd="0" presId="urn:microsoft.com/office/officeart/2018/2/layout/IconLabelList"/>
    <dgm:cxn modelId="{2E8EB167-B267-44A3-B751-80D4430430D2}" type="presParOf" srcId="{89AD6DAC-DE51-4B3F-9BC7-36392B098EAB}" destId="{E0E8C241-0F6F-4D34-8C05-2E9BA8B5B54A}" srcOrd="1" destOrd="0" presId="urn:microsoft.com/office/officeart/2018/2/layout/IconLabelList"/>
    <dgm:cxn modelId="{8EEEA0D6-4119-493C-8D44-4D4E93DB04AF}" type="presParOf" srcId="{89AD6DAC-DE51-4B3F-9BC7-36392B098EAB}" destId="{413A0C72-EFF0-4CA3-8384-9BB38BC31948}"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1E37BE-83D5-4C2D-A17C-A5203C1283E9}">
      <dsp:nvSpPr>
        <dsp:cNvPr id="0" name=""/>
        <dsp:cNvSpPr/>
      </dsp:nvSpPr>
      <dsp:spPr>
        <a:xfrm>
          <a:off x="5102284" y="1256707"/>
          <a:ext cx="1506900" cy="15069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3C6E55-0147-4867-AD8D-1D7C3AAF013F}">
      <dsp:nvSpPr>
        <dsp:cNvPr id="0" name=""/>
        <dsp:cNvSpPr/>
      </dsp:nvSpPr>
      <dsp:spPr>
        <a:xfrm>
          <a:off x="246717" y="3189796"/>
          <a:ext cx="334866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CA" sz="2300" kern="1200" dirty="0"/>
            <a:t>Discuss the second Milestone</a:t>
          </a:r>
          <a:endParaRPr lang="en-US" sz="2300" kern="1200" dirty="0"/>
        </a:p>
      </dsp:txBody>
      <dsp:txXfrm>
        <a:off x="246717" y="3189796"/>
        <a:ext cx="3348667" cy="720000"/>
      </dsp:txXfrm>
    </dsp:sp>
    <dsp:sp modelId="{68784BAE-B558-49B2-B665-3AB967062F58}">
      <dsp:nvSpPr>
        <dsp:cNvPr id="0" name=""/>
        <dsp:cNvSpPr/>
      </dsp:nvSpPr>
      <dsp:spPr>
        <a:xfrm>
          <a:off x="9058065" y="1256707"/>
          <a:ext cx="1506900" cy="15069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1B540D-C04B-4E21-94D4-0D00761D22D1}">
      <dsp:nvSpPr>
        <dsp:cNvPr id="0" name=""/>
        <dsp:cNvSpPr/>
      </dsp:nvSpPr>
      <dsp:spPr>
        <a:xfrm>
          <a:off x="4181402" y="3189796"/>
          <a:ext cx="334866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CA" sz="2300" kern="1200" dirty="0"/>
            <a:t>Big Data Security Risks</a:t>
          </a:r>
          <a:endParaRPr lang="en-US" sz="2300" kern="1200" dirty="0"/>
        </a:p>
      </dsp:txBody>
      <dsp:txXfrm>
        <a:off x="4181402" y="3189796"/>
        <a:ext cx="3348667" cy="720000"/>
      </dsp:txXfrm>
    </dsp:sp>
    <dsp:sp modelId="{8BEC4E33-545F-4418-9255-EEBC31EEB909}">
      <dsp:nvSpPr>
        <dsp:cNvPr id="0" name=""/>
        <dsp:cNvSpPr/>
      </dsp:nvSpPr>
      <dsp:spPr>
        <a:xfrm>
          <a:off x="1172818" y="1256707"/>
          <a:ext cx="1506900" cy="15069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3A0C72-EFF0-4CA3-8384-9BB38BC31948}">
      <dsp:nvSpPr>
        <dsp:cNvPr id="0" name=""/>
        <dsp:cNvSpPr/>
      </dsp:nvSpPr>
      <dsp:spPr>
        <a:xfrm>
          <a:off x="8116086" y="3189796"/>
          <a:ext cx="334866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Top 10 Big Data Security Concerns</a:t>
          </a:r>
        </a:p>
      </dsp:txBody>
      <dsp:txXfrm>
        <a:off x="8116086" y="3189796"/>
        <a:ext cx="3348667"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33FC00-83D8-4DA2-A291-617C9DDA418D}" type="datetimeFigureOut">
              <a:rPr lang="en-CA" smtClean="0"/>
              <a:t>12-Jun-2021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E121DB-6D46-4164-B227-EC7786476123}" type="slidenum">
              <a:rPr lang="en-CA" smtClean="0"/>
              <a:t>‹#›</a:t>
            </a:fld>
            <a:endParaRPr lang="en-CA"/>
          </a:p>
        </p:txBody>
      </p:sp>
    </p:spTree>
    <p:extLst>
      <p:ext uri="{BB962C8B-B14F-4D97-AF65-F5344CB8AC3E}">
        <p14:creationId xmlns:p14="http://schemas.microsoft.com/office/powerpoint/2010/main" val="7731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r>
              <a:rPr lang="en-CA" dirty="0"/>
              <a:t>:</a:t>
            </a:r>
          </a:p>
          <a:p>
            <a:endParaRPr lang="en-CA" dirty="0"/>
          </a:p>
          <a:p>
            <a:r>
              <a:rPr lang="en-CA" dirty="0"/>
              <a:t>Fake Data is one of the biggest challenges of Big Data in today’s world. No matter what state of the art system you implement to process the data and how much money and infrastructure you spend on your organization, it would be totally futile if the data that is to be processed is fake. This fake data is a significant security threat because it also reduces the ability of the organization to identify other important issues. It could lead to several false positives which would in turn cause the organization to waste money and resources.</a:t>
            </a:r>
          </a:p>
          <a:p>
            <a:endParaRPr lang="en-CA" dirty="0"/>
          </a:p>
          <a:p>
            <a:r>
              <a:rPr lang="en-CA" b="1" dirty="0"/>
              <a:t>References</a:t>
            </a:r>
            <a:r>
              <a:rPr lang="en-CA" dirty="0"/>
              <a:t>:</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effectLst/>
                <a:latin typeface="Times New Roman" panose="02020603050405020304" pitchFamily="18" charset="0"/>
              </a:rPr>
              <a:t>Smallcombe</a:t>
            </a:r>
            <a:r>
              <a:rPr lang="en-US" sz="1800" dirty="0">
                <a:effectLst/>
                <a:latin typeface="Times New Roman" panose="02020603050405020304" pitchFamily="18" charset="0"/>
              </a:rPr>
              <a:t>, M. (2020, June 24). </a:t>
            </a:r>
            <a:r>
              <a:rPr lang="en-US" sz="1800" i="1" dirty="0">
                <a:effectLst/>
                <a:latin typeface="Times New Roman" panose="02020603050405020304" pitchFamily="18" charset="0"/>
              </a:rPr>
              <a:t>11 Big Data Security Concerns</a:t>
            </a:r>
            <a:r>
              <a:rPr lang="en-US" sz="1800" dirty="0">
                <a:effectLst/>
                <a:latin typeface="Times New Roman" panose="02020603050405020304" pitchFamily="18" charset="0"/>
              </a:rPr>
              <a:t>. </a:t>
            </a:r>
            <a:r>
              <a:rPr lang="en-US" sz="1800" dirty="0" err="1">
                <a:effectLst/>
                <a:latin typeface="Times New Roman" panose="02020603050405020304" pitchFamily="18" charset="0"/>
              </a:rPr>
              <a:t>Xplenty</a:t>
            </a:r>
            <a:r>
              <a:rPr lang="en-US" sz="1800" dirty="0">
                <a:effectLst/>
                <a:latin typeface="Times New Roman" panose="02020603050405020304" pitchFamily="18" charset="0"/>
              </a:rPr>
              <a:t>. https://www.xplenty.com/blog/big-data-security-concerns/</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effectLst/>
                <a:latin typeface="Times New Roman" panose="02020603050405020304" pitchFamily="18" charset="0"/>
              </a:rPr>
              <a:t>Bekker</a:t>
            </a:r>
            <a:r>
              <a:rPr lang="en-US" sz="1800" dirty="0">
                <a:effectLst/>
                <a:latin typeface="Times New Roman" panose="02020603050405020304" pitchFamily="18" charset="0"/>
              </a:rPr>
              <a:t>, A. (2021, May 31). </a:t>
            </a:r>
            <a:r>
              <a:rPr lang="en-US" sz="1800" i="1" dirty="0">
                <a:effectLst/>
                <a:latin typeface="Times New Roman" panose="02020603050405020304" pitchFamily="18" charset="0"/>
              </a:rPr>
              <a:t>Buried under big data: security issues, challenges, concerns</a:t>
            </a:r>
            <a:r>
              <a:rPr lang="en-US" sz="1800" dirty="0">
                <a:effectLst/>
                <a:latin typeface="Times New Roman" panose="02020603050405020304" pitchFamily="18" charset="0"/>
              </a:rPr>
              <a:t>. </a:t>
            </a:r>
            <a:r>
              <a:rPr lang="en-US" sz="1800" dirty="0" err="1">
                <a:effectLst/>
                <a:latin typeface="Times New Roman" panose="02020603050405020304" pitchFamily="18" charset="0"/>
              </a:rPr>
              <a:t>ScienceSoft</a:t>
            </a:r>
            <a:r>
              <a:rPr lang="en-US" sz="1800" dirty="0">
                <a:effectLst/>
                <a:latin typeface="Times New Roman" panose="02020603050405020304" pitchFamily="18" charset="0"/>
              </a:rPr>
              <a:t>. https://www.scnsoft.com/blog/big-data-security-challenges</a:t>
            </a:r>
          </a:p>
          <a:p>
            <a:endParaRPr lang="en-CA" dirty="0"/>
          </a:p>
        </p:txBody>
      </p:sp>
      <p:sp>
        <p:nvSpPr>
          <p:cNvPr id="4" name="Slide Number Placeholder 3"/>
          <p:cNvSpPr>
            <a:spLocks noGrp="1"/>
          </p:cNvSpPr>
          <p:nvPr>
            <p:ph type="sldNum" sz="quarter" idx="5"/>
          </p:nvPr>
        </p:nvSpPr>
        <p:spPr/>
        <p:txBody>
          <a:bodyPr/>
          <a:lstStyle/>
          <a:p>
            <a:fld id="{E5E121DB-6D46-4164-B227-EC7786476123}" type="slidenum">
              <a:rPr lang="en-CA" smtClean="0"/>
              <a:t>2</a:t>
            </a:fld>
            <a:endParaRPr lang="en-CA"/>
          </a:p>
        </p:txBody>
      </p:sp>
    </p:spTree>
    <p:extLst>
      <p:ext uri="{BB962C8B-B14F-4D97-AF65-F5344CB8AC3E}">
        <p14:creationId xmlns:p14="http://schemas.microsoft.com/office/powerpoint/2010/main" val="7116399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r>
              <a:rPr lang="en-CA" dirty="0"/>
              <a:t>:</a:t>
            </a:r>
          </a:p>
          <a:p>
            <a:endParaRPr lang="en-CA" dirty="0"/>
          </a:p>
          <a:p>
            <a:r>
              <a:rPr lang="en-CA" dirty="0"/>
              <a:t>Data breaches are on a constant rise all around the world. We are hearing news that famous companies such as Microsoft, Facebook, etc. are being breached almost every month. Even though the security concerns of big data security are becoming more and more severe, the spending on protecting the data has not risen accordingly. The average spending on security by companies is still below the recommended amount by cybersecurity experts. According to cybersecurity experts, a company should spend at least 10% of their budget on data security. However, as you can see in the graph, the average of cybersecurity spending is below 6%. </a:t>
            </a:r>
          </a:p>
          <a:p>
            <a:r>
              <a:rPr lang="en-CA" dirty="0"/>
              <a:t>Still this data was collected pre-pandemic and I expect these numbers to improve drastically as we are seeing increased awareness about Cybersecurity after the pandemic.</a:t>
            </a:r>
          </a:p>
          <a:p>
            <a:endParaRPr lang="en-CA" dirty="0"/>
          </a:p>
          <a:p>
            <a:r>
              <a:rPr lang="en-CA" b="1" dirty="0"/>
              <a:t>References</a:t>
            </a:r>
            <a:r>
              <a:rPr lang="en-CA" dirty="0"/>
              <a:t>:</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effectLst/>
                <a:latin typeface="Times New Roman" panose="02020603050405020304" pitchFamily="18" charset="0"/>
              </a:rPr>
              <a:t>Tonar</a:t>
            </a:r>
            <a:r>
              <a:rPr lang="en-US" sz="1800" dirty="0">
                <a:effectLst/>
                <a:latin typeface="Times New Roman" panose="02020603050405020304" pitchFamily="18" charset="0"/>
              </a:rPr>
              <a:t>, R., &amp; </a:t>
            </a:r>
            <a:r>
              <a:rPr lang="en-US" sz="1800" dirty="0" err="1">
                <a:effectLst/>
                <a:latin typeface="Times New Roman" panose="02020603050405020304" pitchFamily="18" charset="0"/>
              </a:rPr>
              <a:t>Talton</a:t>
            </a:r>
            <a:r>
              <a:rPr lang="en-US" sz="1800" dirty="0">
                <a:effectLst/>
                <a:latin typeface="Times New Roman" panose="02020603050405020304" pitchFamily="18" charset="0"/>
              </a:rPr>
              <a:t>, E. (2018, April 28). </a:t>
            </a:r>
            <a:r>
              <a:rPr lang="en-US" sz="1800" i="1" dirty="0">
                <a:effectLst/>
                <a:latin typeface="Times New Roman" panose="02020603050405020304" pitchFamily="18" charset="0"/>
              </a:rPr>
              <a:t>A Lack Of Cybersecurity Funding And Expertise Threatens U.S. Infrastructure</a:t>
            </a:r>
            <a:r>
              <a:rPr lang="en-US" sz="1800" dirty="0">
                <a:effectLst/>
                <a:latin typeface="Times New Roman" panose="02020603050405020304" pitchFamily="18" charset="0"/>
              </a:rPr>
              <a:t>. Forbes. https://www.forbes.com/sites/ellistalton/2018/04/23/the-u-s-governments-lack-of-cybersecurity-expertise-threatens-our-infrastructure/?sh=25d995d049e0</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ffectLst/>
                <a:latin typeface="Times New Roman" panose="02020603050405020304" pitchFamily="18" charset="0"/>
              </a:rPr>
              <a:t>Smallcombe</a:t>
            </a:r>
            <a:r>
              <a:rPr lang="en-US" sz="1200" dirty="0">
                <a:effectLst/>
                <a:latin typeface="Times New Roman" panose="02020603050405020304" pitchFamily="18" charset="0"/>
              </a:rPr>
              <a:t>, M. (2020, June 24). </a:t>
            </a:r>
            <a:r>
              <a:rPr lang="en-US" sz="1200" i="1" dirty="0">
                <a:effectLst/>
                <a:latin typeface="Times New Roman" panose="02020603050405020304" pitchFamily="18" charset="0"/>
              </a:rPr>
              <a:t>11 Big Data Security Concerns</a:t>
            </a:r>
            <a:r>
              <a:rPr lang="en-US" sz="1200" dirty="0">
                <a:effectLst/>
                <a:latin typeface="Times New Roman" panose="02020603050405020304" pitchFamily="18" charset="0"/>
              </a:rPr>
              <a:t>. </a:t>
            </a:r>
            <a:r>
              <a:rPr lang="en-US" sz="1200" dirty="0" err="1">
                <a:effectLst/>
                <a:latin typeface="Times New Roman" panose="02020603050405020304" pitchFamily="18" charset="0"/>
              </a:rPr>
              <a:t>Xplenty</a:t>
            </a:r>
            <a:r>
              <a:rPr lang="en-US" sz="1200" dirty="0">
                <a:effectLst/>
                <a:latin typeface="Times New Roman" panose="02020603050405020304" pitchFamily="18" charset="0"/>
              </a:rPr>
              <a:t>. https://www.xplenty.com/blog/big-data-security-concerns/</a:t>
            </a:r>
          </a:p>
          <a:p>
            <a:endParaRPr lang="en-CA" dirty="0"/>
          </a:p>
        </p:txBody>
      </p:sp>
      <p:sp>
        <p:nvSpPr>
          <p:cNvPr id="4" name="Slide Number Placeholder 3"/>
          <p:cNvSpPr>
            <a:spLocks noGrp="1"/>
          </p:cNvSpPr>
          <p:nvPr>
            <p:ph type="sldNum" sz="quarter" idx="5"/>
          </p:nvPr>
        </p:nvSpPr>
        <p:spPr/>
        <p:txBody>
          <a:bodyPr/>
          <a:lstStyle/>
          <a:p>
            <a:fld id="{E5E121DB-6D46-4164-B227-EC7786476123}" type="slidenum">
              <a:rPr lang="en-CA" smtClean="0"/>
              <a:t>11</a:t>
            </a:fld>
            <a:endParaRPr lang="en-CA"/>
          </a:p>
        </p:txBody>
      </p:sp>
    </p:spTree>
    <p:extLst>
      <p:ext uri="{BB962C8B-B14F-4D97-AF65-F5344CB8AC3E}">
        <p14:creationId xmlns:p14="http://schemas.microsoft.com/office/powerpoint/2010/main" val="2216357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r>
              <a:rPr lang="en-CA" dirty="0"/>
              <a:t>:</a:t>
            </a:r>
          </a:p>
          <a:p>
            <a:endParaRPr lang="en-CA" dirty="0"/>
          </a:p>
          <a:p>
            <a:r>
              <a:rPr lang="en-CA" dirty="0"/>
              <a:t>Failure to complete necessary audits is one of the biggest data security threats. Most companies perform security audits just for the sake of regulatory compliance. Security Audits can help the companies discover security gaps which were overlooked previously. This can help them prevent severe data breaches. However, companies often overlook the importance of these audits, and they are often put off or ignored completely. According to security experts, security audits must be conducted monthly or quarterly, but most companies only conduct them yearly or not at all.</a:t>
            </a:r>
          </a:p>
          <a:p>
            <a:endParaRPr lang="en-CA" dirty="0"/>
          </a:p>
          <a:p>
            <a:r>
              <a:rPr lang="en-CA" b="1" dirty="0"/>
              <a:t>References</a:t>
            </a:r>
            <a:r>
              <a:rPr lang="en-CA" dirty="0"/>
              <a:t>:</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rPr>
              <a:t>Zola, A. (2020, April 17). </a:t>
            </a:r>
            <a:r>
              <a:rPr lang="en-US" sz="1800" i="1" dirty="0">
                <a:effectLst/>
                <a:latin typeface="Times New Roman" panose="02020603050405020304" pitchFamily="18" charset="0"/>
              </a:rPr>
              <a:t>A Security Audit Is Critical to Mitigate Risk</a:t>
            </a:r>
            <a:r>
              <a:rPr lang="en-US" sz="1800" dirty="0">
                <a:effectLst/>
                <a:latin typeface="Times New Roman" panose="02020603050405020304" pitchFamily="18" charset="0"/>
              </a:rPr>
              <a:t>. Security Boulevard. https://securityboulevard.com/2020/03/a-security-audit-is-critical-to-mitigate-risk/</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ffectLst/>
                <a:latin typeface="Times New Roman" panose="02020603050405020304" pitchFamily="18" charset="0"/>
              </a:rPr>
              <a:t>Smallcombe</a:t>
            </a:r>
            <a:r>
              <a:rPr lang="en-US" sz="1200" dirty="0">
                <a:effectLst/>
                <a:latin typeface="Times New Roman" panose="02020603050405020304" pitchFamily="18" charset="0"/>
              </a:rPr>
              <a:t>, M. (2020, June 24). </a:t>
            </a:r>
            <a:r>
              <a:rPr lang="en-US" sz="1200" i="1" dirty="0">
                <a:effectLst/>
                <a:latin typeface="Times New Roman" panose="02020603050405020304" pitchFamily="18" charset="0"/>
              </a:rPr>
              <a:t>11 Big Data Security Concerns</a:t>
            </a:r>
            <a:r>
              <a:rPr lang="en-US" sz="1200" dirty="0">
                <a:effectLst/>
                <a:latin typeface="Times New Roman" panose="02020603050405020304" pitchFamily="18" charset="0"/>
              </a:rPr>
              <a:t>. </a:t>
            </a:r>
            <a:r>
              <a:rPr lang="en-US" sz="1200" dirty="0" err="1">
                <a:effectLst/>
                <a:latin typeface="Times New Roman" panose="02020603050405020304" pitchFamily="18" charset="0"/>
              </a:rPr>
              <a:t>Xplenty</a:t>
            </a:r>
            <a:r>
              <a:rPr lang="en-US" sz="1200" dirty="0">
                <a:effectLst/>
                <a:latin typeface="Times New Roman" panose="02020603050405020304" pitchFamily="18" charset="0"/>
              </a:rPr>
              <a:t>. https://www.xplenty.com/blog/big-data-security-concerns/</a:t>
            </a:r>
          </a:p>
          <a:p>
            <a:endParaRPr lang="en-CA" dirty="0"/>
          </a:p>
        </p:txBody>
      </p:sp>
      <p:sp>
        <p:nvSpPr>
          <p:cNvPr id="4" name="Slide Number Placeholder 3"/>
          <p:cNvSpPr>
            <a:spLocks noGrp="1"/>
          </p:cNvSpPr>
          <p:nvPr>
            <p:ph type="sldNum" sz="quarter" idx="5"/>
          </p:nvPr>
        </p:nvSpPr>
        <p:spPr/>
        <p:txBody>
          <a:bodyPr/>
          <a:lstStyle/>
          <a:p>
            <a:fld id="{E5E121DB-6D46-4164-B227-EC7786476123}" type="slidenum">
              <a:rPr lang="en-CA" smtClean="0"/>
              <a:t>12</a:t>
            </a:fld>
            <a:endParaRPr lang="en-CA"/>
          </a:p>
        </p:txBody>
      </p:sp>
    </p:spTree>
    <p:extLst>
      <p:ext uri="{BB962C8B-B14F-4D97-AF65-F5344CB8AC3E}">
        <p14:creationId xmlns:p14="http://schemas.microsoft.com/office/powerpoint/2010/main" val="4092060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endParaRPr lang="en-CA" dirty="0"/>
          </a:p>
        </p:txBody>
      </p:sp>
      <p:sp>
        <p:nvSpPr>
          <p:cNvPr id="4" name="Slide Number Placeholder 3"/>
          <p:cNvSpPr>
            <a:spLocks noGrp="1"/>
          </p:cNvSpPr>
          <p:nvPr>
            <p:ph type="sldNum" sz="quarter" idx="5"/>
          </p:nvPr>
        </p:nvSpPr>
        <p:spPr/>
        <p:txBody>
          <a:bodyPr/>
          <a:lstStyle/>
          <a:p>
            <a:fld id="{E5E121DB-6D46-4164-B227-EC7786476123}" type="slidenum">
              <a:rPr lang="en-CA" smtClean="0"/>
              <a:t>13</a:t>
            </a:fld>
            <a:endParaRPr lang="en-CA"/>
          </a:p>
        </p:txBody>
      </p:sp>
    </p:spTree>
    <p:extLst>
      <p:ext uri="{BB962C8B-B14F-4D97-AF65-F5344CB8AC3E}">
        <p14:creationId xmlns:p14="http://schemas.microsoft.com/office/powerpoint/2010/main" val="2182626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5E121DB-6D46-4164-B227-EC7786476123}" type="slidenum">
              <a:rPr lang="en-CA" smtClean="0"/>
              <a:t>3</a:t>
            </a:fld>
            <a:endParaRPr lang="en-CA"/>
          </a:p>
        </p:txBody>
      </p:sp>
    </p:spTree>
    <p:extLst>
      <p:ext uri="{BB962C8B-B14F-4D97-AF65-F5344CB8AC3E}">
        <p14:creationId xmlns:p14="http://schemas.microsoft.com/office/powerpoint/2010/main" val="66083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r>
              <a:rPr lang="en-CA" dirty="0"/>
              <a:t>:</a:t>
            </a:r>
          </a:p>
          <a:p>
            <a:endParaRPr lang="en-CA" dirty="0"/>
          </a:p>
          <a:p>
            <a:r>
              <a:rPr lang="en-CA" dirty="0"/>
              <a:t>Fake Data is one of the biggest challenges of Big Data in today’s world. No matter what state of the art system you implement to process the data and how much money and infrastructure you spend on your organization, it would be totally futile if the data that is to be processed is fake. This fake data is a significant security threat because it also reduces the ability of the organization to identify other important issues. It could lead to several false positives which would in turn cause the organization to waste money and resources.</a:t>
            </a:r>
          </a:p>
          <a:p>
            <a:endParaRPr lang="en-CA" dirty="0"/>
          </a:p>
          <a:p>
            <a:r>
              <a:rPr lang="en-CA" b="1" dirty="0"/>
              <a:t>References</a:t>
            </a:r>
            <a:r>
              <a:rPr lang="en-CA" dirty="0"/>
              <a:t>:</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effectLst/>
                <a:latin typeface="Times New Roman" panose="02020603050405020304" pitchFamily="18" charset="0"/>
              </a:rPr>
              <a:t>Smallcombe</a:t>
            </a:r>
            <a:r>
              <a:rPr lang="en-US" sz="1800" dirty="0">
                <a:effectLst/>
                <a:latin typeface="Times New Roman" panose="02020603050405020304" pitchFamily="18" charset="0"/>
              </a:rPr>
              <a:t>, M. (2020, June 24). </a:t>
            </a:r>
            <a:r>
              <a:rPr lang="en-US" sz="1800" i="1" dirty="0">
                <a:effectLst/>
                <a:latin typeface="Times New Roman" panose="02020603050405020304" pitchFamily="18" charset="0"/>
              </a:rPr>
              <a:t>11 Big Data Security Concerns</a:t>
            </a:r>
            <a:r>
              <a:rPr lang="en-US" sz="1800" dirty="0">
                <a:effectLst/>
                <a:latin typeface="Times New Roman" panose="02020603050405020304" pitchFamily="18" charset="0"/>
              </a:rPr>
              <a:t>. </a:t>
            </a:r>
            <a:r>
              <a:rPr lang="en-US" sz="1800" dirty="0" err="1">
                <a:effectLst/>
                <a:latin typeface="Times New Roman" panose="02020603050405020304" pitchFamily="18" charset="0"/>
              </a:rPr>
              <a:t>Xplenty</a:t>
            </a:r>
            <a:r>
              <a:rPr lang="en-US" sz="1800" dirty="0">
                <a:effectLst/>
                <a:latin typeface="Times New Roman" panose="02020603050405020304" pitchFamily="18" charset="0"/>
              </a:rPr>
              <a:t>. https://www.xplenty.com/blog/big-data-security-concerns/</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effectLst/>
                <a:latin typeface="Times New Roman" panose="02020603050405020304" pitchFamily="18" charset="0"/>
              </a:rPr>
              <a:t>Bekker</a:t>
            </a:r>
            <a:r>
              <a:rPr lang="en-US" sz="1800" dirty="0">
                <a:effectLst/>
                <a:latin typeface="Times New Roman" panose="02020603050405020304" pitchFamily="18" charset="0"/>
              </a:rPr>
              <a:t>, A. (2021, May 31). </a:t>
            </a:r>
            <a:r>
              <a:rPr lang="en-US" sz="1800" i="1" dirty="0">
                <a:effectLst/>
                <a:latin typeface="Times New Roman" panose="02020603050405020304" pitchFamily="18" charset="0"/>
              </a:rPr>
              <a:t>Buried under big data: security issues, challenges, concerns</a:t>
            </a:r>
            <a:r>
              <a:rPr lang="en-US" sz="1800" dirty="0">
                <a:effectLst/>
                <a:latin typeface="Times New Roman" panose="02020603050405020304" pitchFamily="18" charset="0"/>
              </a:rPr>
              <a:t>. </a:t>
            </a:r>
            <a:r>
              <a:rPr lang="en-US" sz="1800" dirty="0" err="1">
                <a:effectLst/>
                <a:latin typeface="Times New Roman" panose="02020603050405020304" pitchFamily="18" charset="0"/>
              </a:rPr>
              <a:t>ScienceSoft</a:t>
            </a:r>
            <a:r>
              <a:rPr lang="en-US" sz="1800" dirty="0">
                <a:effectLst/>
                <a:latin typeface="Times New Roman" panose="02020603050405020304" pitchFamily="18" charset="0"/>
              </a:rPr>
              <a:t>. https://www.scnsoft.com/blog/big-data-security-challenges</a:t>
            </a:r>
          </a:p>
          <a:p>
            <a:endParaRPr lang="en-CA" dirty="0"/>
          </a:p>
        </p:txBody>
      </p:sp>
      <p:sp>
        <p:nvSpPr>
          <p:cNvPr id="4" name="Slide Number Placeholder 3"/>
          <p:cNvSpPr>
            <a:spLocks noGrp="1"/>
          </p:cNvSpPr>
          <p:nvPr>
            <p:ph type="sldNum" sz="quarter" idx="5"/>
          </p:nvPr>
        </p:nvSpPr>
        <p:spPr/>
        <p:txBody>
          <a:bodyPr/>
          <a:lstStyle/>
          <a:p>
            <a:fld id="{E5E121DB-6D46-4164-B227-EC7786476123}" type="slidenum">
              <a:rPr lang="en-CA" smtClean="0"/>
              <a:t>4</a:t>
            </a:fld>
            <a:endParaRPr lang="en-CA"/>
          </a:p>
        </p:txBody>
      </p:sp>
    </p:spTree>
    <p:extLst>
      <p:ext uri="{BB962C8B-B14F-4D97-AF65-F5344CB8AC3E}">
        <p14:creationId xmlns:p14="http://schemas.microsoft.com/office/powerpoint/2010/main" val="2346131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r>
              <a:rPr lang="en-CA" dirty="0"/>
              <a:t>:</a:t>
            </a:r>
          </a:p>
          <a:p>
            <a:endParaRPr lang="en-CA" dirty="0"/>
          </a:p>
          <a:p>
            <a:r>
              <a:rPr lang="en-CA" dirty="0"/>
              <a:t>Employee negligence is straight up the biggest cause of cybersecurity attacks and data breaches. Basic human error such as losing documents and account credentials, ignorance of basic security practices, social engineering victim, </a:t>
            </a:r>
            <a:r>
              <a:rPr lang="en-CA" dirty="0" err="1"/>
              <a:t>etc</a:t>
            </a:r>
            <a:r>
              <a:rPr lang="en-CA" dirty="0"/>
              <a:t> account for nearly half of all the data breaches. There are several ways by which the company can reduce this risk. The company must implement strict workplace policy such as clean desk rule, strong password practices, use of VPN, etc. Moreover, the physical access of the company must be properly secured to stop anyone, but the employees access the office, and all sensitive documents must be properly locked and disposed after use. Proper communication protocols must be established to ensure that everyone is comfortable in reporting any security issue and action must be taken without any unnecessary delay.</a:t>
            </a:r>
          </a:p>
          <a:p>
            <a:endParaRPr lang="en-CA" dirty="0"/>
          </a:p>
          <a:p>
            <a:r>
              <a:rPr lang="en-CA" b="1" dirty="0"/>
              <a:t>References</a:t>
            </a:r>
            <a:r>
              <a:rPr lang="en-CA" dirty="0"/>
              <a:t>:</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ffectLst/>
                <a:latin typeface="Times New Roman" panose="02020603050405020304" pitchFamily="18" charset="0"/>
              </a:rPr>
              <a:t>Smallcombe</a:t>
            </a:r>
            <a:r>
              <a:rPr lang="en-US" sz="1200" dirty="0">
                <a:effectLst/>
                <a:latin typeface="Times New Roman" panose="02020603050405020304" pitchFamily="18" charset="0"/>
              </a:rPr>
              <a:t>, M. (2020, June 24). </a:t>
            </a:r>
            <a:r>
              <a:rPr lang="en-US" sz="1200" i="1" dirty="0">
                <a:effectLst/>
                <a:latin typeface="Times New Roman" panose="02020603050405020304" pitchFamily="18" charset="0"/>
              </a:rPr>
              <a:t>11 Big Data Security Concerns</a:t>
            </a:r>
            <a:r>
              <a:rPr lang="en-US" sz="1200" dirty="0">
                <a:effectLst/>
                <a:latin typeface="Times New Roman" panose="02020603050405020304" pitchFamily="18" charset="0"/>
              </a:rPr>
              <a:t>. </a:t>
            </a:r>
            <a:r>
              <a:rPr lang="en-US" sz="1200" dirty="0" err="1">
                <a:effectLst/>
                <a:latin typeface="Times New Roman" panose="02020603050405020304" pitchFamily="18" charset="0"/>
              </a:rPr>
              <a:t>Xplenty</a:t>
            </a:r>
            <a:r>
              <a:rPr lang="en-US" sz="1200" dirty="0">
                <a:effectLst/>
                <a:latin typeface="Times New Roman" panose="02020603050405020304" pitchFamily="18" charset="0"/>
              </a:rPr>
              <a:t>. https://www.xplenty.com/blog/big-data-security-concerns/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rPr>
              <a:t>Robinson, P. (2020, June 18). </a:t>
            </a:r>
            <a:r>
              <a:rPr lang="en-US" sz="1800" i="1" dirty="0">
                <a:effectLst/>
                <a:latin typeface="Times New Roman" panose="02020603050405020304" pitchFamily="18" charset="0"/>
              </a:rPr>
              <a:t>Employee Negligence is Biggest Cyber Security Threat to US Companies</a:t>
            </a:r>
            <a:r>
              <a:rPr lang="en-US" sz="1800" dirty="0">
                <a:effectLst/>
                <a:latin typeface="Times New Roman" panose="02020603050405020304" pitchFamily="18" charset="0"/>
              </a:rPr>
              <a:t>. </a:t>
            </a:r>
            <a:r>
              <a:rPr lang="en-US" sz="1800" dirty="0" err="1">
                <a:effectLst/>
                <a:latin typeface="Times New Roman" panose="02020603050405020304" pitchFamily="18" charset="0"/>
              </a:rPr>
              <a:t>Lepide</a:t>
            </a:r>
            <a:r>
              <a:rPr lang="en-US" sz="1800" dirty="0">
                <a:effectLst/>
                <a:latin typeface="Times New Roman" panose="02020603050405020304" pitchFamily="18" charset="0"/>
              </a:rPr>
              <a:t> Blog: A Guide to IT Security, Compliance and IT Operations. https://www.lepide.com/blog/employee-negligence-is-biggest-cyber-security-threat-to-us-companies/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E5E121DB-6D46-4164-B227-EC7786476123}" type="slidenum">
              <a:rPr lang="en-CA" smtClean="0"/>
              <a:t>5</a:t>
            </a:fld>
            <a:endParaRPr lang="en-CA"/>
          </a:p>
        </p:txBody>
      </p:sp>
    </p:spTree>
    <p:extLst>
      <p:ext uri="{BB962C8B-B14F-4D97-AF65-F5344CB8AC3E}">
        <p14:creationId xmlns:p14="http://schemas.microsoft.com/office/powerpoint/2010/main" val="3327438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r>
              <a:rPr lang="en-CA" dirty="0"/>
              <a:t>:</a:t>
            </a:r>
          </a:p>
          <a:p>
            <a:endParaRPr lang="en-CA" dirty="0"/>
          </a:p>
          <a:p>
            <a:r>
              <a:rPr lang="en-CA" dirty="0"/>
              <a:t>Hackers are not the only ones who steal confidential information from the company. Employees can also steal information from company. In fact, more than 70 percent of departing employees admit to stealing some amount of company data and most of these thefts occur within three months of their resignation notice. The above chart shows some astounding statistics about Employee Theft. This is completely preventable if the company implements certain policies. The company should monitor the data which is accessed by the employees and also limit this data access to bare minimum. They should implement strong Access Control List to prevent the employees from accessing data that they shouldn’t. The company should also implement multi-factor authentication such as RFID Cards and security clearance to limit data access.</a:t>
            </a:r>
          </a:p>
          <a:p>
            <a:endParaRPr lang="en-CA" dirty="0"/>
          </a:p>
          <a:p>
            <a:r>
              <a:rPr lang="en-CA" b="1" dirty="0"/>
              <a:t>References</a:t>
            </a:r>
            <a:r>
              <a:rPr lang="en-CA" dirty="0"/>
              <a:t>:</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rPr>
              <a:t>BIA. (2021, January 7). </a:t>
            </a:r>
            <a:r>
              <a:rPr lang="en-US" sz="1800" i="1" dirty="0">
                <a:effectLst/>
                <a:latin typeface="Times New Roman" panose="02020603050405020304" pitchFamily="18" charset="0"/>
              </a:rPr>
              <a:t>Data Theft by Departing Employees: A Bigger Threat Than Hackers</a:t>
            </a:r>
            <a:r>
              <a:rPr lang="en-US" sz="1800" dirty="0">
                <a:effectLst/>
                <a:latin typeface="Times New Roman" panose="02020603050405020304" pitchFamily="18" charset="0"/>
              </a:rPr>
              <a:t>. https://www.biaprotect.com/webinars/data-theft-by-departing-employees-a-bigger-threat-than-hackers/</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ffectLst/>
                <a:latin typeface="Times New Roman" panose="02020603050405020304" pitchFamily="18" charset="0"/>
              </a:rPr>
              <a:t>Smallcombe</a:t>
            </a:r>
            <a:r>
              <a:rPr lang="en-US" sz="1200" dirty="0">
                <a:effectLst/>
                <a:latin typeface="Times New Roman" panose="02020603050405020304" pitchFamily="18" charset="0"/>
              </a:rPr>
              <a:t>, M. (2020, June 24). </a:t>
            </a:r>
            <a:r>
              <a:rPr lang="en-US" sz="1200" i="1" dirty="0">
                <a:effectLst/>
                <a:latin typeface="Times New Roman" panose="02020603050405020304" pitchFamily="18" charset="0"/>
              </a:rPr>
              <a:t>11 Big Data Security Concerns</a:t>
            </a:r>
            <a:r>
              <a:rPr lang="en-US" sz="1200" dirty="0">
                <a:effectLst/>
                <a:latin typeface="Times New Roman" panose="02020603050405020304" pitchFamily="18" charset="0"/>
              </a:rPr>
              <a:t>. </a:t>
            </a:r>
            <a:r>
              <a:rPr lang="en-US" sz="1200" dirty="0" err="1">
                <a:effectLst/>
                <a:latin typeface="Times New Roman" panose="02020603050405020304" pitchFamily="18" charset="0"/>
              </a:rPr>
              <a:t>Xplenty</a:t>
            </a:r>
            <a:r>
              <a:rPr lang="en-US" sz="1200" dirty="0">
                <a:effectLst/>
                <a:latin typeface="Times New Roman" panose="02020603050405020304" pitchFamily="18" charset="0"/>
              </a:rPr>
              <a:t>. https://www.xplenty.com/blog/big-data-security-concerns/</a:t>
            </a:r>
          </a:p>
          <a:p>
            <a:endParaRPr lang="en-CA" dirty="0"/>
          </a:p>
        </p:txBody>
      </p:sp>
      <p:sp>
        <p:nvSpPr>
          <p:cNvPr id="4" name="Slide Number Placeholder 3"/>
          <p:cNvSpPr>
            <a:spLocks noGrp="1"/>
          </p:cNvSpPr>
          <p:nvPr>
            <p:ph type="sldNum" sz="quarter" idx="5"/>
          </p:nvPr>
        </p:nvSpPr>
        <p:spPr/>
        <p:txBody>
          <a:bodyPr/>
          <a:lstStyle/>
          <a:p>
            <a:fld id="{E5E121DB-6D46-4164-B227-EC7786476123}" type="slidenum">
              <a:rPr lang="en-CA" smtClean="0"/>
              <a:t>6</a:t>
            </a:fld>
            <a:endParaRPr lang="en-CA"/>
          </a:p>
        </p:txBody>
      </p:sp>
    </p:spTree>
    <p:extLst>
      <p:ext uri="{BB962C8B-B14F-4D97-AF65-F5344CB8AC3E}">
        <p14:creationId xmlns:p14="http://schemas.microsoft.com/office/powerpoint/2010/main" val="3629388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r>
              <a:rPr lang="en-CA" dirty="0"/>
              <a:t>:</a:t>
            </a:r>
          </a:p>
          <a:p>
            <a:endParaRPr lang="en-CA" dirty="0"/>
          </a:p>
          <a:p>
            <a:r>
              <a:rPr lang="en-CA" dirty="0"/>
              <a:t>In order to safeguard confidential information of the customers, companies tend to utilize the concept of Data Masking which allows them to separate confidential information of the clients from other information. If this process is done meticulously and with care, it is irreversible. However, hackers are employing powerful tools and equipment to reverse this process and steal the data. If the company stays in the false sense of security and does not regularly audit the system, it can endanger the data that is stored on the system.</a:t>
            </a:r>
          </a:p>
          <a:p>
            <a:endParaRPr lang="en-CA" dirty="0"/>
          </a:p>
          <a:p>
            <a:r>
              <a:rPr lang="en-CA" b="1" dirty="0"/>
              <a:t>References</a:t>
            </a:r>
            <a:r>
              <a:rPr lang="en-CA" dirty="0"/>
              <a:t>:</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ffectLst/>
                <a:latin typeface="Times New Roman" panose="02020603050405020304" pitchFamily="18" charset="0"/>
              </a:rPr>
              <a:t>Smallcombe</a:t>
            </a:r>
            <a:r>
              <a:rPr lang="en-US" sz="1200" dirty="0">
                <a:effectLst/>
                <a:latin typeface="Times New Roman" panose="02020603050405020304" pitchFamily="18" charset="0"/>
              </a:rPr>
              <a:t>, M. (2020, June 24). </a:t>
            </a:r>
            <a:r>
              <a:rPr lang="en-US" sz="1200" i="1" dirty="0">
                <a:effectLst/>
                <a:latin typeface="Times New Roman" panose="02020603050405020304" pitchFamily="18" charset="0"/>
              </a:rPr>
              <a:t>11 Big Data Security Concerns</a:t>
            </a:r>
            <a:r>
              <a:rPr lang="en-US" sz="1200" dirty="0">
                <a:effectLst/>
                <a:latin typeface="Times New Roman" panose="02020603050405020304" pitchFamily="18" charset="0"/>
              </a:rPr>
              <a:t>. </a:t>
            </a:r>
            <a:r>
              <a:rPr lang="en-US" sz="1200" dirty="0" err="1">
                <a:effectLst/>
                <a:latin typeface="Times New Roman" panose="02020603050405020304" pitchFamily="18" charset="0"/>
              </a:rPr>
              <a:t>Xplenty</a:t>
            </a:r>
            <a:r>
              <a:rPr lang="en-US" sz="1200" dirty="0">
                <a:effectLst/>
                <a:latin typeface="Times New Roman" panose="02020603050405020304" pitchFamily="18" charset="0"/>
              </a:rPr>
              <a:t>. https://www.xplenty.com/blog/big-data-security-concerns/</a:t>
            </a:r>
          </a:p>
        </p:txBody>
      </p:sp>
      <p:sp>
        <p:nvSpPr>
          <p:cNvPr id="4" name="Slide Number Placeholder 3"/>
          <p:cNvSpPr>
            <a:spLocks noGrp="1"/>
          </p:cNvSpPr>
          <p:nvPr>
            <p:ph type="sldNum" sz="quarter" idx="5"/>
          </p:nvPr>
        </p:nvSpPr>
        <p:spPr/>
        <p:txBody>
          <a:bodyPr/>
          <a:lstStyle/>
          <a:p>
            <a:fld id="{E5E121DB-6D46-4164-B227-EC7786476123}" type="slidenum">
              <a:rPr lang="en-CA" smtClean="0"/>
              <a:t>7</a:t>
            </a:fld>
            <a:endParaRPr lang="en-CA"/>
          </a:p>
        </p:txBody>
      </p:sp>
    </p:spTree>
    <p:extLst>
      <p:ext uri="{BB962C8B-B14F-4D97-AF65-F5344CB8AC3E}">
        <p14:creationId xmlns:p14="http://schemas.microsoft.com/office/powerpoint/2010/main" val="3464196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r>
              <a:rPr lang="en-CA" dirty="0"/>
              <a:t>:</a:t>
            </a:r>
          </a:p>
          <a:p>
            <a:endParaRPr lang="en-CA" dirty="0"/>
          </a:p>
          <a:p>
            <a:pPr algn="just"/>
            <a:r>
              <a:rPr lang="en-CA" dirty="0"/>
              <a:t>Big Data requires constant processing and cleaning of data to ensure that the database is relevant at all times. Hence, we employ automated tools and services for data cleansing. However, automated cleansing is not accurate all the times and might not work as expected every now and then. This can lead to database inconsistencies which can reduce the quality of the database and the results derived from it. Moreover, many data processing tools also retain some data while processing, if this data is not cleansed properly, it can lead to potential data breaches.</a:t>
            </a:r>
          </a:p>
          <a:p>
            <a:endParaRPr lang="en-CA" dirty="0"/>
          </a:p>
          <a:p>
            <a:r>
              <a:rPr lang="en-CA" b="1" dirty="0"/>
              <a:t>References</a:t>
            </a:r>
            <a:r>
              <a:rPr lang="en-CA" dirty="0"/>
              <a:t>:</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rPr>
              <a:t>Diez-Aguirre, J. (2019, December 19). </a:t>
            </a:r>
            <a:r>
              <a:rPr lang="en-US" sz="1800" i="1" dirty="0">
                <a:effectLst/>
                <a:latin typeface="Times New Roman" panose="02020603050405020304" pitchFamily="18" charset="0"/>
              </a:rPr>
              <a:t>GDPR and data cleansing: The hidden threat | Ricoh Insights</a:t>
            </a:r>
            <a:r>
              <a:rPr lang="en-US" sz="1800" dirty="0">
                <a:effectLst/>
                <a:latin typeface="Times New Roman" panose="02020603050405020304" pitchFamily="18" charset="0"/>
              </a:rPr>
              <a:t>. Insights - Empowering Digital Workplaces. https://insights.ricoh.co.uk/streamlining-processes/gdpr-and-data-cleansing-the-hidden-threat-that-most-of-our-clients-overlook</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ffectLst/>
                <a:latin typeface="Times New Roman" panose="02020603050405020304" pitchFamily="18" charset="0"/>
              </a:rPr>
              <a:t>Smallcombe</a:t>
            </a:r>
            <a:r>
              <a:rPr lang="en-US" sz="1200" dirty="0">
                <a:effectLst/>
                <a:latin typeface="Times New Roman" panose="02020603050405020304" pitchFamily="18" charset="0"/>
              </a:rPr>
              <a:t>, M. (2020, June 24). </a:t>
            </a:r>
            <a:r>
              <a:rPr lang="en-US" sz="1200" i="1" dirty="0">
                <a:effectLst/>
                <a:latin typeface="Times New Roman" panose="02020603050405020304" pitchFamily="18" charset="0"/>
              </a:rPr>
              <a:t>11 Big Data Security Concerns</a:t>
            </a:r>
            <a:r>
              <a:rPr lang="en-US" sz="1200" dirty="0">
                <a:effectLst/>
                <a:latin typeface="Times New Roman" panose="02020603050405020304" pitchFamily="18" charset="0"/>
              </a:rPr>
              <a:t>. </a:t>
            </a:r>
            <a:r>
              <a:rPr lang="en-US" sz="1200" dirty="0" err="1">
                <a:effectLst/>
                <a:latin typeface="Times New Roman" panose="02020603050405020304" pitchFamily="18" charset="0"/>
              </a:rPr>
              <a:t>Xplenty</a:t>
            </a:r>
            <a:r>
              <a:rPr lang="en-US" sz="1200" dirty="0">
                <a:effectLst/>
                <a:latin typeface="Times New Roman" panose="02020603050405020304" pitchFamily="18" charset="0"/>
              </a:rPr>
              <a:t>. https://www.xplenty.com/blog/big-data-security-concerns/</a:t>
            </a:r>
          </a:p>
          <a:p>
            <a:endParaRPr lang="en-CA" dirty="0"/>
          </a:p>
        </p:txBody>
      </p:sp>
      <p:sp>
        <p:nvSpPr>
          <p:cNvPr id="4" name="Slide Number Placeholder 3"/>
          <p:cNvSpPr>
            <a:spLocks noGrp="1"/>
          </p:cNvSpPr>
          <p:nvPr>
            <p:ph type="sldNum" sz="quarter" idx="5"/>
          </p:nvPr>
        </p:nvSpPr>
        <p:spPr/>
        <p:txBody>
          <a:bodyPr/>
          <a:lstStyle/>
          <a:p>
            <a:fld id="{E5E121DB-6D46-4164-B227-EC7786476123}" type="slidenum">
              <a:rPr lang="en-CA" smtClean="0"/>
              <a:t>8</a:t>
            </a:fld>
            <a:endParaRPr lang="en-CA"/>
          </a:p>
        </p:txBody>
      </p:sp>
    </p:spTree>
    <p:extLst>
      <p:ext uri="{BB962C8B-B14F-4D97-AF65-F5344CB8AC3E}">
        <p14:creationId xmlns:p14="http://schemas.microsoft.com/office/powerpoint/2010/main" val="953079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FF0000"/>
                </a:solidFill>
              </a:rPr>
              <a:t>Notes</a:t>
            </a:r>
            <a:r>
              <a:rPr lang="en-CA" dirty="0"/>
              <a:t>:</a:t>
            </a:r>
          </a:p>
          <a:p>
            <a:endParaRPr lang="en-CA" dirty="0"/>
          </a:p>
          <a:p>
            <a:r>
              <a:rPr lang="en-CA" dirty="0"/>
              <a:t>Big Data relies on huge amount of data generated from the clients to function. As a lot of this information can be confidential, its security is the top priority of the company. The size of the data is also the reason for being targeted by hackers. To constantly prevent and thwart these attacks, the company is required to comply with the latest security regulations set by agencies and regulatory authorities. As these regulations are ever-changing, Big Data Companies rely on real-time tools to ensure security compliance. There are so many tools available in the market for this very purpose. However, not all tools are good, some might not be compatible with the system, and some might not be up to date with the regulations. This can lead to loopholes in the system and also false alerts.</a:t>
            </a:r>
          </a:p>
          <a:p>
            <a:endParaRPr lang="en-CA" dirty="0"/>
          </a:p>
          <a:p>
            <a:r>
              <a:rPr lang="en-CA" b="1" dirty="0"/>
              <a:t>References</a:t>
            </a:r>
            <a:r>
              <a:rPr lang="en-CA" dirty="0"/>
              <a:t>:</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ffectLst/>
                <a:latin typeface="Times New Roman" panose="02020603050405020304" pitchFamily="18" charset="0"/>
              </a:rPr>
              <a:t>Smallcombe</a:t>
            </a:r>
            <a:r>
              <a:rPr lang="en-US" sz="1200" dirty="0">
                <a:effectLst/>
                <a:latin typeface="Times New Roman" panose="02020603050405020304" pitchFamily="18" charset="0"/>
              </a:rPr>
              <a:t>, M. (2020, June 24). </a:t>
            </a:r>
            <a:r>
              <a:rPr lang="en-US" sz="1200" i="1" dirty="0">
                <a:effectLst/>
                <a:latin typeface="Times New Roman" panose="02020603050405020304" pitchFamily="18" charset="0"/>
              </a:rPr>
              <a:t>11 Big Data Security Concerns</a:t>
            </a:r>
            <a:r>
              <a:rPr lang="en-US" sz="1200" dirty="0">
                <a:effectLst/>
                <a:latin typeface="Times New Roman" panose="02020603050405020304" pitchFamily="18" charset="0"/>
              </a:rPr>
              <a:t>. </a:t>
            </a:r>
            <a:r>
              <a:rPr lang="en-US" sz="1200" dirty="0" err="1">
                <a:effectLst/>
                <a:latin typeface="Times New Roman" panose="02020603050405020304" pitchFamily="18" charset="0"/>
              </a:rPr>
              <a:t>Xplenty</a:t>
            </a:r>
            <a:r>
              <a:rPr lang="en-US" sz="1200" dirty="0">
                <a:effectLst/>
                <a:latin typeface="Times New Roman" panose="02020603050405020304" pitchFamily="18" charset="0"/>
              </a:rPr>
              <a:t>. https://www.xplenty.com/blog/big-data-security-concerns/</a:t>
            </a:r>
          </a:p>
          <a:p>
            <a:endParaRPr lang="en-CA" dirty="0"/>
          </a:p>
        </p:txBody>
      </p:sp>
      <p:sp>
        <p:nvSpPr>
          <p:cNvPr id="4" name="Slide Number Placeholder 3"/>
          <p:cNvSpPr>
            <a:spLocks noGrp="1"/>
          </p:cNvSpPr>
          <p:nvPr>
            <p:ph type="sldNum" sz="quarter" idx="5"/>
          </p:nvPr>
        </p:nvSpPr>
        <p:spPr/>
        <p:txBody>
          <a:bodyPr/>
          <a:lstStyle/>
          <a:p>
            <a:fld id="{E5E121DB-6D46-4164-B227-EC7786476123}" type="slidenum">
              <a:rPr lang="en-CA" smtClean="0"/>
              <a:t>9</a:t>
            </a:fld>
            <a:endParaRPr lang="en-CA"/>
          </a:p>
        </p:txBody>
      </p:sp>
    </p:spTree>
    <p:extLst>
      <p:ext uri="{BB962C8B-B14F-4D97-AF65-F5344CB8AC3E}">
        <p14:creationId xmlns:p14="http://schemas.microsoft.com/office/powerpoint/2010/main" val="3457267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r>
              <a:rPr lang="en-CA" dirty="0"/>
              <a:t>:</a:t>
            </a:r>
          </a:p>
          <a:p>
            <a:endParaRPr lang="en-CA" dirty="0"/>
          </a:p>
          <a:p>
            <a:r>
              <a:rPr lang="en-CA" dirty="0"/>
              <a:t>Data Mining is one of the most powerful tool used by Big Data Companies. It helps them understand and utilizes the data that they own by using complex statistical and machine learning processes to discover patterns and forecast trends. However, it is very risky to give these IT Specialists unsupervised access to all the data as it may lead to data theft and misuse. Moreover, the data can also be breached by hackers due to negligence of the employees. The biggest example of this will be the infamous Cambridge Analytica breach which gave hackers access to huge amount of data belonging to Facebook users. </a:t>
            </a:r>
          </a:p>
          <a:p>
            <a:endParaRPr lang="en-CA" dirty="0"/>
          </a:p>
          <a:p>
            <a:r>
              <a:rPr lang="en-CA" b="1" dirty="0"/>
              <a:t>References</a:t>
            </a:r>
            <a:r>
              <a:rPr lang="en-CA" dirty="0"/>
              <a:t>:</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rPr>
              <a:t>Hoffman, J. (2021, April 27). </a:t>
            </a:r>
            <a:r>
              <a:rPr lang="en-US" sz="1800" i="1" dirty="0">
                <a:effectLst/>
                <a:latin typeface="Times New Roman" panose="02020603050405020304" pitchFamily="18" charset="0"/>
              </a:rPr>
              <a:t>Most Common Data Mining Security Issues You Need to be Aware Of</a:t>
            </a:r>
            <a:r>
              <a:rPr lang="en-US" sz="1800" dirty="0">
                <a:effectLst/>
                <a:latin typeface="Times New Roman" panose="02020603050405020304" pitchFamily="18" charset="0"/>
              </a:rPr>
              <a:t>. </a:t>
            </a:r>
            <a:r>
              <a:rPr lang="en-US" sz="1800" dirty="0" err="1">
                <a:effectLst/>
                <a:latin typeface="Times New Roman" panose="02020603050405020304" pitchFamily="18" charset="0"/>
              </a:rPr>
              <a:t>WisdomPlexus</a:t>
            </a:r>
            <a:r>
              <a:rPr lang="en-US" sz="1800" dirty="0">
                <a:effectLst/>
                <a:latin typeface="Times New Roman" panose="02020603050405020304" pitchFamily="18" charset="0"/>
              </a:rPr>
              <a:t>. https://wisdomplexus.com/blogs/data-mining-security-issues/</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ffectLst/>
                <a:latin typeface="Times New Roman" panose="02020603050405020304" pitchFamily="18" charset="0"/>
              </a:rPr>
              <a:t>Smallcombe</a:t>
            </a:r>
            <a:r>
              <a:rPr lang="en-US" sz="1200" dirty="0">
                <a:effectLst/>
                <a:latin typeface="Times New Roman" panose="02020603050405020304" pitchFamily="18" charset="0"/>
              </a:rPr>
              <a:t>, M. (2020, June 24). </a:t>
            </a:r>
            <a:r>
              <a:rPr lang="en-US" sz="1200" i="1" dirty="0">
                <a:effectLst/>
                <a:latin typeface="Times New Roman" panose="02020603050405020304" pitchFamily="18" charset="0"/>
              </a:rPr>
              <a:t>11 Big Data Security Concerns</a:t>
            </a:r>
            <a:r>
              <a:rPr lang="en-US" sz="1200" dirty="0">
                <a:effectLst/>
                <a:latin typeface="Times New Roman" panose="02020603050405020304" pitchFamily="18" charset="0"/>
              </a:rPr>
              <a:t>. </a:t>
            </a:r>
            <a:r>
              <a:rPr lang="en-US" sz="1200" dirty="0" err="1">
                <a:effectLst/>
                <a:latin typeface="Times New Roman" panose="02020603050405020304" pitchFamily="18" charset="0"/>
              </a:rPr>
              <a:t>Xplenty</a:t>
            </a:r>
            <a:r>
              <a:rPr lang="en-US" sz="1200" dirty="0">
                <a:effectLst/>
                <a:latin typeface="Times New Roman" panose="02020603050405020304" pitchFamily="18" charset="0"/>
              </a:rPr>
              <a:t>. https://www.xplenty.com/blog/big-data-security-concerns/</a:t>
            </a:r>
          </a:p>
          <a:p>
            <a:endParaRPr lang="en-CA" dirty="0"/>
          </a:p>
        </p:txBody>
      </p:sp>
      <p:sp>
        <p:nvSpPr>
          <p:cNvPr id="4" name="Slide Number Placeholder 3"/>
          <p:cNvSpPr>
            <a:spLocks noGrp="1"/>
          </p:cNvSpPr>
          <p:nvPr>
            <p:ph type="sldNum" sz="quarter" idx="5"/>
          </p:nvPr>
        </p:nvSpPr>
        <p:spPr/>
        <p:txBody>
          <a:bodyPr/>
          <a:lstStyle/>
          <a:p>
            <a:fld id="{E5E121DB-6D46-4164-B227-EC7786476123}" type="slidenum">
              <a:rPr lang="en-CA" smtClean="0"/>
              <a:t>10</a:t>
            </a:fld>
            <a:endParaRPr lang="en-CA"/>
          </a:p>
        </p:txBody>
      </p:sp>
    </p:spTree>
    <p:extLst>
      <p:ext uri="{BB962C8B-B14F-4D97-AF65-F5344CB8AC3E}">
        <p14:creationId xmlns:p14="http://schemas.microsoft.com/office/powerpoint/2010/main" val="550916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9D903-9E60-4151-B06A-2C1027D520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262EDD2-293D-428F-AB54-672ADF13AC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3642BCB-2B51-4B98-925F-FE6CF0626081}"/>
              </a:ext>
            </a:extLst>
          </p:cNvPr>
          <p:cNvSpPr>
            <a:spLocks noGrp="1"/>
          </p:cNvSpPr>
          <p:nvPr>
            <p:ph type="dt" sz="half" idx="10"/>
          </p:nvPr>
        </p:nvSpPr>
        <p:spPr/>
        <p:txBody>
          <a:bodyPr/>
          <a:lstStyle/>
          <a:p>
            <a:fld id="{7563E0E6-037E-496B-B611-2DE06AAE312B}" type="datetimeFigureOut">
              <a:rPr lang="en-CA" smtClean="0"/>
              <a:t>12-Jun-2021</a:t>
            </a:fld>
            <a:endParaRPr lang="en-CA"/>
          </a:p>
        </p:txBody>
      </p:sp>
      <p:sp>
        <p:nvSpPr>
          <p:cNvPr id="5" name="Footer Placeholder 4">
            <a:extLst>
              <a:ext uri="{FF2B5EF4-FFF2-40B4-BE49-F238E27FC236}">
                <a16:creationId xmlns:a16="http://schemas.microsoft.com/office/drawing/2014/main" id="{7D2C57A0-06D0-491C-B778-A232A8FAA8A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DCD6B8B-3CD1-4761-8B4D-05264098B73D}"/>
              </a:ext>
            </a:extLst>
          </p:cNvPr>
          <p:cNvSpPr>
            <a:spLocks noGrp="1"/>
          </p:cNvSpPr>
          <p:nvPr>
            <p:ph type="sldNum" sz="quarter" idx="12"/>
          </p:nvPr>
        </p:nvSpPr>
        <p:spPr/>
        <p:txBody>
          <a:bodyPr/>
          <a:lstStyle/>
          <a:p>
            <a:fld id="{03E05538-DF82-4954-A07B-C4B85807C66A}" type="slidenum">
              <a:rPr lang="en-CA" smtClean="0"/>
              <a:t>‹#›</a:t>
            </a:fld>
            <a:endParaRPr lang="en-CA"/>
          </a:p>
        </p:txBody>
      </p:sp>
    </p:spTree>
    <p:extLst>
      <p:ext uri="{BB962C8B-B14F-4D97-AF65-F5344CB8AC3E}">
        <p14:creationId xmlns:p14="http://schemas.microsoft.com/office/powerpoint/2010/main" val="3972685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F2D83-2FDC-4CE5-A1A8-002D25D9E6F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75ABEFA-13EE-4FDD-ACEC-DE02200CEC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0F9E4AD-478B-477B-B6CA-1F90448321A9}"/>
              </a:ext>
            </a:extLst>
          </p:cNvPr>
          <p:cNvSpPr>
            <a:spLocks noGrp="1"/>
          </p:cNvSpPr>
          <p:nvPr>
            <p:ph type="dt" sz="half" idx="10"/>
          </p:nvPr>
        </p:nvSpPr>
        <p:spPr/>
        <p:txBody>
          <a:bodyPr/>
          <a:lstStyle/>
          <a:p>
            <a:fld id="{7563E0E6-037E-496B-B611-2DE06AAE312B}" type="datetimeFigureOut">
              <a:rPr lang="en-CA" smtClean="0"/>
              <a:t>12-Jun-2021</a:t>
            </a:fld>
            <a:endParaRPr lang="en-CA"/>
          </a:p>
        </p:txBody>
      </p:sp>
      <p:sp>
        <p:nvSpPr>
          <p:cNvPr id="5" name="Footer Placeholder 4">
            <a:extLst>
              <a:ext uri="{FF2B5EF4-FFF2-40B4-BE49-F238E27FC236}">
                <a16:creationId xmlns:a16="http://schemas.microsoft.com/office/drawing/2014/main" id="{692D490E-2B95-4D3C-B9B1-68F9F1FB94F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D8F5CA8-A35C-4CD0-A65D-717E8486051D}"/>
              </a:ext>
            </a:extLst>
          </p:cNvPr>
          <p:cNvSpPr>
            <a:spLocks noGrp="1"/>
          </p:cNvSpPr>
          <p:nvPr>
            <p:ph type="sldNum" sz="quarter" idx="12"/>
          </p:nvPr>
        </p:nvSpPr>
        <p:spPr/>
        <p:txBody>
          <a:bodyPr/>
          <a:lstStyle/>
          <a:p>
            <a:fld id="{03E05538-DF82-4954-A07B-C4B85807C66A}" type="slidenum">
              <a:rPr lang="en-CA" smtClean="0"/>
              <a:t>‹#›</a:t>
            </a:fld>
            <a:endParaRPr lang="en-CA"/>
          </a:p>
        </p:txBody>
      </p:sp>
    </p:spTree>
    <p:extLst>
      <p:ext uri="{BB962C8B-B14F-4D97-AF65-F5344CB8AC3E}">
        <p14:creationId xmlns:p14="http://schemas.microsoft.com/office/powerpoint/2010/main" val="3079843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F813D4-89DD-4CD5-9F12-76017C88EB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B880883-EF21-4EB8-9C14-64995C2F34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5AFB9D1-6158-435E-B390-98C90E561265}"/>
              </a:ext>
            </a:extLst>
          </p:cNvPr>
          <p:cNvSpPr>
            <a:spLocks noGrp="1"/>
          </p:cNvSpPr>
          <p:nvPr>
            <p:ph type="dt" sz="half" idx="10"/>
          </p:nvPr>
        </p:nvSpPr>
        <p:spPr/>
        <p:txBody>
          <a:bodyPr/>
          <a:lstStyle/>
          <a:p>
            <a:fld id="{7563E0E6-037E-496B-B611-2DE06AAE312B}" type="datetimeFigureOut">
              <a:rPr lang="en-CA" smtClean="0"/>
              <a:t>12-Jun-2021</a:t>
            </a:fld>
            <a:endParaRPr lang="en-CA"/>
          </a:p>
        </p:txBody>
      </p:sp>
      <p:sp>
        <p:nvSpPr>
          <p:cNvPr id="5" name="Footer Placeholder 4">
            <a:extLst>
              <a:ext uri="{FF2B5EF4-FFF2-40B4-BE49-F238E27FC236}">
                <a16:creationId xmlns:a16="http://schemas.microsoft.com/office/drawing/2014/main" id="{5EEBF5CE-8B46-4065-A1B6-67419728A85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BB12D5B-C825-4C52-AB9E-FB4E57F0DEFC}"/>
              </a:ext>
            </a:extLst>
          </p:cNvPr>
          <p:cNvSpPr>
            <a:spLocks noGrp="1"/>
          </p:cNvSpPr>
          <p:nvPr>
            <p:ph type="sldNum" sz="quarter" idx="12"/>
          </p:nvPr>
        </p:nvSpPr>
        <p:spPr/>
        <p:txBody>
          <a:bodyPr/>
          <a:lstStyle/>
          <a:p>
            <a:fld id="{03E05538-DF82-4954-A07B-C4B85807C66A}" type="slidenum">
              <a:rPr lang="en-CA" smtClean="0"/>
              <a:t>‹#›</a:t>
            </a:fld>
            <a:endParaRPr lang="en-CA"/>
          </a:p>
        </p:txBody>
      </p:sp>
    </p:spTree>
    <p:extLst>
      <p:ext uri="{BB962C8B-B14F-4D97-AF65-F5344CB8AC3E}">
        <p14:creationId xmlns:p14="http://schemas.microsoft.com/office/powerpoint/2010/main" val="3780459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08871-2DDB-4052-B38A-42538B22F96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4E79B85-B42C-40D8-B56E-B1DC9B8532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9DB0635-6FD9-4AB4-A9FE-66CABC114D86}"/>
              </a:ext>
            </a:extLst>
          </p:cNvPr>
          <p:cNvSpPr>
            <a:spLocks noGrp="1"/>
          </p:cNvSpPr>
          <p:nvPr>
            <p:ph type="dt" sz="half" idx="10"/>
          </p:nvPr>
        </p:nvSpPr>
        <p:spPr/>
        <p:txBody>
          <a:bodyPr/>
          <a:lstStyle/>
          <a:p>
            <a:fld id="{7563E0E6-037E-496B-B611-2DE06AAE312B}" type="datetimeFigureOut">
              <a:rPr lang="en-CA" smtClean="0"/>
              <a:t>12-Jun-2021</a:t>
            </a:fld>
            <a:endParaRPr lang="en-CA"/>
          </a:p>
        </p:txBody>
      </p:sp>
      <p:sp>
        <p:nvSpPr>
          <p:cNvPr id="5" name="Footer Placeholder 4">
            <a:extLst>
              <a:ext uri="{FF2B5EF4-FFF2-40B4-BE49-F238E27FC236}">
                <a16:creationId xmlns:a16="http://schemas.microsoft.com/office/drawing/2014/main" id="{887AA8B4-7414-4387-857A-8B9C497682A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38CBEF5-F27B-4262-914B-C6F4F48D6425}"/>
              </a:ext>
            </a:extLst>
          </p:cNvPr>
          <p:cNvSpPr>
            <a:spLocks noGrp="1"/>
          </p:cNvSpPr>
          <p:nvPr>
            <p:ph type="sldNum" sz="quarter" idx="12"/>
          </p:nvPr>
        </p:nvSpPr>
        <p:spPr/>
        <p:txBody>
          <a:bodyPr/>
          <a:lstStyle/>
          <a:p>
            <a:fld id="{03E05538-DF82-4954-A07B-C4B85807C66A}" type="slidenum">
              <a:rPr lang="en-CA" smtClean="0"/>
              <a:t>‹#›</a:t>
            </a:fld>
            <a:endParaRPr lang="en-CA"/>
          </a:p>
        </p:txBody>
      </p:sp>
    </p:spTree>
    <p:extLst>
      <p:ext uri="{BB962C8B-B14F-4D97-AF65-F5344CB8AC3E}">
        <p14:creationId xmlns:p14="http://schemas.microsoft.com/office/powerpoint/2010/main" val="2211721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AB8F3-D2DE-489A-BB71-BF39B86B9B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F3082FAE-657B-478A-AA2F-B69F6AAACF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871FE5-C109-4FD3-8012-95A66779261F}"/>
              </a:ext>
            </a:extLst>
          </p:cNvPr>
          <p:cNvSpPr>
            <a:spLocks noGrp="1"/>
          </p:cNvSpPr>
          <p:nvPr>
            <p:ph type="dt" sz="half" idx="10"/>
          </p:nvPr>
        </p:nvSpPr>
        <p:spPr/>
        <p:txBody>
          <a:bodyPr/>
          <a:lstStyle/>
          <a:p>
            <a:fld id="{7563E0E6-037E-496B-B611-2DE06AAE312B}" type="datetimeFigureOut">
              <a:rPr lang="en-CA" smtClean="0"/>
              <a:t>12-Jun-2021</a:t>
            </a:fld>
            <a:endParaRPr lang="en-CA"/>
          </a:p>
        </p:txBody>
      </p:sp>
      <p:sp>
        <p:nvSpPr>
          <p:cNvPr id="5" name="Footer Placeholder 4">
            <a:extLst>
              <a:ext uri="{FF2B5EF4-FFF2-40B4-BE49-F238E27FC236}">
                <a16:creationId xmlns:a16="http://schemas.microsoft.com/office/drawing/2014/main" id="{10FB0862-907B-4893-8837-A08EDA76D8B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0248F3D-DC8A-4FF1-9AF6-3A02F6ED819C}"/>
              </a:ext>
            </a:extLst>
          </p:cNvPr>
          <p:cNvSpPr>
            <a:spLocks noGrp="1"/>
          </p:cNvSpPr>
          <p:nvPr>
            <p:ph type="sldNum" sz="quarter" idx="12"/>
          </p:nvPr>
        </p:nvSpPr>
        <p:spPr/>
        <p:txBody>
          <a:bodyPr/>
          <a:lstStyle/>
          <a:p>
            <a:fld id="{03E05538-DF82-4954-A07B-C4B85807C66A}" type="slidenum">
              <a:rPr lang="en-CA" smtClean="0"/>
              <a:t>‹#›</a:t>
            </a:fld>
            <a:endParaRPr lang="en-CA"/>
          </a:p>
        </p:txBody>
      </p:sp>
    </p:spTree>
    <p:extLst>
      <p:ext uri="{BB962C8B-B14F-4D97-AF65-F5344CB8AC3E}">
        <p14:creationId xmlns:p14="http://schemas.microsoft.com/office/powerpoint/2010/main" val="215714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09C48-5386-4504-89B6-2E1D766509E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C9519A2-FC79-44CC-9560-EAD9A90B4E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879D38DD-022D-4FCC-9516-2C0CE50D8D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830B060-0948-4CBE-8801-7C1A95D02C6C}"/>
              </a:ext>
            </a:extLst>
          </p:cNvPr>
          <p:cNvSpPr>
            <a:spLocks noGrp="1"/>
          </p:cNvSpPr>
          <p:nvPr>
            <p:ph type="dt" sz="half" idx="10"/>
          </p:nvPr>
        </p:nvSpPr>
        <p:spPr/>
        <p:txBody>
          <a:bodyPr/>
          <a:lstStyle/>
          <a:p>
            <a:fld id="{7563E0E6-037E-496B-B611-2DE06AAE312B}" type="datetimeFigureOut">
              <a:rPr lang="en-CA" smtClean="0"/>
              <a:t>12-Jun-2021</a:t>
            </a:fld>
            <a:endParaRPr lang="en-CA"/>
          </a:p>
        </p:txBody>
      </p:sp>
      <p:sp>
        <p:nvSpPr>
          <p:cNvPr id="6" name="Footer Placeholder 5">
            <a:extLst>
              <a:ext uri="{FF2B5EF4-FFF2-40B4-BE49-F238E27FC236}">
                <a16:creationId xmlns:a16="http://schemas.microsoft.com/office/drawing/2014/main" id="{37261AD6-38CB-4320-B26A-B91B6583CDD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EDEAECA-E8A4-473A-9FF2-3AE2AFF1CBC4}"/>
              </a:ext>
            </a:extLst>
          </p:cNvPr>
          <p:cNvSpPr>
            <a:spLocks noGrp="1"/>
          </p:cNvSpPr>
          <p:nvPr>
            <p:ph type="sldNum" sz="quarter" idx="12"/>
          </p:nvPr>
        </p:nvSpPr>
        <p:spPr/>
        <p:txBody>
          <a:bodyPr/>
          <a:lstStyle/>
          <a:p>
            <a:fld id="{03E05538-DF82-4954-A07B-C4B85807C66A}" type="slidenum">
              <a:rPr lang="en-CA" smtClean="0"/>
              <a:t>‹#›</a:t>
            </a:fld>
            <a:endParaRPr lang="en-CA"/>
          </a:p>
        </p:txBody>
      </p:sp>
    </p:spTree>
    <p:extLst>
      <p:ext uri="{BB962C8B-B14F-4D97-AF65-F5344CB8AC3E}">
        <p14:creationId xmlns:p14="http://schemas.microsoft.com/office/powerpoint/2010/main" val="552791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ADCB-AC42-49AC-99BA-6DAEE31ACCC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8EEFB01-8AE5-4A73-A427-150A037FA0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A9A03F-B3A7-4FF7-89CB-C42CC1080D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B6857FBE-C424-476B-9A4F-DF8974B150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3A2E82-4EE0-4B43-980F-5490B2F96B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F87CD38F-C9CC-4F9A-89CB-CADFCE74B5EC}"/>
              </a:ext>
            </a:extLst>
          </p:cNvPr>
          <p:cNvSpPr>
            <a:spLocks noGrp="1"/>
          </p:cNvSpPr>
          <p:nvPr>
            <p:ph type="dt" sz="half" idx="10"/>
          </p:nvPr>
        </p:nvSpPr>
        <p:spPr/>
        <p:txBody>
          <a:bodyPr/>
          <a:lstStyle/>
          <a:p>
            <a:fld id="{7563E0E6-037E-496B-B611-2DE06AAE312B}" type="datetimeFigureOut">
              <a:rPr lang="en-CA" smtClean="0"/>
              <a:t>12-Jun-2021</a:t>
            </a:fld>
            <a:endParaRPr lang="en-CA"/>
          </a:p>
        </p:txBody>
      </p:sp>
      <p:sp>
        <p:nvSpPr>
          <p:cNvPr id="8" name="Footer Placeholder 7">
            <a:extLst>
              <a:ext uri="{FF2B5EF4-FFF2-40B4-BE49-F238E27FC236}">
                <a16:creationId xmlns:a16="http://schemas.microsoft.com/office/drawing/2014/main" id="{05A1BABF-16F4-43BD-8C8C-BC04F9BF3880}"/>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C851E18C-E5EA-407C-9CDF-8FF563216470}"/>
              </a:ext>
            </a:extLst>
          </p:cNvPr>
          <p:cNvSpPr>
            <a:spLocks noGrp="1"/>
          </p:cNvSpPr>
          <p:nvPr>
            <p:ph type="sldNum" sz="quarter" idx="12"/>
          </p:nvPr>
        </p:nvSpPr>
        <p:spPr/>
        <p:txBody>
          <a:bodyPr/>
          <a:lstStyle/>
          <a:p>
            <a:fld id="{03E05538-DF82-4954-A07B-C4B85807C66A}" type="slidenum">
              <a:rPr lang="en-CA" smtClean="0"/>
              <a:t>‹#›</a:t>
            </a:fld>
            <a:endParaRPr lang="en-CA"/>
          </a:p>
        </p:txBody>
      </p:sp>
    </p:spTree>
    <p:extLst>
      <p:ext uri="{BB962C8B-B14F-4D97-AF65-F5344CB8AC3E}">
        <p14:creationId xmlns:p14="http://schemas.microsoft.com/office/powerpoint/2010/main" val="1500172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DAD88-972E-45F5-BA8C-C9E8DDB94D6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FEE8FCBB-12F4-47C7-8D70-AFB8C8853BF6}"/>
              </a:ext>
            </a:extLst>
          </p:cNvPr>
          <p:cNvSpPr>
            <a:spLocks noGrp="1"/>
          </p:cNvSpPr>
          <p:nvPr>
            <p:ph type="dt" sz="half" idx="10"/>
          </p:nvPr>
        </p:nvSpPr>
        <p:spPr/>
        <p:txBody>
          <a:bodyPr/>
          <a:lstStyle/>
          <a:p>
            <a:fld id="{7563E0E6-037E-496B-B611-2DE06AAE312B}" type="datetimeFigureOut">
              <a:rPr lang="en-CA" smtClean="0"/>
              <a:t>12-Jun-2021</a:t>
            </a:fld>
            <a:endParaRPr lang="en-CA"/>
          </a:p>
        </p:txBody>
      </p:sp>
      <p:sp>
        <p:nvSpPr>
          <p:cNvPr id="4" name="Footer Placeholder 3">
            <a:extLst>
              <a:ext uri="{FF2B5EF4-FFF2-40B4-BE49-F238E27FC236}">
                <a16:creationId xmlns:a16="http://schemas.microsoft.com/office/drawing/2014/main" id="{45C5119A-B9E1-44B8-AEA1-7C06566419C9}"/>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5B78DA68-57FC-4891-9ED6-DE9756D5FF7E}"/>
              </a:ext>
            </a:extLst>
          </p:cNvPr>
          <p:cNvSpPr>
            <a:spLocks noGrp="1"/>
          </p:cNvSpPr>
          <p:nvPr>
            <p:ph type="sldNum" sz="quarter" idx="12"/>
          </p:nvPr>
        </p:nvSpPr>
        <p:spPr/>
        <p:txBody>
          <a:bodyPr/>
          <a:lstStyle/>
          <a:p>
            <a:fld id="{03E05538-DF82-4954-A07B-C4B85807C66A}" type="slidenum">
              <a:rPr lang="en-CA" smtClean="0"/>
              <a:t>‹#›</a:t>
            </a:fld>
            <a:endParaRPr lang="en-CA"/>
          </a:p>
        </p:txBody>
      </p:sp>
    </p:spTree>
    <p:extLst>
      <p:ext uri="{BB962C8B-B14F-4D97-AF65-F5344CB8AC3E}">
        <p14:creationId xmlns:p14="http://schemas.microsoft.com/office/powerpoint/2010/main" val="3942628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E851F8-5DB5-479A-9111-81A26D79BE1F}"/>
              </a:ext>
            </a:extLst>
          </p:cNvPr>
          <p:cNvSpPr>
            <a:spLocks noGrp="1"/>
          </p:cNvSpPr>
          <p:nvPr>
            <p:ph type="dt" sz="half" idx="10"/>
          </p:nvPr>
        </p:nvSpPr>
        <p:spPr/>
        <p:txBody>
          <a:bodyPr/>
          <a:lstStyle/>
          <a:p>
            <a:fld id="{7563E0E6-037E-496B-B611-2DE06AAE312B}" type="datetimeFigureOut">
              <a:rPr lang="en-CA" smtClean="0"/>
              <a:t>12-Jun-2021</a:t>
            </a:fld>
            <a:endParaRPr lang="en-CA"/>
          </a:p>
        </p:txBody>
      </p:sp>
      <p:sp>
        <p:nvSpPr>
          <p:cNvPr id="3" name="Footer Placeholder 2">
            <a:extLst>
              <a:ext uri="{FF2B5EF4-FFF2-40B4-BE49-F238E27FC236}">
                <a16:creationId xmlns:a16="http://schemas.microsoft.com/office/drawing/2014/main" id="{E14DBECB-8168-4012-B07B-BEB5AFEE607A}"/>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D53BBF44-F38A-4FE6-A5AD-C66D1BC38DFC}"/>
              </a:ext>
            </a:extLst>
          </p:cNvPr>
          <p:cNvSpPr>
            <a:spLocks noGrp="1"/>
          </p:cNvSpPr>
          <p:nvPr>
            <p:ph type="sldNum" sz="quarter" idx="12"/>
          </p:nvPr>
        </p:nvSpPr>
        <p:spPr/>
        <p:txBody>
          <a:bodyPr/>
          <a:lstStyle/>
          <a:p>
            <a:fld id="{03E05538-DF82-4954-A07B-C4B85807C66A}" type="slidenum">
              <a:rPr lang="en-CA" smtClean="0"/>
              <a:t>‹#›</a:t>
            </a:fld>
            <a:endParaRPr lang="en-CA"/>
          </a:p>
        </p:txBody>
      </p:sp>
    </p:spTree>
    <p:extLst>
      <p:ext uri="{BB962C8B-B14F-4D97-AF65-F5344CB8AC3E}">
        <p14:creationId xmlns:p14="http://schemas.microsoft.com/office/powerpoint/2010/main" val="2649152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8FC79-65E9-4DE4-AE55-679D3DEC19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BA4F506B-C12C-401E-A76B-2929B2AEC7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9690FD6-2B7B-43FB-9AEF-29CE58103A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17735A-4F42-4535-AB2E-5CCFC410B6EB}"/>
              </a:ext>
            </a:extLst>
          </p:cNvPr>
          <p:cNvSpPr>
            <a:spLocks noGrp="1"/>
          </p:cNvSpPr>
          <p:nvPr>
            <p:ph type="dt" sz="half" idx="10"/>
          </p:nvPr>
        </p:nvSpPr>
        <p:spPr/>
        <p:txBody>
          <a:bodyPr/>
          <a:lstStyle/>
          <a:p>
            <a:fld id="{7563E0E6-037E-496B-B611-2DE06AAE312B}" type="datetimeFigureOut">
              <a:rPr lang="en-CA" smtClean="0"/>
              <a:t>12-Jun-2021</a:t>
            </a:fld>
            <a:endParaRPr lang="en-CA"/>
          </a:p>
        </p:txBody>
      </p:sp>
      <p:sp>
        <p:nvSpPr>
          <p:cNvPr id="6" name="Footer Placeholder 5">
            <a:extLst>
              <a:ext uri="{FF2B5EF4-FFF2-40B4-BE49-F238E27FC236}">
                <a16:creationId xmlns:a16="http://schemas.microsoft.com/office/drawing/2014/main" id="{71B033D2-2D30-400C-B517-B5854595614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317893B-5A15-4803-88FF-355FE36DE101}"/>
              </a:ext>
            </a:extLst>
          </p:cNvPr>
          <p:cNvSpPr>
            <a:spLocks noGrp="1"/>
          </p:cNvSpPr>
          <p:nvPr>
            <p:ph type="sldNum" sz="quarter" idx="12"/>
          </p:nvPr>
        </p:nvSpPr>
        <p:spPr/>
        <p:txBody>
          <a:bodyPr/>
          <a:lstStyle/>
          <a:p>
            <a:fld id="{03E05538-DF82-4954-A07B-C4B85807C66A}" type="slidenum">
              <a:rPr lang="en-CA" smtClean="0"/>
              <a:t>‹#›</a:t>
            </a:fld>
            <a:endParaRPr lang="en-CA"/>
          </a:p>
        </p:txBody>
      </p:sp>
    </p:spTree>
    <p:extLst>
      <p:ext uri="{BB962C8B-B14F-4D97-AF65-F5344CB8AC3E}">
        <p14:creationId xmlns:p14="http://schemas.microsoft.com/office/powerpoint/2010/main" val="3544845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36E74-DB9C-4B6A-8402-04FC9D7513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EDAC00C0-8972-49FD-A90A-BF34C4E8D0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E9DC318C-8D63-423E-939D-66457B8C0F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533A3A-6C32-41F8-BA34-C2097E9E489C}"/>
              </a:ext>
            </a:extLst>
          </p:cNvPr>
          <p:cNvSpPr>
            <a:spLocks noGrp="1"/>
          </p:cNvSpPr>
          <p:nvPr>
            <p:ph type="dt" sz="half" idx="10"/>
          </p:nvPr>
        </p:nvSpPr>
        <p:spPr/>
        <p:txBody>
          <a:bodyPr/>
          <a:lstStyle/>
          <a:p>
            <a:fld id="{7563E0E6-037E-496B-B611-2DE06AAE312B}" type="datetimeFigureOut">
              <a:rPr lang="en-CA" smtClean="0"/>
              <a:t>12-Jun-2021</a:t>
            </a:fld>
            <a:endParaRPr lang="en-CA"/>
          </a:p>
        </p:txBody>
      </p:sp>
      <p:sp>
        <p:nvSpPr>
          <p:cNvPr id="6" name="Footer Placeholder 5">
            <a:extLst>
              <a:ext uri="{FF2B5EF4-FFF2-40B4-BE49-F238E27FC236}">
                <a16:creationId xmlns:a16="http://schemas.microsoft.com/office/drawing/2014/main" id="{F86946A8-B44A-4D81-BFE9-0C54429881F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4A27AFA-1CFF-4E1C-85C9-221B542647DE}"/>
              </a:ext>
            </a:extLst>
          </p:cNvPr>
          <p:cNvSpPr>
            <a:spLocks noGrp="1"/>
          </p:cNvSpPr>
          <p:nvPr>
            <p:ph type="sldNum" sz="quarter" idx="12"/>
          </p:nvPr>
        </p:nvSpPr>
        <p:spPr/>
        <p:txBody>
          <a:bodyPr/>
          <a:lstStyle/>
          <a:p>
            <a:fld id="{03E05538-DF82-4954-A07B-C4B85807C66A}" type="slidenum">
              <a:rPr lang="en-CA" smtClean="0"/>
              <a:t>‹#›</a:t>
            </a:fld>
            <a:endParaRPr lang="en-CA"/>
          </a:p>
        </p:txBody>
      </p:sp>
    </p:spTree>
    <p:extLst>
      <p:ext uri="{BB962C8B-B14F-4D97-AF65-F5344CB8AC3E}">
        <p14:creationId xmlns:p14="http://schemas.microsoft.com/office/powerpoint/2010/main" val="25235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FC620A-1FE1-4F35-88AC-B606E8E3D7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1559FAB-75AF-4E29-B7CD-3E6099F948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AD0D642-CE77-4FCE-AA2A-46AA020D3D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63E0E6-037E-496B-B611-2DE06AAE312B}" type="datetimeFigureOut">
              <a:rPr lang="en-CA" smtClean="0"/>
              <a:t>12-Jun-2021</a:t>
            </a:fld>
            <a:endParaRPr lang="en-CA"/>
          </a:p>
        </p:txBody>
      </p:sp>
      <p:sp>
        <p:nvSpPr>
          <p:cNvPr id="5" name="Footer Placeholder 4">
            <a:extLst>
              <a:ext uri="{FF2B5EF4-FFF2-40B4-BE49-F238E27FC236}">
                <a16:creationId xmlns:a16="http://schemas.microsoft.com/office/drawing/2014/main" id="{ACAEB44F-07FF-43F1-9D32-90F67AA3E4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06D1C53F-1DFE-4890-B357-CDEDCE71C1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E05538-DF82-4954-A07B-C4B85807C66A}" type="slidenum">
              <a:rPr lang="en-CA" smtClean="0"/>
              <a:t>‹#›</a:t>
            </a:fld>
            <a:endParaRPr lang="en-CA"/>
          </a:p>
        </p:txBody>
      </p:sp>
    </p:spTree>
    <p:extLst>
      <p:ext uri="{BB962C8B-B14F-4D97-AF65-F5344CB8AC3E}">
        <p14:creationId xmlns:p14="http://schemas.microsoft.com/office/powerpoint/2010/main" val="3481894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8CE64-27DD-49B8-87EB-98013CC37650}"/>
              </a:ext>
            </a:extLst>
          </p:cNvPr>
          <p:cNvSpPr>
            <a:spLocks noGrp="1"/>
          </p:cNvSpPr>
          <p:nvPr>
            <p:ph type="ctrTitle"/>
          </p:nvPr>
        </p:nvSpPr>
        <p:spPr>
          <a:xfrm>
            <a:off x="1263534" y="2497975"/>
            <a:ext cx="9664931" cy="1862050"/>
          </a:xfrm>
        </p:spPr>
        <p:txBody>
          <a:bodyPr/>
          <a:lstStyle/>
          <a:p>
            <a:r>
              <a:rPr lang="en-CA" b="1" dirty="0">
                <a:solidFill>
                  <a:srgbClr val="FF0000"/>
                </a:solidFill>
                <a:latin typeface="Times New Roman" panose="02020603050405020304" pitchFamily="18" charset="0"/>
                <a:cs typeface="Times New Roman" panose="02020603050405020304" pitchFamily="18" charset="0"/>
              </a:rPr>
              <a:t>GROUP 2</a:t>
            </a:r>
            <a:br>
              <a:rPr lang="en-CA" dirty="0">
                <a:solidFill>
                  <a:srgbClr val="FF0000"/>
                </a:solidFill>
                <a:latin typeface="Times New Roman" panose="02020603050405020304" pitchFamily="18" charset="0"/>
                <a:cs typeface="Times New Roman" panose="02020603050405020304" pitchFamily="18" charset="0"/>
              </a:rPr>
            </a:br>
            <a:r>
              <a:rPr lang="en-CA" dirty="0">
                <a:solidFill>
                  <a:srgbClr val="FF0000"/>
                </a:solidFill>
                <a:latin typeface="Times New Roman" panose="02020603050405020304" pitchFamily="18" charset="0"/>
                <a:cs typeface="Times New Roman" panose="02020603050405020304" pitchFamily="18" charset="0"/>
              </a:rPr>
              <a:t>Milestone #2</a:t>
            </a:r>
          </a:p>
        </p:txBody>
      </p:sp>
    </p:spTree>
    <p:extLst>
      <p:ext uri="{BB962C8B-B14F-4D97-AF65-F5344CB8AC3E}">
        <p14:creationId xmlns:p14="http://schemas.microsoft.com/office/powerpoint/2010/main" val="307416006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Review on the data mining technology and the applications on financial  analysis area | Semantic Scholar">
            <a:extLst>
              <a:ext uri="{FF2B5EF4-FFF2-40B4-BE49-F238E27FC236}">
                <a16:creationId xmlns:a16="http://schemas.microsoft.com/office/drawing/2014/main" id="{FAA4A9AA-9159-4C1D-B6AA-0F39D7C07F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0270" y="1704680"/>
            <a:ext cx="6708682" cy="344864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BDBFC74-4DB7-4FAD-AE61-E2B7C8575441}"/>
              </a:ext>
            </a:extLst>
          </p:cNvPr>
          <p:cNvSpPr>
            <a:spLocks noGrp="1"/>
          </p:cNvSpPr>
          <p:nvPr>
            <p:ph type="title"/>
          </p:nvPr>
        </p:nvSpPr>
        <p:spPr>
          <a:xfrm>
            <a:off x="213048" y="178514"/>
            <a:ext cx="11711473" cy="997144"/>
          </a:xfrm>
        </p:spPr>
        <p:txBody>
          <a:bodyPr>
            <a:normAutofit/>
          </a:bodyPr>
          <a:lstStyle/>
          <a:p>
            <a:r>
              <a:rPr lang="en-CA" sz="3600" dirty="0">
                <a:solidFill>
                  <a:srgbClr val="FF0000"/>
                </a:solidFill>
                <a:latin typeface="Times New Roman" panose="02020603050405020304" pitchFamily="18" charset="0"/>
                <a:cs typeface="Times New Roman" panose="02020603050405020304" pitchFamily="18" charset="0"/>
              </a:rPr>
              <a:t>Big Data Security Concerns</a:t>
            </a:r>
          </a:p>
        </p:txBody>
      </p:sp>
      <p:sp>
        <p:nvSpPr>
          <p:cNvPr id="3" name="Content Placeholder 2">
            <a:extLst>
              <a:ext uri="{FF2B5EF4-FFF2-40B4-BE49-F238E27FC236}">
                <a16:creationId xmlns:a16="http://schemas.microsoft.com/office/drawing/2014/main" id="{15B1CD93-D732-4BA2-8421-E72F4CDEFFE4}"/>
              </a:ext>
            </a:extLst>
          </p:cNvPr>
          <p:cNvSpPr>
            <a:spLocks noGrp="1"/>
          </p:cNvSpPr>
          <p:nvPr>
            <p:ph idx="1"/>
          </p:nvPr>
        </p:nvSpPr>
        <p:spPr>
          <a:xfrm>
            <a:off x="213048" y="1418842"/>
            <a:ext cx="4856611" cy="5199671"/>
          </a:xfrm>
        </p:spPr>
        <p:txBody>
          <a:bodyPr>
            <a:normAutofit/>
          </a:bodyPr>
          <a:lstStyle/>
          <a:p>
            <a:pPr marL="0" indent="0">
              <a:buNone/>
            </a:pPr>
            <a:r>
              <a:rPr lang="en-CA" sz="2000" b="1" u="sng" dirty="0">
                <a:latin typeface="Times New Roman" panose="02020603050405020304" pitchFamily="18" charset="0"/>
                <a:cs typeface="Times New Roman" panose="02020603050405020304" pitchFamily="18" charset="0"/>
              </a:rPr>
              <a:t>7) Data Mining Issues</a:t>
            </a:r>
          </a:p>
          <a:p>
            <a:pPr marL="0" indent="0">
              <a:buNone/>
            </a:pPr>
            <a:endParaRPr lang="en-CA"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Powerful tool in helping better understand and utilize the data.</a:t>
            </a:r>
          </a:p>
          <a:p>
            <a:pPr algn="just"/>
            <a:r>
              <a:rPr lang="en-CA" sz="2000" dirty="0">
                <a:latin typeface="Times New Roman" panose="02020603050405020304" pitchFamily="18" charset="0"/>
                <a:cs typeface="Times New Roman" panose="02020603050405020304" pitchFamily="18" charset="0"/>
              </a:rPr>
              <a:t>We can discover the patterns along with the statistics and machine learning.</a:t>
            </a:r>
          </a:p>
          <a:p>
            <a:pPr algn="just"/>
            <a:r>
              <a:rPr lang="en-CA" sz="2000" dirty="0">
                <a:latin typeface="Times New Roman" panose="02020603050405020304" pitchFamily="18" charset="0"/>
                <a:cs typeface="Times New Roman" panose="02020603050405020304" pitchFamily="18" charset="0"/>
              </a:rPr>
              <a:t>Giving IT Specialists access to confidential data can lead to data theft and misuse.</a:t>
            </a:r>
          </a:p>
          <a:p>
            <a:pPr algn="just"/>
            <a:r>
              <a:rPr lang="en-CA" sz="2000" dirty="0">
                <a:latin typeface="Times New Roman" panose="02020603050405020304" pitchFamily="18" charset="0"/>
                <a:cs typeface="Times New Roman" panose="02020603050405020304" pitchFamily="18" charset="0"/>
              </a:rPr>
              <a:t>For example, Cambridge Analytica breach gave hackers access to confidential data of millions of Facebook users.</a:t>
            </a:r>
          </a:p>
          <a:p>
            <a:endParaRPr lang="en-CA" sz="2000" dirty="0">
              <a:latin typeface="Times New Roman" panose="02020603050405020304" pitchFamily="18" charset="0"/>
              <a:cs typeface="Times New Roman" panose="02020603050405020304" pitchFamily="18" charset="0"/>
            </a:endParaRPr>
          </a:p>
          <a:p>
            <a:endParaRPr lang="en-CA"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79C7AD9-98D1-4F2F-8D61-2013F2F2484C}"/>
              </a:ext>
            </a:extLst>
          </p:cNvPr>
          <p:cNvSpPr txBox="1"/>
          <p:nvPr/>
        </p:nvSpPr>
        <p:spPr>
          <a:xfrm>
            <a:off x="5320667" y="5332849"/>
            <a:ext cx="6708681" cy="523220"/>
          </a:xfrm>
          <a:prstGeom prst="rect">
            <a:avLst/>
          </a:prstGeom>
          <a:noFill/>
        </p:spPr>
        <p:txBody>
          <a:bodyPr wrap="square">
            <a:spAutoFit/>
          </a:bodyPr>
          <a:lstStyle/>
          <a:p>
            <a:pPr algn="ctr"/>
            <a:r>
              <a:rPr lang="en-CA" sz="1400" dirty="0"/>
              <a:t>https://www.semanticscholar.org/paper/Review-on-the-data-mining-technology-and-the-on-Liu-Huang/7467f733c057ad7e05b6a031ea130011a90298de</a:t>
            </a:r>
          </a:p>
        </p:txBody>
      </p:sp>
    </p:spTree>
    <p:extLst>
      <p:ext uri="{BB962C8B-B14F-4D97-AF65-F5344CB8AC3E}">
        <p14:creationId xmlns:p14="http://schemas.microsoft.com/office/powerpoint/2010/main" val="10943670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FC74-4DB7-4FAD-AE61-E2B7C8575441}"/>
              </a:ext>
            </a:extLst>
          </p:cNvPr>
          <p:cNvSpPr>
            <a:spLocks noGrp="1"/>
          </p:cNvSpPr>
          <p:nvPr>
            <p:ph type="title"/>
          </p:nvPr>
        </p:nvSpPr>
        <p:spPr>
          <a:xfrm>
            <a:off x="213048" y="178514"/>
            <a:ext cx="11711473" cy="997144"/>
          </a:xfrm>
        </p:spPr>
        <p:txBody>
          <a:bodyPr>
            <a:normAutofit/>
          </a:bodyPr>
          <a:lstStyle/>
          <a:p>
            <a:r>
              <a:rPr lang="en-CA" sz="3600" dirty="0">
                <a:solidFill>
                  <a:srgbClr val="FF0000"/>
                </a:solidFill>
                <a:latin typeface="Times New Roman" panose="02020603050405020304" pitchFamily="18" charset="0"/>
                <a:cs typeface="Times New Roman" panose="02020603050405020304" pitchFamily="18" charset="0"/>
              </a:rPr>
              <a:t>Big Data Security Concerns</a:t>
            </a:r>
          </a:p>
        </p:txBody>
      </p:sp>
      <p:sp>
        <p:nvSpPr>
          <p:cNvPr id="3" name="Content Placeholder 2">
            <a:extLst>
              <a:ext uri="{FF2B5EF4-FFF2-40B4-BE49-F238E27FC236}">
                <a16:creationId xmlns:a16="http://schemas.microsoft.com/office/drawing/2014/main" id="{15B1CD93-D732-4BA2-8421-E72F4CDEFFE4}"/>
              </a:ext>
            </a:extLst>
          </p:cNvPr>
          <p:cNvSpPr>
            <a:spLocks noGrp="1"/>
          </p:cNvSpPr>
          <p:nvPr>
            <p:ph idx="1"/>
          </p:nvPr>
        </p:nvSpPr>
        <p:spPr>
          <a:xfrm>
            <a:off x="213048" y="1418842"/>
            <a:ext cx="6049529" cy="5199671"/>
          </a:xfrm>
        </p:spPr>
        <p:txBody>
          <a:bodyPr>
            <a:normAutofit/>
          </a:bodyPr>
          <a:lstStyle/>
          <a:p>
            <a:pPr marL="0" indent="0">
              <a:buNone/>
            </a:pPr>
            <a:r>
              <a:rPr lang="en-CA" sz="2000" b="1" u="sng" dirty="0">
                <a:latin typeface="Times New Roman" panose="02020603050405020304" pitchFamily="18" charset="0"/>
                <a:cs typeface="Times New Roman" panose="02020603050405020304" pitchFamily="18" charset="0"/>
              </a:rPr>
              <a:t>8) Lack Of Security Spending </a:t>
            </a:r>
          </a:p>
          <a:p>
            <a:pPr marL="0" indent="0">
              <a:buNone/>
            </a:pPr>
            <a:endParaRPr lang="en-CA" sz="2000" b="1" u="sng"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b="0" i="0" dirty="0">
                <a:solidFill>
                  <a:srgbClr val="4C4C4C"/>
                </a:solidFill>
                <a:effectLst/>
                <a:latin typeface="proxima-nova"/>
              </a:rPr>
              <a:t> </a:t>
            </a:r>
            <a:r>
              <a:rPr lang="en-US" sz="2000" dirty="0">
                <a:solidFill>
                  <a:srgbClr val="4C4C4C"/>
                </a:solidFill>
                <a:latin typeface="Times New Roman" panose="02020603050405020304" pitchFamily="18" charset="0"/>
                <a:cs typeface="Times New Roman" panose="02020603050405020304" pitchFamily="18" charset="0"/>
              </a:rPr>
              <a:t>S</a:t>
            </a:r>
            <a:r>
              <a:rPr lang="en-US" sz="2000" b="0" i="0" dirty="0">
                <a:effectLst/>
                <a:latin typeface="Times New Roman" panose="02020603050405020304" pitchFamily="18" charset="0"/>
                <a:cs typeface="Times New Roman" panose="02020603050405020304" pitchFamily="18" charset="0"/>
              </a:rPr>
              <a:t>pending on protecting this data hasn’t necessarily risen concurrently.</a:t>
            </a:r>
          </a:p>
          <a:p>
            <a:pPr marL="0" indent="0" algn="just">
              <a:buNone/>
            </a:pPr>
            <a:endParaRPr lang="en-US" sz="1400" u="sng" dirty="0">
              <a:latin typeface="proxima-nova"/>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Average spending is still below what cybersecurity experts recommend for effective security. </a:t>
            </a:r>
          </a:p>
          <a:p>
            <a:pPr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About 10 percent of a company’s IT budget should be devoted to data and cybersecurity.</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Breaches are occurring with greater frequency every year, and as we find new ways to fight these problems, criminals will improve their infiltration methods.</a:t>
            </a:r>
            <a:endParaRPr lang="en-CA" sz="2000" dirty="0">
              <a:latin typeface="Times New Roman" panose="02020603050405020304" pitchFamily="18" charset="0"/>
              <a:cs typeface="Times New Roman" panose="02020603050405020304" pitchFamily="18" charset="0"/>
            </a:endParaRPr>
          </a:p>
          <a:p>
            <a:pPr marL="0" indent="0">
              <a:buNone/>
            </a:pPr>
            <a:endParaRPr lang="en-CA" sz="2000" dirty="0">
              <a:latin typeface="Times New Roman" panose="02020603050405020304" pitchFamily="18" charset="0"/>
              <a:cs typeface="Times New Roman" panose="02020603050405020304" pitchFamily="18" charset="0"/>
            </a:endParaRPr>
          </a:p>
          <a:p>
            <a:endParaRPr lang="en-CA" sz="2000" dirty="0">
              <a:latin typeface="Times New Roman" panose="02020603050405020304" pitchFamily="18" charset="0"/>
              <a:cs typeface="Times New Roman" panose="02020603050405020304" pitchFamily="18" charset="0"/>
            </a:endParaRPr>
          </a:p>
          <a:p>
            <a:endParaRPr lang="en-CA" sz="2000" dirty="0">
              <a:latin typeface="Times New Roman" panose="02020603050405020304" pitchFamily="18" charset="0"/>
              <a:cs typeface="Times New Roman" panose="02020603050405020304" pitchFamily="18" charset="0"/>
            </a:endParaRPr>
          </a:p>
          <a:p>
            <a:endParaRPr lang="en-CA" sz="2000" dirty="0">
              <a:latin typeface="Times New Roman" panose="02020603050405020304" pitchFamily="18" charset="0"/>
              <a:cs typeface="Times New Roman" panose="02020603050405020304" pitchFamily="18" charset="0"/>
            </a:endParaRPr>
          </a:p>
        </p:txBody>
      </p:sp>
      <p:graphicFrame>
        <p:nvGraphicFramePr>
          <p:cNvPr id="6" name="Chart 5">
            <a:extLst>
              <a:ext uri="{FF2B5EF4-FFF2-40B4-BE49-F238E27FC236}">
                <a16:creationId xmlns:a16="http://schemas.microsoft.com/office/drawing/2014/main" id="{56AD91F0-D26A-4AC6-8D88-C3E9A7B338EF}"/>
              </a:ext>
            </a:extLst>
          </p:cNvPr>
          <p:cNvGraphicFramePr/>
          <p:nvPr>
            <p:extLst>
              <p:ext uri="{D42A27DB-BD31-4B8C-83A1-F6EECF244321}">
                <p14:modId xmlns:p14="http://schemas.microsoft.com/office/powerpoint/2010/main" val="3469170198"/>
              </p:ext>
            </p:extLst>
          </p:nvPr>
        </p:nvGraphicFramePr>
        <p:xfrm>
          <a:off x="6493055" y="1232003"/>
          <a:ext cx="5431466" cy="4393993"/>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125548FC-BAC7-4979-9F9E-D36BC4FFB054}"/>
              </a:ext>
            </a:extLst>
          </p:cNvPr>
          <p:cNvSpPr txBox="1"/>
          <p:nvPr/>
        </p:nvSpPr>
        <p:spPr>
          <a:xfrm>
            <a:off x="6899563" y="5682341"/>
            <a:ext cx="5024957" cy="523220"/>
          </a:xfrm>
          <a:prstGeom prst="rect">
            <a:avLst/>
          </a:prstGeom>
          <a:noFill/>
        </p:spPr>
        <p:txBody>
          <a:bodyPr wrap="square">
            <a:spAutoFit/>
          </a:bodyPr>
          <a:lstStyle/>
          <a:p>
            <a:pPr algn="ctr"/>
            <a:r>
              <a:rPr lang="en-CA" sz="1400" dirty="0"/>
              <a:t>https://www.researchgate.net/publication/235082256_Economic_Analysis_of_Cyber_Security</a:t>
            </a:r>
          </a:p>
        </p:txBody>
      </p:sp>
    </p:spTree>
    <p:extLst>
      <p:ext uri="{BB962C8B-B14F-4D97-AF65-F5344CB8AC3E}">
        <p14:creationId xmlns:p14="http://schemas.microsoft.com/office/powerpoint/2010/main" val="77374981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FC74-4DB7-4FAD-AE61-E2B7C8575441}"/>
              </a:ext>
            </a:extLst>
          </p:cNvPr>
          <p:cNvSpPr>
            <a:spLocks noGrp="1"/>
          </p:cNvSpPr>
          <p:nvPr>
            <p:ph type="title"/>
          </p:nvPr>
        </p:nvSpPr>
        <p:spPr>
          <a:xfrm>
            <a:off x="213048" y="178514"/>
            <a:ext cx="11711473" cy="997144"/>
          </a:xfrm>
        </p:spPr>
        <p:txBody>
          <a:bodyPr>
            <a:normAutofit/>
          </a:bodyPr>
          <a:lstStyle/>
          <a:p>
            <a:r>
              <a:rPr lang="en-CA" sz="3600" dirty="0">
                <a:solidFill>
                  <a:srgbClr val="FF0000"/>
                </a:solidFill>
                <a:latin typeface="Times New Roman" panose="02020603050405020304" pitchFamily="18" charset="0"/>
                <a:cs typeface="Times New Roman" panose="02020603050405020304" pitchFamily="18" charset="0"/>
              </a:rPr>
              <a:t>Big Data Security Concerns</a:t>
            </a:r>
          </a:p>
        </p:txBody>
      </p:sp>
      <p:sp>
        <p:nvSpPr>
          <p:cNvPr id="3" name="Content Placeholder 2">
            <a:extLst>
              <a:ext uri="{FF2B5EF4-FFF2-40B4-BE49-F238E27FC236}">
                <a16:creationId xmlns:a16="http://schemas.microsoft.com/office/drawing/2014/main" id="{15B1CD93-D732-4BA2-8421-E72F4CDEFFE4}"/>
              </a:ext>
            </a:extLst>
          </p:cNvPr>
          <p:cNvSpPr>
            <a:spLocks noGrp="1"/>
          </p:cNvSpPr>
          <p:nvPr>
            <p:ph idx="1"/>
          </p:nvPr>
        </p:nvSpPr>
        <p:spPr>
          <a:xfrm>
            <a:off x="267479" y="1296457"/>
            <a:ext cx="5019394" cy="3225847"/>
          </a:xfrm>
        </p:spPr>
        <p:txBody>
          <a:bodyPr>
            <a:normAutofit fontScale="92500" lnSpcReduction="20000"/>
          </a:bodyPr>
          <a:lstStyle/>
          <a:p>
            <a:pPr marL="0" indent="0" algn="just">
              <a:buNone/>
            </a:pPr>
            <a:r>
              <a:rPr lang="en-CA" sz="2000" b="1" u="sng" dirty="0">
                <a:latin typeface="Times New Roman" panose="02020603050405020304" pitchFamily="18" charset="0"/>
                <a:cs typeface="Times New Roman" panose="02020603050405020304" pitchFamily="18" charset="0"/>
              </a:rPr>
              <a:t>9) Lack of Security Audits.</a:t>
            </a:r>
          </a:p>
          <a:p>
            <a:pPr algn="just">
              <a:lnSpc>
                <a:spcPct val="150000"/>
              </a:lnSpc>
              <a:buFont typeface="Wingdings" panose="05000000000000000000" pitchFamily="2" charset="2"/>
              <a:buChar char="Ø"/>
            </a:pPr>
            <a:r>
              <a:rPr lang="en-CA" sz="2000" dirty="0">
                <a:latin typeface="Times New Roman" panose="02020603050405020304" pitchFamily="18" charset="0"/>
                <a:cs typeface="Times New Roman" panose="02020603050405020304" pitchFamily="18" charset="0"/>
              </a:rPr>
              <a:t> Helps to Identify security gaps.</a:t>
            </a:r>
          </a:p>
          <a:p>
            <a:pPr algn="just">
              <a:lnSpc>
                <a:spcPct val="150000"/>
              </a:lnSpc>
              <a:buFont typeface="Wingdings" panose="05000000000000000000" pitchFamily="2" charset="2"/>
              <a:buChar char="Ø"/>
            </a:pPr>
            <a:r>
              <a:rPr lang="en-CA" sz="2000" dirty="0">
                <a:latin typeface="Times New Roman" panose="02020603050405020304" pitchFamily="18" charset="0"/>
                <a:cs typeface="Times New Roman" panose="02020603050405020304" pitchFamily="18" charset="0"/>
              </a:rPr>
              <a:t> Lack of time , resources, security assessment  can lead to task ignored.</a:t>
            </a:r>
          </a:p>
          <a:p>
            <a:pPr algn="just">
              <a:lnSpc>
                <a:spcPct val="150000"/>
              </a:lnSpc>
              <a:buFont typeface="Wingdings" panose="05000000000000000000" pitchFamily="2" charset="2"/>
              <a:buChar char="Ø"/>
            </a:pPr>
            <a:r>
              <a:rPr lang="en-CA" sz="2000" dirty="0">
                <a:latin typeface="Times New Roman" panose="02020603050405020304" pitchFamily="18" charset="0"/>
                <a:cs typeface="Times New Roman" panose="02020603050405020304" pitchFamily="18" charset="0"/>
              </a:rPr>
              <a:t> Must be done monthly or quarterly.</a:t>
            </a:r>
          </a:p>
          <a:p>
            <a:pPr algn="just">
              <a:lnSpc>
                <a:spcPct val="150000"/>
              </a:lnSpc>
              <a:buFont typeface="Wingdings" panose="05000000000000000000" pitchFamily="2" charset="2"/>
              <a:buChar char="Ø"/>
            </a:pPr>
            <a:r>
              <a:rPr lang="en-CA" sz="2000" dirty="0">
                <a:latin typeface="Times New Roman" panose="02020603050405020304" pitchFamily="18" charset="0"/>
                <a:cs typeface="Times New Roman" panose="02020603050405020304" pitchFamily="18" charset="0"/>
              </a:rPr>
              <a:t> Data obtained could be at risk so imperative that high quality is performed.</a:t>
            </a:r>
          </a:p>
          <a:p>
            <a:pPr algn="just"/>
            <a:endParaRPr lang="en-CA" sz="2000" dirty="0">
              <a:latin typeface="Times New Roman" panose="02020603050405020304" pitchFamily="18" charset="0"/>
              <a:cs typeface="Times New Roman" panose="02020603050405020304" pitchFamily="18" charset="0"/>
            </a:endParaRPr>
          </a:p>
          <a:p>
            <a:pPr algn="just"/>
            <a:endParaRPr lang="en-CA" sz="2000" dirty="0">
              <a:latin typeface="Times New Roman" panose="02020603050405020304" pitchFamily="18" charset="0"/>
              <a:cs typeface="Times New Roman" panose="02020603050405020304" pitchFamily="18" charset="0"/>
            </a:endParaRPr>
          </a:p>
          <a:p>
            <a:pPr algn="just"/>
            <a:endParaRPr lang="en-CA" sz="2000" dirty="0">
              <a:latin typeface="Times New Roman" panose="02020603050405020304" pitchFamily="18" charset="0"/>
              <a:cs typeface="Times New Roman" panose="02020603050405020304" pitchFamily="18" charset="0"/>
            </a:endParaRPr>
          </a:p>
        </p:txBody>
      </p:sp>
      <p:pic>
        <p:nvPicPr>
          <p:cNvPr id="5122" name="Picture 2" descr="What is a Security Audit? [+ The Best Times to Run One]">
            <a:extLst>
              <a:ext uri="{FF2B5EF4-FFF2-40B4-BE49-F238E27FC236}">
                <a16:creationId xmlns:a16="http://schemas.microsoft.com/office/drawing/2014/main" id="{BF56285A-6D00-4342-A67B-7FF721964A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1303" y="1500665"/>
            <a:ext cx="6583218" cy="385666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3CAF496-030F-441B-99C8-26D0312DF2FA}"/>
              </a:ext>
            </a:extLst>
          </p:cNvPr>
          <p:cNvSpPr txBox="1"/>
          <p:nvPr/>
        </p:nvSpPr>
        <p:spPr>
          <a:xfrm>
            <a:off x="5882952" y="5340575"/>
            <a:ext cx="6096000" cy="646331"/>
          </a:xfrm>
          <a:prstGeom prst="rect">
            <a:avLst/>
          </a:prstGeom>
          <a:noFill/>
        </p:spPr>
        <p:txBody>
          <a:bodyPr wrap="square">
            <a:spAutoFit/>
          </a:bodyPr>
          <a:lstStyle/>
          <a:p>
            <a:r>
              <a:rPr lang="en-US" dirty="0"/>
              <a:t>https://www.compuquip.com/blog/when-to-conduct-a-security-audit</a:t>
            </a:r>
          </a:p>
        </p:txBody>
      </p:sp>
    </p:spTree>
    <p:extLst>
      <p:ext uri="{BB962C8B-B14F-4D97-AF65-F5344CB8AC3E}">
        <p14:creationId xmlns:p14="http://schemas.microsoft.com/office/powerpoint/2010/main" val="2181046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FC74-4DB7-4FAD-AE61-E2B7C8575441}"/>
              </a:ext>
            </a:extLst>
          </p:cNvPr>
          <p:cNvSpPr>
            <a:spLocks noGrp="1"/>
          </p:cNvSpPr>
          <p:nvPr>
            <p:ph type="title"/>
          </p:nvPr>
        </p:nvSpPr>
        <p:spPr>
          <a:xfrm>
            <a:off x="213048" y="178514"/>
            <a:ext cx="11711473" cy="997144"/>
          </a:xfrm>
        </p:spPr>
        <p:txBody>
          <a:bodyPr>
            <a:normAutofit/>
          </a:bodyPr>
          <a:lstStyle/>
          <a:p>
            <a:r>
              <a:rPr lang="en-CA" sz="3600" dirty="0">
                <a:solidFill>
                  <a:srgbClr val="FF0000"/>
                </a:solidFill>
                <a:latin typeface="Times New Roman" panose="02020603050405020304" pitchFamily="18" charset="0"/>
                <a:cs typeface="Times New Roman" panose="02020603050405020304" pitchFamily="18" charset="0"/>
              </a:rPr>
              <a:t>Conclusion </a:t>
            </a:r>
          </a:p>
        </p:txBody>
      </p:sp>
      <p:sp>
        <p:nvSpPr>
          <p:cNvPr id="3" name="Content Placeholder 2">
            <a:extLst>
              <a:ext uri="{FF2B5EF4-FFF2-40B4-BE49-F238E27FC236}">
                <a16:creationId xmlns:a16="http://schemas.microsoft.com/office/drawing/2014/main" id="{15B1CD93-D732-4BA2-8421-E72F4CDEFFE4}"/>
              </a:ext>
            </a:extLst>
          </p:cNvPr>
          <p:cNvSpPr>
            <a:spLocks noGrp="1"/>
          </p:cNvSpPr>
          <p:nvPr>
            <p:ph idx="1"/>
          </p:nvPr>
        </p:nvSpPr>
        <p:spPr>
          <a:xfrm>
            <a:off x="213048" y="1418843"/>
            <a:ext cx="11711472" cy="4566322"/>
          </a:xfrm>
        </p:spPr>
        <p:txBody>
          <a:bodyPr>
            <a:normAutofit/>
          </a:bodyPr>
          <a:lstStyle/>
          <a:p>
            <a:pPr algn="just"/>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We can have serious risks if we don’t consider the threats above.</a:t>
            </a:r>
          </a:p>
          <a:p>
            <a:pPr algn="just">
              <a:lnSpc>
                <a:spcPct val="150000"/>
              </a:lnSpc>
            </a:pPr>
            <a:r>
              <a:rPr lang="en-US" dirty="0">
                <a:latin typeface="Times New Roman" panose="02020603050405020304" pitchFamily="18" charset="0"/>
                <a:cs typeface="Times New Roman" panose="02020603050405020304" pitchFamily="18" charset="0"/>
              </a:rPr>
              <a:t>The cost of securing your clients’ information after a breach or data loss can be significant, but the damage to your brand's image could prove incalculable.</a:t>
            </a:r>
          </a:p>
          <a:p>
            <a:pPr algn="just">
              <a:lnSpc>
                <a:spcPct val="150000"/>
              </a:lnSpc>
            </a:pPr>
            <a:r>
              <a:rPr lang="en-US" dirty="0">
                <a:latin typeface="Times New Roman" panose="02020603050405020304" pitchFamily="18" charset="0"/>
                <a:cs typeface="Times New Roman" panose="02020603050405020304" pitchFamily="18" charset="0"/>
              </a:rPr>
              <a:t>So, if our business is in the domain of the big data than we must consider these options as serious.</a:t>
            </a: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23644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FC74-4DB7-4FAD-AE61-E2B7C8575441}"/>
              </a:ext>
            </a:extLst>
          </p:cNvPr>
          <p:cNvSpPr>
            <a:spLocks noGrp="1"/>
          </p:cNvSpPr>
          <p:nvPr>
            <p:ph type="title"/>
          </p:nvPr>
        </p:nvSpPr>
        <p:spPr>
          <a:xfrm>
            <a:off x="213048" y="178514"/>
            <a:ext cx="11711473" cy="997144"/>
          </a:xfrm>
        </p:spPr>
        <p:txBody>
          <a:bodyPr>
            <a:normAutofit/>
          </a:bodyPr>
          <a:lstStyle/>
          <a:p>
            <a:r>
              <a:rPr lang="en-CA" sz="3600" dirty="0">
                <a:solidFill>
                  <a:srgbClr val="FF0000"/>
                </a:solidFill>
                <a:latin typeface="Times New Roman" panose="02020603050405020304" pitchFamily="18" charset="0"/>
                <a:cs typeface="Times New Roman" panose="02020603050405020304" pitchFamily="18" charset="0"/>
              </a:rPr>
              <a:t>Scope</a:t>
            </a:r>
          </a:p>
        </p:txBody>
      </p:sp>
      <p:graphicFrame>
        <p:nvGraphicFramePr>
          <p:cNvPr id="5" name="Table 5">
            <a:extLst>
              <a:ext uri="{FF2B5EF4-FFF2-40B4-BE49-F238E27FC236}">
                <a16:creationId xmlns:a16="http://schemas.microsoft.com/office/drawing/2014/main" id="{4657F559-BA26-46D9-8CA9-F8257A60A869}"/>
              </a:ext>
            </a:extLst>
          </p:cNvPr>
          <p:cNvGraphicFramePr>
            <a:graphicFrameLocks noGrp="1"/>
          </p:cNvGraphicFramePr>
          <p:nvPr>
            <p:extLst>
              <p:ext uri="{D42A27DB-BD31-4B8C-83A1-F6EECF244321}">
                <p14:modId xmlns:p14="http://schemas.microsoft.com/office/powerpoint/2010/main" val="2072634031"/>
              </p:ext>
            </p:extLst>
          </p:nvPr>
        </p:nvGraphicFramePr>
        <p:xfrm>
          <a:off x="1755422" y="1396999"/>
          <a:ext cx="8681155" cy="4670458"/>
        </p:xfrm>
        <a:graphic>
          <a:graphicData uri="http://schemas.openxmlformats.org/drawingml/2006/table">
            <a:tbl>
              <a:tblPr bandRow="1">
                <a:tableStyleId>{46F890A9-2807-4EBB-B81D-B2AA78EC7F39}</a:tableStyleId>
              </a:tblPr>
              <a:tblGrid>
                <a:gridCol w="3198963">
                  <a:extLst>
                    <a:ext uri="{9D8B030D-6E8A-4147-A177-3AD203B41FA5}">
                      <a16:colId xmlns:a16="http://schemas.microsoft.com/office/drawing/2014/main" val="1114727334"/>
                    </a:ext>
                  </a:extLst>
                </a:gridCol>
                <a:gridCol w="5482192">
                  <a:extLst>
                    <a:ext uri="{9D8B030D-6E8A-4147-A177-3AD203B41FA5}">
                      <a16:colId xmlns:a16="http://schemas.microsoft.com/office/drawing/2014/main" val="1036724754"/>
                    </a:ext>
                  </a:extLst>
                </a:gridCol>
              </a:tblGrid>
              <a:tr h="813285">
                <a:tc>
                  <a:txBody>
                    <a:bodyPr/>
                    <a:lstStyle/>
                    <a:p>
                      <a:r>
                        <a:rPr lang="en-US" sz="2800" b="1" dirty="0">
                          <a:solidFill>
                            <a:srgbClr val="FF0000"/>
                          </a:solidFill>
                        </a:rPr>
                        <a:t>Milestone #1</a:t>
                      </a:r>
                      <a:endParaRPr lang="en-CA" sz="28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000" b="0" dirty="0">
                          <a:solidFill>
                            <a:schemeClr val="tx1"/>
                          </a:solidFill>
                        </a:rPr>
                        <a:t>Importance of Big Data Security</a:t>
                      </a:r>
                    </a:p>
                    <a:p>
                      <a:r>
                        <a:rPr lang="en-US" sz="2000" b="0" dirty="0">
                          <a:solidFill>
                            <a:schemeClr val="tx1"/>
                          </a:solidFill>
                        </a:rPr>
                        <a:t>Big Data Security Technologies</a:t>
                      </a:r>
                      <a:endParaRPr lang="en-CA" sz="20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84368766"/>
                  </a:ext>
                </a:extLst>
              </a:tr>
              <a:tr h="5971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rgbClr val="FF0000"/>
                          </a:solidFill>
                        </a:rPr>
                        <a:t>Milestone #2</a:t>
                      </a:r>
                      <a:endParaRPr lang="en-CA" sz="28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000" b="0" dirty="0">
                          <a:solidFill>
                            <a:schemeClr val="tx1"/>
                          </a:solidFill>
                        </a:rPr>
                        <a:t>Big Data Security Risk</a:t>
                      </a:r>
                      <a:endParaRPr lang="en-CA" sz="20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35680701"/>
                  </a:ext>
                </a:extLst>
              </a:tr>
              <a:tr h="5971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rgbClr val="FF0000"/>
                          </a:solidFill>
                        </a:rPr>
                        <a:t>Milestone #3</a:t>
                      </a:r>
                      <a:endParaRPr lang="en-CA" sz="28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000" b="0" dirty="0">
                          <a:solidFill>
                            <a:schemeClr val="tx1"/>
                          </a:solidFill>
                        </a:rPr>
                        <a:t>Big Data Security Use Cases</a:t>
                      </a:r>
                      <a:endParaRPr lang="en-CA" sz="20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30417671"/>
                  </a:ext>
                </a:extLst>
              </a:tr>
              <a:tr h="8716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rgbClr val="FF0000"/>
                          </a:solidFill>
                        </a:rPr>
                        <a:t>Milestone #4</a:t>
                      </a:r>
                      <a:endParaRPr lang="en-CA" sz="28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000" b="0" dirty="0">
                          <a:solidFill>
                            <a:schemeClr val="tx1"/>
                          </a:solidFill>
                        </a:rPr>
                        <a:t>Big Data Security Issues</a:t>
                      </a:r>
                    </a:p>
                    <a:p>
                      <a:r>
                        <a:rPr lang="en-US" sz="2000" b="0" dirty="0">
                          <a:solidFill>
                            <a:schemeClr val="tx1"/>
                          </a:solidFill>
                        </a:rPr>
                        <a:t>Regulations and Policies</a:t>
                      </a:r>
                      <a:endParaRPr lang="en-CA" sz="20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64865308"/>
                  </a:ext>
                </a:extLst>
              </a:tr>
              <a:tr h="5971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rgbClr val="FF0000"/>
                          </a:solidFill>
                        </a:rPr>
                        <a:t>Milestone #5</a:t>
                      </a:r>
                      <a:endParaRPr lang="en-CA" sz="28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000" b="0" dirty="0">
                          <a:solidFill>
                            <a:schemeClr val="tx1"/>
                          </a:solidFill>
                        </a:rPr>
                        <a:t>Implementation Part 1</a:t>
                      </a:r>
                      <a:endParaRPr lang="en-CA" sz="20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49511295"/>
                  </a:ext>
                </a:extLst>
              </a:tr>
              <a:tr h="5971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rgbClr val="FF0000"/>
                          </a:solidFill>
                        </a:rPr>
                        <a:t>Milestone #6</a:t>
                      </a:r>
                      <a:endParaRPr lang="en-CA" sz="28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000" b="0" dirty="0">
                          <a:solidFill>
                            <a:schemeClr val="tx1"/>
                          </a:solidFill>
                        </a:rPr>
                        <a:t>Implementation Part 2</a:t>
                      </a:r>
                      <a:endParaRPr lang="en-CA" sz="20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44303117"/>
                  </a:ext>
                </a:extLst>
              </a:tr>
              <a:tr h="5971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rgbClr val="FF0000"/>
                          </a:solidFill>
                        </a:rPr>
                        <a:t>Milestone #7</a:t>
                      </a:r>
                      <a:endParaRPr lang="en-CA" sz="28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000" b="0" dirty="0">
                          <a:solidFill>
                            <a:schemeClr val="tx1"/>
                          </a:solidFill>
                        </a:rPr>
                        <a:t>Implementation Part 3</a:t>
                      </a:r>
                      <a:endParaRPr lang="en-CA" sz="20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71080077"/>
                  </a:ext>
                </a:extLst>
              </a:tr>
            </a:tbl>
          </a:graphicData>
        </a:graphic>
      </p:graphicFrame>
    </p:spTree>
    <p:extLst>
      <p:ext uri="{BB962C8B-B14F-4D97-AF65-F5344CB8AC3E}">
        <p14:creationId xmlns:p14="http://schemas.microsoft.com/office/powerpoint/2010/main" val="143771943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FC74-4DB7-4FAD-AE61-E2B7C8575441}"/>
              </a:ext>
            </a:extLst>
          </p:cNvPr>
          <p:cNvSpPr>
            <a:spLocks noGrp="1"/>
          </p:cNvSpPr>
          <p:nvPr>
            <p:ph type="title"/>
          </p:nvPr>
        </p:nvSpPr>
        <p:spPr>
          <a:xfrm>
            <a:off x="213048" y="178514"/>
            <a:ext cx="11711473" cy="997144"/>
          </a:xfrm>
        </p:spPr>
        <p:txBody>
          <a:bodyPr>
            <a:normAutofit/>
          </a:bodyPr>
          <a:lstStyle/>
          <a:p>
            <a:r>
              <a:rPr lang="en-CA" sz="3600" dirty="0">
                <a:solidFill>
                  <a:srgbClr val="FF0000"/>
                </a:solidFill>
                <a:latin typeface="Times New Roman" panose="02020603050405020304" pitchFamily="18" charset="0"/>
                <a:cs typeface="Times New Roman" panose="02020603050405020304" pitchFamily="18" charset="0"/>
              </a:rPr>
              <a:t>Agenda</a:t>
            </a:r>
          </a:p>
        </p:txBody>
      </p:sp>
      <p:graphicFrame>
        <p:nvGraphicFramePr>
          <p:cNvPr id="1028" name="Content Placeholder 2">
            <a:extLst>
              <a:ext uri="{FF2B5EF4-FFF2-40B4-BE49-F238E27FC236}">
                <a16:creationId xmlns:a16="http://schemas.microsoft.com/office/drawing/2014/main" id="{49B3DCE5-A449-497F-95BF-223DDB76BBBD}"/>
              </a:ext>
            </a:extLst>
          </p:cNvPr>
          <p:cNvGraphicFramePr>
            <a:graphicFrameLocks noGrp="1"/>
          </p:cNvGraphicFramePr>
          <p:nvPr>
            <p:ph idx="1"/>
            <p:extLst>
              <p:ext uri="{D42A27DB-BD31-4B8C-83A1-F6EECF244321}">
                <p14:modId xmlns:p14="http://schemas.microsoft.com/office/powerpoint/2010/main" val="741983089"/>
              </p:ext>
            </p:extLst>
          </p:nvPr>
        </p:nvGraphicFramePr>
        <p:xfrm>
          <a:off x="213048" y="1418842"/>
          <a:ext cx="11711472" cy="51996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a:extLst>
              <a:ext uri="{FF2B5EF4-FFF2-40B4-BE49-F238E27FC236}">
                <a16:creationId xmlns:a16="http://schemas.microsoft.com/office/drawing/2014/main" id="{15B1CD93-D732-4BA2-8421-E72F4CDEFFE4}"/>
              </a:ext>
            </a:extLst>
          </p:cNvPr>
          <p:cNvSpPr>
            <a:spLocks noGrp="1"/>
          </p:cNvSpPr>
          <p:nvPr>
            <p:ph idx="4294967295"/>
          </p:nvPr>
        </p:nvSpPr>
        <p:spPr>
          <a:xfrm>
            <a:off x="266700" y="1176337"/>
            <a:ext cx="11711472" cy="5199671"/>
          </a:xfrm>
        </p:spPr>
        <p:txBody>
          <a:bodyPr>
            <a:normAutofit/>
          </a:bodyPr>
          <a:lstStyle/>
          <a:p>
            <a:r>
              <a:rPr lang="en-CA" sz="2000" dirty="0">
                <a:latin typeface="Times New Roman" panose="02020603050405020304" pitchFamily="18" charset="0"/>
                <a:cs typeface="Times New Roman" panose="02020603050405020304" pitchFamily="18" charset="0"/>
              </a:rPr>
              <a:t>Discuss the Second Milestone.</a:t>
            </a:r>
          </a:p>
          <a:p>
            <a:r>
              <a:rPr lang="en-CA" sz="2000" dirty="0">
                <a:latin typeface="Times New Roman" panose="02020603050405020304" pitchFamily="18" charset="0"/>
                <a:cs typeface="Times New Roman" panose="02020603050405020304" pitchFamily="18" charset="0"/>
              </a:rPr>
              <a:t>Big Data Security Risks</a:t>
            </a:r>
          </a:p>
          <a:p>
            <a:r>
              <a:rPr lang="en-CA" sz="2000" dirty="0">
                <a:latin typeface="Times New Roman" panose="02020603050405020304" pitchFamily="18" charset="0"/>
                <a:cs typeface="Times New Roman" panose="02020603050405020304" pitchFamily="18" charset="0"/>
              </a:rPr>
              <a:t>Discuss the 9 Big Data Security Concerns. </a:t>
            </a:r>
          </a:p>
        </p:txBody>
      </p:sp>
    </p:spTree>
    <p:extLst>
      <p:ext uri="{BB962C8B-B14F-4D97-AF65-F5344CB8AC3E}">
        <p14:creationId xmlns:p14="http://schemas.microsoft.com/office/powerpoint/2010/main" val="38045004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FC74-4DB7-4FAD-AE61-E2B7C8575441}"/>
              </a:ext>
            </a:extLst>
          </p:cNvPr>
          <p:cNvSpPr>
            <a:spLocks noGrp="1"/>
          </p:cNvSpPr>
          <p:nvPr>
            <p:ph type="title"/>
          </p:nvPr>
        </p:nvSpPr>
        <p:spPr>
          <a:xfrm>
            <a:off x="213048" y="178514"/>
            <a:ext cx="11711473" cy="997144"/>
          </a:xfrm>
        </p:spPr>
        <p:txBody>
          <a:bodyPr>
            <a:normAutofit/>
          </a:bodyPr>
          <a:lstStyle/>
          <a:p>
            <a:r>
              <a:rPr lang="en-CA" sz="3600">
                <a:solidFill>
                  <a:srgbClr val="FF0000"/>
                </a:solidFill>
                <a:latin typeface="Times New Roman" panose="02020603050405020304" pitchFamily="18" charset="0"/>
                <a:cs typeface="Times New Roman" panose="02020603050405020304" pitchFamily="18" charset="0"/>
              </a:rPr>
              <a:t>Big Data Security Concerns</a:t>
            </a:r>
            <a:endParaRPr lang="en-CA"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B1CD93-D732-4BA2-8421-E72F4CDEFFE4}"/>
              </a:ext>
            </a:extLst>
          </p:cNvPr>
          <p:cNvSpPr>
            <a:spLocks noGrp="1"/>
          </p:cNvSpPr>
          <p:nvPr>
            <p:ph idx="1"/>
          </p:nvPr>
        </p:nvSpPr>
        <p:spPr>
          <a:xfrm>
            <a:off x="213048" y="1418842"/>
            <a:ext cx="6049529" cy="5199671"/>
          </a:xfrm>
        </p:spPr>
        <p:txBody>
          <a:bodyPr>
            <a:normAutofit/>
          </a:bodyPr>
          <a:lstStyle/>
          <a:p>
            <a:pPr marL="0" indent="0" algn="just">
              <a:buNone/>
            </a:pPr>
            <a:r>
              <a:rPr lang="en-CA" sz="2000" b="1" u="sng" dirty="0">
                <a:latin typeface="Times New Roman" panose="02020603050405020304" pitchFamily="18" charset="0"/>
                <a:cs typeface="Times New Roman" panose="02020603050405020304" pitchFamily="18" charset="0"/>
              </a:rPr>
              <a:t>1) Fake Data Generation</a:t>
            </a:r>
          </a:p>
          <a:p>
            <a:pPr algn="just">
              <a:lnSpc>
                <a:spcPct val="200000"/>
              </a:lnSpc>
              <a:buFont typeface="Wingdings" panose="05000000000000000000" pitchFamily="2" charset="2"/>
              <a:buChar char="Ø"/>
            </a:pPr>
            <a:r>
              <a:rPr lang="en-CA" sz="2000" dirty="0">
                <a:latin typeface="Times New Roman" panose="02020603050405020304" pitchFamily="18" charset="0"/>
                <a:cs typeface="Times New Roman" panose="02020603050405020304" pitchFamily="18" charset="0"/>
              </a:rPr>
              <a:t>Most Significant Security Issue.</a:t>
            </a:r>
          </a:p>
          <a:p>
            <a:pPr algn="just">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Reduces our ability to protect client information. </a:t>
            </a:r>
          </a:p>
          <a:p>
            <a:pPr algn="just">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Reduces your ability to identify other issues.</a:t>
            </a:r>
          </a:p>
          <a:p>
            <a:pPr algn="just">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Makes it difficult to identify fraud.</a:t>
            </a:r>
          </a:p>
          <a:p>
            <a:pPr algn="just">
              <a:buFont typeface="Wingdings" panose="05000000000000000000" pitchFamily="2" charset="2"/>
              <a:buChar char="Ø"/>
            </a:pPr>
            <a:endParaRPr lang="en-CA"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CA" sz="2000" b="1" u="sng" dirty="0">
              <a:latin typeface="Times New Roman" panose="02020603050405020304" pitchFamily="18" charset="0"/>
              <a:cs typeface="Times New Roman" panose="02020603050405020304" pitchFamily="18" charset="0"/>
            </a:endParaRPr>
          </a:p>
          <a:p>
            <a:pPr marL="0" indent="0" algn="just">
              <a:buNone/>
            </a:pPr>
            <a:endParaRPr lang="en-CA" sz="2000" dirty="0">
              <a:latin typeface="Times New Roman" panose="02020603050405020304" pitchFamily="18" charset="0"/>
              <a:cs typeface="Times New Roman" panose="02020603050405020304" pitchFamily="18" charset="0"/>
            </a:endParaRPr>
          </a:p>
          <a:p>
            <a:pPr algn="just"/>
            <a:endParaRPr lang="en-CA" sz="2000" dirty="0">
              <a:latin typeface="Times New Roman" panose="02020603050405020304" pitchFamily="18" charset="0"/>
              <a:cs typeface="Times New Roman" panose="02020603050405020304" pitchFamily="18" charset="0"/>
            </a:endParaRPr>
          </a:p>
          <a:p>
            <a:pPr algn="just"/>
            <a:endParaRPr lang="en-CA" sz="2000" dirty="0">
              <a:latin typeface="Times New Roman" panose="02020603050405020304" pitchFamily="18" charset="0"/>
              <a:cs typeface="Times New Roman" panose="02020603050405020304" pitchFamily="18" charset="0"/>
            </a:endParaRPr>
          </a:p>
          <a:p>
            <a:pPr algn="just"/>
            <a:endParaRPr lang="en-CA" sz="2000" dirty="0">
              <a:latin typeface="Times New Roman" panose="02020603050405020304" pitchFamily="18" charset="0"/>
              <a:cs typeface="Times New Roman" panose="02020603050405020304" pitchFamily="18" charset="0"/>
            </a:endParaRPr>
          </a:p>
        </p:txBody>
      </p:sp>
      <p:pic>
        <p:nvPicPr>
          <p:cNvPr id="6148" name="Picture 4" descr="4. Fake Data Gives Real Answers - Sharing Big Data Safely [Book]">
            <a:extLst>
              <a:ext uri="{FF2B5EF4-FFF2-40B4-BE49-F238E27FC236}">
                <a16:creationId xmlns:a16="http://schemas.microsoft.com/office/drawing/2014/main" id="{FDD9BFAD-D133-4650-9E31-84538B8879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78514"/>
            <a:ext cx="5531970" cy="314738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descr="4. Fake Data Gives Real Answers - Sharing Big Data Safely [Book]">
            <a:extLst>
              <a:ext uri="{FF2B5EF4-FFF2-40B4-BE49-F238E27FC236}">
                <a16:creationId xmlns:a16="http://schemas.microsoft.com/office/drawing/2014/main" id="{77632617-8B50-4378-8C67-796D68BEA1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429000"/>
            <a:ext cx="5828521" cy="2707075"/>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F3DCC956-4EE3-4C31-AA3F-3F670C76F560}"/>
              </a:ext>
            </a:extLst>
          </p:cNvPr>
          <p:cNvSpPr txBox="1"/>
          <p:nvPr/>
        </p:nvSpPr>
        <p:spPr>
          <a:xfrm>
            <a:off x="6262577" y="6086942"/>
            <a:ext cx="5661944" cy="523220"/>
          </a:xfrm>
          <a:prstGeom prst="rect">
            <a:avLst/>
          </a:prstGeom>
          <a:noFill/>
        </p:spPr>
        <p:txBody>
          <a:bodyPr wrap="square">
            <a:spAutoFit/>
          </a:bodyPr>
          <a:lstStyle/>
          <a:p>
            <a:pPr algn="ctr"/>
            <a:r>
              <a:rPr lang="en-US" sz="1400" dirty="0"/>
              <a:t>https://www.oreilly.com/library/view/sharing-big-data/9781491953624/ch04.html</a:t>
            </a:r>
          </a:p>
        </p:txBody>
      </p:sp>
    </p:spTree>
    <p:extLst>
      <p:ext uri="{BB962C8B-B14F-4D97-AF65-F5344CB8AC3E}">
        <p14:creationId xmlns:p14="http://schemas.microsoft.com/office/powerpoint/2010/main" val="414686943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FC74-4DB7-4FAD-AE61-E2B7C8575441}"/>
              </a:ext>
            </a:extLst>
          </p:cNvPr>
          <p:cNvSpPr>
            <a:spLocks noGrp="1"/>
          </p:cNvSpPr>
          <p:nvPr>
            <p:ph type="title"/>
          </p:nvPr>
        </p:nvSpPr>
        <p:spPr>
          <a:xfrm>
            <a:off x="213048" y="178514"/>
            <a:ext cx="11711473" cy="997144"/>
          </a:xfrm>
        </p:spPr>
        <p:txBody>
          <a:bodyPr>
            <a:normAutofit/>
          </a:bodyPr>
          <a:lstStyle/>
          <a:p>
            <a:r>
              <a:rPr lang="en-CA" sz="3600" dirty="0">
                <a:solidFill>
                  <a:srgbClr val="FF0000"/>
                </a:solidFill>
                <a:latin typeface="Times New Roman" panose="02020603050405020304" pitchFamily="18" charset="0"/>
                <a:cs typeface="Times New Roman" panose="02020603050405020304" pitchFamily="18" charset="0"/>
              </a:rPr>
              <a:t>Big Data Security Concerns</a:t>
            </a:r>
          </a:p>
        </p:txBody>
      </p:sp>
      <p:sp>
        <p:nvSpPr>
          <p:cNvPr id="3" name="Content Placeholder 2">
            <a:extLst>
              <a:ext uri="{FF2B5EF4-FFF2-40B4-BE49-F238E27FC236}">
                <a16:creationId xmlns:a16="http://schemas.microsoft.com/office/drawing/2014/main" id="{15B1CD93-D732-4BA2-8421-E72F4CDEFFE4}"/>
              </a:ext>
            </a:extLst>
          </p:cNvPr>
          <p:cNvSpPr>
            <a:spLocks noGrp="1"/>
          </p:cNvSpPr>
          <p:nvPr>
            <p:ph idx="1"/>
          </p:nvPr>
        </p:nvSpPr>
        <p:spPr>
          <a:xfrm>
            <a:off x="213049" y="1418842"/>
            <a:ext cx="5134204" cy="4139445"/>
          </a:xfrm>
        </p:spPr>
        <p:txBody>
          <a:bodyPr>
            <a:normAutofit fontScale="92500" lnSpcReduction="20000"/>
          </a:bodyPr>
          <a:lstStyle/>
          <a:p>
            <a:pPr marL="0" indent="0">
              <a:buNone/>
            </a:pPr>
            <a:r>
              <a:rPr lang="en-CA" sz="2000" b="1" u="sng" dirty="0">
                <a:latin typeface="Times New Roman" panose="02020603050405020304" pitchFamily="18" charset="0"/>
                <a:cs typeface="Times New Roman" panose="02020603050405020304" pitchFamily="18" charset="0"/>
              </a:rPr>
              <a:t>2) Employee Negligence</a:t>
            </a:r>
          </a:p>
          <a:p>
            <a:pPr>
              <a:lnSpc>
                <a:spcPct val="250000"/>
              </a:lnSpc>
              <a:buFont typeface="Wingdings" panose="05000000000000000000" pitchFamily="2" charset="2"/>
              <a:buChar char="Ø"/>
            </a:pPr>
            <a:r>
              <a:rPr lang="en-CA" sz="2000" dirty="0">
                <a:latin typeface="Times New Roman" panose="02020603050405020304" pitchFamily="18" charset="0"/>
                <a:cs typeface="Times New Roman" panose="02020603050405020304" pitchFamily="18" charset="0"/>
              </a:rPr>
              <a:t> Policies of the workplace should be updated.</a:t>
            </a:r>
          </a:p>
          <a:p>
            <a:pPr>
              <a:lnSpc>
                <a:spcPct val="250000"/>
              </a:lnSpc>
              <a:buFont typeface="Wingdings" panose="05000000000000000000" pitchFamily="2" charset="2"/>
              <a:buChar char="Ø"/>
            </a:pPr>
            <a:r>
              <a:rPr lang="en-CA" sz="2000" dirty="0">
                <a:latin typeface="Times New Roman" panose="02020603050405020304" pitchFamily="18" charset="0"/>
                <a:cs typeface="Times New Roman" panose="02020603050405020304" pitchFamily="18" charset="0"/>
              </a:rPr>
              <a:t> The physical access must be secured.</a:t>
            </a:r>
          </a:p>
          <a:p>
            <a:pPr>
              <a:lnSpc>
                <a:spcPct val="250000"/>
              </a:lnSpc>
              <a:buFont typeface="Wingdings" panose="05000000000000000000" pitchFamily="2" charset="2"/>
              <a:buChar char="Ø"/>
            </a:pPr>
            <a:r>
              <a:rPr lang="en-CA" sz="2000" dirty="0">
                <a:latin typeface="Times New Roman" panose="02020603050405020304" pitchFamily="18" charset="0"/>
                <a:cs typeface="Times New Roman" panose="02020603050405020304" pitchFamily="18" charset="0"/>
              </a:rPr>
              <a:t> The hardware must be disposed properly.</a:t>
            </a:r>
          </a:p>
          <a:p>
            <a:pPr>
              <a:lnSpc>
                <a:spcPct val="250000"/>
              </a:lnSpc>
              <a:buFont typeface="Wingdings" panose="05000000000000000000" pitchFamily="2" charset="2"/>
              <a:buChar char="Ø"/>
            </a:pPr>
            <a:r>
              <a:rPr lang="en-CA" sz="2000" dirty="0">
                <a:latin typeface="Times New Roman" panose="02020603050405020304" pitchFamily="18" charset="0"/>
                <a:cs typeface="Times New Roman" panose="02020603050405020304" pitchFamily="18" charset="0"/>
              </a:rPr>
              <a:t>Strong communication mediums must be implemented.</a:t>
            </a:r>
          </a:p>
          <a:p>
            <a:endParaRPr lang="en-CA" sz="2000" dirty="0">
              <a:latin typeface="Times New Roman" panose="02020603050405020304" pitchFamily="18" charset="0"/>
              <a:cs typeface="Times New Roman" panose="02020603050405020304" pitchFamily="18" charset="0"/>
            </a:endParaRPr>
          </a:p>
          <a:p>
            <a:endParaRPr lang="en-CA" sz="2000" dirty="0">
              <a:latin typeface="Times New Roman" panose="02020603050405020304" pitchFamily="18" charset="0"/>
              <a:cs typeface="Times New Roman" panose="02020603050405020304" pitchFamily="18" charset="0"/>
            </a:endParaRPr>
          </a:p>
          <a:p>
            <a:endParaRPr lang="en-CA" sz="2000" dirty="0">
              <a:latin typeface="Times New Roman" panose="02020603050405020304" pitchFamily="18" charset="0"/>
              <a:cs typeface="Times New Roman" panose="02020603050405020304" pitchFamily="18" charset="0"/>
            </a:endParaRPr>
          </a:p>
        </p:txBody>
      </p:sp>
      <p:pic>
        <p:nvPicPr>
          <p:cNvPr id="3074" name="Picture 2" descr="employee negligence - Kratikal Blogs">
            <a:extLst>
              <a:ext uri="{FF2B5EF4-FFF2-40B4-BE49-F238E27FC236}">
                <a16:creationId xmlns:a16="http://schemas.microsoft.com/office/drawing/2014/main" id="{1DFC015A-0A63-43C4-90AA-C50674C9D5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0787" y="1143210"/>
            <a:ext cx="6954078" cy="448516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3DBE351-9841-4637-A333-635980F8E3B4}"/>
              </a:ext>
            </a:extLst>
          </p:cNvPr>
          <p:cNvSpPr txBox="1"/>
          <p:nvPr/>
        </p:nvSpPr>
        <p:spPr>
          <a:xfrm>
            <a:off x="4890052" y="5595924"/>
            <a:ext cx="7034469" cy="307777"/>
          </a:xfrm>
          <a:prstGeom prst="rect">
            <a:avLst/>
          </a:prstGeom>
          <a:noFill/>
        </p:spPr>
        <p:txBody>
          <a:bodyPr wrap="square">
            <a:spAutoFit/>
          </a:bodyPr>
          <a:lstStyle/>
          <a:p>
            <a:pPr algn="ctr"/>
            <a:r>
              <a:rPr lang="en-US" sz="1400" dirty="0"/>
              <a:t>https://www.kratikal.com/blog/cyber-security-awareness-employees/employee-negligence/</a:t>
            </a:r>
          </a:p>
        </p:txBody>
      </p:sp>
    </p:spTree>
    <p:extLst>
      <p:ext uri="{BB962C8B-B14F-4D97-AF65-F5344CB8AC3E}">
        <p14:creationId xmlns:p14="http://schemas.microsoft.com/office/powerpoint/2010/main" val="1033694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FC74-4DB7-4FAD-AE61-E2B7C8575441}"/>
              </a:ext>
            </a:extLst>
          </p:cNvPr>
          <p:cNvSpPr>
            <a:spLocks noGrp="1"/>
          </p:cNvSpPr>
          <p:nvPr>
            <p:ph type="title"/>
          </p:nvPr>
        </p:nvSpPr>
        <p:spPr>
          <a:xfrm>
            <a:off x="213048" y="178514"/>
            <a:ext cx="11711473" cy="997144"/>
          </a:xfrm>
        </p:spPr>
        <p:txBody>
          <a:bodyPr>
            <a:normAutofit/>
          </a:bodyPr>
          <a:lstStyle/>
          <a:p>
            <a:r>
              <a:rPr lang="en-CA" sz="3600" dirty="0">
                <a:solidFill>
                  <a:srgbClr val="FF0000"/>
                </a:solidFill>
                <a:latin typeface="Times New Roman" panose="02020603050405020304" pitchFamily="18" charset="0"/>
                <a:cs typeface="Times New Roman" panose="02020603050405020304" pitchFamily="18" charset="0"/>
              </a:rPr>
              <a:t>Big Data Security Concerns</a:t>
            </a:r>
          </a:p>
        </p:txBody>
      </p:sp>
      <p:sp>
        <p:nvSpPr>
          <p:cNvPr id="3" name="Content Placeholder 2">
            <a:extLst>
              <a:ext uri="{FF2B5EF4-FFF2-40B4-BE49-F238E27FC236}">
                <a16:creationId xmlns:a16="http://schemas.microsoft.com/office/drawing/2014/main" id="{15B1CD93-D732-4BA2-8421-E72F4CDEFFE4}"/>
              </a:ext>
            </a:extLst>
          </p:cNvPr>
          <p:cNvSpPr>
            <a:spLocks noGrp="1"/>
          </p:cNvSpPr>
          <p:nvPr>
            <p:ph idx="1"/>
          </p:nvPr>
        </p:nvSpPr>
        <p:spPr>
          <a:xfrm>
            <a:off x="683289" y="1278411"/>
            <a:ext cx="5717079" cy="4736787"/>
          </a:xfrm>
        </p:spPr>
        <p:txBody>
          <a:bodyPr>
            <a:normAutofit/>
          </a:bodyPr>
          <a:lstStyle/>
          <a:p>
            <a:pPr marL="0" indent="0" algn="just">
              <a:buNone/>
            </a:pPr>
            <a:r>
              <a:rPr lang="en-CA" sz="2000" b="1" u="sng" dirty="0">
                <a:latin typeface="Times New Roman" panose="02020603050405020304" pitchFamily="18" charset="0"/>
                <a:cs typeface="Times New Roman" panose="02020603050405020304" pitchFamily="18" charset="0"/>
              </a:rPr>
              <a:t>3) Employee Theft </a:t>
            </a:r>
          </a:p>
          <a:p>
            <a:pPr marL="0" indent="0" algn="just">
              <a:buNone/>
            </a:pPr>
            <a:endParaRPr lang="en-CA"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CA" sz="2000" dirty="0">
                <a:latin typeface="Times New Roman" panose="02020603050405020304" pitchFamily="18" charset="0"/>
                <a:cs typeface="Times New Roman" panose="02020603050405020304" pitchFamily="18" charset="0"/>
              </a:rPr>
              <a:t>Accessing the most valuable data and checking who can access it.</a:t>
            </a:r>
          </a:p>
          <a:p>
            <a:pPr algn="just">
              <a:buFont typeface="Wingdings" panose="05000000000000000000" pitchFamily="2" charset="2"/>
              <a:buChar char="Ø"/>
            </a:pPr>
            <a:r>
              <a:rPr lang="en-CA" sz="2000" dirty="0">
                <a:latin typeface="Times New Roman" panose="02020603050405020304" pitchFamily="18" charset="0"/>
                <a:cs typeface="Times New Roman" panose="02020603050405020304" pitchFamily="18" charset="0"/>
              </a:rPr>
              <a:t>Employees should be notified about policies and procedures.</a:t>
            </a:r>
          </a:p>
          <a:p>
            <a:pPr algn="just">
              <a:buFont typeface="Wingdings" panose="05000000000000000000" pitchFamily="2" charset="2"/>
              <a:buChar char="Ø"/>
            </a:pPr>
            <a:r>
              <a:rPr lang="en-CA" sz="2000" dirty="0">
                <a:latin typeface="Times New Roman" panose="02020603050405020304" pitchFamily="18" charset="0"/>
                <a:cs typeface="Times New Roman" panose="02020603050405020304" pitchFamily="18" charset="0"/>
              </a:rPr>
              <a:t>Monitor and log data access by employees.</a:t>
            </a:r>
          </a:p>
          <a:p>
            <a:pPr algn="just">
              <a:buFont typeface="Wingdings" panose="05000000000000000000" pitchFamily="2" charset="2"/>
              <a:buChar char="Ø"/>
            </a:pPr>
            <a:r>
              <a:rPr lang="en-CA" sz="2000" dirty="0">
                <a:latin typeface="Times New Roman" panose="02020603050405020304" pitchFamily="18" charset="0"/>
                <a:cs typeface="Times New Roman" panose="02020603050405020304" pitchFamily="18" charset="0"/>
              </a:rPr>
              <a:t>Implement strong ACL in the database.</a:t>
            </a:r>
          </a:p>
          <a:p>
            <a:pPr algn="just">
              <a:buFont typeface="Wingdings" panose="05000000000000000000" pitchFamily="2" charset="2"/>
              <a:buChar char="Ø"/>
            </a:pPr>
            <a:r>
              <a:rPr lang="en-CA" sz="2000" dirty="0">
                <a:latin typeface="Times New Roman" panose="02020603050405020304" pitchFamily="18" charset="0"/>
                <a:cs typeface="Times New Roman" panose="02020603050405020304" pitchFamily="18" charset="0"/>
              </a:rPr>
              <a:t>Use multi-layer authentication.</a:t>
            </a:r>
          </a:p>
          <a:p>
            <a:pPr marL="0" indent="0" algn="just">
              <a:buNone/>
            </a:pPr>
            <a:endParaRPr lang="en-CA" sz="2000" dirty="0">
              <a:latin typeface="Times New Roman" panose="02020603050405020304" pitchFamily="18" charset="0"/>
              <a:cs typeface="Times New Roman" panose="02020603050405020304" pitchFamily="18" charset="0"/>
            </a:endParaRPr>
          </a:p>
          <a:p>
            <a:pPr algn="just"/>
            <a:endParaRPr lang="en-CA" sz="2000" dirty="0">
              <a:latin typeface="Times New Roman" panose="02020603050405020304" pitchFamily="18" charset="0"/>
              <a:cs typeface="Times New Roman" panose="02020603050405020304" pitchFamily="18" charset="0"/>
            </a:endParaRPr>
          </a:p>
          <a:p>
            <a:pPr algn="just"/>
            <a:endParaRPr lang="en-CA" sz="2000" dirty="0">
              <a:latin typeface="Times New Roman" panose="02020603050405020304" pitchFamily="18" charset="0"/>
              <a:cs typeface="Times New Roman" panose="02020603050405020304" pitchFamily="18" charset="0"/>
            </a:endParaRPr>
          </a:p>
        </p:txBody>
      </p:sp>
      <p:pic>
        <p:nvPicPr>
          <p:cNvPr id="4098" name="Picture 2" descr="Corporate theft by numbers | Corporate, Infographic, Employment">
            <a:extLst>
              <a:ext uri="{FF2B5EF4-FFF2-40B4-BE49-F238E27FC236}">
                <a16:creationId xmlns:a16="http://schemas.microsoft.com/office/drawing/2014/main" id="{1CAE85D9-CB32-4459-8538-3714F33E23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7148" y="178514"/>
            <a:ext cx="4326766" cy="580665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864766B-2AC8-4A52-81CA-0FADBF08BCFF}"/>
              </a:ext>
            </a:extLst>
          </p:cNvPr>
          <p:cNvSpPr txBox="1"/>
          <p:nvPr/>
        </p:nvSpPr>
        <p:spPr>
          <a:xfrm>
            <a:off x="7144042" y="6027161"/>
            <a:ext cx="4032978" cy="307777"/>
          </a:xfrm>
          <a:prstGeom prst="rect">
            <a:avLst/>
          </a:prstGeom>
          <a:noFill/>
        </p:spPr>
        <p:txBody>
          <a:bodyPr wrap="square">
            <a:spAutoFit/>
          </a:bodyPr>
          <a:lstStyle/>
          <a:p>
            <a:r>
              <a:rPr lang="en-US" sz="1400" dirty="0"/>
              <a:t>https://za.pinterest.com/pin/363384263656868562/</a:t>
            </a:r>
          </a:p>
        </p:txBody>
      </p:sp>
    </p:spTree>
    <p:extLst>
      <p:ext uri="{BB962C8B-B14F-4D97-AF65-F5344CB8AC3E}">
        <p14:creationId xmlns:p14="http://schemas.microsoft.com/office/powerpoint/2010/main" val="41264117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FC74-4DB7-4FAD-AE61-E2B7C8575441}"/>
              </a:ext>
            </a:extLst>
          </p:cNvPr>
          <p:cNvSpPr>
            <a:spLocks noGrp="1"/>
          </p:cNvSpPr>
          <p:nvPr>
            <p:ph type="title"/>
          </p:nvPr>
        </p:nvSpPr>
        <p:spPr>
          <a:xfrm>
            <a:off x="213048" y="178514"/>
            <a:ext cx="11711473" cy="997144"/>
          </a:xfrm>
        </p:spPr>
        <p:txBody>
          <a:bodyPr>
            <a:normAutofit/>
          </a:bodyPr>
          <a:lstStyle/>
          <a:p>
            <a:r>
              <a:rPr lang="en-CA" sz="3600">
                <a:solidFill>
                  <a:srgbClr val="FF0000"/>
                </a:solidFill>
                <a:latin typeface="Times New Roman" panose="02020603050405020304" pitchFamily="18" charset="0"/>
                <a:cs typeface="Times New Roman" panose="02020603050405020304" pitchFamily="18" charset="0"/>
              </a:rPr>
              <a:t>Big Data Security Concerns</a:t>
            </a:r>
            <a:endParaRPr lang="en-CA"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B1CD93-D732-4BA2-8421-E72F4CDEFFE4}"/>
              </a:ext>
            </a:extLst>
          </p:cNvPr>
          <p:cNvSpPr>
            <a:spLocks noGrp="1"/>
          </p:cNvSpPr>
          <p:nvPr>
            <p:ph idx="1"/>
          </p:nvPr>
        </p:nvSpPr>
        <p:spPr>
          <a:xfrm>
            <a:off x="213048" y="1418842"/>
            <a:ext cx="6049529" cy="5199671"/>
          </a:xfrm>
        </p:spPr>
        <p:txBody>
          <a:bodyPr>
            <a:normAutofit/>
          </a:bodyPr>
          <a:lstStyle/>
          <a:p>
            <a:pPr marL="0" indent="0" algn="just">
              <a:buNone/>
            </a:pPr>
            <a:r>
              <a:rPr lang="en-CA" sz="2000" b="1" u="sng" dirty="0">
                <a:latin typeface="Times New Roman" panose="02020603050405020304" pitchFamily="18" charset="0"/>
                <a:cs typeface="Times New Roman" panose="02020603050405020304" pitchFamily="18" charset="0"/>
              </a:rPr>
              <a:t>4) Reversing Data Masking Measures </a:t>
            </a:r>
            <a:endParaRPr lang="en-CA" sz="2000" dirty="0">
              <a:latin typeface="Times New Roman" panose="02020603050405020304" pitchFamily="18" charset="0"/>
              <a:cs typeface="Times New Roman" panose="02020603050405020304" pitchFamily="18" charset="0"/>
            </a:endParaRPr>
          </a:p>
          <a:p>
            <a:pPr algn="just">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Create a false sense of security.</a:t>
            </a:r>
          </a:p>
          <a:p>
            <a:pPr algn="just">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Malicious actors with the necessary equipment can sometimes reconstruct databases.</a:t>
            </a:r>
            <a:endParaRPr lang="en-CA" sz="2000" dirty="0">
              <a:latin typeface="Times New Roman" panose="02020603050405020304" pitchFamily="18" charset="0"/>
              <a:cs typeface="Times New Roman" panose="02020603050405020304" pitchFamily="18" charset="0"/>
            </a:endParaRPr>
          </a:p>
          <a:p>
            <a:pPr algn="just">
              <a:lnSpc>
                <a:spcPct val="200000"/>
              </a:lnSpc>
              <a:buFont typeface="Wingdings" panose="05000000000000000000" pitchFamily="2" charset="2"/>
              <a:buChar char="Ø"/>
            </a:pPr>
            <a:r>
              <a:rPr lang="en-CA" sz="2000" dirty="0">
                <a:latin typeface="Times New Roman" panose="02020603050405020304" pitchFamily="18" charset="0"/>
                <a:cs typeface="Times New Roman" panose="02020603050405020304" pitchFamily="18" charset="0"/>
              </a:rPr>
              <a:t>Endangering client data, sensitive corporate information.</a:t>
            </a:r>
          </a:p>
          <a:p>
            <a:pPr algn="just"/>
            <a:endParaRPr lang="en-US" sz="2000" dirty="0">
              <a:latin typeface="Times New Roman" panose="02020603050405020304" pitchFamily="18" charset="0"/>
              <a:cs typeface="Times New Roman" panose="02020603050405020304" pitchFamily="18" charset="0"/>
            </a:endParaRPr>
          </a:p>
        </p:txBody>
      </p:sp>
      <p:pic>
        <p:nvPicPr>
          <p:cNvPr id="7172" name="Picture 4" descr="Data Masking">
            <a:extLst>
              <a:ext uri="{FF2B5EF4-FFF2-40B4-BE49-F238E27FC236}">
                <a16:creationId xmlns:a16="http://schemas.microsoft.com/office/drawing/2014/main" id="{2BFDB9A5-D442-4A9D-8437-F99437538D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6187" y="69829"/>
            <a:ext cx="4938961" cy="248359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0" descr="dyanimc DM">
            <a:extLst>
              <a:ext uri="{FF2B5EF4-FFF2-40B4-BE49-F238E27FC236}">
                <a16:creationId xmlns:a16="http://schemas.microsoft.com/office/drawing/2014/main" id="{82A3DDE5-D234-47EA-B2B9-559D97A253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9482" y="2986052"/>
            <a:ext cx="4935666" cy="2637056"/>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E1067E54-0AFE-4A91-A41C-EEEDB4EAE588}"/>
              </a:ext>
            </a:extLst>
          </p:cNvPr>
          <p:cNvSpPr txBox="1"/>
          <p:nvPr/>
        </p:nvSpPr>
        <p:spPr>
          <a:xfrm>
            <a:off x="8002768" y="2500073"/>
            <a:ext cx="2085798" cy="369332"/>
          </a:xfrm>
          <a:prstGeom prst="rect">
            <a:avLst/>
          </a:prstGeom>
          <a:noFill/>
        </p:spPr>
        <p:txBody>
          <a:bodyPr wrap="square">
            <a:spAutoFit/>
          </a:bodyPr>
          <a:lstStyle/>
          <a:p>
            <a:pPr algn="ctr"/>
            <a:r>
              <a:rPr lang="en-US" dirty="0"/>
              <a:t>Static Data Masking</a:t>
            </a:r>
          </a:p>
        </p:txBody>
      </p:sp>
      <p:sp>
        <p:nvSpPr>
          <p:cNvPr id="24" name="TextBox 23">
            <a:extLst>
              <a:ext uri="{FF2B5EF4-FFF2-40B4-BE49-F238E27FC236}">
                <a16:creationId xmlns:a16="http://schemas.microsoft.com/office/drawing/2014/main" id="{F35DD8D7-B1F7-4D07-B5EA-CF234168B477}"/>
              </a:ext>
            </a:extLst>
          </p:cNvPr>
          <p:cNvSpPr txBox="1"/>
          <p:nvPr/>
        </p:nvSpPr>
        <p:spPr>
          <a:xfrm>
            <a:off x="7729485" y="5623108"/>
            <a:ext cx="2632364" cy="369332"/>
          </a:xfrm>
          <a:prstGeom prst="rect">
            <a:avLst/>
          </a:prstGeom>
          <a:noFill/>
        </p:spPr>
        <p:txBody>
          <a:bodyPr wrap="square">
            <a:spAutoFit/>
          </a:bodyPr>
          <a:lstStyle/>
          <a:p>
            <a:pPr algn="ctr"/>
            <a:r>
              <a:rPr lang="en-US" dirty="0"/>
              <a:t>Dynamic Data Masking</a:t>
            </a:r>
          </a:p>
        </p:txBody>
      </p:sp>
      <p:sp>
        <p:nvSpPr>
          <p:cNvPr id="10" name="TextBox 9">
            <a:extLst>
              <a:ext uri="{FF2B5EF4-FFF2-40B4-BE49-F238E27FC236}">
                <a16:creationId xmlns:a16="http://schemas.microsoft.com/office/drawing/2014/main" id="{99D389CE-6291-459C-92E9-0AB40F219867}"/>
              </a:ext>
            </a:extLst>
          </p:cNvPr>
          <p:cNvSpPr txBox="1"/>
          <p:nvPr/>
        </p:nvSpPr>
        <p:spPr>
          <a:xfrm>
            <a:off x="6576187" y="6057679"/>
            <a:ext cx="6093228" cy="338554"/>
          </a:xfrm>
          <a:prstGeom prst="rect">
            <a:avLst/>
          </a:prstGeom>
          <a:noFill/>
        </p:spPr>
        <p:txBody>
          <a:bodyPr wrap="square">
            <a:spAutoFit/>
          </a:bodyPr>
          <a:lstStyle/>
          <a:p>
            <a:r>
              <a:rPr lang="en-CA" sz="1600" dirty="0"/>
              <a:t>https://www.softwaretestinghelp.com/data-masking-tools/</a:t>
            </a:r>
          </a:p>
        </p:txBody>
      </p:sp>
    </p:spTree>
    <p:extLst>
      <p:ext uri="{BB962C8B-B14F-4D97-AF65-F5344CB8AC3E}">
        <p14:creationId xmlns:p14="http://schemas.microsoft.com/office/powerpoint/2010/main" val="21331678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FC74-4DB7-4FAD-AE61-E2B7C8575441}"/>
              </a:ext>
            </a:extLst>
          </p:cNvPr>
          <p:cNvSpPr>
            <a:spLocks noGrp="1"/>
          </p:cNvSpPr>
          <p:nvPr>
            <p:ph type="title"/>
          </p:nvPr>
        </p:nvSpPr>
        <p:spPr>
          <a:xfrm>
            <a:off x="213048" y="178514"/>
            <a:ext cx="11711473" cy="997144"/>
          </a:xfrm>
        </p:spPr>
        <p:txBody>
          <a:bodyPr>
            <a:normAutofit/>
          </a:bodyPr>
          <a:lstStyle/>
          <a:p>
            <a:r>
              <a:rPr lang="en-CA" sz="3600">
                <a:solidFill>
                  <a:srgbClr val="FF0000"/>
                </a:solidFill>
                <a:latin typeface="Times New Roman" panose="02020603050405020304" pitchFamily="18" charset="0"/>
                <a:cs typeface="Times New Roman" panose="02020603050405020304" pitchFamily="18" charset="0"/>
              </a:rPr>
              <a:t>Big Data Security Concerns</a:t>
            </a:r>
            <a:endParaRPr lang="en-CA"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B1CD93-D732-4BA2-8421-E72F4CDEFFE4}"/>
              </a:ext>
            </a:extLst>
          </p:cNvPr>
          <p:cNvSpPr>
            <a:spLocks noGrp="1"/>
          </p:cNvSpPr>
          <p:nvPr>
            <p:ph idx="1"/>
          </p:nvPr>
        </p:nvSpPr>
        <p:spPr>
          <a:xfrm>
            <a:off x="213049" y="1418842"/>
            <a:ext cx="6674768" cy="4753358"/>
          </a:xfrm>
        </p:spPr>
        <p:txBody>
          <a:bodyPr>
            <a:normAutofit/>
          </a:bodyPr>
          <a:lstStyle/>
          <a:p>
            <a:pPr marL="0" indent="0">
              <a:buNone/>
            </a:pPr>
            <a:r>
              <a:rPr lang="en-CA" sz="2000" b="1" u="sng" dirty="0">
                <a:latin typeface="Times New Roman" panose="02020603050405020304" pitchFamily="18" charset="0"/>
                <a:cs typeface="Times New Roman" panose="02020603050405020304" pitchFamily="18" charset="0"/>
              </a:rPr>
              <a:t>5)  Data Cleansing Problems </a:t>
            </a:r>
          </a:p>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D</a:t>
            </a:r>
            <a:r>
              <a:rPr lang="en-US" sz="2000" b="0" i="0" dirty="0">
                <a:effectLst/>
                <a:latin typeface="Times New Roman" panose="02020603050405020304" pitchFamily="18" charset="0"/>
                <a:cs typeface="Times New Roman" panose="02020603050405020304" pitchFamily="18" charset="0"/>
              </a:rPr>
              <a:t>ata attributes can be inconsistent.</a:t>
            </a:r>
          </a:p>
          <a:p>
            <a:pPr>
              <a:lnSpc>
                <a:spcPct val="150000"/>
              </a:lnSpc>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 Automated </a:t>
            </a:r>
            <a:r>
              <a:rPr lang="en-US" sz="2000" b="0" i="0" u="none" strike="noStrike" dirty="0">
                <a:effectLst/>
                <a:latin typeface="Times New Roman" panose="02020603050405020304" pitchFamily="18" charset="0"/>
                <a:cs typeface="Times New Roman" panose="02020603050405020304" pitchFamily="18" charset="0"/>
              </a:rPr>
              <a:t>data cleansing problem </a:t>
            </a:r>
            <a:r>
              <a:rPr lang="en-US" sz="2000" b="0" i="0" dirty="0">
                <a:effectLst/>
                <a:latin typeface="Times New Roman" panose="02020603050405020304" pitchFamily="18" charset="0"/>
                <a:cs typeface="Times New Roman" panose="02020603050405020304" pitchFamily="18" charset="0"/>
              </a:rPr>
              <a:t>is based on a faulty model. </a:t>
            </a:r>
            <a:endParaRPr lang="en-US" sz="20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R</a:t>
            </a:r>
            <a:r>
              <a:rPr lang="en-US" sz="2000" b="0" i="0" dirty="0">
                <a:effectLst/>
                <a:latin typeface="Times New Roman" panose="02020603050405020304" pitchFamily="18" charset="0"/>
                <a:cs typeface="Times New Roman" panose="02020603050405020304" pitchFamily="18" charset="0"/>
              </a:rPr>
              <a:t>educe the quality of your database</a:t>
            </a:r>
          </a:p>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C</a:t>
            </a:r>
            <a:r>
              <a:rPr lang="en-US" sz="2000" b="0" i="0" dirty="0">
                <a:effectLst/>
                <a:latin typeface="Times New Roman" panose="02020603050405020304" pitchFamily="18" charset="0"/>
                <a:cs typeface="Times New Roman" panose="02020603050405020304" pitchFamily="18" charset="0"/>
              </a:rPr>
              <a:t>reate the potential for breaches</a:t>
            </a:r>
          </a:p>
          <a:p>
            <a:pPr marL="457200" indent="-457200">
              <a:buAutoNum type="alphaLcParenR"/>
            </a:pPr>
            <a:endParaRPr lang="en-CA" sz="2000" b="1" u="sng" dirty="0">
              <a:latin typeface="Times New Roman" panose="02020603050405020304" pitchFamily="18" charset="0"/>
              <a:cs typeface="Times New Roman" panose="02020603050405020304" pitchFamily="18" charset="0"/>
            </a:endParaRPr>
          </a:p>
          <a:p>
            <a:pPr marL="0" indent="0">
              <a:buNone/>
            </a:pPr>
            <a:endParaRPr lang="en-CA" sz="2000" dirty="0">
              <a:latin typeface="Times New Roman" panose="02020603050405020304" pitchFamily="18" charset="0"/>
              <a:cs typeface="Times New Roman" panose="02020603050405020304" pitchFamily="18" charset="0"/>
            </a:endParaRPr>
          </a:p>
          <a:p>
            <a:endParaRPr lang="en-CA" sz="2000" dirty="0">
              <a:latin typeface="Times New Roman" panose="02020603050405020304" pitchFamily="18" charset="0"/>
              <a:cs typeface="Times New Roman" panose="02020603050405020304" pitchFamily="18" charset="0"/>
            </a:endParaRPr>
          </a:p>
          <a:p>
            <a:endParaRPr lang="en-CA" sz="2000" dirty="0">
              <a:latin typeface="Times New Roman" panose="02020603050405020304" pitchFamily="18" charset="0"/>
              <a:cs typeface="Times New Roman" panose="02020603050405020304" pitchFamily="18" charset="0"/>
            </a:endParaRPr>
          </a:p>
          <a:p>
            <a:endParaRPr lang="en-CA" sz="2000" dirty="0">
              <a:latin typeface="Times New Roman" panose="02020603050405020304" pitchFamily="18" charset="0"/>
              <a:cs typeface="Times New Roman" panose="02020603050405020304" pitchFamily="18" charset="0"/>
            </a:endParaRPr>
          </a:p>
        </p:txBody>
      </p:sp>
      <p:pic>
        <p:nvPicPr>
          <p:cNvPr id="1026" name="Picture 2" descr="Data Cleansing Chart">
            <a:extLst>
              <a:ext uri="{FF2B5EF4-FFF2-40B4-BE49-F238E27FC236}">
                <a16:creationId xmlns:a16="http://schemas.microsoft.com/office/drawing/2014/main" id="{04A0F909-12AD-4981-B452-DE78AA1C96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0709" y="1303579"/>
            <a:ext cx="4549830" cy="425084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008F601C-16A3-4CEE-84E7-30AB25E71D88}"/>
              </a:ext>
            </a:extLst>
          </p:cNvPr>
          <p:cNvSpPr txBox="1"/>
          <p:nvPr/>
        </p:nvSpPr>
        <p:spPr>
          <a:xfrm>
            <a:off x="7080709" y="5682341"/>
            <a:ext cx="4549830" cy="523220"/>
          </a:xfrm>
          <a:prstGeom prst="rect">
            <a:avLst/>
          </a:prstGeom>
          <a:noFill/>
        </p:spPr>
        <p:txBody>
          <a:bodyPr wrap="square">
            <a:spAutoFit/>
          </a:bodyPr>
          <a:lstStyle/>
          <a:p>
            <a:pPr algn="ctr"/>
            <a:r>
              <a:rPr lang="en-CA" sz="1400" dirty="0"/>
              <a:t>https://www.rfwireless-world.com/Terminology/What-is-Data-Cleansing-or-cleaning.html</a:t>
            </a:r>
          </a:p>
        </p:txBody>
      </p:sp>
    </p:spTree>
    <p:extLst>
      <p:ext uri="{BB962C8B-B14F-4D97-AF65-F5344CB8AC3E}">
        <p14:creationId xmlns:p14="http://schemas.microsoft.com/office/powerpoint/2010/main" val="348638088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ntroducing Infocyte Real-Time Security: Continuous Threat Monitoring for  Endpoints &amp;amp; Cloud - Security Boulevard">
            <a:extLst>
              <a:ext uri="{FF2B5EF4-FFF2-40B4-BE49-F238E27FC236}">
                <a16:creationId xmlns:a16="http://schemas.microsoft.com/office/drawing/2014/main" id="{4C2FBC3B-E4F2-4906-BF82-DC57133F81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5057" y="1289659"/>
            <a:ext cx="7846943" cy="441782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BDBFC74-4DB7-4FAD-AE61-E2B7C8575441}"/>
              </a:ext>
            </a:extLst>
          </p:cNvPr>
          <p:cNvSpPr>
            <a:spLocks noGrp="1"/>
          </p:cNvSpPr>
          <p:nvPr>
            <p:ph type="title"/>
          </p:nvPr>
        </p:nvSpPr>
        <p:spPr>
          <a:xfrm>
            <a:off x="213048" y="178514"/>
            <a:ext cx="11711473" cy="997144"/>
          </a:xfrm>
        </p:spPr>
        <p:txBody>
          <a:bodyPr>
            <a:normAutofit/>
          </a:bodyPr>
          <a:lstStyle/>
          <a:p>
            <a:r>
              <a:rPr lang="en-CA" sz="3600" dirty="0">
                <a:solidFill>
                  <a:srgbClr val="FF0000"/>
                </a:solidFill>
                <a:latin typeface="Times New Roman" panose="02020603050405020304" pitchFamily="18" charset="0"/>
                <a:cs typeface="Times New Roman" panose="02020603050405020304" pitchFamily="18" charset="0"/>
              </a:rPr>
              <a:t>Big Data Security Concerns</a:t>
            </a:r>
          </a:p>
        </p:txBody>
      </p:sp>
      <p:sp>
        <p:nvSpPr>
          <p:cNvPr id="3" name="Content Placeholder 2">
            <a:extLst>
              <a:ext uri="{FF2B5EF4-FFF2-40B4-BE49-F238E27FC236}">
                <a16:creationId xmlns:a16="http://schemas.microsoft.com/office/drawing/2014/main" id="{15B1CD93-D732-4BA2-8421-E72F4CDEFFE4}"/>
              </a:ext>
            </a:extLst>
          </p:cNvPr>
          <p:cNvSpPr>
            <a:spLocks noGrp="1"/>
          </p:cNvSpPr>
          <p:nvPr>
            <p:ph idx="1"/>
          </p:nvPr>
        </p:nvSpPr>
        <p:spPr>
          <a:xfrm>
            <a:off x="213049" y="1418842"/>
            <a:ext cx="4580624" cy="5199671"/>
          </a:xfrm>
        </p:spPr>
        <p:txBody>
          <a:bodyPr>
            <a:normAutofit/>
          </a:bodyPr>
          <a:lstStyle/>
          <a:p>
            <a:pPr marL="0" indent="0">
              <a:buNone/>
            </a:pPr>
            <a:r>
              <a:rPr lang="en-CA" sz="2000" b="1" u="sng" dirty="0">
                <a:latin typeface="Times New Roman" panose="02020603050405020304" pitchFamily="18" charset="0"/>
                <a:cs typeface="Times New Roman" panose="02020603050405020304" pitchFamily="18" charset="0"/>
              </a:rPr>
              <a:t>6) Real-Time Security Compliance </a:t>
            </a:r>
          </a:p>
          <a:p>
            <a:pPr>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Consists of real-time tools that ensure security compliance.</a:t>
            </a:r>
          </a:p>
          <a:p>
            <a:pPr>
              <a:lnSpc>
                <a:spcPct val="100000"/>
              </a:lnSpc>
              <a:buFont typeface="Wingdings" panose="05000000000000000000" pitchFamily="2" charset="2"/>
              <a:buChar char="Ø"/>
            </a:pPr>
            <a:r>
              <a:rPr lang="en-CA" sz="2000" dirty="0">
                <a:latin typeface="Times New Roman" panose="02020603050405020304" pitchFamily="18" charset="0"/>
                <a:cs typeface="Times New Roman" panose="02020603050405020304" pitchFamily="18" charset="0"/>
              </a:rPr>
              <a:t>Consistently monitor processes.</a:t>
            </a:r>
          </a:p>
          <a:p>
            <a:pPr>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Provides measures to safeguard data.</a:t>
            </a:r>
          </a:p>
          <a:p>
            <a:pPr>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Choosing the right tool among many is challenging as a wrong tool can compromise security.</a:t>
            </a:r>
          </a:p>
          <a:p>
            <a:pPr>
              <a:lnSpc>
                <a:spcPct val="100000"/>
              </a:lnSpc>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Breach detrimental as hackers get access to our databases.</a:t>
            </a:r>
          </a:p>
          <a:p>
            <a:pPr>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single false breach warning can result in wasted resources and the potential for overlooking actual breaches.</a:t>
            </a:r>
            <a:endParaRPr lang="en-CA" sz="2000" dirty="0">
              <a:latin typeface="Times New Roman" panose="02020603050405020304" pitchFamily="18" charset="0"/>
              <a:cs typeface="Times New Roman" panose="02020603050405020304" pitchFamily="18" charset="0"/>
            </a:endParaRPr>
          </a:p>
          <a:p>
            <a:endParaRPr lang="en-CA" sz="2000" dirty="0">
              <a:latin typeface="Times New Roman" panose="02020603050405020304" pitchFamily="18" charset="0"/>
              <a:cs typeface="Times New Roman" panose="02020603050405020304" pitchFamily="18" charset="0"/>
            </a:endParaRPr>
          </a:p>
          <a:p>
            <a:endParaRPr lang="en-CA" sz="2000" dirty="0">
              <a:latin typeface="Times New Roman" panose="02020603050405020304" pitchFamily="18" charset="0"/>
              <a:cs typeface="Times New Roman" panose="02020603050405020304" pitchFamily="18" charset="0"/>
            </a:endParaRPr>
          </a:p>
          <a:p>
            <a:endParaRPr lang="en-CA"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4427118-F162-4078-B860-96C446B061FF}"/>
              </a:ext>
            </a:extLst>
          </p:cNvPr>
          <p:cNvSpPr txBox="1"/>
          <p:nvPr/>
        </p:nvSpPr>
        <p:spPr>
          <a:xfrm>
            <a:off x="5542646" y="5568341"/>
            <a:ext cx="6097656" cy="523220"/>
          </a:xfrm>
          <a:prstGeom prst="rect">
            <a:avLst/>
          </a:prstGeom>
          <a:noFill/>
        </p:spPr>
        <p:txBody>
          <a:bodyPr wrap="square">
            <a:spAutoFit/>
          </a:bodyPr>
          <a:lstStyle/>
          <a:p>
            <a:pPr algn="ctr"/>
            <a:r>
              <a:rPr lang="en-US" sz="1400" dirty="0"/>
              <a:t>https://securityboulevard.com/2020/04/introducing-infocyte-real-time-security-continuous-threat-monitoring-for-endpoints-cloud/</a:t>
            </a:r>
          </a:p>
        </p:txBody>
      </p:sp>
    </p:spTree>
    <p:extLst>
      <p:ext uri="{BB962C8B-B14F-4D97-AF65-F5344CB8AC3E}">
        <p14:creationId xmlns:p14="http://schemas.microsoft.com/office/powerpoint/2010/main" val="11998233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469</TotalTime>
  <Words>2606</Words>
  <Application>Microsoft Office PowerPoint</Application>
  <PresentationFormat>Widescreen</PresentationFormat>
  <Paragraphs>216</Paragraphs>
  <Slides>13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proxima-nova</vt:lpstr>
      <vt:lpstr>Times New Roman</vt:lpstr>
      <vt:lpstr>Wingdings</vt:lpstr>
      <vt:lpstr>Office Theme</vt:lpstr>
      <vt:lpstr>GROUP 2 Milestone #2</vt:lpstr>
      <vt:lpstr>Scope</vt:lpstr>
      <vt:lpstr>Agenda</vt:lpstr>
      <vt:lpstr>Big Data Security Concerns</vt:lpstr>
      <vt:lpstr>Big Data Security Concerns</vt:lpstr>
      <vt:lpstr>Big Data Security Concerns</vt:lpstr>
      <vt:lpstr>Big Data Security Concerns</vt:lpstr>
      <vt:lpstr>Big Data Security Concerns</vt:lpstr>
      <vt:lpstr>Big Data Security Concerns</vt:lpstr>
      <vt:lpstr>Big Data Security Concerns</vt:lpstr>
      <vt:lpstr>Big Data Security Concerns</vt:lpstr>
      <vt:lpstr>Big Data Security Concerns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Milestone # Group#</dc:title>
  <dc:creator>pedram h</dc:creator>
  <cp:lastModifiedBy>7440</cp:lastModifiedBy>
  <cp:revision>55</cp:revision>
  <dcterms:created xsi:type="dcterms:W3CDTF">2021-05-29T11:38:23Z</dcterms:created>
  <dcterms:modified xsi:type="dcterms:W3CDTF">2021-06-12T14:15:08Z</dcterms:modified>
</cp:coreProperties>
</file>