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2" r:id="rId3"/>
    <p:sldId id="258" r:id="rId4"/>
    <p:sldId id="257" r:id="rId5"/>
    <p:sldId id="259" r:id="rId6"/>
    <p:sldId id="260" r:id="rId7"/>
    <p:sldId id="263" r:id="rId8"/>
    <p:sldId id="273" r:id="rId9"/>
    <p:sldId id="261" r:id="rId10"/>
    <p:sldId id="264" r:id="rId11"/>
    <p:sldId id="267"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adimir Denisov" initials="VD" lastIdx="1" clrIdx="0">
    <p:extLst>
      <p:ext uri="{19B8F6BF-5375-455C-9EA6-DF929625EA0E}">
        <p15:presenceInfo xmlns:p15="http://schemas.microsoft.com/office/powerpoint/2012/main" userId="S::vdenisov@myseneca.ca::178f6c9a-4b77-4f30-96df-ebbc7b17dd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4157" autoAdjust="0"/>
  </p:normalViewPr>
  <p:slideViewPr>
    <p:cSldViewPr snapToGrid="0">
      <p:cViewPr varScale="1">
        <p:scale>
          <a:sx n="96" d="100"/>
          <a:sy n="96" d="100"/>
        </p:scale>
        <p:origin x="978" y="78"/>
      </p:cViewPr>
      <p:guideLst/>
    </p:cSldViewPr>
  </p:slideViewPr>
  <p:notesTextViewPr>
    <p:cViewPr>
      <p:scale>
        <a:sx n="1" d="1"/>
        <a:sy n="1" d="1"/>
      </p:scale>
      <p:origin x="0" y="-28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3FC00-83D8-4DA2-A291-617C9DDA418D}" type="datetimeFigureOut">
              <a:rPr lang="en-CA" smtClean="0"/>
              <a:t>18-Jun-2021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121DB-6D46-4164-B227-EC7786476123}" type="slidenum">
              <a:rPr lang="en-CA" smtClean="0"/>
              <a:t>‹#›</a:t>
            </a:fld>
            <a:endParaRPr lang="en-CA"/>
          </a:p>
        </p:txBody>
      </p:sp>
    </p:spTree>
    <p:extLst>
      <p:ext uri="{BB962C8B-B14F-4D97-AF65-F5344CB8AC3E}">
        <p14:creationId xmlns:p14="http://schemas.microsoft.com/office/powerpoint/2010/main" val="7731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2</a:t>
            </a:fld>
            <a:endParaRPr lang="en-CA"/>
          </a:p>
        </p:txBody>
      </p:sp>
    </p:spTree>
    <p:extLst>
      <p:ext uri="{BB962C8B-B14F-4D97-AF65-F5344CB8AC3E}">
        <p14:creationId xmlns:p14="http://schemas.microsoft.com/office/powerpoint/2010/main" val="711639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pP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603050405020304" pitchFamily="18" charset="0"/>
              </a:rPr>
              <a:t>User behaviour monitoring is highly effective to avert insider threats. In combination with more traditional cyber security tools discussed above, it would provide network analyst with a better idea of the network activities and users.</a:t>
            </a:r>
          </a:p>
          <a:p>
            <a:pP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603050405020304" pitchFamily="18" charset="0"/>
              </a:rPr>
              <a:t>Levels 4 and 5 provide the most powerful types of user behavior analysis. 4: Based on collected data, we could prevent fraud, espionage, data exfiltration and etc. </a:t>
            </a:r>
          </a:p>
          <a:p>
            <a:endParaRPr lang="en-CA" dirty="0"/>
          </a:p>
          <a:p>
            <a:r>
              <a:rPr lang="en-CA" dirty="0"/>
              <a:t>References:</a:t>
            </a:r>
          </a:p>
          <a:p>
            <a:r>
              <a:rPr lang="en-CA" b="0" i="1" dirty="0">
                <a:solidFill>
                  <a:srgbClr val="202F66"/>
                </a:solidFill>
                <a:effectLst/>
                <a:latin typeface="Times New Roman" panose="02020603050405020304" pitchFamily="18" charset="0"/>
              </a:rPr>
              <a:t>5 Levels of User Behavior Monitoring</a:t>
            </a:r>
            <a:r>
              <a:rPr lang="en-CA" b="0" i="0" dirty="0">
                <a:solidFill>
                  <a:srgbClr val="202F66"/>
                </a:solidFill>
                <a:effectLst/>
                <a:latin typeface="Times New Roman" panose="02020603050405020304" pitchFamily="18" charset="0"/>
              </a:rPr>
              <a:t>. (2019, August 14). </a:t>
            </a:r>
            <a:r>
              <a:rPr lang="en-CA" b="0" i="0" dirty="0" err="1">
                <a:solidFill>
                  <a:srgbClr val="202F66"/>
                </a:solidFill>
                <a:effectLst/>
                <a:latin typeface="Times New Roman" panose="02020603050405020304" pitchFamily="18" charset="0"/>
              </a:rPr>
              <a:t>Ekran</a:t>
            </a:r>
            <a:r>
              <a:rPr lang="en-CA" b="0" i="0" dirty="0">
                <a:solidFill>
                  <a:srgbClr val="202F66"/>
                </a:solidFill>
                <a:effectLst/>
                <a:latin typeface="Times New Roman" panose="02020603050405020304" pitchFamily="18" charset="0"/>
              </a:rPr>
              <a:t>. https://www.ekransystem.com/en/blog/5-levels-user-behavior-monitoring</a:t>
            </a:r>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11</a:t>
            </a:fld>
            <a:endParaRPr lang="en-CA"/>
          </a:p>
        </p:txBody>
      </p:sp>
    </p:spTree>
    <p:extLst>
      <p:ext uri="{BB962C8B-B14F-4D97-AF65-F5344CB8AC3E}">
        <p14:creationId xmlns:p14="http://schemas.microsoft.com/office/powerpoint/2010/main" val="2873773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1" dirty="0">
                <a:effectLst/>
                <a:latin typeface="Calibri" panose="020F0502020204030204" pitchFamily="34" charset="0"/>
                <a:ea typeface="Calibri" panose="020F0502020204030204" pitchFamily="34" charset="0"/>
                <a:cs typeface="Times New Roman" panose="02020603050405020304" pitchFamily="18" charset="0"/>
              </a:rPr>
              <a:t>Notes</a:t>
            </a:r>
            <a:r>
              <a:rPr lang="en-CA"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Hackers can use different ways to try and exfiltrate data from our database. They can use SQL injection  to access into user’s applications and database. An employee that lacks knowledge of basic security practices could become a victim of social engineering by clicking a malicious link to infect the device. Creating data base with domain misspelt and sent from a public email domain. Poorly written and automated attacks. Combine the finding to successfully prevent phishing email attacks. Big Data Analytics can be used to detect certain patterns in the network activity and stop these attempts before they can steal any data.</a:t>
            </a:r>
          </a:p>
          <a:p>
            <a:endParaRPr lang="en-CA" dirty="0"/>
          </a:p>
          <a:p>
            <a:r>
              <a:rPr lang="en-CA" b="1" dirty="0"/>
              <a:t>References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Team, T. (2021, June 16). </a:t>
            </a:r>
            <a:r>
              <a:rPr lang="en-US" sz="1200" i="1" dirty="0">
                <a:effectLst/>
                <a:latin typeface="Times New Roman" panose="02020603050405020304" pitchFamily="18" charset="0"/>
              </a:rPr>
              <a:t>Big Data Security – Implementation, Use cases and Issues</a:t>
            </a:r>
            <a:r>
              <a:rPr lang="en-US" sz="1200" dirty="0">
                <a:effectLst/>
                <a:latin typeface="Times New Roman" panose="02020603050405020304" pitchFamily="18" charset="0"/>
              </a:rPr>
              <a:t>. </a:t>
            </a:r>
            <a:r>
              <a:rPr lang="en-US" sz="1200" dirty="0" err="1">
                <a:effectLst/>
                <a:latin typeface="Times New Roman" panose="02020603050405020304" pitchFamily="18" charset="0"/>
              </a:rPr>
              <a:t>TechVidvan</a:t>
            </a:r>
            <a:r>
              <a:rPr lang="en-US" sz="1200" dirty="0">
                <a:effectLst/>
                <a:latin typeface="Times New Roman" panose="02020603050405020304" pitchFamily="18" charset="0"/>
              </a:rPr>
              <a:t>. https://techvidvan.com/tutorials/big-data-security/</a:t>
            </a:r>
          </a:p>
          <a:p>
            <a:endParaRPr lang="en-CA" dirty="0"/>
          </a:p>
          <a:p>
            <a:r>
              <a:rPr lang="en-US" b="0" i="1" dirty="0">
                <a:solidFill>
                  <a:srgbClr val="202F66"/>
                </a:solidFill>
                <a:effectLst/>
                <a:latin typeface="Times New Roman" panose="02020603050405020304" pitchFamily="18" charset="0"/>
              </a:rPr>
              <a:t>SQL injection</a:t>
            </a:r>
            <a:r>
              <a:rPr lang="en-US" b="0" i="0" dirty="0">
                <a:solidFill>
                  <a:srgbClr val="202F66"/>
                </a:solidFill>
                <a:effectLst/>
                <a:latin typeface="Times New Roman" panose="02020603050405020304" pitchFamily="18" charset="0"/>
              </a:rPr>
              <a:t>. (n.d.). </a:t>
            </a:r>
            <a:r>
              <a:rPr lang="en-US" b="0" i="0" dirty="0" err="1">
                <a:solidFill>
                  <a:srgbClr val="202F66"/>
                </a:solidFill>
                <a:effectLst/>
                <a:latin typeface="Times New Roman" panose="02020603050405020304" pitchFamily="18" charset="0"/>
              </a:rPr>
              <a:t>Portswigger</a:t>
            </a:r>
            <a:r>
              <a:rPr lang="en-US" b="0" i="0" dirty="0">
                <a:solidFill>
                  <a:srgbClr val="202F66"/>
                </a:solidFill>
                <a:effectLst/>
                <a:latin typeface="Times New Roman" panose="02020603050405020304" pitchFamily="18" charset="0"/>
              </a:rPr>
              <a:t>. Retrieved June 17, 2021, from https://portswigger.net/web-security/sql-injection</a:t>
            </a:r>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12</a:t>
            </a:fld>
            <a:endParaRPr lang="en-CA"/>
          </a:p>
        </p:txBody>
      </p:sp>
    </p:spTree>
    <p:extLst>
      <p:ext uri="{BB962C8B-B14F-4D97-AF65-F5344CB8AC3E}">
        <p14:creationId xmlns:p14="http://schemas.microsoft.com/office/powerpoint/2010/main" val="47347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13</a:t>
            </a:fld>
            <a:endParaRPr lang="en-CA"/>
          </a:p>
        </p:txBody>
      </p:sp>
    </p:spTree>
    <p:extLst>
      <p:ext uri="{BB962C8B-B14F-4D97-AF65-F5344CB8AC3E}">
        <p14:creationId xmlns:p14="http://schemas.microsoft.com/office/powerpoint/2010/main" val="225874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3</a:t>
            </a:fld>
            <a:endParaRPr lang="en-CA"/>
          </a:p>
        </p:txBody>
      </p:sp>
    </p:spTree>
    <p:extLst>
      <p:ext uri="{BB962C8B-B14F-4D97-AF65-F5344CB8AC3E}">
        <p14:creationId xmlns:p14="http://schemas.microsoft.com/office/powerpoint/2010/main" val="6608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Threat Intelligence data provides perspective on attacker source, indicators of potential breach and behavioral trends interconnected to a variety of cloud environments and its services. For instance, threat intelligence feeds can be combined and analyzed by machine learning on the cloud. Feeds could also be used in some use cases of predictability models. </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Many corporate cloud software scan any document before uploading to the cloud. In case of detection of personal information, the upload would be aborted. Software would implement autonomous remediation which notifies the user regarding the event and make him or her delete specified data.</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Suppose an employee installed add-on application, when the untrusted application would try to steal the data from the cloud, security monitoring will detect and stop the attempt. </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Unauthorized collection of data is a substantial issue. Cloud security monitoring will block any attempt of downloading previously allocated data to personal device. Other instance, it would prevent upload of specified files from company’s desktop.</a:t>
            </a:r>
          </a:p>
          <a:p>
            <a:endParaRPr lang="en-CA" dirty="0"/>
          </a:p>
          <a:p>
            <a:r>
              <a:rPr lang="en-CA" b="1" dirty="0"/>
              <a:t>References</a:t>
            </a:r>
            <a:r>
              <a:rPr lang="en-CA" dirty="0"/>
              <a:t>: </a:t>
            </a:r>
          </a:p>
          <a:p>
            <a:endParaRPr lang="en-CA" dirty="0"/>
          </a:p>
          <a:p>
            <a:pPr algn="l"/>
            <a:r>
              <a:rPr lang="en-US" b="0" i="0" dirty="0">
                <a:solidFill>
                  <a:srgbClr val="202F66"/>
                </a:solidFill>
                <a:effectLst/>
                <a:latin typeface="Times New Roman" panose="02020603050405020304" pitchFamily="18" charset="0"/>
              </a:rPr>
              <a:t>Shackleford, D. (2020, May 27). </a:t>
            </a:r>
            <a:r>
              <a:rPr lang="en-US" b="0" i="1" dirty="0">
                <a:solidFill>
                  <a:srgbClr val="202F66"/>
                </a:solidFill>
                <a:effectLst/>
                <a:latin typeface="Times New Roman" panose="02020603050405020304" pitchFamily="18" charset="0"/>
              </a:rPr>
              <a:t>Top 6 cloud security analytics use cases.</a:t>
            </a:r>
            <a:r>
              <a:rPr lang="en-US" b="0" i="0" dirty="0">
                <a:solidFill>
                  <a:srgbClr val="202F66"/>
                </a:solidFill>
                <a:effectLst/>
                <a:latin typeface="Times New Roman" panose="02020603050405020304" pitchFamily="18" charset="0"/>
              </a:rPr>
              <a:t> </a:t>
            </a:r>
            <a:r>
              <a:rPr lang="en-US" b="0" i="0" dirty="0" err="1">
                <a:solidFill>
                  <a:srgbClr val="202F66"/>
                </a:solidFill>
                <a:effectLst/>
                <a:latin typeface="Times New Roman" panose="02020603050405020304" pitchFamily="18" charset="0"/>
              </a:rPr>
              <a:t>Searchcloudsecurity</a:t>
            </a:r>
            <a:r>
              <a:rPr lang="en-US" b="0" i="0" dirty="0">
                <a:solidFill>
                  <a:srgbClr val="202F66"/>
                </a:solidFill>
                <a:effectLst/>
                <a:latin typeface="Times New Roman" panose="02020603050405020304" pitchFamily="18" charset="0"/>
              </a:rPr>
              <a:t>. https://searchcloudsecurity.techtarget.com/tip/Top-6-cloud-security-analytics-use-cases</a:t>
            </a:r>
            <a:endParaRPr lang="en-US" b="0" i="0" dirty="0">
              <a:solidFill>
                <a:srgbClr val="000000"/>
              </a:solidFill>
              <a:effectLst/>
              <a:latin typeface="Georgia" panose="02040502050405020303" pitchFamily="18" charset="0"/>
            </a:endParaRPr>
          </a:p>
          <a:p>
            <a:pPr algn="l"/>
            <a:endParaRPr lang="en-US" b="0" i="0" dirty="0">
              <a:solidFill>
                <a:srgbClr val="000000"/>
              </a:solidFill>
              <a:effectLst/>
              <a:latin typeface="Georgia" panose="02040502050405020303" pitchFamily="18" charset="0"/>
            </a:endParaRP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4</a:t>
            </a:fld>
            <a:endParaRPr lang="en-CA"/>
          </a:p>
        </p:txBody>
      </p:sp>
    </p:spTree>
    <p:extLst>
      <p:ext uri="{BB962C8B-B14F-4D97-AF65-F5344CB8AC3E}">
        <p14:creationId xmlns:p14="http://schemas.microsoft.com/office/powerpoint/2010/main" val="147760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 key goal of Network traffic analysis is to establish a mindset is not “if”, but “when” an attack happens. </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Collecting and using network data events is crucial tool for monitoring real-time traffic on the network. To make this method more efficient, IT professional should be instructed what types of data is more valuable for the business and identify the budget of a project. Big Data can be implemented for real-time traffic analysis on the network. It can detect security vulnerabilities in the protocols, automatically troubleshoot slow network connections, detect malware activity, and alert users if it detects any serious anomaly which threatens the server.</a:t>
            </a:r>
            <a:endParaRPr lang="en-CA" dirty="0"/>
          </a:p>
          <a:p>
            <a:endParaRPr lang="en-CA" dirty="0"/>
          </a:p>
          <a:p>
            <a:r>
              <a:rPr lang="en-CA" b="1" dirty="0"/>
              <a:t>References</a:t>
            </a:r>
            <a:r>
              <a:rPr lang="en-CA" dirty="0"/>
              <a:t> : </a:t>
            </a:r>
          </a:p>
          <a:p>
            <a:endParaRPr lang="en-CA" dirty="0"/>
          </a:p>
          <a:p>
            <a:pPr marL="457200" indent="-457200">
              <a:lnSpc>
                <a:spcPct val="200000"/>
              </a:lnSpc>
            </a:pPr>
            <a:r>
              <a:rPr lang="en-US" sz="1800" dirty="0">
                <a:effectLst/>
                <a:latin typeface="Times New Roman" panose="02020603050405020304" pitchFamily="18" charset="0"/>
              </a:rPr>
              <a:t>Rapid7. (n.d.). </a:t>
            </a:r>
            <a:r>
              <a:rPr lang="en-US" sz="1800" i="1" dirty="0">
                <a:effectLst/>
                <a:latin typeface="Times New Roman" panose="02020603050405020304" pitchFamily="18" charset="0"/>
              </a:rPr>
              <a:t>What is Network Traffic Analysis (NTA) and Monitoring?</a:t>
            </a:r>
            <a:r>
              <a:rPr lang="en-US" sz="1800" dirty="0">
                <a:effectLst/>
                <a:latin typeface="Times New Roman" panose="02020603050405020304" pitchFamily="18" charset="0"/>
              </a:rPr>
              <a:t> Retrieved June 18, 2021, from https://www.rapid7.com/fundamentals/network-traffic-analysis/</a:t>
            </a:r>
          </a:p>
        </p:txBody>
      </p:sp>
      <p:sp>
        <p:nvSpPr>
          <p:cNvPr id="4" name="Slide Number Placeholder 3"/>
          <p:cNvSpPr>
            <a:spLocks noGrp="1"/>
          </p:cNvSpPr>
          <p:nvPr>
            <p:ph type="sldNum" sz="quarter" idx="5"/>
          </p:nvPr>
        </p:nvSpPr>
        <p:spPr/>
        <p:txBody>
          <a:bodyPr/>
          <a:lstStyle/>
          <a:p>
            <a:fld id="{E5E121DB-6D46-4164-B227-EC7786476123}" type="slidenum">
              <a:rPr lang="en-CA" smtClean="0"/>
              <a:t>5</a:t>
            </a:fld>
            <a:endParaRPr lang="en-CA"/>
          </a:p>
        </p:txBody>
      </p:sp>
    </p:spTree>
    <p:extLst>
      <p:ext uri="{BB962C8B-B14F-4D97-AF65-F5344CB8AC3E}">
        <p14:creationId xmlns:p14="http://schemas.microsoft.com/office/powerpoint/2010/main" val="2346131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We discussed that Insider Threat is one of the biggest security risk faced by Big Data Companies and it is very challenging to fight it effectively. As you can see on the picture there are 3 types of insider threats. Compromised user whose credentials were stolen and there are unaware of that. Careless user is person who leaves his or her device unattended. In government and particularly military, it is a chargeable offence to leave your workstation without logging off. Malicious User is a legitimate employee who steals and sells the company’s secrets for revenge or financial gains.</a:t>
            </a:r>
            <a:r>
              <a:rPr lang="en-CA" sz="1200" dirty="0">
                <a:effectLst/>
                <a:latin typeface="Calibri" panose="020F0502020204030204" pitchFamily="34" charset="0"/>
                <a:ea typeface="Calibri" panose="020F0502020204030204" pitchFamily="34" charset="0"/>
                <a:cs typeface="Times New Roman" panose="02020603050405020304" pitchFamily="18" charset="0"/>
              </a:rPr>
              <a:t> However, Big Data can aid us in this case as well. Big Data can be used to analyze employee work patterns to detect suspicious activities such as abnormal login time, login from unexpected locations, copying large amounts of data, trying to access confidential information, etc. </a:t>
            </a:r>
            <a:endParaRPr lang="en-CA" dirty="0"/>
          </a:p>
          <a:p>
            <a:endParaRPr lang="en-CA" dirty="0"/>
          </a:p>
          <a:p>
            <a:r>
              <a:rPr lang="en-CA" b="1" dirty="0"/>
              <a:t>References</a:t>
            </a:r>
            <a:r>
              <a:rPr lang="en-CA" dirty="0"/>
              <a:t>: </a:t>
            </a:r>
          </a:p>
          <a:p>
            <a:endParaRPr lang="en-CA" dirty="0"/>
          </a:p>
          <a:p>
            <a:r>
              <a:rPr lang="en-US" b="0" i="0" dirty="0">
                <a:solidFill>
                  <a:srgbClr val="202F66"/>
                </a:solidFill>
                <a:effectLst/>
                <a:latin typeface="Times New Roman" panose="02020603050405020304" pitchFamily="18" charset="0"/>
              </a:rPr>
              <a:t>Matthews, T. (2021, February 1). </a:t>
            </a:r>
            <a:r>
              <a:rPr lang="en-US" b="0" i="1" dirty="0">
                <a:solidFill>
                  <a:srgbClr val="202F66"/>
                </a:solidFill>
                <a:effectLst/>
                <a:latin typeface="Times New Roman" panose="02020603050405020304" pitchFamily="18" charset="0"/>
              </a:rPr>
              <a:t>What Is an Insider Threat? Understand the Problem and Discover 4 Defensive Strategies</a:t>
            </a:r>
            <a:r>
              <a:rPr lang="en-US" b="0" i="0" dirty="0">
                <a:solidFill>
                  <a:srgbClr val="202F66"/>
                </a:solidFill>
                <a:effectLst/>
                <a:latin typeface="Times New Roman" panose="02020603050405020304" pitchFamily="18" charset="0"/>
              </a:rPr>
              <a:t>. </a:t>
            </a:r>
            <a:r>
              <a:rPr lang="en-US" b="0" i="0" dirty="0" err="1">
                <a:solidFill>
                  <a:srgbClr val="202F66"/>
                </a:solidFill>
                <a:effectLst/>
                <a:latin typeface="Times New Roman" panose="02020603050405020304" pitchFamily="18" charset="0"/>
              </a:rPr>
              <a:t>Exabeam</a:t>
            </a:r>
            <a:r>
              <a:rPr lang="en-US" b="0" i="0" dirty="0">
                <a:solidFill>
                  <a:srgbClr val="202F66"/>
                </a:solidFill>
                <a:effectLst/>
                <a:latin typeface="Times New Roman" panose="02020603050405020304" pitchFamily="18" charset="0"/>
              </a:rPr>
              <a:t>. https://www.exabeam.com/ueba/insider-threats/</a:t>
            </a:r>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6</a:t>
            </a:fld>
            <a:endParaRPr lang="en-CA"/>
          </a:p>
        </p:txBody>
      </p:sp>
    </p:spTree>
    <p:extLst>
      <p:ext uri="{BB962C8B-B14F-4D97-AF65-F5344CB8AC3E}">
        <p14:creationId xmlns:p14="http://schemas.microsoft.com/office/powerpoint/2010/main" val="143672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It is always smart to be proactive when it comes to cyber-security. Threat hunting is the process of searching for undetected threats in vulnerabilities in the system and network. Big Data can be very helpful in this process and can be used in a variety of ways. </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Even-based: Building a model that is based on hypotheses. History of event observation and understanding each log-source. </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IOC-based Hunting: IOC stands for bit of forensic data which could be found in files, logs and malicious activities on the network. Knowing the footprints, we could easily identify similar events in the future. </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Entity: Identifying the most valuable assets (HVA) and high-risk users (HRU). Expecting an attack to be target for the assets or source of the attack from HRU.</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Tactics: Constant track of technologies and tools attackers use; and adopt the change if it is necessary. </a:t>
            </a:r>
            <a:endParaRPr lang="en-CA" dirty="0"/>
          </a:p>
          <a:p>
            <a:endParaRPr lang="en-CA" dirty="0"/>
          </a:p>
          <a:p>
            <a:r>
              <a:rPr lang="en-CA" b="1" dirty="0"/>
              <a:t>References</a:t>
            </a:r>
            <a:r>
              <a:rPr lang="en-CA" dirty="0"/>
              <a:t>:</a:t>
            </a:r>
          </a:p>
          <a:p>
            <a:endParaRPr lang="en-CA" dirty="0"/>
          </a:p>
          <a:p>
            <a:r>
              <a:rPr lang="en-CA" b="0" i="0" dirty="0" err="1">
                <a:solidFill>
                  <a:srgbClr val="1F80E8"/>
                </a:solidFill>
                <a:effectLst/>
                <a:latin typeface="Times New Roman" panose="02020603050405020304" pitchFamily="18" charset="0"/>
              </a:rPr>
              <a:t>WissenX</a:t>
            </a:r>
            <a:r>
              <a:rPr lang="en-CA" b="0" i="0" dirty="0">
                <a:solidFill>
                  <a:srgbClr val="1F80E8"/>
                </a:solidFill>
                <a:effectLst/>
                <a:latin typeface="Times New Roman" panose="02020603050405020304" pitchFamily="18" charset="0"/>
              </a:rPr>
              <a:t> Akademie. (2020, October 11). </a:t>
            </a:r>
            <a:r>
              <a:rPr lang="en-CA" b="0" i="1" dirty="0">
                <a:solidFill>
                  <a:srgbClr val="1F80E8"/>
                </a:solidFill>
                <a:effectLst/>
                <a:latin typeface="Times New Roman" panose="02020603050405020304" pitchFamily="18" charset="0"/>
              </a:rPr>
              <a:t>Threat Hunting Tutorial for Beginners | Techniques | Security Operations | VAPT SOC SIEM</a:t>
            </a:r>
            <a:r>
              <a:rPr lang="en-CA" b="0" i="0" dirty="0">
                <a:solidFill>
                  <a:srgbClr val="1F80E8"/>
                </a:solidFill>
                <a:effectLst/>
                <a:latin typeface="Times New Roman" panose="02020603050405020304" pitchFamily="18" charset="0"/>
              </a:rPr>
              <a:t> [Video]. YouTube. https://www.youtube.com/watch?v=fUnxpB3GNHc</a:t>
            </a:r>
          </a:p>
          <a:p>
            <a:endParaRPr lang="en-CA" b="0" i="0" dirty="0">
              <a:solidFill>
                <a:srgbClr val="1F80E8"/>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effectLst/>
                <a:latin typeface="Times New Roman" panose="02020603050405020304" pitchFamily="18" charset="0"/>
              </a:rPr>
              <a:t>CrowdStrike. (2021, April 13). </a:t>
            </a:r>
            <a:r>
              <a:rPr lang="en-US" sz="1800" i="1" dirty="0">
                <a:effectLst/>
                <a:latin typeface="Times New Roman" panose="02020603050405020304" pitchFamily="18" charset="0"/>
              </a:rPr>
              <a:t>Proactive Threat Hunting Guide | What is Cyber Threat Hunting?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Crowdstrike.Com</a:t>
            </a:r>
            <a:r>
              <a:rPr lang="en-US" sz="1800" dirty="0">
                <a:effectLst/>
                <a:latin typeface="Times New Roman" panose="02020603050405020304" pitchFamily="18" charset="0"/>
              </a:rPr>
              <a:t>. https://www.crowdstrike.com/cybersecurity-101/threat-hunting/</a:t>
            </a:r>
          </a:p>
          <a:p>
            <a:endParaRPr lang="en-CA" dirty="0"/>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7</a:t>
            </a:fld>
            <a:endParaRPr lang="en-CA"/>
          </a:p>
        </p:txBody>
      </p:sp>
    </p:spTree>
    <p:extLst>
      <p:ext uri="{BB962C8B-B14F-4D97-AF65-F5344CB8AC3E}">
        <p14:creationId xmlns:p14="http://schemas.microsoft.com/office/powerpoint/2010/main" val="2134678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pPr>
              <a:lnSpc>
                <a:spcPct val="107000"/>
              </a:lnSpc>
              <a:spcAft>
                <a:spcPts val="800"/>
              </a:spcAft>
            </a:pPr>
            <a:r>
              <a:rPr lang="en-CA" sz="1800" dirty="0">
                <a:effectLst/>
                <a:latin typeface="Calibri" panose="020F0502020204030204" pitchFamily="34" charset="0"/>
                <a:cs typeface="Times New Roman" panose="02020603050405020304" pitchFamily="18" charset="0"/>
              </a:rPr>
              <a:t>No matter what approach we choose for threat hunting, the threat hunting life cycle is the same for every approach. </a:t>
            </a:r>
          </a:p>
          <a:p>
            <a:pPr>
              <a:lnSpc>
                <a:spcPct val="107000"/>
              </a:lnSpc>
              <a:spcAft>
                <a:spcPts val="800"/>
              </a:spcAft>
            </a:pPr>
            <a:r>
              <a:rPr lang="en-CA" sz="1800" dirty="0">
                <a:effectLst/>
                <a:latin typeface="Calibri" panose="020F0502020204030204" pitchFamily="34" charset="0"/>
                <a:cs typeface="Times New Roman" panose="02020603050405020304" pitchFamily="18" charset="0"/>
              </a:rPr>
              <a:t>First, we collect relevant data from the system such as security configurations, protocols, and system information.</a:t>
            </a:r>
          </a:p>
          <a:p>
            <a:pPr>
              <a:lnSpc>
                <a:spcPct val="107000"/>
              </a:lnSpc>
              <a:spcAft>
                <a:spcPts val="800"/>
              </a:spcAft>
            </a:pPr>
            <a:r>
              <a:rPr lang="en-CA" sz="1800" dirty="0">
                <a:effectLst/>
                <a:latin typeface="Calibri" panose="020F0502020204030204" pitchFamily="34" charset="0"/>
                <a:cs typeface="Times New Roman" panose="02020603050405020304" pitchFamily="18" charset="0"/>
              </a:rPr>
              <a:t>Then we analyze that information and form our hypothesis about potential risks about the system.</a:t>
            </a:r>
          </a:p>
          <a:p>
            <a:pPr>
              <a:lnSpc>
                <a:spcPct val="107000"/>
              </a:lnSpc>
              <a:spcAft>
                <a:spcPts val="800"/>
              </a:spcAft>
            </a:pPr>
            <a:r>
              <a:rPr lang="en-CA" dirty="0"/>
              <a:t>Then we collect more information to prove the existence of the vulnerability in the system.</a:t>
            </a:r>
          </a:p>
          <a:p>
            <a:pPr>
              <a:lnSpc>
                <a:spcPct val="107000"/>
              </a:lnSpc>
              <a:spcAft>
                <a:spcPts val="800"/>
              </a:spcAft>
            </a:pPr>
            <a:r>
              <a:rPr lang="en-CA" dirty="0"/>
              <a:t>After that we identify the threats and its root causes.</a:t>
            </a:r>
          </a:p>
          <a:p>
            <a:pPr>
              <a:lnSpc>
                <a:spcPct val="107000"/>
              </a:lnSpc>
              <a:spcAft>
                <a:spcPts val="800"/>
              </a:spcAft>
            </a:pPr>
            <a:r>
              <a:rPr lang="en-CA" dirty="0"/>
              <a:t>Then we neutralize the threat to secure the system. </a:t>
            </a:r>
          </a:p>
          <a:p>
            <a:pPr>
              <a:lnSpc>
                <a:spcPct val="107000"/>
              </a:lnSpc>
              <a:spcAft>
                <a:spcPts val="800"/>
              </a:spcAft>
            </a:pPr>
            <a:endParaRPr lang="en-CA" dirty="0"/>
          </a:p>
          <a:p>
            <a:r>
              <a:rPr lang="en-CA" b="1" dirty="0"/>
              <a:t>References</a:t>
            </a:r>
            <a:r>
              <a:rPr lang="en-CA" dirty="0"/>
              <a:t>:</a:t>
            </a:r>
          </a:p>
          <a:p>
            <a:endParaRPr lang="en-CA" dirty="0"/>
          </a:p>
          <a:p>
            <a:pPr marL="457200" indent="-457200">
              <a:lnSpc>
                <a:spcPct val="200000"/>
              </a:lnSpc>
            </a:pPr>
            <a:r>
              <a:rPr lang="en-US" sz="1800" dirty="0">
                <a:effectLst/>
                <a:latin typeface="Times New Roman" panose="02020603050405020304" pitchFamily="18" charset="0"/>
              </a:rPr>
              <a:t>Cowie, C., &amp; </a:t>
            </a:r>
            <a:r>
              <a:rPr lang="en-US" sz="1800" dirty="0" err="1">
                <a:effectLst/>
                <a:latin typeface="Times New Roman" panose="02020603050405020304" pitchFamily="18" charset="0"/>
              </a:rPr>
              <a:t>Salihoglu</a:t>
            </a:r>
            <a:r>
              <a:rPr lang="en-US" sz="1800" dirty="0">
                <a:effectLst/>
                <a:latin typeface="Times New Roman" panose="02020603050405020304" pitchFamily="18" charset="0"/>
              </a:rPr>
              <a:t>, M. (2020, August 11). </a:t>
            </a:r>
            <a:r>
              <a:rPr lang="en-US" sz="1800" i="1" dirty="0">
                <a:effectLst/>
                <a:latin typeface="Times New Roman" panose="02020603050405020304" pitchFamily="18" charset="0"/>
              </a:rPr>
              <a:t>Hunting the Hunters: Identifying Threats Early and Often</a:t>
            </a:r>
            <a:r>
              <a:rPr lang="en-US" sz="1800" dirty="0">
                <a:effectLst/>
                <a:latin typeface="Times New Roman" panose="02020603050405020304" pitchFamily="18" charset="0"/>
              </a:rPr>
              <a:t>. Crowe LLP. https://www.crowe.com/cybersecurity-watch/hunting-the-hunters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effectLst/>
                <a:latin typeface="Times New Roman" panose="02020603050405020304" pitchFamily="18" charset="0"/>
              </a:rPr>
              <a:t>CrowdStrike. (2021, April 13). </a:t>
            </a:r>
            <a:r>
              <a:rPr lang="en-US" sz="1800" i="1" dirty="0">
                <a:effectLst/>
                <a:latin typeface="Times New Roman" panose="02020603050405020304" pitchFamily="18" charset="0"/>
              </a:rPr>
              <a:t>Proactive Threat Hunting Guide | What is Cyber Threat Hunting?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Crowdstrike.Com</a:t>
            </a:r>
            <a:r>
              <a:rPr lang="en-US" sz="1800" dirty="0">
                <a:effectLst/>
                <a:latin typeface="Times New Roman" panose="02020603050405020304" pitchFamily="18" charset="0"/>
              </a:rPr>
              <a:t>. https://www.crowdstrike.com/cybersecurity-101/threat-hunting/</a:t>
            </a:r>
          </a:p>
          <a:p>
            <a:endParaRPr lang="en-CA" dirty="0"/>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8</a:t>
            </a:fld>
            <a:endParaRPr lang="en-CA"/>
          </a:p>
        </p:txBody>
      </p:sp>
    </p:spTree>
    <p:extLst>
      <p:ext uri="{BB962C8B-B14F-4D97-AF65-F5344CB8AC3E}">
        <p14:creationId xmlns:p14="http://schemas.microsoft.com/office/powerpoint/2010/main" val="2999470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 </a:t>
            </a:r>
          </a:p>
          <a:p>
            <a:endParaRPr lang="en-CA" dirty="0"/>
          </a:p>
          <a:p>
            <a:r>
              <a:rPr lang="en-CA" dirty="0"/>
              <a:t>The stricter the security implementation of the system, the incidents will be reported to the company. However, not all these incidents will be actual threats and can just be false positives. It can become tedious for the security investigation team to investigate each incident and separate out the real incidents from the sea of false positives. Big data analytics can help automate this process by analyzing the data from the incident and detect certain patterns to identify real threats from the false positives.</a:t>
            </a:r>
          </a:p>
          <a:p>
            <a:endParaRPr lang="en-CA" dirty="0"/>
          </a:p>
          <a:p>
            <a:r>
              <a:rPr lang="en-CA" b="1" dirty="0"/>
              <a:t>References</a:t>
            </a:r>
            <a:r>
              <a:rPr lang="en-CA" dirty="0"/>
              <a:t>: </a:t>
            </a:r>
          </a:p>
          <a:p>
            <a:br>
              <a:rPr lang="en-CA" sz="2800" dirty="0"/>
            </a:br>
            <a:r>
              <a:rPr lang="en-CA" sz="2800" b="0" i="0" dirty="0" err="1">
                <a:solidFill>
                  <a:srgbClr val="202F66"/>
                </a:solidFill>
                <a:effectLst/>
                <a:latin typeface="Times New Roman" panose="02020603050405020304" pitchFamily="18" charset="0"/>
              </a:rPr>
              <a:t>Cichonski</a:t>
            </a:r>
            <a:r>
              <a:rPr lang="en-CA" sz="2800" b="0" i="0" dirty="0">
                <a:solidFill>
                  <a:srgbClr val="202F66"/>
                </a:solidFill>
                <a:effectLst/>
                <a:latin typeface="Times New Roman" panose="02020603050405020304" pitchFamily="18" charset="0"/>
              </a:rPr>
              <a:t>, P., Millar, T., </a:t>
            </a:r>
            <a:r>
              <a:rPr lang="en-CA" sz="2800" b="0" i="0" dirty="0" err="1">
                <a:solidFill>
                  <a:srgbClr val="202F66"/>
                </a:solidFill>
                <a:effectLst/>
                <a:latin typeface="Times New Roman" panose="02020603050405020304" pitchFamily="18" charset="0"/>
              </a:rPr>
              <a:t>Grance</a:t>
            </a:r>
            <a:r>
              <a:rPr lang="en-CA" sz="2800" b="0" i="0" dirty="0">
                <a:solidFill>
                  <a:srgbClr val="202F66"/>
                </a:solidFill>
                <a:effectLst/>
                <a:latin typeface="Times New Roman" panose="02020603050405020304" pitchFamily="18" charset="0"/>
              </a:rPr>
              <a:t>, T., &amp; </a:t>
            </a:r>
            <a:r>
              <a:rPr lang="en-CA" sz="2800" b="0" i="0" dirty="0" err="1">
                <a:solidFill>
                  <a:srgbClr val="202F66"/>
                </a:solidFill>
                <a:effectLst/>
                <a:latin typeface="Times New Roman" panose="02020603050405020304" pitchFamily="18" charset="0"/>
              </a:rPr>
              <a:t>Scarfone</a:t>
            </a:r>
            <a:r>
              <a:rPr lang="en-CA" sz="2800" b="0" i="0" dirty="0">
                <a:solidFill>
                  <a:srgbClr val="202F66"/>
                </a:solidFill>
                <a:effectLst/>
                <a:latin typeface="Times New Roman" panose="02020603050405020304" pitchFamily="18" charset="0"/>
              </a:rPr>
              <a:t>, K. (2012). </a:t>
            </a:r>
            <a:r>
              <a:rPr lang="en-CA" sz="2800" b="0" i="1" dirty="0">
                <a:solidFill>
                  <a:srgbClr val="202F66"/>
                </a:solidFill>
                <a:effectLst/>
                <a:latin typeface="Times New Roman" panose="02020603050405020304" pitchFamily="18" charset="0"/>
              </a:rPr>
              <a:t>Computer Security Incident Handling Guide</a:t>
            </a:r>
            <a:r>
              <a:rPr lang="en-CA" sz="2800" b="0" i="0" dirty="0">
                <a:solidFill>
                  <a:srgbClr val="202F66"/>
                </a:solidFill>
                <a:effectLst/>
                <a:latin typeface="Times New Roman" panose="02020603050405020304" pitchFamily="18" charset="0"/>
              </a:rPr>
              <a:t>. NIST. https://nvlpubs.nist.gov/nistpubs/SpecialPublications/NIST.SP.800-61r2.pdf</a:t>
            </a:r>
            <a:r>
              <a:rPr lang="en-US" b="0" i="0" dirty="0">
                <a:solidFill>
                  <a:srgbClr val="37393C"/>
                </a:solidFill>
                <a:effectLst/>
                <a:latin typeface="Arial" panose="020B0604020202020204" pitchFamily="34" charset="0"/>
              </a:rPr>
              <a:t>Lessing, E. (2019, Jan 16). Injuries on Duty (IODs). </a:t>
            </a:r>
          </a:p>
          <a:p>
            <a:r>
              <a:rPr lang="en-US" b="0" i="0" dirty="0">
                <a:solidFill>
                  <a:srgbClr val="202F66"/>
                </a:solidFill>
                <a:effectLst/>
                <a:latin typeface="Times New Roman" panose="02020603050405020304" pitchFamily="18" charset="0"/>
              </a:rPr>
              <a:t>Lessing, E. (2019, January 16). </a:t>
            </a:r>
            <a:r>
              <a:rPr lang="en-US" b="0" i="1" dirty="0">
                <a:solidFill>
                  <a:srgbClr val="202F66"/>
                </a:solidFill>
                <a:effectLst/>
                <a:latin typeface="Times New Roman" panose="02020603050405020304" pitchFamily="18" charset="0"/>
              </a:rPr>
              <a:t>Injuries on Duty (IODs)</a:t>
            </a:r>
            <a:r>
              <a:rPr lang="en-US" b="0" i="0" dirty="0">
                <a:solidFill>
                  <a:srgbClr val="202F66"/>
                </a:solidFill>
                <a:effectLst/>
                <a:latin typeface="Times New Roman" panose="02020603050405020304" pitchFamily="18" charset="0"/>
              </a:rPr>
              <a:t>. </a:t>
            </a:r>
            <a:r>
              <a:rPr lang="en-US" b="0" i="0" dirty="0" err="1">
                <a:solidFill>
                  <a:srgbClr val="202F66"/>
                </a:solidFill>
                <a:effectLst/>
                <a:latin typeface="Times New Roman" panose="02020603050405020304" pitchFamily="18" charset="0"/>
              </a:rPr>
              <a:t>Makrosafe</a:t>
            </a:r>
            <a:r>
              <a:rPr lang="en-US" b="0" i="0" dirty="0">
                <a:solidFill>
                  <a:srgbClr val="202F66"/>
                </a:solidFill>
                <a:effectLst/>
                <a:latin typeface="Times New Roman" panose="02020603050405020304" pitchFamily="18" charset="0"/>
              </a:rPr>
              <a:t>. https://www.makrosafe.co.za/blog/Accident-and-Incident-Investigation-and-Report-Writing?cat=Injuries%20on%20Duty%20(IODs)</a:t>
            </a:r>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9</a:t>
            </a:fld>
            <a:endParaRPr lang="en-CA"/>
          </a:p>
        </p:txBody>
      </p:sp>
    </p:spTree>
    <p:extLst>
      <p:ext uri="{BB962C8B-B14F-4D97-AF65-F5344CB8AC3E}">
        <p14:creationId xmlns:p14="http://schemas.microsoft.com/office/powerpoint/2010/main" val="2182626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r>
              <a:rPr lang="en-CA" dirty="0"/>
              <a:t>Large systems have thousands or even millions of employees working on the system at the same time. They constantly fight insider threats, compromised accounts, and data exfiltration. In order to detect these attacks, the company needs to constantly monitor the user behaviour and identify any harmful activity from the users. If the company fails to detect it on time, it might cause huge harm to the company. Big Data Analytics can help the company monitor the user behaviour in real-time and check for various threat patterns in real-time. </a:t>
            </a:r>
          </a:p>
          <a:p>
            <a:endParaRPr lang="en-CA" dirty="0"/>
          </a:p>
          <a:p>
            <a:r>
              <a:rPr lang="en-CA" b="1" dirty="0"/>
              <a:t>References</a:t>
            </a:r>
            <a:r>
              <a:rPr lang="en-CA" dirty="0"/>
              <a:t>: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Team, T. (2021, June 16). </a:t>
            </a:r>
            <a:r>
              <a:rPr lang="en-US" sz="1800" i="1" dirty="0">
                <a:effectLst/>
                <a:latin typeface="Times New Roman" panose="02020603050405020304" pitchFamily="18" charset="0"/>
              </a:rPr>
              <a:t>Big Data Security – Implementation, Use cases and Issues</a:t>
            </a:r>
            <a:r>
              <a:rPr lang="en-US" sz="1800" dirty="0">
                <a:effectLst/>
                <a:latin typeface="Times New Roman" panose="02020603050405020304" pitchFamily="18" charset="0"/>
              </a:rPr>
              <a:t>. </a:t>
            </a:r>
            <a:r>
              <a:rPr lang="en-US" sz="1800" dirty="0" err="1">
                <a:effectLst/>
                <a:latin typeface="Times New Roman" panose="02020603050405020304" pitchFamily="18" charset="0"/>
              </a:rPr>
              <a:t>TechVidvan</a:t>
            </a:r>
            <a:r>
              <a:rPr lang="en-US" sz="1800" dirty="0">
                <a:effectLst/>
                <a:latin typeface="Times New Roman" panose="02020603050405020304" pitchFamily="18" charset="0"/>
              </a:rPr>
              <a:t>. https://techvidvan.com/tutorials/big-data-security/</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10</a:t>
            </a:fld>
            <a:endParaRPr lang="en-CA"/>
          </a:p>
        </p:txBody>
      </p:sp>
    </p:spTree>
    <p:extLst>
      <p:ext uri="{BB962C8B-B14F-4D97-AF65-F5344CB8AC3E}">
        <p14:creationId xmlns:p14="http://schemas.microsoft.com/office/powerpoint/2010/main" val="16131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D903-9E60-4151-B06A-2C1027D52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262EDD2-293D-428F-AB54-672ADF13A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3642BCB-2B51-4B98-925F-FE6CF0626081}"/>
              </a:ext>
            </a:extLst>
          </p:cNvPr>
          <p:cNvSpPr>
            <a:spLocks noGrp="1"/>
          </p:cNvSpPr>
          <p:nvPr>
            <p:ph type="dt" sz="half" idx="10"/>
          </p:nvPr>
        </p:nvSpPr>
        <p:spPr/>
        <p:txBody>
          <a:bodyPr/>
          <a:lstStyle/>
          <a:p>
            <a:fld id="{7563E0E6-037E-496B-B611-2DE06AAE312B}" type="datetimeFigureOut">
              <a:rPr lang="en-CA" smtClean="0"/>
              <a:t>18-Jun-2021</a:t>
            </a:fld>
            <a:endParaRPr lang="en-CA"/>
          </a:p>
        </p:txBody>
      </p:sp>
      <p:sp>
        <p:nvSpPr>
          <p:cNvPr id="5" name="Footer Placeholder 4">
            <a:extLst>
              <a:ext uri="{FF2B5EF4-FFF2-40B4-BE49-F238E27FC236}">
                <a16:creationId xmlns:a16="http://schemas.microsoft.com/office/drawing/2014/main" id="{7D2C57A0-06D0-491C-B778-A232A8FAA8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CD6B8B-3CD1-4761-8B4D-05264098B73D}"/>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97268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2D83-2FDC-4CE5-A1A8-002D25D9E6F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75ABEFA-13EE-4FDD-ACEC-DE02200CE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F9E4AD-478B-477B-B6CA-1F90448321A9}"/>
              </a:ext>
            </a:extLst>
          </p:cNvPr>
          <p:cNvSpPr>
            <a:spLocks noGrp="1"/>
          </p:cNvSpPr>
          <p:nvPr>
            <p:ph type="dt" sz="half" idx="10"/>
          </p:nvPr>
        </p:nvSpPr>
        <p:spPr/>
        <p:txBody>
          <a:bodyPr/>
          <a:lstStyle/>
          <a:p>
            <a:fld id="{7563E0E6-037E-496B-B611-2DE06AAE312B}" type="datetimeFigureOut">
              <a:rPr lang="en-CA" smtClean="0"/>
              <a:t>18-Jun-2021</a:t>
            </a:fld>
            <a:endParaRPr lang="en-CA"/>
          </a:p>
        </p:txBody>
      </p:sp>
      <p:sp>
        <p:nvSpPr>
          <p:cNvPr id="5" name="Footer Placeholder 4">
            <a:extLst>
              <a:ext uri="{FF2B5EF4-FFF2-40B4-BE49-F238E27FC236}">
                <a16:creationId xmlns:a16="http://schemas.microsoft.com/office/drawing/2014/main" id="{692D490E-2B95-4D3C-B9B1-68F9F1FB94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8F5CA8-A35C-4CD0-A65D-717E8486051D}"/>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07984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813D4-89DD-4CD5-9F12-76017C88EB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B880883-EF21-4EB8-9C14-64995C2F3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5AFB9D1-6158-435E-B390-98C90E561265}"/>
              </a:ext>
            </a:extLst>
          </p:cNvPr>
          <p:cNvSpPr>
            <a:spLocks noGrp="1"/>
          </p:cNvSpPr>
          <p:nvPr>
            <p:ph type="dt" sz="half" idx="10"/>
          </p:nvPr>
        </p:nvSpPr>
        <p:spPr/>
        <p:txBody>
          <a:bodyPr/>
          <a:lstStyle/>
          <a:p>
            <a:fld id="{7563E0E6-037E-496B-B611-2DE06AAE312B}" type="datetimeFigureOut">
              <a:rPr lang="en-CA" smtClean="0"/>
              <a:t>18-Jun-2021</a:t>
            </a:fld>
            <a:endParaRPr lang="en-CA"/>
          </a:p>
        </p:txBody>
      </p:sp>
      <p:sp>
        <p:nvSpPr>
          <p:cNvPr id="5" name="Footer Placeholder 4">
            <a:extLst>
              <a:ext uri="{FF2B5EF4-FFF2-40B4-BE49-F238E27FC236}">
                <a16:creationId xmlns:a16="http://schemas.microsoft.com/office/drawing/2014/main" id="{5EEBF5CE-8B46-4065-A1B6-67419728A8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B12D5B-C825-4C52-AB9E-FB4E57F0DEF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78045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8871-2DDB-4052-B38A-42538B22F96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4E79B85-B42C-40D8-B56E-B1DC9B8532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DB0635-6FD9-4AB4-A9FE-66CABC114D86}"/>
              </a:ext>
            </a:extLst>
          </p:cNvPr>
          <p:cNvSpPr>
            <a:spLocks noGrp="1"/>
          </p:cNvSpPr>
          <p:nvPr>
            <p:ph type="dt" sz="half" idx="10"/>
          </p:nvPr>
        </p:nvSpPr>
        <p:spPr/>
        <p:txBody>
          <a:bodyPr/>
          <a:lstStyle/>
          <a:p>
            <a:fld id="{7563E0E6-037E-496B-B611-2DE06AAE312B}" type="datetimeFigureOut">
              <a:rPr lang="en-CA" smtClean="0"/>
              <a:t>18-Jun-2021</a:t>
            </a:fld>
            <a:endParaRPr lang="en-CA"/>
          </a:p>
        </p:txBody>
      </p:sp>
      <p:sp>
        <p:nvSpPr>
          <p:cNvPr id="5" name="Footer Placeholder 4">
            <a:extLst>
              <a:ext uri="{FF2B5EF4-FFF2-40B4-BE49-F238E27FC236}">
                <a16:creationId xmlns:a16="http://schemas.microsoft.com/office/drawing/2014/main" id="{887AA8B4-7414-4387-857A-8B9C497682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8CBEF5-F27B-4262-914B-C6F4F48D6425}"/>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21172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B8F3-D2DE-489A-BB71-BF39B86B9B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3082FAE-657B-478A-AA2F-B69F6AAAC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871FE5-C109-4FD3-8012-95A66779261F}"/>
              </a:ext>
            </a:extLst>
          </p:cNvPr>
          <p:cNvSpPr>
            <a:spLocks noGrp="1"/>
          </p:cNvSpPr>
          <p:nvPr>
            <p:ph type="dt" sz="half" idx="10"/>
          </p:nvPr>
        </p:nvSpPr>
        <p:spPr/>
        <p:txBody>
          <a:bodyPr/>
          <a:lstStyle/>
          <a:p>
            <a:fld id="{7563E0E6-037E-496B-B611-2DE06AAE312B}" type="datetimeFigureOut">
              <a:rPr lang="en-CA" smtClean="0"/>
              <a:t>18-Jun-2021</a:t>
            </a:fld>
            <a:endParaRPr lang="en-CA"/>
          </a:p>
        </p:txBody>
      </p:sp>
      <p:sp>
        <p:nvSpPr>
          <p:cNvPr id="5" name="Footer Placeholder 4">
            <a:extLst>
              <a:ext uri="{FF2B5EF4-FFF2-40B4-BE49-F238E27FC236}">
                <a16:creationId xmlns:a16="http://schemas.microsoft.com/office/drawing/2014/main" id="{10FB0862-907B-4893-8837-A08EDA76D8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248F3D-DC8A-4FF1-9AF6-3A02F6ED819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15714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9C48-5386-4504-89B6-2E1D766509E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C9519A2-FC79-44CC-9560-EAD9A90B4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79D38DD-022D-4FCC-9516-2C0CE50D8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830B060-0948-4CBE-8801-7C1A95D02C6C}"/>
              </a:ext>
            </a:extLst>
          </p:cNvPr>
          <p:cNvSpPr>
            <a:spLocks noGrp="1"/>
          </p:cNvSpPr>
          <p:nvPr>
            <p:ph type="dt" sz="half" idx="10"/>
          </p:nvPr>
        </p:nvSpPr>
        <p:spPr/>
        <p:txBody>
          <a:bodyPr/>
          <a:lstStyle/>
          <a:p>
            <a:fld id="{7563E0E6-037E-496B-B611-2DE06AAE312B}" type="datetimeFigureOut">
              <a:rPr lang="en-CA" smtClean="0"/>
              <a:t>18-Jun-2021</a:t>
            </a:fld>
            <a:endParaRPr lang="en-CA"/>
          </a:p>
        </p:txBody>
      </p:sp>
      <p:sp>
        <p:nvSpPr>
          <p:cNvPr id="6" name="Footer Placeholder 5">
            <a:extLst>
              <a:ext uri="{FF2B5EF4-FFF2-40B4-BE49-F238E27FC236}">
                <a16:creationId xmlns:a16="http://schemas.microsoft.com/office/drawing/2014/main" id="{37261AD6-38CB-4320-B26A-B91B6583CD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EDEAECA-E8A4-473A-9FF2-3AE2AFF1CBC4}"/>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55279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ADCB-AC42-49AC-99BA-6DAEE31ACCC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8EEFB01-8AE5-4A73-A427-150A037F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9A03F-B3A7-4FF7-89CB-C42CC1080D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6857FBE-C424-476B-9A4F-DF8974B15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3A2E82-4EE0-4B43-980F-5490B2F96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87CD38F-C9CC-4F9A-89CB-CADFCE74B5EC}"/>
              </a:ext>
            </a:extLst>
          </p:cNvPr>
          <p:cNvSpPr>
            <a:spLocks noGrp="1"/>
          </p:cNvSpPr>
          <p:nvPr>
            <p:ph type="dt" sz="half" idx="10"/>
          </p:nvPr>
        </p:nvSpPr>
        <p:spPr/>
        <p:txBody>
          <a:bodyPr/>
          <a:lstStyle/>
          <a:p>
            <a:fld id="{7563E0E6-037E-496B-B611-2DE06AAE312B}" type="datetimeFigureOut">
              <a:rPr lang="en-CA" smtClean="0"/>
              <a:t>18-Jun-2021</a:t>
            </a:fld>
            <a:endParaRPr lang="en-CA"/>
          </a:p>
        </p:txBody>
      </p:sp>
      <p:sp>
        <p:nvSpPr>
          <p:cNvPr id="8" name="Footer Placeholder 7">
            <a:extLst>
              <a:ext uri="{FF2B5EF4-FFF2-40B4-BE49-F238E27FC236}">
                <a16:creationId xmlns:a16="http://schemas.microsoft.com/office/drawing/2014/main" id="{05A1BABF-16F4-43BD-8C8C-BC04F9BF388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851E18C-E5EA-407C-9CDF-8FF563216470}"/>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150017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AD88-972E-45F5-BA8C-C9E8DDB94D6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EE8FCBB-12F4-47C7-8D70-AFB8C8853BF6}"/>
              </a:ext>
            </a:extLst>
          </p:cNvPr>
          <p:cNvSpPr>
            <a:spLocks noGrp="1"/>
          </p:cNvSpPr>
          <p:nvPr>
            <p:ph type="dt" sz="half" idx="10"/>
          </p:nvPr>
        </p:nvSpPr>
        <p:spPr/>
        <p:txBody>
          <a:bodyPr/>
          <a:lstStyle/>
          <a:p>
            <a:fld id="{7563E0E6-037E-496B-B611-2DE06AAE312B}" type="datetimeFigureOut">
              <a:rPr lang="en-CA" smtClean="0"/>
              <a:t>18-Jun-2021</a:t>
            </a:fld>
            <a:endParaRPr lang="en-CA"/>
          </a:p>
        </p:txBody>
      </p:sp>
      <p:sp>
        <p:nvSpPr>
          <p:cNvPr id="4" name="Footer Placeholder 3">
            <a:extLst>
              <a:ext uri="{FF2B5EF4-FFF2-40B4-BE49-F238E27FC236}">
                <a16:creationId xmlns:a16="http://schemas.microsoft.com/office/drawing/2014/main" id="{45C5119A-B9E1-44B8-AEA1-7C06566419C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B78DA68-57FC-4891-9ED6-DE9756D5FF7E}"/>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94262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851F8-5DB5-479A-9111-81A26D79BE1F}"/>
              </a:ext>
            </a:extLst>
          </p:cNvPr>
          <p:cNvSpPr>
            <a:spLocks noGrp="1"/>
          </p:cNvSpPr>
          <p:nvPr>
            <p:ph type="dt" sz="half" idx="10"/>
          </p:nvPr>
        </p:nvSpPr>
        <p:spPr/>
        <p:txBody>
          <a:bodyPr/>
          <a:lstStyle/>
          <a:p>
            <a:fld id="{7563E0E6-037E-496B-B611-2DE06AAE312B}" type="datetimeFigureOut">
              <a:rPr lang="en-CA" smtClean="0"/>
              <a:t>18-Jun-2021</a:t>
            </a:fld>
            <a:endParaRPr lang="en-CA"/>
          </a:p>
        </p:txBody>
      </p:sp>
      <p:sp>
        <p:nvSpPr>
          <p:cNvPr id="3" name="Footer Placeholder 2">
            <a:extLst>
              <a:ext uri="{FF2B5EF4-FFF2-40B4-BE49-F238E27FC236}">
                <a16:creationId xmlns:a16="http://schemas.microsoft.com/office/drawing/2014/main" id="{E14DBECB-8168-4012-B07B-BEB5AFEE607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53BBF44-F38A-4FE6-A5AD-C66D1BC38DF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64915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FC79-65E9-4DE4-AE55-679D3DEC1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4F506B-C12C-401E-A76B-2929B2AEC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9690FD6-2B7B-43FB-9AEF-29CE58103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7735A-4F42-4535-AB2E-5CCFC410B6EB}"/>
              </a:ext>
            </a:extLst>
          </p:cNvPr>
          <p:cNvSpPr>
            <a:spLocks noGrp="1"/>
          </p:cNvSpPr>
          <p:nvPr>
            <p:ph type="dt" sz="half" idx="10"/>
          </p:nvPr>
        </p:nvSpPr>
        <p:spPr/>
        <p:txBody>
          <a:bodyPr/>
          <a:lstStyle/>
          <a:p>
            <a:fld id="{7563E0E6-037E-496B-B611-2DE06AAE312B}" type="datetimeFigureOut">
              <a:rPr lang="en-CA" smtClean="0"/>
              <a:t>18-Jun-2021</a:t>
            </a:fld>
            <a:endParaRPr lang="en-CA"/>
          </a:p>
        </p:txBody>
      </p:sp>
      <p:sp>
        <p:nvSpPr>
          <p:cNvPr id="6" name="Footer Placeholder 5">
            <a:extLst>
              <a:ext uri="{FF2B5EF4-FFF2-40B4-BE49-F238E27FC236}">
                <a16:creationId xmlns:a16="http://schemas.microsoft.com/office/drawing/2014/main" id="{71B033D2-2D30-400C-B517-B5854595614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317893B-5A15-4803-88FF-355FE36DE101}"/>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54484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6E74-DB9C-4B6A-8402-04FC9D751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DAC00C0-8972-49FD-A90A-BF34C4E8D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9DC318C-8D63-423E-939D-66457B8C0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33A3A-6C32-41F8-BA34-C2097E9E489C}"/>
              </a:ext>
            </a:extLst>
          </p:cNvPr>
          <p:cNvSpPr>
            <a:spLocks noGrp="1"/>
          </p:cNvSpPr>
          <p:nvPr>
            <p:ph type="dt" sz="half" idx="10"/>
          </p:nvPr>
        </p:nvSpPr>
        <p:spPr/>
        <p:txBody>
          <a:bodyPr/>
          <a:lstStyle/>
          <a:p>
            <a:fld id="{7563E0E6-037E-496B-B611-2DE06AAE312B}" type="datetimeFigureOut">
              <a:rPr lang="en-CA" smtClean="0"/>
              <a:t>18-Jun-2021</a:t>
            </a:fld>
            <a:endParaRPr lang="en-CA"/>
          </a:p>
        </p:txBody>
      </p:sp>
      <p:sp>
        <p:nvSpPr>
          <p:cNvPr id="6" name="Footer Placeholder 5">
            <a:extLst>
              <a:ext uri="{FF2B5EF4-FFF2-40B4-BE49-F238E27FC236}">
                <a16:creationId xmlns:a16="http://schemas.microsoft.com/office/drawing/2014/main" id="{F86946A8-B44A-4D81-BFE9-0C54429881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4A27AFA-1CFF-4E1C-85C9-221B542647DE}"/>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523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C620A-1FE1-4F35-88AC-B606E8E3D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1559FAB-75AF-4E29-B7CD-3E6099F94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D0D642-CE77-4FCE-AA2A-46AA020D3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3E0E6-037E-496B-B611-2DE06AAE312B}" type="datetimeFigureOut">
              <a:rPr lang="en-CA" smtClean="0"/>
              <a:t>18-Jun-2021</a:t>
            </a:fld>
            <a:endParaRPr lang="en-CA"/>
          </a:p>
        </p:txBody>
      </p:sp>
      <p:sp>
        <p:nvSpPr>
          <p:cNvPr id="5" name="Footer Placeholder 4">
            <a:extLst>
              <a:ext uri="{FF2B5EF4-FFF2-40B4-BE49-F238E27FC236}">
                <a16:creationId xmlns:a16="http://schemas.microsoft.com/office/drawing/2014/main" id="{ACAEB44F-07FF-43F1-9D32-90F67AA3E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6D1C53F-1DFE-4890-B357-CDEDCE71C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05538-DF82-4954-A07B-C4B85807C66A}" type="slidenum">
              <a:rPr lang="en-CA" smtClean="0"/>
              <a:t>‹#›</a:t>
            </a:fld>
            <a:endParaRPr lang="en-CA"/>
          </a:p>
        </p:txBody>
      </p:sp>
    </p:spTree>
    <p:extLst>
      <p:ext uri="{BB962C8B-B14F-4D97-AF65-F5344CB8AC3E}">
        <p14:creationId xmlns:p14="http://schemas.microsoft.com/office/powerpoint/2010/main" val="348189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CE64-27DD-49B8-87EB-98013CC37650}"/>
              </a:ext>
            </a:extLst>
          </p:cNvPr>
          <p:cNvSpPr>
            <a:spLocks noGrp="1"/>
          </p:cNvSpPr>
          <p:nvPr>
            <p:ph type="ctrTitle"/>
          </p:nvPr>
        </p:nvSpPr>
        <p:spPr>
          <a:xfrm>
            <a:off x="1524000" y="2558601"/>
            <a:ext cx="9144000" cy="1740798"/>
          </a:xfrm>
        </p:spPr>
        <p:txBody>
          <a:bodyPr>
            <a:normAutofit/>
          </a:bodyPr>
          <a:lstStyle/>
          <a:p>
            <a:r>
              <a:rPr lang="en-CA" dirty="0">
                <a:solidFill>
                  <a:srgbClr val="FF0000"/>
                </a:solidFill>
                <a:latin typeface="Times New Roman" panose="02020603050405020304" pitchFamily="18" charset="0"/>
                <a:cs typeface="Times New Roman" panose="02020603050405020304" pitchFamily="18" charset="0"/>
              </a:rPr>
              <a:t>Group #2</a:t>
            </a:r>
            <a:br>
              <a:rPr lang="en-CA" dirty="0">
                <a:solidFill>
                  <a:srgbClr val="FF0000"/>
                </a:solidFill>
                <a:latin typeface="Times New Roman" panose="02020603050405020304" pitchFamily="18" charset="0"/>
                <a:cs typeface="Times New Roman" panose="02020603050405020304" pitchFamily="18" charset="0"/>
              </a:rPr>
            </a:br>
            <a:r>
              <a:rPr lang="en-CA" dirty="0">
                <a:solidFill>
                  <a:srgbClr val="FF0000"/>
                </a:solidFill>
                <a:latin typeface="Times New Roman" panose="02020603050405020304" pitchFamily="18" charset="0"/>
                <a:cs typeface="Times New Roman" panose="02020603050405020304" pitchFamily="18" charset="0"/>
              </a:rPr>
              <a:t>Milestone #3</a:t>
            </a:r>
          </a:p>
        </p:txBody>
      </p:sp>
    </p:spTree>
    <p:extLst>
      <p:ext uri="{BB962C8B-B14F-4D97-AF65-F5344CB8AC3E}">
        <p14:creationId xmlns:p14="http://schemas.microsoft.com/office/powerpoint/2010/main" val="3074160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Use Cases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03055" y="1418842"/>
            <a:ext cx="5628119" cy="5199671"/>
          </a:xfrm>
        </p:spPr>
        <p:txBody>
          <a:bodyPr>
            <a:normAutofit/>
          </a:bodyPr>
          <a:lstStyle/>
          <a:p>
            <a:pPr marL="0" indent="0">
              <a:lnSpc>
                <a:spcPct val="150000"/>
              </a:lnSpc>
              <a:buNone/>
            </a:pPr>
            <a:r>
              <a:rPr lang="en-CA" sz="2400" b="1" dirty="0">
                <a:latin typeface="Times New Roman" panose="02020603050405020304" pitchFamily="18" charset="0"/>
                <a:cs typeface="Times New Roman" panose="02020603050405020304" pitchFamily="18" charset="0"/>
              </a:rPr>
              <a:t>6) User Behavior Analysis</a:t>
            </a:r>
          </a:p>
          <a:p>
            <a:pPr>
              <a:lnSpc>
                <a:spcPct val="150000"/>
              </a:lnSpc>
            </a:pPr>
            <a:r>
              <a:rPr lang="en-CA" sz="2400" dirty="0">
                <a:latin typeface="Times New Roman" panose="02020603050405020304" pitchFamily="18" charset="0"/>
                <a:cs typeface="Times New Roman" panose="02020603050405020304" pitchFamily="18" charset="0"/>
              </a:rPr>
              <a:t>Identify Malicious Insider </a:t>
            </a:r>
          </a:p>
          <a:p>
            <a:pPr>
              <a:lnSpc>
                <a:spcPct val="150000"/>
              </a:lnSpc>
            </a:pPr>
            <a:r>
              <a:rPr lang="en-CA" sz="2400" dirty="0">
                <a:latin typeface="Times New Roman" panose="02020603050405020304" pitchFamily="18" charset="0"/>
                <a:cs typeface="Times New Roman" panose="02020603050405020304" pitchFamily="18" charset="0"/>
              </a:rPr>
              <a:t>Detect Compromised Accounts</a:t>
            </a:r>
          </a:p>
          <a:p>
            <a:pPr>
              <a:lnSpc>
                <a:spcPct val="150000"/>
              </a:lnSpc>
            </a:pPr>
            <a:r>
              <a:rPr lang="en-CA" sz="2400" dirty="0">
                <a:latin typeface="Times New Roman" panose="02020603050405020304" pitchFamily="18" charset="0"/>
                <a:cs typeface="Times New Roman" panose="02020603050405020304" pitchFamily="18" charset="0"/>
              </a:rPr>
              <a:t>Detect Breach of Protected Data</a:t>
            </a:r>
          </a:p>
          <a:p>
            <a:pPr>
              <a:lnSpc>
                <a:spcPct val="150000"/>
              </a:lnSpc>
            </a:pPr>
            <a:r>
              <a:rPr lang="en-CA" sz="2400" dirty="0">
                <a:latin typeface="Times New Roman" panose="02020603050405020304" pitchFamily="18" charset="0"/>
                <a:cs typeface="Times New Roman" panose="02020603050405020304" pitchFamily="18" charset="0"/>
              </a:rPr>
              <a:t>Track of Account Privilege Changes</a:t>
            </a:r>
          </a:p>
        </p:txBody>
      </p:sp>
      <p:pic>
        <p:nvPicPr>
          <p:cNvPr id="4098" name="Picture 2" descr="What is User and Entity Behavior Analytics? A Definition of UEBA, Benefits,  How It Works, and More | Digital Guardian">
            <a:extLst>
              <a:ext uri="{FF2B5EF4-FFF2-40B4-BE49-F238E27FC236}">
                <a16:creationId xmlns:a16="http://schemas.microsoft.com/office/drawing/2014/main" id="{30B2D79E-DCBB-480E-93A9-A1788DDFC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812" y="1418842"/>
            <a:ext cx="5905672" cy="37271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C31677C-8FDD-4E24-A205-382E825B7DB5}"/>
              </a:ext>
            </a:extLst>
          </p:cNvPr>
          <p:cNvSpPr txBox="1"/>
          <p:nvPr/>
        </p:nvSpPr>
        <p:spPr>
          <a:xfrm>
            <a:off x="5831174" y="5177548"/>
            <a:ext cx="6097656" cy="523220"/>
          </a:xfrm>
          <a:prstGeom prst="rect">
            <a:avLst/>
          </a:prstGeom>
          <a:noFill/>
        </p:spPr>
        <p:txBody>
          <a:bodyPr wrap="square">
            <a:spAutoFit/>
          </a:bodyPr>
          <a:lstStyle/>
          <a:p>
            <a:r>
              <a:rPr lang="en-CA" sz="1400" dirty="0"/>
              <a:t>https://digitalguardian.com/blog/what-user-and-entity-behavior-analytics-definition-ueba-benefits-how-it-works-and-more</a:t>
            </a:r>
          </a:p>
        </p:txBody>
      </p:sp>
    </p:spTree>
    <p:extLst>
      <p:ext uri="{BB962C8B-B14F-4D97-AF65-F5344CB8AC3E}">
        <p14:creationId xmlns:p14="http://schemas.microsoft.com/office/powerpoint/2010/main" val="11852207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6D69A3-B7EE-4CA6-AC37-2C71A54A13FB}"/>
              </a:ext>
            </a:extLst>
          </p:cNvPr>
          <p:cNvSpPr txBox="1"/>
          <p:nvPr/>
        </p:nvSpPr>
        <p:spPr>
          <a:xfrm>
            <a:off x="6639340" y="5678024"/>
            <a:ext cx="4841475" cy="461665"/>
          </a:xfrm>
          <a:prstGeom prst="rect">
            <a:avLst/>
          </a:prstGeom>
          <a:noFill/>
        </p:spPr>
        <p:txBody>
          <a:bodyPr wrap="square" rtlCol="0">
            <a:spAutoFit/>
          </a:bodyPr>
          <a:lstStyle/>
          <a:p>
            <a:r>
              <a:rPr lang="en-CA" sz="1200" dirty="0">
                <a:latin typeface="Times New Roman" panose="02020603050405020304" pitchFamily="18" charset="0"/>
                <a:cs typeface="Times New Roman" panose="02020603050405020304" pitchFamily="18" charset="0"/>
              </a:rPr>
              <a:t>https://www.ekransystem.com/en/blog/5-levels-user-behavior-monitoring</a:t>
            </a:r>
          </a:p>
          <a:p>
            <a:endParaRPr lang="en-CA" sz="1200" dirty="0">
              <a:latin typeface="Times New Roman" panose="02020603050405020304" pitchFamily="18" charset="0"/>
              <a:cs typeface="Times New Roman" panose="02020603050405020304" pitchFamily="18" charset="0"/>
            </a:endParaRPr>
          </a:p>
        </p:txBody>
      </p:sp>
      <p:pic>
        <p:nvPicPr>
          <p:cNvPr id="9" name="Picture 8" descr="Diagram&#10;&#10;Description automatically generated">
            <a:extLst>
              <a:ext uri="{FF2B5EF4-FFF2-40B4-BE49-F238E27FC236}">
                <a16:creationId xmlns:a16="http://schemas.microsoft.com/office/drawing/2014/main" id="{BEDEC5BD-32B7-414E-82DA-24201F034EEB}"/>
              </a:ext>
            </a:extLst>
          </p:cNvPr>
          <p:cNvPicPr>
            <a:picLocks noChangeAspect="1"/>
          </p:cNvPicPr>
          <p:nvPr/>
        </p:nvPicPr>
        <p:blipFill rotWithShape="1">
          <a:blip r:embed="rId3">
            <a:extLst>
              <a:ext uri="{28A0092B-C50C-407E-A947-70E740481C1C}">
                <a14:useLocalDpi xmlns:a14="http://schemas.microsoft.com/office/drawing/2010/main" val="0"/>
              </a:ext>
            </a:extLst>
          </a:blip>
          <a:srcRect l="21455" r="13984"/>
          <a:stretch/>
        </p:blipFill>
        <p:spPr>
          <a:xfrm>
            <a:off x="6769667" y="1179976"/>
            <a:ext cx="4711148" cy="4498048"/>
          </a:xfrm>
          <a:prstGeom prst="rect">
            <a:avLst/>
          </a:prstGeom>
        </p:spPr>
      </p:pic>
      <p:sp>
        <p:nvSpPr>
          <p:cNvPr id="11" name="Content Placeholder 10">
            <a:extLst>
              <a:ext uri="{FF2B5EF4-FFF2-40B4-BE49-F238E27FC236}">
                <a16:creationId xmlns:a16="http://schemas.microsoft.com/office/drawing/2014/main" id="{5149BD74-935B-41F7-BC6A-A494C9A3DA93}"/>
              </a:ext>
            </a:extLst>
          </p:cNvPr>
          <p:cNvSpPr>
            <a:spLocks noGrp="1"/>
          </p:cNvSpPr>
          <p:nvPr>
            <p:ph idx="1"/>
          </p:nvPr>
        </p:nvSpPr>
        <p:spPr>
          <a:xfrm>
            <a:off x="213048" y="1151281"/>
            <a:ext cx="6201040" cy="4988408"/>
          </a:xfrm>
        </p:spPr>
        <p:txBody>
          <a:bodyPr>
            <a:normAutofit/>
          </a:bodyPr>
          <a:lstStyle/>
          <a:p>
            <a:pPr marL="0" indent="0" algn="just">
              <a:lnSpc>
                <a:spcPct val="150000"/>
              </a:lnSpc>
              <a:buNone/>
            </a:pPr>
            <a:r>
              <a:rPr lang="en-CA" sz="2400" b="1" dirty="0">
                <a:latin typeface="Times New Roman" panose="02020603050405020304" pitchFamily="18" charset="0"/>
                <a:cs typeface="Times New Roman" panose="02020603050405020304" pitchFamily="18" charset="0"/>
              </a:rPr>
              <a:t>Five Levels of User Behavior Analytics</a:t>
            </a:r>
            <a:endParaRPr lang="en-CA" sz="1800" b="1" dirty="0">
              <a:latin typeface="Times New Roman" panose="02020603050405020304" pitchFamily="18" charset="0"/>
              <a:cs typeface="Times New Roman" panose="02020603050405020304" pitchFamily="18" charset="0"/>
            </a:endParaRPr>
          </a:p>
          <a:p>
            <a:pPr algn="just">
              <a:lnSpc>
                <a:spcPct val="150000"/>
              </a:lnSpc>
            </a:pPr>
            <a:r>
              <a:rPr lang="en-CA" sz="1800" dirty="0">
                <a:latin typeface="Times New Roman" panose="02020603050405020304" pitchFamily="18" charset="0"/>
                <a:cs typeface="Times New Roman" panose="02020603050405020304" pitchFamily="18" charset="0"/>
              </a:rPr>
              <a:t>Level 1: Gathering information on system level such as events</a:t>
            </a:r>
          </a:p>
          <a:p>
            <a:pPr algn="just">
              <a:lnSpc>
                <a:spcPct val="150000"/>
              </a:lnSpc>
            </a:pPr>
            <a:r>
              <a:rPr lang="en-CA" sz="1800" dirty="0">
                <a:latin typeface="Times New Roman" panose="02020603050405020304" pitchFamily="18" charset="0"/>
                <a:cs typeface="Times New Roman" panose="02020603050405020304" pitchFamily="18" charset="0"/>
              </a:rPr>
              <a:t>Level 2: Detect suspicious activities based on system information</a:t>
            </a:r>
          </a:p>
          <a:p>
            <a:pPr algn="just">
              <a:lnSpc>
                <a:spcPct val="150000"/>
              </a:lnSpc>
            </a:pPr>
            <a:r>
              <a:rPr lang="en-CA" sz="1800" dirty="0">
                <a:latin typeface="Times New Roman" panose="02020603050405020304" pitchFamily="18" charset="0"/>
                <a:cs typeface="Times New Roman" panose="02020603050405020304" pitchFamily="18" charset="0"/>
              </a:rPr>
              <a:t>Level 3: Behavioral profile detects abnormal activities of a user</a:t>
            </a:r>
          </a:p>
          <a:p>
            <a:pPr algn="just">
              <a:lnSpc>
                <a:spcPct val="150000"/>
              </a:lnSpc>
            </a:pPr>
            <a:r>
              <a:rPr lang="en-CA" sz="1800" dirty="0">
                <a:latin typeface="Times New Roman" panose="02020603050405020304" pitchFamily="18" charset="0"/>
                <a:cs typeface="Times New Roman" panose="02020603050405020304" pitchFamily="18" charset="0"/>
              </a:rPr>
              <a:t>Level 4: Detect fraud, espionage and intellectual property theft</a:t>
            </a:r>
          </a:p>
          <a:p>
            <a:pPr algn="just">
              <a:lnSpc>
                <a:spcPct val="150000"/>
              </a:lnSpc>
            </a:pPr>
            <a:r>
              <a:rPr lang="en-CA" sz="1800" dirty="0">
                <a:latin typeface="Times New Roman" panose="02020603050405020304" pitchFamily="18" charset="0"/>
                <a:cs typeface="Times New Roman" panose="02020603050405020304" pitchFamily="18" charset="0"/>
              </a:rPr>
              <a:t>Level 5: Prevent and predicts insider threats by a complete behavioral profile</a:t>
            </a:r>
          </a:p>
        </p:txBody>
      </p:sp>
      <p:sp>
        <p:nvSpPr>
          <p:cNvPr id="8" name="Title 1">
            <a:extLst>
              <a:ext uri="{FF2B5EF4-FFF2-40B4-BE49-F238E27FC236}">
                <a16:creationId xmlns:a16="http://schemas.microsoft.com/office/drawing/2014/main" id="{EABA5D2A-3816-48F0-8ECC-4D2B6F4FAA6D}"/>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Use Cases</a:t>
            </a:r>
          </a:p>
        </p:txBody>
      </p:sp>
    </p:spTree>
    <p:extLst>
      <p:ext uri="{BB962C8B-B14F-4D97-AF65-F5344CB8AC3E}">
        <p14:creationId xmlns:p14="http://schemas.microsoft.com/office/powerpoint/2010/main" val="18723983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Use Cases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7" y="1418842"/>
            <a:ext cx="5193839" cy="5199671"/>
          </a:xfrm>
        </p:spPr>
        <p:txBody>
          <a:bodyPr>
            <a:normAutofit/>
          </a:bodyPr>
          <a:lstStyle/>
          <a:p>
            <a:pPr marL="0" indent="0">
              <a:lnSpc>
                <a:spcPct val="150000"/>
              </a:lnSpc>
              <a:buNone/>
            </a:pPr>
            <a:r>
              <a:rPr lang="en-CA" sz="2400" b="1" dirty="0">
                <a:latin typeface="Times New Roman" panose="02020603050405020304" pitchFamily="18" charset="0"/>
                <a:cs typeface="Times New Roman" panose="02020603050405020304" pitchFamily="18" charset="0"/>
              </a:rPr>
              <a:t>7) Data Exfiltration Detection</a:t>
            </a:r>
          </a:p>
          <a:p>
            <a:pPr>
              <a:lnSpc>
                <a:spcPct val="150000"/>
              </a:lnSpc>
            </a:pPr>
            <a:r>
              <a:rPr lang="en-CA" sz="2400" dirty="0">
                <a:latin typeface="Times New Roman" panose="02020603050405020304" pitchFamily="18" charset="0"/>
                <a:cs typeface="Times New Roman" panose="02020603050405020304" pitchFamily="18" charset="0"/>
              </a:rPr>
              <a:t>Unauthorized movement of data in and out of a network</a:t>
            </a:r>
          </a:p>
          <a:p>
            <a:pPr>
              <a:lnSpc>
                <a:spcPct val="150000"/>
              </a:lnSpc>
            </a:pPr>
            <a:r>
              <a:rPr lang="en-CA" sz="2400" dirty="0">
                <a:latin typeface="Times New Roman" panose="02020603050405020304" pitchFamily="18" charset="0"/>
                <a:cs typeface="Times New Roman" panose="02020603050405020304" pitchFamily="18" charset="0"/>
              </a:rPr>
              <a:t>SQL Injections can initiate data leakage</a:t>
            </a:r>
          </a:p>
          <a:p>
            <a:pPr>
              <a:lnSpc>
                <a:spcPct val="150000"/>
              </a:lnSpc>
            </a:pPr>
            <a:r>
              <a:rPr lang="en-CA" sz="2400" dirty="0">
                <a:latin typeface="Times New Roman" panose="02020603050405020304" pitchFamily="18" charset="0"/>
                <a:cs typeface="Times New Roman" panose="02020603050405020304" pitchFamily="18" charset="0"/>
              </a:rPr>
              <a:t>Phishing emails with malware</a:t>
            </a:r>
          </a:p>
          <a:p>
            <a:endParaRPr lang="en-CA"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6B0C5C9-EAA3-4583-99E9-9031D117D961}"/>
              </a:ext>
            </a:extLst>
          </p:cNvPr>
          <p:cNvPicPr>
            <a:picLocks noChangeAspect="1"/>
          </p:cNvPicPr>
          <p:nvPr/>
        </p:nvPicPr>
        <p:blipFill rotWithShape="1">
          <a:blip r:embed="rId3"/>
          <a:srcRect b="67971"/>
          <a:stretch/>
        </p:blipFill>
        <p:spPr>
          <a:xfrm>
            <a:off x="5866465" y="668498"/>
            <a:ext cx="5722561" cy="4936552"/>
          </a:xfrm>
          <a:prstGeom prst="rect">
            <a:avLst/>
          </a:prstGeom>
        </p:spPr>
      </p:pic>
      <p:sp>
        <p:nvSpPr>
          <p:cNvPr id="9" name="TextBox 8">
            <a:extLst>
              <a:ext uri="{FF2B5EF4-FFF2-40B4-BE49-F238E27FC236}">
                <a16:creationId xmlns:a16="http://schemas.microsoft.com/office/drawing/2014/main" id="{B4F0DE24-B28B-4AFD-9E56-4B88A920B663}"/>
              </a:ext>
            </a:extLst>
          </p:cNvPr>
          <p:cNvSpPr txBox="1"/>
          <p:nvPr/>
        </p:nvSpPr>
        <p:spPr>
          <a:xfrm>
            <a:off x="5993296" y="5756156"/>
            <a:ext cx="5595730" cy="461665"/>
          </a:xfrm>
          <a:prstGeom prst="rect">
            <a:avLst/>
          </a:prstGeom>
          <a:noFill/>
        </p:spPr>
        <p:txBody>
          <a:bodyPr wrap="square">
            <a:spAutoFit/>
          </a:bodyPr>
          <a:lstStyle/>
          <a:p>
            <a:pPr algn="just"/>
            <a:r>
              <a:rPr lang="en-CA" sz="1200" dirty="0"/>
              <a:t>https://www.stoneforest.com.sg/docs/librariesprovider7/sfit_brochures/infographic/file-insecurity-1_final.jpg?sfvrsn=9d3ea535_4</a:t>
            </a:r>
          </a:p>
        </p:txBody>
      </p:sp>
    </p:spTree>
    <p:extLst>
      <p:ext uri="{BB962C8B-B14F-4D97-AF65-F5344CB8AC3E}">
        <p14:creationId xmlns:p14="http://schemas.microsoft.com/office/powerpoint/2010/main" val="19671920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982111" y="1757999"/>
            <a:ext cx="10173345" cy="3342001"/>
          </a:xfrm>
        </p:spPr>
        <p:txBody>
          <a:bodyPr>
            <a:normAutofit/>
          </a:bodyPr>
          <a:lstStyle/>
          <a:p>
            <a:pPr marL="0" indent="0" algn="just">
              <a:lnSpc>
                <a:spcPct val="150000"/>
              </a:lnSpc>
              <a:buNone/>
            </a:pPr>
            <a:r>
              <a:rPr lang="en-CA" dirty="0">
                <a:latin typeface="Times New Roman" panose="02020603050405020304" pitchFamily="18" charset="0"/>
                <a:cs typeface="Times New Roman" panose="02020603050405020304" pitchFamily="18" charset="0"/>
              </a:rPr>
              <a:t>As number of online interactions increase exponentially, the investment into safe keep of data surge as well. Any company that works with Big Data should consider every use case provided and implement the most suitable solution for its business. The importance of clients and employees trust as high as never before. </a:t>
            </a:r>
          </a:p>
          <a:p>
            <a:pPr algn="just"/>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2431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Scope</a:t>
            </a:r>
          </a:p>
        </p:txBody>
      </p:sp>
      <p:graphicFrame>
        <p:nvGraphicFramePr>
          <p:cNvPr id="5" name="Table 5">
            <a:extLst>
              <a:ext uri="{FF2B5EF4-FFF2-40B4-BE49-F238E27FC236}">
                <a16:creationId xmlns:a16="http://schemas.microsoft.com/office/drawing/2014/main" id="{4657F559-BA26-46D9-8CA9-F8257A60A869}"/>
              </a:ext>
            </a:extLst>
          </p:cNvPr>
          <p:cNvGraphicFramePr>
            <a:graphicFrameLocks noGrp="1"/>
          </p:cNvGraphicFramePr>
          <p:nvPr/>
        </p:nvGraphicFramePr>
        <p:xfrm>
          <a:off x="1755422" y="1396999"/>
          <a:ext cx="8681155" cy="4670458"/>
        </p:xfrm>
        <a:graphic>
          <a:graphicData uri="http://schemas.openxmlformats.org/drawingml/2006/table">
            <a:tbl>
              <a:tblPr bandRow="1">
                <a:tableStyleId>{46F890A9-2807-4EBB-B81D-B2AA78EC7F39}</a:tableStyleId>
              </a:tblPr>
              <a:tblGrid>
                <a:gridCol w="3198963">
                  <a:extLst>
                    <a:ext uri="{9D8B030D-6E8A-4147-A177-3AD203B41FA5}">
                      <a16:colId xmlns:a16="http://schemas.microsoft.com/office/drawing/2014/main" val="1114727334"/>
                    </a:ext>
                  </a:extLst>
                </a:gridCol>
                <a:gridCol w="5482192">
                  <a:extLst>
                    <a:ext uri="{9D8B030D-6E8A-4147-A177-3AD203B41FA5}">
                      <a16:colId xmlns:a16="http://schemas.microsoft.com/office/drawing/2014/main" val="1036724754"/>
                    </a:ext>
                  </a:extLst>
                </a:gridCol>
              </a:tblGrid>
              <a:tr h="813285">
                <a:tc>
                  <a:txBody>
                    <a:bodyPr/>
                    <a:lstStyle/>
                    <a:p>
                      <a:r>
                        <a:rPr lang="en-US" sz="2800" b="1" dirty="0">
                          <a:solidFill>
                            <a:srgbClr val="FF0000"/>
                          </a:solidFill>
                        </a:rPr>
                        <a:t>Milestone #1</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Importance of Big Data Security</a:t>
                      </a:r>
                    </a:p>
                    <a:p>
                      <a:r>
                        <a:rPr lang="en-US" sz="2000" b="0" dirty="0">
                          <a:solidFill>
                            <a:schemeClr val="tx1"/>
                          </a:solidFill>
                        </a:rPr>
                        <a:t>Big Data Security Technologies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4368766"/>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#2</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Risk</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5680701"/>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#3</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Use Cases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0417671"/>
                  </a:ext>
                </a:extLst>
              </a:tr>
              <a:tr h="871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#4</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Issues</a:t>
                      </a:r>
                    </a:p>
                    <a:p>
                      <a:r>
                        <a:rPr lang="en-US" sz="2000" b="0" dirty="0">
                          <a:solidFill>
                            <a:schemeClr val="tx1"/>
                          </a:solidFill>
                        </a:rPr>
                        <a:t>Regulations and Policies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4865308"/>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#5</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1</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9511295"/>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#6</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2</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4303117"/>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#7</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3</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1080077"/>
                  </a:ext>
                </a:extLst>
              </a:tr>
            </a:tbl>
          </a:graphicData>
        </a:graphic>
      </p:graphicFrame>
    </p:spTree>
    <p:extLst>
      <p:ext uri="{BB962C8B-B14F-4D97-AF65-F5344CB8AC3E}">
        <p14:creationId xmlns:p14="http://schemas.microsoft.com/office/powerpoint/2010/main" val="14377194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6802349" cy="5199671"/>
          </a:xfrm>
        </p:spPr>
        <p:txBody>
          <a:bodyPr>
            <a:normAutofit/>
          </a:bodyPr>
          <a:lstStyle/>
          <a:p>
            <a:r>
              <a:rPr lang="en-CA" sz="2400" dirty="0">
                <a:latin typeface="Times New Roman" panose="02020603050405020304" pitchFamily="18" charset="0"/>
                <a:cs typeface="Times New Roman" panose="02020603050405020304" pitchFamily="18" charset="0"/>
              </a:rPr>
              <a:t>Discuss the Third Milestone</a:t>
            </a:r>
          </a:p>
          <a:p>
            <a:r>
              <a:rPr lang="en-CA" sz="2400" dirty="0">
                <a:latin typeface="Times New Roman" panose="02020603050405020304" pitchFamily="18" charset="0"/>
                <a:cs typeface="Times New Roman" panose="02020603050405020304" pitchFamily="18" charset="0"/>
              </a:rPr>
              <a:t>Big Data Security Use Cases</a:t>
            </a:r>
          </a:p>
          <a:p>
            <a:r>
              <a:rPr lang="en-CA" sz="2400" dirty="0">
                <a:latin typeface="Times New Roman" panose="02020603050405020304" pitchFamily="18" charset="0"/>
                <a:cs typeface="Times New Roman" panose="02020603050405020304" pitchFamily="18" charset="0"/>
              </a:rPr>
              <a:t>Conclusion</a:t>
            </a:r>
          </a:p>
          <a:p>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5004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Use Cases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79815"/>
            <a:ext cx="6427595" cy="5199671"/>
          </a:xfrm>
        </p:spPr>
        <p:txBody>
          <a:bodyPr>
            <a:normAutofit/>
          </a:bodyPr>
          <a:lstStyle/>
          <a:p>
            <a:pPr marL="0" indent="0">
              <a:buNone/>
            </a:pPr>
            <a:r>
              <a:rPr lang="en-CA" sz="2000" b="1" dirty="0">
                <a:latin typeface="Times New Roman" panose="02020603050405020304" pitchFamily="18" charset="0"/>
                <a:cs typeface="Times New Roman" panose="02020603050405020304" pitchFamily="18" charset="0"/>
              </a:rPr>
              <a:t>1</a:t>
            </a:r>
            <a:r>
              <a:rPr lang="en-CA" sz="2400" b="1" dirty="0">
                <a:latin typeface="Times New Roman" panose="02020603050405020304" pitchFamily="18" charset="0"/>
                <a:cs typeface="Times New Roman" panose="02020603050405020304" pitchFamily="18" charset="0"/>
              </a:rPr>
              <a:t>) Cloud Security Monitoring</a:t>
            </a:r>
          </a:p>
          <a:p>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Threat intelligence analysis</a:t>
            </a:r>
            <a:endParaRPr lang="en-CA" sz="2000" dirty="0">
              <a:latin typeface="Times New Roman" panose="02020603050405020304" pitchFamily="18" charset="0"/>
              <a:cs typeface="Times New Roman" panose="02020603050405020304" pitchFamily="18" charset="0"/>
            </a:endParaRPr>
          </a:p>
          <a:p>
            <a:pPr>
              <a:lnSpc>
                <a:spcPct val="150000"/>
              </a:lnSpc>
            </a:pPr>
            <a:r>
              <a:rPr lang="en-CA" sz="2400" dirty="0">
                <a:latin typeface="Times New Roman" panose="02020603050405020304" pitchFamily="18" charset="0"/>
                <a:cs typeface="Times New Roman" panose="02020603050405020304" pitchFamily="18" charset="0"/>
              </a:rPr>
              <a:t>Preventing Sharing Personal Data on the Cloud</a:t>
            </a:r>
          </a:p>
          <a:p>
            <a:pPr>
              <a:lnSpc>
                <a:spcPct val="150000"/>
              </a:lnSpc>
            </a:pPr>
            <a:r>
              <a:rPr lang="en-CA" sz="2400" dirty="0">
                <a:latin typeface="Times New Roman" panose="02020603050405020304" pitchFamily="18" charset="0"/>
                <a:cs typeface="Times New Roman" panose="02020603050405020304" pitchFamily="18" charset="0"/>
              </a:rPr>
              <a:t>Detecting and Intercepting Untrusted Software</a:t>
            </a:r>
          </a:p>
          <a:p>
            <a:pPr>
              <a:lnSpc>
                <a:spcPct val="150000"/>
              </a:lnSpc>
            </a:pPr>
            <a:r>
              <a:rPr lang="en-CA" sz="2400" dirty="0">
                <a:latin typeface="Times New Roman" panose="02020603050405020304" pitchFamily="18" charset="0"/>
                <a:cs typeface="Times New Roman" panose="02020603050405020304" pitchFamily="18" charset="0"/>
              </a:rPr>
              <a:t>Prevention of Unauthorized Collection of Data</a:t>
            </a:r>
          </a:p>
        </p:txBody>
      </p:sp>
      <p:pic>
        <p:nvPicPr>
          <p:cNvPr id="2050" name="Picture 2" descr="Is Private Cloud Right for Your Business?">
            <a:extLst>
              <a:ext uri="{FF2B5EF4-FFF2-40B4-BE49-F238E27FC236}">
                <a16:creationId xmlns:a16="http://schemas.microsoft.com/office/drawing/2014/main" id="{CA13E897-68AB-4DE4-82BF-C75BA6F6ED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321" r="20190"/>
          <a:stretch/>
        </p:blipFill>
        <p:spPr bwMode="auto">
          <a:xfrm>
            <a:off x="7026966" y="1175658"/>
            <a:ext cx="4655159" cy="43289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DE55F6D-1DE1-4DD9-8085-9AAF337EB980}"/>
              </a:ext>
            </a:extLst>
          </p:cNvPr>
          <p:cNvSpPr txBox="1"/>
          <p:nvPr/>
        </p:nvSpPr>
        <p:spPr>
          <a:xfrm>
            <a:off x="7026966" y="5590075"/>
            <a:ext cx="4897555" cy="338554"/>
          </a:xfrm>
          <a:prstGeom prst="rect">
            <a:avLst/>
          </a:prstGeom>
          <a:noFill/>
        </p:spPr>
        <p:txBody>
          <a:bodyPr wrap="square">
            <a:spAutoFit/>
          </a:bodyPr>
          <a:lstStyle/>
          <a:p>
            <a:r>
              <a:rPr lang="en-CA" sz="1600" dirty="0"/>
              <a:t>https://www.cloud4y.com/blog/private-cloud-solution/</a:t>
            </a:r>
          </a:p>
        </p:txBody>
      </p:sp>
    </p:spTree>
    <p:extLst>
      <p:ext uri="{BB962C8B-B14F-4D97-AF65-F5344CB8AC3E}">
        <p14:creationId xmlns:p14="http://schemas.microsoft.com/office/powerpoint/2010/main" val="22348697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Use Cases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6505804" cy="3952597"/>
          </a:xfrm>
        </p:spPr>
        <p:txBody>
          <a:bodyPr>
            <a:normAutofit/>
          </a:bodyPr>
          <a:lstStyle/>
          <a:p>
            <a:pPr marL="0" indent="0">
              <a:lnSpc>
                <a:spcPct val="150000"/>
              </a:lnSpc>
              <a:buNone/>
            </a:pPr>
            <a:r>
              <a:rPr lang="en-CA" sz="2000" b="1" dirty="0">
                <a:latin typeface="Times New Roman" panose="02020603050405020304" pitchFamily="18" charset="0"/>
                <a:cs typeface="Times New Roman" panose="02020603050405020304" pitchFamily="18" charset="0"/>
              </a:rPr>
              <a:t>2) Network Traffic Analysis </a:t>
            </a:r>
            <a:endParaRPr lang="en-CA" sz="2000" dirty="0">
              <a:latin typeface="Times New Roman" panose="02020603050405020304" pitchFamily="18" charset="0"/>
              <a:cs typeface="Times New Roman" panose="02020603050405020304" pitchFamily="18" charset="0"/>
            </a:endParaRPr>
          </a:p>
          <a:p>
            <a:pPr>
              <a:lnSpc>
                <a:spcPct val="150000"/>
              </a:lnSpc>
            </a:pPr>
            <a:r>
              <a:rPr lang="en-CA" sz="2000" dirty="0">
                <a:latin typeface="Times New Roman" panose="02020603050405020304" pitchFamily="18" charset="0"/>
                <a:cs typeface="Times New Roman" panose="02020603050405020304" pitchFamily="18" charset="0"/>
              </a:rPr>
              <a:t>Collect real-time and historical records of network activity.</a:t>
            </a:r>
          </a:p>
          <a:p>
            <a:pPr>
              <a:lnSpc>
                <a:spcPct val="150000"/>
              </a:lnSpc>
            </a:pPr>
            <a:r>
              <a:rPr lang="en-CA" sz="2000" dirty="0">
                <a:latin typeface="Times New Roman" panose="02020603050405020304" pitchFamily="18" charset="0"/>
                <a:cs typeface="Times New Roman" panose="02020603050405020304" pitchFamily="18" charset="0"/>
              </a:rPr>
              <a:t>Detecting the use of vulnerable protocols.</a:t>
            </a:r>
          </a:p>
          <a:p>
            <a:pPr>
              <a:lnSpc>
                <a:spcPct val="150000"/>
              </a:lnSpc>
            </a:pPr>
            <a:r>
              <a:rPr lang="en-CA" sz="2000" dirty="0">
                <a:latin typeface="Times New Roman" panose="02020603050405020304" pitchFamily="18" charset="0"/>
                <a:cs typeface="Times New Roman" panose="02020603050405020304" pitchFamily="18" charset="0"/>
              </a:rPr>
              <a:t>Troubleshooting slow networks.</a:t>
            </a:r>
          </a:p>
          <a:p>
            <a:pPr>
              <a:lnSpc>
                <a:spcPct val="150000"/>
              </a:lnSpc>
            </a:pPr>
            <a:r>
              <a:rPr lang="en-CA" sz="2000" dirty="0">
                <a:latin typeface="Times New Roman" panose="02020603050405020304" pitchFamily="18" charset="0"/>
                <a:cs typeface="Times New Roman" panose="02020603050405020304" pitchFamily="18" charset="0"/>
              </a:rPr>
              <a:t>Detecting any malware activity on the network in real-time.</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8476039-8341-4894-93BA-170121C7B3C5}"/>
              </a:ext>
            </a:extLst>
          </p:cNvPr>
          <p:cNvSpPr txBox="1"/>
          <p:nvPr/>
        </p:nvSpPr>
        <p:spPr>
          <a:xfrm>
            <a:off x="7165296" y="5063662"/>
            <a:ext cx="3976467" cy="307777"/>
          </a:xfrm>
          <a:prstGeom prst="rect">
            <a:avLst/>
          </a:prstGeom>
          <a:noFill/>
        </p:spPr>
        <p:txBody>
          <a:bodyPr wrap="square">
            <a:spAutoFit/>
          </a:bodyPr>
          <a:lstStyle/>
          <a:p>
            <a:r>
              <a:rPr lang="en-CA" sz="1400" dirty="0">
                <a:latin typeface="Times New Roman" panose="02020603050405020304" pitchFamily="18" charset="0"/>
                <a:cs typeface="Times New Roman" panose="02020603050405020304" pitchFamily="18" charset="0"/>
              </a:rPr>
              <a:t>https://www.seekpng.com/ima/u2w7y3o0r5i1r5o0/</a:t>
            </a:r>
          </a:p>
        </p:txBody>
      </p:sp>
      <p:pic>
        <p:nvPicPr>
          <p:cNvPr id="3074" name="Picture 2" descr="Did You Know That Your Virtual Machines Are Targeted - Network Traffic Analysis Security (470x338), Png Download">
            <a:extLst>
              <a:ext uri="{FF2B5EF4-FFF2-40B4-BE49-F238E27FC236}">
                <a16:creationId xmlns:a16="http://schemas.microsoft.com/office/drawing/2014/main" id="{57B9FF9B-3934-4C3D-8940-B8F9EEFD9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7817" y="1418842"/>
            <a:ext cx="4799834" cy="364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694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Use Cases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528998"/>
            <a:ext cx="5033509" cy="5089516"/>
          </a:xfrm>
        </p:spPr>
        <p:txBody>
          <a:bodyPr>
            <a:normAutofit/>
          </a:bodyPr>
          <a:lstStyle/>
          <a:p>
            <a:pPr marL="0" indent="0">
              <a:lnSpc>
                <a:spcPct val="150000"/>
              </a:lnSpc>
              <a:buNone/>
            </a:pPr>
            <a:r>
              <a:rPr lang="en-CA" sz="2000" b="1" dirty="0">
                <a:latin typeface="Times New Roman" panose="02020603050405020304" pitchFamily="18" charset="0"/>
                <a:cs typeface="Times New Roman" panose="02020603050405020304" pitchFamily="18" charset="0"/>
              </a:rPr>
              <a:t>3) Insider Threat Detection</a:t>
            </a:r>
          </a:p>
          <a:p>
            <a:pPr>
              <a:lnSpc>
                <a:spcPct val="150000"/>
              </a:lnSpc>
            </a:pPr>
            <a:r>
              <a:rPr lang="en-CA" sz="2000" dirty="0">
                <a:latin typeface="Times New Roman" panose="02020603050405020304" pitchFamily="18" charset="0"/>
                <a:cs typeface="Times New Roman" panose="02020603050405020304" pitchFamily="18" charset="0"/>
              </a:rPr>
              <a:t>Abnormal Login Times</a:t>
            </a:r>
          </a:p>
          <a:p>
            <a:pPr>
              <a:lnSpc>
                <a:spcPct val="150000"/>
              </a:lnSpc>
            </a:pPr>
            <a:r>
              <a:rPr lang="en-CA" sz="2000" dirty="0">
                <a:latin typeface="Times New Roman" panose="02020603050405020304" pitchFamily="18" charset="0"/>
                <a:cs typeface="Times New Roman" panose="02020603050405020304" pitchFamily="18" charset="0"/>
              </a:rPr>
              <a:t>Badging into Work at Unusual Times</a:t>
            </a:r>
          </a:p>
          <a:p>
            <a:pPr>
              <a:lnSpc>
                <a:spcPct val="150000"/>
              </a:lnSpc>
            </a:pPr>
            <a:r>
              <a:rPr lang="en-CA" sz="2000" dirty="0">
                <a:latin typeface="Times New Roman" panose="02020603050405020304" pitchFamily="18" charset="0"/>
                <a:cs typeface="Times New Roman" panose="02020603050405020304" pitchFamily="18" charset="0"/>
              </a:rPr>
              <a:t>Logging in from Unexpected Location</a:t>
            </a:r>
          </a:p>
          <a:p>
            <a:pPr>
              <a:lnSpc>
                <a:spcPct val="150000"/>
              </a:lnSpc>
            </a:pPr>
            <a:r>
              <a:rPr lang="en-CA" sz="2000" dirty="0">
                <a:latin typeface="Times New Roman" panose="02020603050405020304" pitchFamily="18" charset="0"/>
                <a:cs typeface="Times New Roman" panose="02020603050405020304" pitchFamily="18" charset="0"/>
              </a:rPr>
              <a:t>Copying Large Amounts of Information</a:t>
            </a:r>
          </a:p>
        </p:txBody>
      </p:sp>
      <p:pic>
        <p:nvPicPr>
          <p:cNvPr id="5122" name="Picture 2" descr="What Measures Should You Adopt for Managing Insider Threats?">
            <a:extLst>
              <a:ext uri="{FF2B5EF4-FFF2-40B4-BE49-F238E27FC236}">
                <a16:creationId xmlns:a16="http://schemas.microsoft.com/office/drawing/2014/main" id="{A8447D1D-229E-45BC-B4DD-4153D01A9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365" y="756784"/>
            <a:ext cx="4819699" cy="48678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CF155CB-F64C-416D-871D-31E7628C43E4}"/>
              </a:ext>
            </a:extLst>
          </p:cNvPr>
          <p:cNvSpPr txBox="1"/>
          <p:nvPr/>
        </p:nvSpPr>
        <p:spPr>
          <a:xfrm>
            <a:off x="6409365" y="5624680"/>
            <a:ext cx="5111676" cy="523220"/>
          </a:xfrm>
          <a:prstGeom prst="rect">
            <a:avLst/>
          </a:prstGeom>
          <a:noFill/>
        </p:spPr>
        <p:txBody>
          <a:bodyPr wrap="square">
            <a:spAutoFit/>
          </a:bodyPr>
          <a:lstStyle/>
          <a:p>
            <a:r>
              <a:rPr lang="en-CA" sz="1400" dirty="0"/>
              <a:t>https://www.stealthlabs.com/blog/what-measures-should-you-adopt-for-managing-insider-threats/</a:t>
            </a:r>
          </a:p>
        </p:txBody>
      </p:sp>
    </p:spTree>
    <p:extLst>
      <p:ext uri="{BB962C8B-B14F-4D97-AF65-F5344CB8AC3E}">
        <p14:creationId xmlns:p14="http://schemas.microsoft.com/office/powerpoint/2010/main" val="2122116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Use Cases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9" y="1418842"/>
            <a:ext cx="6388834" cy="4127519"/>
          </a:xfrm>
        </p:spPr>
        <p:txBody>
          <a:bodyPr>
            <a:normAutofit fontScale="85000" lnSpcReduction="10000"/>
          </a:bodyPr>
          <a:lstStyle/>
          <a:p>
            <a:pPr marL="0" indent="0" algn="just">
              <a:lnSpc>
                <a:spcPct val="150000"/>
              </a:lnSpc>
              <a:buNone/>
            </a:pPr>
            <a:r>
              <a:rPr lang="en-CA" sz="2400" b="1" dirty="0">
                <a:latin typeface="Times New Roman" panose="02020603050405020304" pitchFamily="18" charset="0"/>
                <a:cs typeface="Times New Roman" panose="02020603050405020304" pitchFamily="18" charset="0"/>
              </a:rPr>
              <a:t>4) Threat Hunting</a:t>
            </a:r>
          </a:p>
          <a:p>
            <a:pPr algn="just">
              <a:lnSpc>
                <a:spcPct val="150000"/>
              </a:lnSpc>
            </a:pPr>
            <a:r>
              <a:rPr lang="en-CA" sz="2400" dirty="0">
                <a:latin typeface="Times New Roman" panose="02020603050405020304" pitchFamily="18" charset="0"/>
                <a:cs typeface="Times New Roman" panose="02020603050405020304" pitchFamily="18" charset="0"/>
              </a:rPr>
              <a:t>Event-Based Hunting: based on observation and deep understanding on log source</a:t>
            </a:r>
          </a:p>
          <a:p>
            <a:pPr algn="just">
              <a:lnSpc>
                <a:spcPct val="150000"/>
              </a:lnSpc>
            </a:pPr>
            <a:r>
              <a:rPr lang="en-CA" sz="2400" dirty="0">
                <a:latin typeface="Times New Roman" panose="02020603050405020304" pitchFamily="18" charset="0"/>
                <a:cs typeface="Times New Roman" panose="02020603050405020304" pitchFamily="18" charset="0"/>
              </a:rPr>
              <a:t>IOC-Based Hunting: forensic data found in system logs</a:t>
            </a:r>
          </a:p>
          <a:p>
            <a:pPr algn="just">
              <a:lnSpc>
                <a:spcPct val="150000"/>
              </a:lnSpc>
            </a:pPr>
            <a:r>
              <a:rPr lang="en-CA" sz="2400" dirty="0">
                <a:latin typeface="Times New Roman" panose="02020603050405020304" pitchFamily="18" charset="0"/>
                <a:cs typeface="Times New Roman" panose="02020603050405020304" pitchFamily="18" charset="0"/>
              </a:rPr>
              <a:t>Entity-Based Hunting: focuses on high risk users and high value assets</a:t>
            </a:r>
          </a:p>
          <a:p>
            <a:pPr algn="just">
              <a:lnSpc>
                <a:spcPct val="150000"/>
              </a:lnSpc>
            </a:pPr>
            <a:r>
              <a:rPr lang="en-CA" sz="2400" dirty="0">
                <a:latin typeface="Times New Roman" panose="02020603050405020304" pitchFamily="18" charset="0"/>
                <a:cs typeface="Times New Roman" panose="02020603050405020304" pitchFamily="18" charset="0"/>
              </a:rPr>
              <a:t>Tactics, Techniques, and Procedures: usage of technology such as ML (Machine Learning)</a:t>
            </a:r>
            <a:endParaRPr lang="en-CA" sz="2000" dirty="0">
              <a:latin typeface="Times New Roman" panose="02020603050405020304" pitchFamily="18" charset="0"/>
              <a:cs typeface="Times New Roman" panose="02020603050405020304" pitchFamily="18" charset="0"/>
            </a:endParaRPr>
          </a:p>
        </p:txBody>
      </p:sp>
      <p:pic>
        <p:nvPicPr>
          <p:cNvPr id="1028" name="Picture 4" descr="Successful Threat Hunting in ICS Networks - Forescout">
            <a:extLst>
              <a:ext uri="{FF2B5EF4-FFF2-40B4-BE49-F238E27FC236}">
                <a16:creationId xmlns:a16="http://schemas.microsoft.com/office/drawing/2014/main" id="{A700C698-54B9-4721-A66E-CE8AF0369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96" t="-337" r="3002"/>
          <a:stretch/>
        </p:blipFill>
        <p:spPr bwMode="auto">
          <a:xfrm>
            <a:off x="6775350" y="1418842"/>
            <a:ext cx="5149171" cy="43134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F58A6F1-66F2-4045-AA53-A74E77E71FF0}"/>
              </a:ext>
            </a:extLst>
          </p:cNvPr>
          <p:cNvSpPr txBox="1"/>
          <p:nvPr/>
        </p:nvSpPr>
        <p:spPr>
          <a:xfrm>
            <a:off x="6601883" y="5789545"/>
            <a:ext cx="5590117" cy="276999"/>
          </a:xfrm>
          <a:prstGeom prst="rect">
            <a:avLst/>
          </a:prstGeom>
          <a:noFill/>
        </p:spPr>
        <p:txBody>
          <a:bodyPr wrap="square">
            <a:spAutoFit/>
          </a:bodyPr>
          <a:lstStyle/>
          <a:p>
            <a:r>
              <a:rPr lang="en-CA" sz="1200" dirty="0"/>
              <a:t>https://www.forescout.com/company/blog/successful-threat-hunting-in-ics-networks/</a:t>
            </a:r>
          </a:p>
        </p:txBody>
      </p:sp>
    </p:spTree>
    <p:extLst>
      <p:ext uri="{BB962C8B-B14F-4D97-AF65-F5344CB8AC3E}">
        <p14:creationId xmlns:p14="http://schemas.microsoft.com/office/powerpoint/2010/main" val="2895557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Use Cases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9" y="1418842"/>
            <a:ext cx="6388834" cy="4127519"/>
          </a:xfrm>
        </p:spPr>
        <p:txBody>
          <a:bodyPr>
            <a:normAutofit fontScale="85000" lnSpcReduction="20000"/>
          </a:bodyPr>
          <a:lstStyle/>
          <a:p>
            <a:pPr marL="0" indent="0" algn="just">
              <a:lnSpc>
                <a:spcPct val="150000"/>
              </a:lnSpc>
              <a:buNone/>
            </a:pPr>
            <a:r>
              <a:rPr lang="en-CA" sz="2400" b="1" dirty="0">
                <a:latin typeface="Times New Roman" panose="02020603050405020304" pitchFamily="18" charset="0"/>
                <a:cs typeface="Times New Roman" panose="02020603050405020304" pitchFamily="18" charset="0"/>
              </a:rPr>
              <a:t>Threat Hunting Life Cycle</a:t>
            </a:r>
          </a:p>
          <a:p>
            <a:pPr algn="just">
              <a:lnSpc>
                <a:spcPct val="150000"/>
              </a:lnSpc>
            </a:pPr>
            <a:r>
              <a:rPr lang="en-CA" sz="2400" dirty="0">
                <a:latin typeface="Times New Roman" panose="02020603050405020304" pitchFamily="18" charset="0"/>
                <a:cs typeface="Times New Roman" panose="02020603050405020304" pitchFamily="18" charset="0"/>
              </a:rPr>
              <a:t>Collect relevant data from the system</a:t>
            </a:r>
          </a:p>
          <a:p>
            <a:pPr algn="just">
              <a:lnSpc>
                <a:spcPct val="150000"/>
              </a:lnSpc>
            </a:pPr>
            <a:r>
              <a:rPr lang="en-CA" sz="2400" dirty="0">
                <a:latin typeface="Times New Roman" panose="02020603050405020304" pitchFamily="18" charset="0"/>
                <a:cs typeface="Times New Roman" panose="02020603050405020304" pitchFamily="18" charset="0"/>
              </a:rPr>
              <a:t>Form hypothesis about potential vulnerability in the system</a:t>
            </a:r>
          </a:p>
          <a:p>
            <a:pPr algn="just">
              <a:lnSpc>
                <a:spcPct val="150000"/>
              </a:lnSpc>
            </a:pPr>
            <a:r>
              <a:rPr lang="en-CA" sz="2400" dirty="0">
                <a:latin typeface="Times New Roman" panose="02020603050405020304" pitchFamily="18" charset="0"/>
                <a:cs typeface="Times New Roman" panose="02020603050405020304" pitchFamily="18" charset="0"/>
              </a:rPr>
              <a:t>Hunt for more information about the system and potential vulnerability</a:t>
            </a:r>
          </a:p>
          <a:p>
            <a:pPr algn="just">
              <a:lnSpc>
                <a:spcPct val="150000"/>
              </a:lnSpc>
            </a:pPr>
            <a:r>
              <a:rPr lang="en-CA" sz="2400" dirty="0">
                <a:latin typeface="Times New Roman" panose="02020603050405020304" pitchFamily="18" charset="0"/>
                <a:cs typeface="Times New Roman" panose="02020603050405020304" pitchFamily="18" charset="0"/>
              </a:rPr>
              <a:t>Identify the vulnerability in the system</a:t>
            </a:r>
          </a:p>
          <a:p>
            <a:pPr algn="just">
              <a:lnSpc>
                <a:spcPct val="150000"/>
              </a:lnSpc>
            </a:pPr>
            <a:r>
              <a:rPr lang="en-CA" sz="2400" dirty="0">
                <a:latin typeface="Times New Roman" panose="02020603050405020304" pitchFamily="18" charset="0"/>
                <a:cs typeface="Times New Roman" panose="02020603050405020304" pitchFamily="18" charset="0"/>
              </a:rPr>
              <a:t>Neutralize the vulnerability</a:t>
            </a:r>
          </a:p>
          <a:p>
            <a:pPr algn="just">
              <a:lnSpc>
                <a:spcPct val="150000"/>
              </a:lnSpc>
            </a:pPr>
            <a:endParaRPr lang="en-CA" sz="2000" dirty="0">
              <a:latin typeface="Times New Roman" panose="02020603050405020304" pitchFamily="18" charset="0"/>
              <a:cs typeface="Times New Roman" panose="02020603050405020304" pitchFamily="18" charset="0"/>
            </a:endParaRPr>
          </a:p>
        </p:txBody>
      </p:sp>
      <p:pic>
        <p:nvPicPr>
          <p:cNvPr id="1026" name="Picture 2" descr="Hunting the Hunters: Identifying Threats Early and Often | Crowe LLP">
            <a:extLst>
              <a:ext uri="{FF2B5EF4-FFF2-40B4-BE49-F238E27FC236}">
                <a16:creationId xmlns:a16="http://schemas.microsoft.com/office/drawing/2014/main" id="{902D8B61-0F8E-4CC4-B77C-D6187B5C1B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981" t="12117" r="25499" b="7349"/>
          <a:stretch/>
        </p:blipFill>
        <p:spPr bwMode="auto">
          <a:xfrm>
            <a:off x="6601883" y="1205474"/>
            <a:ext cx="5377070" cy="49170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5ACFE9-BDF4-4A4B-AD63-3E9A5962F134}"/>
              </a:ext>
            </a:extLst>
          </p:cNvPr>
          <p:cNvSpPr txBox="1"/>
          <p:nvPr/>
        </p:nvSpPr>
        <p:spPr>
          <a:xfrm>
            <a:off x="7360947" y="770566"/>
            <a:ext cx="3858942" cy="461665"/>
          </a:xfrm>
          <a:prstGeom prst="rect">
            <a:avLst/>
          </a:prstGeom>
          <a:noFill/>
        </p:spPr>
        <p:txBody>
          <a:bodyPr wrap="none" rtlCol="0">
            <a:spAutoFit/>
          </a:bodyPr>
          <a:lstStyle/>
          <a:p>
            <a:r>
              <a:rPr lang="en-US" sz="2400" b="1" dirty="0"/>
              <a:t>THREAT HUNTING LIFE CYCLE</a:t>
            </a:r>
            <a:endParaRPr lang="en-CA" sz="2400" b="1" dirty="0"/>
          </a:p>
        </p:txBody>
      </p:sp>
      <p:sp>
        <p:nvSpPr>
          <p:cNvPr id="7" name="TextBox 6">
            <a:extLst>
              <a:ext uri="{FF2B5EF4-FFF2-40B4-BE49-F238E27FC236}">
                <a16:creationId xmlns:a16="http://schemas.microsoft.com/office/drawing/2014/main" id="{F8F900B8-9707-4A50-9751-6C276AEA0F5B}"/>
              </a:ext>
            </a:extLst>
          </p:cNvPr>
          <p:cNvSpPr txBox="1"/>
          <p:nvPr/>
        </p:nvSpPr>
        <p:spPr>
          <a:xfrm>
            <a:off x="6935028" y="5998430"/>
            <a:ext cx="5043925" cy="307777"/>
          </a:xfrm>
          <a:prstGeom prst="rect">
            <a:avLst/>
          </a:prstGeom>
          <a:noFill/>
        </p:spPr>
        <p:txBody>
          <a:bodyPr wrap="square">
            <a:spAutoFit/>
          </a:bodyPr>
          <a:lstStyle/>
          <a:p>
            <a:r>
              <a:rPr lang="en-CA" sz="1400" dirty="0"/>
              <a:t>https://www.crowe.com/cybersecurity-watch/hunting-the-hunters</a:t>
            </a:r>
          </a:p>
        </p:txBody>
      </p:sp>
    </p:spTree>
    <p:extLst>
      <p:ext uri="{BB962C8B-B14F-4D97-AF65-F5344CB8AC3E}">
        <p14:creationId xmlns:p14="http://schemas.microsoft.com/office/powerpoint/2010/main" val="33536865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Use Cases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9" y="1391478"/>
            <a:ext cx="5730552" cy="5227035"/>
          </a:xfrm>
        </p:spPr>
        <p:txBody>
          <a:bodyPr>
            <a:normAutofit/>
          </a:bodyPr>
          <a:lstStyle/>
          <a:p>
            <a:pPr marL="0" indent="0">
              <a:lnSpc>
                <a:spcPct val="150000"/>
              </a:lnSpc>
              <a:buNone/>
            </a:pPr>
            <a:r>
              <a:rPr lang="en-CA" sz="2000" dirty="0">
                <a:latin typeface="Times New Roman" panose="02020603050405020304" pitchFamily="18" charset="0"/>
                <a:cs typeface="Times New Roman" panose="02020603050405020304" pitchFamily="18" charset="0"/>
              </a:rPr>
              <a:t>5</a:t>
            </a:r>
            <a:r>
              <a:rPr lang="en-CA" sz="2400" b="1" dirty="0">
                <a:latin typeface="Times New Roman" panose="02020603050405020304" pitchFamily="18" charset="0"/>
                <a:cs typeface="Times New Roman" panose="02020603050405020304" pitchFamily="18" charset="0"/>
              </a:rPr>
              <a:t>) Incident Investigation</a:t>
            </a:r>
          </a:p>
          <a:p>
            <a:pPr>
              <a:lnSpc>
                <a:spcPct val="150000"/>
              </a:lnSpc>
            </a:pPr>
            <a:r>
              <a:rPr lang="en-CA" sz="2400" dirty="0">
                <a:latin typeface="Times New Roman" panose="02020603050405020304" pitchFamily="18" charset="0"/>
                <a:cs typeface="Times New Roman" panose="02020603050405020304" pitchFamily="18" charset="0"/>
              </a:rPr>
              <a:t>Assemble security investigation team.</a:t>
            </a:r>
          </a:p>
          <a:p>
            <a:pPr>
              <a:lnSpc>
                <a:spcPct val="150000"/>
              </a:lnSpc>
            </a:pPr>
            <a:r>
              <a:rPr lang="en-CA" sz="2400" dirty="0">
                <a:latin typeface="Times New Roman" panose="02020603050405020304" pitchFamily="18" charset="0"/>
                <a:cs typeface="Times New Roman" panose="02020603050405020304" pitchFamily="18" charset="0"/>
              </a:rPr>
              <a:t>Automate the incident investigation.</a:t>
            </a:r>
          </a:p>
          <a:p>
            <a:pPr>
              <a:lnSpc>
                <a:spcPct val="150000"/>
              </a:lnSpc>
            </a:pPr>
            <a:r>
              <a:rPr lang="en-CA" sz="2400" dirty="0">
                <a:latin typeface="Times New Roman" panose="02020603050405020304" pitchFamily="18" charset="0"/>
                <a:cs typeface="Times New Roman" panose="02020603050405020304" pitchFamily="18" charset="0"/>
              </a:rPr>
              <a:t>Analyze and use collected data to prevent future issues</a:t>
            </a:r>
          </a:p>
          <a:p>
            <a:endParaRPr lang="en-CA" sz="2400" dirty="0">
              <a:latin typeface="Times New Roman" panose="02020603050405020304" pitchFamily="18" charset="0"/>
              <a:cs typeface="Times New Roman" panose="02020603050405020304" pitchFamily="18" charset="0"/>
            </a:endParaRPr>
          </a:p>
          <a:p>
            <a:pPr marL="0" indent="0">
              <a:buNone/>
            </a:pPr>
            <a:endParaRPr lang="en-CA" sz="2400"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A2B48572-29F7-475D-BD5F-BAEF26451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656113"/>
            <a:ext cx="5443927" cy="3065790"/>
          </a:xfrm>
          <a:prstGeom prst="rect">
            <a:avLst/>
          </a:prstGeom>
        </p:spPr>
      </p:pic>
      <p:sp>
        <p:nvSpPr>
          <p:cNvPr id="6" name="TextBox 5">
            <a:extLst>
              <a:ext uri="{FF2B5EF4-FFF2-40B4-BE49-F238E27FC236}">
                <a16:creationId xmlns:a16="http://schemas.microsoft.com/office/drawing/2014/main" id="{5A686AC5-5E42-40D6-92EA-F35AF8C389D8}"/>
              </a:ext>
            </a:extLst>
          </p:cNvPr>
          <p:cNvSpPr txBox="1"/>
          <p:nvPr/>
        </p:nvSpPr>
        <p:spPr>
          <a:xfrm>
            <a:off x="6341165" y="4959626"/>
            <a:ext cx="5637786" cy="523220"/>
          </a:xfrm>
          <a:prstGeom prst="rect">
            <a:avLst/>
          </a:prstGeom>
          <a:noFill/>
        </p:spPr>
        <p:txBody>
          <a:bodyPr wrap="square" rtlCol="0">
            <a:spAutoFit/>
          </a:bodyPr>
          <a:lstStyle/>
          <a:p>
            <a:r>
              <a:rPr lang="en-CA" sz="1400" dirty="0">
                <a:latin typeface="Times New Roman" panose="02020603050405020304" pitchFamily="18" charset="0"/>
                <a:cs typeface="Times New Roman" panose="02020603050405020304" pitchFamily="18" charset="0"/>
              </a:rPr>
              <a:t>https://www.makrosafe.co.za/blog/Accident-and-Incident-Investigation-and-Report-Writing?cat=Injuries%20on%20Duty%20(IODs)</a:t>
            </a:r>
          </a:p>
        </p:txBody>
      </p:sp>
    </p:spTree>
    <p:extLst>
      <p:ext uri="{BB962C8B-B14F-4D97-AF65-F5344CB8AC3E}">
        <p14:creationId xmlns:p14="http://schemas.microsoft.com/office/powerpoint/2010/main" val="4052364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2229</Words>
  <Application>Microsoft Office PowerPoint</Application>
  <PresentationFormat>Widescreen</PresentationFormat>
  <Paragraphs>183</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Georgia</vt:lpstr>
      <vt:lpstr>Times New Roman</vt:lpstr>
      <vt:lpstr>Office Theme</vt:lpstr>
      <vt:lpstr>Group #2 Milestone #3</vt:lpstr>
      <vt:lpstr>Scope</vt:lpstr>
      <vt:lpstr>Agenda</vt:lpstr>
      <vt:lpstr>Big Data Security Use Cases</vt:lpstr>
      <vt:lpstr>Big Data Security Use Cases</vt:lpstr>
      <vt:lpstr>Big Data Security Use Cases</vt:lpstr>
      <vt:lpstr>Big Data Security Use Cases</vt:lpstr>
      <vt:lpstr>Big Data Security Use Cases</vt:lpstr>
      <vt:lpstr>Big Data Security Use Cases</vt:lpstr>
      <vt:lpstr>Big Data Security Use Cases</vt:lpstr>
      <vt:lpstr>Big Data Security Use Cases</vt:lpstr>
      <vt:lpstr>Big Data Security Use Cases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 Group#</dc:title>
  <dc:creator>pedram h</dc:creator>
  <cp:lastModifiedBy>7440</cp:lastModifiedBy>
  <cp:revision>64</cp:revision>
  <dcterms:created xsi:type="dcterms:W3CDTF">2021-05-29T11:38:23Z</dcterms:created>
  <dcterms:modified xsi:type="dcterms:W3CDTF">2021-06-18T18:48:54Z</dcterms:modified>
</cp:coreProperties>
</file>