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2" r:id="rId2"/>
    <p:sldId id="280" r:id="rId3"/>
    <p:sldId id="279" r:id="rId4"/>
    <p:sldId id="257" r:id="rId5"/>
    <p:sldId id="296" r:id="rId6"/>
    <p:sldId id="297" r:id="rId7"/>
    <p:sldId id="298" r:id="rId8"/>
    <p:sldId id="299" r:id="rId9"/>
    <p:sldId id="300" r:id="rId10"/>
    <p:sldId id="302" r:id="rId11"/>
    <p:sldId id="303" r:id="rId12"/>
    <p:sldId id="304"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brahim Rahnama-Falavarjani" initials="ERF" lastIdx="3" clrIdx="0">
    <p:extLst>
      <p:ext uri="{19B8F6BF-5375-455C-9EA6-DF929625EA0E}">
        <p15:presenceInfo xmlns:p15="http://schemas.microsoft.com/office/powerpoint/2012/main" userId="S::errahnama-falavarjan@myseneca.ca::5090d3d5-cda3-4e60-b594-13010625f6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79" autoAdjust="0"/>
    <p:restoredTop sz="83371" autoAdjust="0"/>
  </p:normalViewPr>
  <p:slideViewPr>
    <p:cSldViewPr snapToGrid="0">
      <p:cViewPr varScale="1">
        <p:scale>
          <a:sx n="95" d="100"/>
          <a:sy n="95" d="100"/>
        </p:scale>
        <p:origin x="39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71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9EB6A8-7D3C-4B90-A138-7A347B679E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0F1233C-89F4-4090-8AB3-66CF88E521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297407-DC4D-4606-B19B-6ACDB65ACBEE}" type="datetimeFigureOut">
              <a:rPr lang="en-US" smtClean="0"/>
              <a:t>7/10/2021</a:t>
            </a:fld>
            <a:endParaRPr lang="en-US"/>
          </a:p>
        </p:txBody>
      </p:sp>
      <p:sp>
        <p:nvSpPr>
          <p:cNvPr id="4" name="Footer Placeholder 3">
            <a:extLst>
              <a:ext uri="{FF2B5EF4-FFF2-40B4-BE49-F238E27FC236}">
                <a16:creationId xmlns:a16="http://schemas.microsoft.com/office/drawing/2014/main" id="{3A2ABFEA-4D5B-426E-8602-324F3C1364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ED6915-D428-4E03-8CC8-A4880D381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2BB8F4-378E-4C8C-9F29-A6519590787F}" type="slidenum">
              <a:rPr lang="en-US" smtClean="0"/>
              <a:t>‹#›</a:t>
            </a:fld>
            <a:endParaRPr lang="en-US"/>
          </a:p>
        </p:txBody>
      </p:sp>
    </p:spTree>
    <p:extLst>
      <p:ext uri="{BB962C8B-B14F-4D97-AF65-F5344CB8AC3E}">
        <p14:creationId xmlns:p14="http://schemas.microsoft.com/office/powerpoint/2010/main" val="1477110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3FC00-83D8-4DA2-A291-617C9DDA418D}" type="datetimeFigureOut">
              <a:rPr lang="en-CA" smtClean="0"/>
              <a:t>10-Jul-2021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121DB-6D46-4164-B227-EC7786476123}" type="slidenum">
              <a:rPr lang="en-CA" smtClean="0"/>
              <a:t>‹#›</a:t>
            </a:fld>
            <a:endParaRPr lang="en-CA"/>
          </a:p>
        </p:txBody>
      </p:sp>
    </p:spTree>
    <p:extLst>
      <p:ext uri="{BB962C8B-B14F-4D97-AF65-F5344CB8AC3E}">
        <p14:creationId xmlns:p14="http://schemas.microsoft.com/office/powerpoint/2010/main" val="77316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E121DB-6D46-4164-B227-EC7786476123}" type="slidenum">
              <a:rPr lang="en-CA" smtClean="0"/>
              <a:t>1</a:t>
            </a:fld>
            <a:endParaRPr lang="en-CA"/>
          </a:p>
        </p:txBody>
      </p:sp>
    </p:spTree>
    <p:extLst>
      <p:ext uri="{BB962C8B-B14F-4D97-AF65-F5344CB8AC3E}">
        <p14:creationId xmlns:p14="http://schemas.microsoft.com/office/powerpoint/2010/main" val="2295767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Notes: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Environment variables are imperative because of the way it reduces the repetition on our source code and avoid hard coding, this enables for faster deployments in different stages of the lifecycle of an application, in this case Hadoop.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follows the don’t repeat yourself principle in software development, wherein it aims to reduce the repetition of software patterns, in this case configuration files.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References:</a:t>
            </a:r>
          </a:p>
          <a:p>
            <a:endParaRPr lang="en-CA" sz="1200" b="0" i="0" kern="1200" dirty="0">
              <a:solidFill>
                <a:schemeClr val="tx1"/>
              </a:solidFill>
              <a:effectLst/>
              <a:latin typeface="+mn-lt"/>
              <a:ea typeface="+mn-ea"/>
              <a:cs typeface="+mn-cs"/>
            </a:endParaRPr>
          </a:p>
          <a:p>
            <a:r>
              <a:rPr lang="en-CA" sz="1200" b="0" i="0" kern="1200" dirty="0" err="1">
                <a:solidFill>
                  <a:schemeClr val="tx1"/>
                </a:solidFill>
                <a:effectLst/>
                <a:latin typeface="+mn-lt"/>
                <a:ea typeface="+mn-ea"/>
                <a:cs typeface="+mn-cs"/>
              </a:rPr>
              <a:t>CodeBurst</a:t>
            </a:r>
            <a:r>
              <a:rPr lang="en-CA" sz="1200" b="0" i="0" kern="1200" dirty="0">
                <a:solidFill>
                  <a:schemeClr val="tx1"/>
                </a:solidFill>
                <a:effectLst/>
                <a:latin typeface="+mn-lt"/>
                <a:ea typeface="+mn-ea"/>
                <a:cs typeface="+mn-cs"/>
              </a:rPr>
              <a:t> (2018), What are Environment Variables?</a:t>
            </a:r>
            <a:r>
              <a:rPr lang="en-US" dirty="0"/>
              <a:t> </a:t>
            </a:r>
            <a:r>
              <a:rPr lang="en-CA" sz="1200" b="0" i="0" kern="1200" dirty="0">
                <a:solidFill>
                  <a:schemeClr val="tx1"/>
                </a:solidFill>
                <a:effectLst/>
                <a:latin typeface="+mn-lt"/>
                <a:ea typeface="+mn-ea"/>
                <a:cs typeface="+mn-cs"/>
              </a:rPr>
              <a:t>Retrieved July 09, 2021, from https://</a:t>
            </a:r>
            <a:r>
              <a:rPr lang="en-CA" sz="1200" b="0" i="0" kern="1200" dirty="0" err="1">
                <a:solidFill>
                  <a:schemeClr val="tx1"/>
                </a:solidFill>
                <a:effectLst/>
                <a:latin typeface="+mn-lt"/>
                <a:ea typeface="+mn-ea"/>
                <a:cs typeface="+mn-cs"/>
              </a:rPr>
              <a:t>codeburst.io</a:t>
            </a:r>
            <a:r>
              <a:rPr lang="en-CA" sz="1200" b="0" i="0" kern="1200" dirty="0">
                <a:solidFill>
                  <a:schemeClr val="tx1"/>
                </a:solidFill>
                <a:effectLst/>
                <a:latin typeface="+mn-lt"/>
                <a:ea typeface="+mn-ea"/>
                <a:cs typeface="+mn-cs"/>
              </a:rPr>
              <a:t>/what-are-environment-variables-the-use-case-43fdb2c7860</a:t>
            </a:r>
          </a:p>
          <a:p>
            <a:endParaRPr lang="en-CA" sz="1200" b="0" i="0" kern="1200" dirty="0">
              <a:solidFill>
                <a:schemeClr val="tx1"/>
              </a:solidFill>
              <a:effectLst/>
              <a:latin typeface="+mn-lt"/>
              <a:ea typeface="+mn-ea"/>
              <a:cs typeface="+mn-cs"/>
            </a:endParaRPr>
          </a:p>
          <a:p>
            <a:r>
              <a:rPr lang="en-US" dirty="0"/>
              <a:t>Hunt, Andrew; Thomas, David (1999). Retrieved July 09, 2021, From https://</a:t>
            </a:r>
            <a:r>
              <a:rPr lang="en-US" dirty="0" err="1"/>
              <a:t>archive.org</a:t>
            </a:r>
            <a:r>
              <a:rPr lang="en-US" dirty="0"/>
              <a:t>/details/isbn_9780201616224/page/320</a:t>
            </a:r>
          </a:p>
        </p:txBody>
      </p:sp>
      <p:sp>
        <p:nvSpPr>
          <p:cNvPr id="4" name="Slide Number Placeholder 3"/>
          <p:cNvSpPr>
            <a:spLocks noGrp="1"/>
          </p:cNvSpPr>
          <p:nvPr>
            <p:ph type="sldNum" sz="quarter" idx="5"/>
          </p:nvPr>
        </p:nvSpPr>
        <p:spPr/>
        <p:txBody>
          <a:bodyPr/>
          <a:lstStyle/>
          <a:p>
            <a:fld id="{E5E121DB-6D46-4164-B227-EC7786476123}" type="slidenum">
              <a:rPr lang="en-CA" smtClean="0"/>
              <a:t>11</a:t>
            </a:fld>
            <a:endParaRPr lang="en-CA"/>
          </a:p>
        </p:txBody>
      </p:sp>
    </p:spTree>
    <p:extLst>
      <p:ext uri="{BB962C8B-B14F-4D97-AF65-F5344CB8AC3E}">
        <p14:creationId xmlns:p14="http://schemas.microsoft.com/office/powerpoint/2010/main" val="3123887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Notes: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have the Hadoop running, at a minimum we need to see the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DataNode</a:t>
            </a:r>
            <a:r>
              <a:rPr lang="en-US" dirty="0">
                <a:latin typeface="Times New Roman" panose="02020603050405020304" pitchFamily="18" charset="0"/>
                <a:cs typeface="Times New Roman" panose="02020603050405020304" pitchFamily="18" charset="0"/>
              </a:rPr>
              <a:t> when we run the </a:t>
            </a:r>
            <a:r>
              <a:rPr lang="en-US" dirty="0" err="1">
                <a:latin typeface="Times New Roman" panose="02020603050405020304" pitchFamily="18" charset="0"/>
                <a:cs typeface="Times New Roman" panose="02020603050405020304" pitchFamily="18" charset="0"/>
              </a:rPr>
              <a:t>jps</a:t>
            </a:r>
            <a:r>
              <a:rPr lang="en-US" dirty="0">
                <a:latin typeface="Times New Roman" panose="02020603050405020304" pitchFamily="18" charset="0"/>
                <a:cs typeface="Times New Roman" panose="02020603050405020304" pitchFamily="18" charset="0"/>
              </a:rPr>
              <a:t> command.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Once this node is running, we will be able to check the cluster metrics and the cluster overview on the browser, on ports 8088 and port 9870 respectively.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Hadoop cluster metrics reveals the status of its internal components, and it is used for monitoring, performance tuning and debugging. Additionally, this also shows us to number of live nodes that are currently running along with other useful metrics.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 the other hand, the overview is the is the master node and it is responsible of controlling and live nodes or slave nodes.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References:</a:t>
            </a:r>
          </a:p>
          <a:p>
            <a:endParaRPr lang="en-CA" sz="1200" b="0" i="0" kern="1200" dirty="0">
              <a:solidFill>
                <a:schemeClr val="tx1"/>
              </a:solidFill>
              <a:effectLst/>
              <a:latin typeface="+mn-lt"/>
              <a:ea typeface="+mn-ea"/>
              <a:cs typeface="+mn-cs"/>
            </a:endParaRPr>
          </a:p>
          <a:p>
            <a:r>
              <a:rPr lang="en-CA" sz="1200" b="0" i="0" kern="1200" dirty="0" err="1">
                <a:solidFill>
                  <a:schemeClr val="tx1"/>
                </a:solidFill>
                <a:effectLst/>
                <a:latin typeface="+mn-lt"/>
                <a:ea typeface="+mn-ea"/>
                <a:cs typeface="+mn-cs"/>
              </a:rPr>
              <a:t>CodeBurst</a:t>
            </a:r>
            <a:r>
              <a:rPr lang="en-CA" sz="1200" b="0" i="0" kern="1200" dirty="0">
                <a:solidFill>
                  <a:schemeClr val="tx1"/>
                </a:solidFill>
                <a:effectLst/>
                <a:latin typeface="+mn-lt"/>
                <a:ea typeface="+mn-ea"/>
                <a:cs typeface="+mn-cs"/>
              </a:rPr>
              <a:t> (2018), What are Environment Variables?</a:t>
            </a:r>
            <a:r>
              <a:rPr lang="en-US" dirty="0"/>
              <a:t> </a:t>
            </a:r>
            <a:r>
              <a:rPr lang="en-CA" sz="1200" b="0" i="0" kern="1200" dirty="0">
                <a:solidFill>
                  <a:schemeClr val="tx1"/>
                </a:solidFill>
                <a:effectLst/>
                <a:latin typeface="+mn-lt"/>
                <a:ea typeface="+mn-ea"/>
                <a:cs typeface="+mn-cs"/>
              </a:rPr>
              <a:t>Retrieved July 09, 2021, from https://</a:t>
            </a:r>
            <a:r>
              <a:rPr lang="en-CA" sz="1200" b="0" i="0" kern="1200" dirty="0" err="1">
                <a:solidFill>
                  <a:schemeClr val="tx1"/>
                </a:solidFill>
                <a:effectLst/>
                <a:latin typeface="+mn-lt"/>
                <a:ea typeface="+mn-ea"/>
                <a:cs typeface="+mn-cs"/>
              </a:rPr>
              <a:t>codeburst.io</a:t>
            </a:r>
            <a:r>
              <a:rPr lang="en-CA" sz="1200" b="0" i="0" kern="1200" dirty="0">
                <a:solidFill>
                  <a:schemeClr val="tx1"/>
                </a:solidFill>
                <a:effectLst/>
                <a:latin typeface="+mn-lt"/>
                <a:ea typeface="+mn-ea"/>
                <a:cs typeface="+mn-cs"/>
              </a:rPr>
              <a:t>/what-are-environment-variables-the-use-case-43fdb2c7860</a:t>
            </a:r>
            <a:endParaRPr lang="en-US" dirty="0"/>
          </a:p>
        </p:txBody>
      </p:sp>
      <p:sp>
        <p:nvSpPr>
          <p:cNvPr id="4" name="Slide Number Placeholder 3"/>
          <p:cNvSpPr>
            <a:spLocks noGrp="1"/>
          </p:cNvSpPr>
          <p:nvPr>
            <p:ph type="sldNum" sz="quarter" idx="5"/>
          </p:nvPr>
        </p:nvSpPr>
        <p:spPr/>
        <p:txBody>
          <a:bodyPr/>
          <a:lstStyle/>
          <a:p>
            <a:fld id="{E5E121DB-6D46-4164-B227-EC7786476123}" type="slidenum">
              <a:rPr lang="en-CA" smtClean="0"/>
              <a:t>12</a:t>
            </a:fld>
            <a:endParaRPr lang="en-CA"/>
          </a:p>
        </p:txBody>
      </p:sp>
    </p:spTree>
    <p:extLst>
      <p:ext uri="{BB962C8B-B14F-4D97-AF65-F5344CB8AC3E}">
        <p14:creationId xmlns:p14="http://schemas.microsoft.com/office/powerpoint/2010/main" val="855124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13</a:t>
            </a:fld>
            <a:endParaRPr lang="en-CA"/>
          </a:p>
        </p:txBody>
      </p:sp>
    </p:spTree>
    <p:extLst>
      <p:ext uri="{BB962C8B-B14F-4D97-AF65-F5344CB8AC3E}">
        <p14:creationId xmlns:p14="http://schemas.microsoft.com/office/powerpoint/2010/main" val="218262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E121DB-6D46-4164-B227-EC7786476123}" type="slidenum">
              <a:rPr lang="en-CA" smtClean="0"/>
              <a:t>2</a:t>
            </a:fld>
            <a:endParaRPr lang="en-CA"/>
          </a:p>
        </p:txBody>
      </p:sp>
    </p:spTree>
    <p:extLst>
      <p:ext uri="{BB962C8B-B14F-4D97-AF65-F5344CB8AC3E}">
        <p14:creationId xmlns:p14="http://schemas.microsoft.com/office/powerpoint/2010/main" val="2392646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Notes: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Ensure that the machine specification can run the applications required unhindered and running smoothly throughout.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Encrypting the storage for additional security measures in case of a compromise in the system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Disabling unused peripherals as a good practice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VirtualBox End-user documentation </a:t>
            </a:r>
            <a:r>
              <a:rPr lang="en-US" dirty="0"/>
              <a:t>Retrieved July 09, 2021, from </a:t>
            </a:r>
            <a:r>
              <a:rPr lang="en-US" sz="1200" dirty="0"/>
              <a:t>https://</a:t>
            </a:r>
            <a:r>
              <a:rPr lang="en-US" sz="1200" dirty="0" err="1"/>
              <a:t>www.virtualbox.org</a:t>
            </a:r>
            <a:r>
              <a:rPr lang="en-US" sz="1200" dirty="0"/>
              <a:t>/wiki/End-</a:t>
            </a:r>
            <a:r>
              <a:rPr lang="en-US" sz="1200" dirty="0" err="1"/>
              <a:t>user_documentation</a:t>
            </a:r>
            <a:endParaRPr lang="en-US" sz="1200" dirty="0"/>
          </a:p>
        </p:txBody>
      </p:sp>
      <p:sp>
        <p:nvSpPr>
          <p:cNvPr id="4" name="Slide Number Placeholder 3"/>
          <p:cNvSpPr>
            <a:spLocks noGrp="1"/>
          </p:cNvSpPr>
          <p:nvPr>
            <p:ph type="sldNum" sz="quarter" idx="5"/>
          </p:nvPr>
        </p:nvSpPr>
        <p:spPr/>
        <p:txBody>
          <a:bodyPr/>
          <a:lstStyle/>
          <a:p>
            <a:fld id="{E5E121DB-6D46-4164-B227-EC7786476123}" type="slidenum">
              <a:rPr lang="en-CA" smtClean="0"/>
              <a:t>4</a:t>
            </a:fld>
            <a:endParaRPr lang="en-CA"/>
          </a:p>
        </p:txBody>
      </p:sp>
    </p:spTree>
    <p:extLst>
      <p:ext uri="{BB962C8B-B14F-4D97-AF65-F5344CB8AC3E}">
        <p14:creationId xmlns:p14="http://schemas.microsoft.com/office/powerpoint/2010/main" val="147760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Notes:</a:t>
            </a:r>
            <a:r>
              <a:rPr lang="en-US" dirty="0">
                <a:latin typeface="Times New Roman" panose="02020603050405020304" pitchFamily="18" charset="0"/>
                <a:cs typeface="Times New Roman" panose="02020603050405020304" pitchFamily="18" charset="0"/>
              </a:rPr>
              <a:t> </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With encryption, the users have another layer of protection that increases the security and privacy of their operating system.</a:t>
            </a:r>
          </a:p>
          <a:p>
            <a:endParaRPr lang="en-CA" sz="1200" b="0" i="0" kern="1200" dirty="0">
              <a:solidFill>
                <a:schemeClr val="tx1"/>
              </a:solidFill>
              <a:effectLst/>
              <a:latin typeface="+mn-lt"/>
              <a:ea typeface="+mn-ea"/>
              <a:cs typeface="+mn-cs"/>
            </a:endParaRPr>
          </a:p>
          <a:p>
            <a:r>
              <a:rPr lang="en-US" dirty="0">
                <a:latin typeface="Times New Roman" panose="02020603050405020304" pitchFamily="18" charset="0"/>
                <a:cs typeface="Times New Roman" panose="02020603050405020304" pitchFamily="18" charset="0"/>
              </a:rPr>
              <a:t>Data protection in transit is observed by using HTTPS/SSL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recovery is imperative so that means a company must ensure that the keys are stored in a safe place and is secured but at the same time can be retrieved easily.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a:p>
            <a:r>
              <a:rPr lang="en-US" dirty="0"/>
              <a:t>6 Advantages &amp; Disadvantages of Full Disk Encryption (FDE). Data Numen. Retrieved July 09, 2021, from https://</a:t>
            </a:r>
            <a:r>
              <a:rPr lang="en-US" dirty="0" err="1"/>
              <a:t>www.datanumen.com</a:t>
            </a:r>
            <a:r>
              <a:rPr lang="en-US" dirty="0"/>
              <a:t>/blogs/6-advantages-disadvantages-full-disk-encryption-fde/</a:t>
            </a:r>
          </a:p>
          <a:p>
            <a:endParaRPr lang="en-US" dirty="0"/>
          </a:p>
          <a:p>
            <a:r>
              <a:rPr lang="en-US" dirty="0"/>
              <a:t>How to Encrypt Your Hard Disk in Ubuntu. . Retrieved July 09, 2021, from https://</a:t>
            </a:r>
            <a:r>
              <a:rPr lang="en-US" dirty="0" err="1"/>
              <a:t>www.maketecheasier.com</a:t>
            </a:r>
            <a:r>
              <a:rPr lang="en-US" dirty="0"/>
              <a:t>/encrypt-hard-disk-in-ubuntu/</a:t>
            </a:r>
          </a:p>
        </p:txBody>
      </p:sp>
      <p:sp>
        <p:nvSpPr>
          <p:cNvPr id="4" name="Slide Number Placeholder 3"/>
          <p:cNvSpPr>
            <a:spLocks noGrp="1"/>
          </p:cNvSpPr>
          <p:nvPr>
            <p:ph type="sldNum" sz="quarter" idx="5"/>
          </p:nvPr>
        </p:nvSpPr>
        <p:spPr/>
        <p:txBody>
          <a:bodyPr/>
          <a:lstStyle/>
          <a:p>
            <a:fld id="{E5E121DB-6D46-4164-B227-EC7786476123}" type="slidenum">
              <a:rPr lang="en-CA" smtClean="0"/>
              <a:t>5</a:t>
            </a:fld>
            <a:endParaRPr lang="en-CA"/>
          </a:p>
        </p:txBody>
      </p:sp>
    </p:spTree>
    <p:extLst>
      <p:ext uri="{BB962C8B-B14F-4D97-AF65-F5344CB8AC3E}">
        <p14:creationId xmlns:p14="http://schemas.microsoft.com/office/powerpoint/2010/main" val="2941517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Notes: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User management is a critical component to maintain system security.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misconfiguration of user and privilege management frequently leads to dire situations such as the system  being compromised. As a result, it is important that one knows and understand how to protect the system through this simple and effective account management.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References:</a:t>
            </a:r>
          </a:p>
          <a:p>
            <a:r>
              <a:rPr lang="en-CA" sz="1200" b="0" i="0" kern="1200" dirty="0">
                <a:solidFill>
                  <a:schemeClr val="tx1"/>
                </a:solidFill>
                <a:effectLst/>
                <a:latin typeface="+mn-lt"/>
                <a:ea typeface="+mn-ea"/>
                <a:cs typeface="+mn-cs"/>
              </a:rPr>
              <a:t>User Management. Retrieved July 09, 2021, from https://</a:t>
            </a:r>
            <a:r>
              <a:rPr lang="en-CA" sz="1200" b="0" i="0" kern="1200" dirty="0" err="1">
                <a:solidFill>
                  <a:schemeClr val="tx1"/>
                </a:solidFill>
                <a:effectLst/>
                <a:latin typeface="+mn-lt"/>
                <a:ea typeface="+mn-ea"/>
                <a:cs typeface="+mn-cs"/>
              </a:rPr>
              <a:t>ubuntu.com</a:t>
            </a:r>
            <a:r>
              <a:rPr lang="en-CA" sz="1200" b="0" i="0" kern="1200" dirty="0">
                <a:solidFill>
                  <a:schemeClr val="tx1"/>
                </a:solidFill>
                <a:effectLst/>
                <a:latin typeface="+mn-lt"/>
                <a:ea typeface="+mn-ea"/>
                <a:cs typeface="+mn-cs"/>
              </a:rPr>
              <a:t>/server/docs/security-users</a:t>
            </a:r>
            <a:r>
              <a:rPr lang="en-US" dirty="0"/>
              <a:t>/</a:t>
            </a:r>
          </a:p>
        </p:txBody>
      </p:sp>
      <p:sp>
        <p:nvSpPr>
          <p:cNvPr id="4" name="Slide Number Placeholder 3"/>
          <p:cNvSpPr>
            <a:spLocks noGrp="1"/>
          </p:cNvSpPr>
          <p:nvPr>
            <p:ph type="sldNum" sz="quarter" idx="5"/>
          </p:nvPr>
        </p:nvSpPr>
        <p:spPr/>
        <p:txBody>
          <a:bodyPr/>
          <a:lstStyle/>
          <a:p>
            <a:fld id="{E5E121DB-6D46-4164-B227-EC7786476123}" type="slidenum">
              <a:rPr lang="en-CA" smtClean="0"/>
              <a:t>6</a:t>
            </a:fld>
            <a:endParaRPr lang="en-CA"/>
          </a:p>
        </p:txBody>
      </p:sp>
    </p:spTree>
    <p:extLst>
      <p:ext uri="{BB962C8B-B14F-4D97-AF65-F5344CB8AC3E}">
        <p14:creationId xmlns:p14="http://schemas.microsoft.com/office/powerpoint/2010/main" val="435711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Notes: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Reduce the surface attack by identifying and mitigating some concerns such as: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171450" indent="-171450">
              <a:buFontTx/>
              <a:buChar char="-"/>
            </a:pPr>
            <a:r>
              <a:rPr lang="en-US" dirty="0">
                <a:latin typeface="Times New Roman" panose="02020603050405020304" pitchFamily="18" charset="0"/>
                <a:cs typeface="Times New Roman" panose="02020603050405020304" pitchFamily="18" charset="0"/>
              </a:rPr>
              <a:t>OS Default passwords</a:t>
            </a:r>
          </a:p>
          <a:p>
            <a:pPr marL="171450" indent="-171450">
              <a:buFontTx/>
              <a:buChar char="-"/>
            </a:pPr>
            <a:r>
              <a:rPr lang="en-US" dirty="0">
                <a:latin typeface="Times New Roman" panose="02020603050405020304" pitchFamily="18" charset="0"/>
                <a:cs typeface="Times New Roman" panose="02020603050405020304" pitchFamily="18" charset="0"/>
              </a:rPr>
              <a:t>Passwords and credentials that may have been stored in plain text</a:t>
            </a:r>
          </a:p>
          <a:p>
            <a:pPr marL="171450" indent="-171450">
              <a:buFontTx/>
              <a:buChar char="-"/>
            </a:pPr>
            <a:r>
              <a:rPr lang="en-US" dirty="0">
                <a:latin typeface="Times New Roman" panose="02020603050405020304" pitchFamily="18" charset="0"/>
                <a:cs typeface="Times New Roman" panose="02020603050405020304" pitchFamily="18" charset="0"/>
              </a:rPr>
              <a:t>Unpatched software and other vulnerabilities</a:t>
            </a:r>
          </a:p>
          <a:p>
            <a:pPr marL="171450" indent="-171450">
              <a:buFontTx/>
              <a:buChar char="-"/>
            </a:pPr>
            <a:r>
              <a:rPr lang="en-US" dirty="0">
                <a:latin typeface="Times New Roman" panose="02020603050405020304" pitchFamily="18" charset="0"/>
                <a:cs typeface="Times New Roman" panose="02020603050405020304" pitchFamily="18" charset="0"/>
              </a:rPr>
              <a:t>Unencrypted network traffic, unencrypted disks</a:t>
            </a:r>
          </a:p>
          <a:p>
            <a:pPr marL="171450" indent="-171450">
              <a:buFontTx/>
              <a:buChar char="-"/>
            </a:pPr>
            <a:endParaRPr lang="en-US" dirty="0">
              <a:latin typeface="Times New Roman" panose="02020603050405020304" pitchFamily="18" charset="0"/>
              <a:cs typeface="Times New Roman" panose="02020603050405020304" pitchFamily="18" charset="0"/>
            </a:endParaRPr>
          </a:p>
          <a:p>
            <a:pPr marL="0" indent="0">
              <a:buFontTx/>
              <a:buNone/>
            </a:pPr>
            <a:r>
              <a:rPr lang="en-US" dirty="0">
                <a:latin typeface="Times New Roman" panose="02020603050405020304" pitchFamily="18" charset="0"/>
                <a:cs typeface="Times New Roman" panose="02020603050405020304" pitchFamily="18" charset="0"/>
              </a:rPr>
              <a:t>Operating system hardening: Ensure that the OS is up to date, patches are automatically updated, no unnecessary drives installed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References:</a:t>
            </a:r>
          </a:p>
          <a:p>
            <a:endParaRPr lang="en-CA" sz="1200" b="0" i="0" kern="1200" dirty="0">
              <a:solidFill>
                <a:schemeClr val="tx1"/>
              </a:solidFill>
              <a:effectLst/>
              <a:latin typeface="+mn-lt"/>
              <a:ea typeface="+mn-ea"/>
              <a:cs typeface="+mn-cs"/>
            </a:endParaRPr>
          </a:p>
          <a:p>
            <a:r>
              <a:rPr lang="en-US" dirty="0"/>
              <a:t>Beyond Trust, Systems Hardening. </a:t>
            </a:r>
            <a:r>
              <a:rPr lang="en-CA" sz="1200" b="0" i="0" kern="1200" dirty="0">
                <a:solidFill>
                  <a:schemeClr val="tx1"/>
                </a:solidFill>
                <a:effectLst/>
                <a:latin typeface="+mn-lt"/>
                <a:ea typeface="+mn-ea"/>
                <a:cs typeface="+mn-cs"/>
              </a:rPr>
              <a:t>Retrieved July 09, 2021, from https://</a:t>
            </a:r>
            <a:r>
              <a:rPr lang="en-CA" sz="1200" b="0" i="0" kern="1200" dirty="0" err="1">
                <a:solidFill>
                  <a:schemeClr val="tx1"/>
                </a:solidFill>
                <a:effectLst/>
                <a:latin typeface="+mn-lt"/>
                <a:ea typeface="+mn-ea"/>
                <a:cs typeface="+mn-cs"/>
              </a:rPr>
              <a:t>www.beyondtrust.com</a:t>
            </a:r>
            <a:r>
              <a:rPr lang="en-CA" sz="1200" b="0" i="0" kern="1200" dirty="0">
                <a:solidFill>
                  <a:schemeClr val="tx1"/>
                </a:solidFill>
                <a:effectLst/>
                <a:latin typeface="+mn-lt"/>
                <a:ea typeface="+mn-ea"/>
                <a:cs typeface="+mn-cs"/>
              </a:rPr>
              <a:t>/resources/glossary/systems-hardening</a:t>
            </a:r>
            <a:endParaRPr lang="en-US" dirty="0"/>
          </a:p>
        </p:txBody>
      </p:sp>
      <p:sp>
        <p:nvSpPr>
          <p:cNvPr id="4" name="Slide Number Placeholder 3"/>
          <p:cNvSpPr>
            <a:spLocks noGrp="1"/>
          </p:cNvSpPr>
          <p:nvPr>
            <p:ph type="sldNum" sz="quarter" idx="5"/>
          </p:nvPr>
        </p:nvSpPr>
        <p:spPr/>
        <p:txBody>
          <a:bodyPr/>
          <a:lstStyle/>
          <a:p>
            <a:fld id="{E5E121DB-6D46-4164-B227-EC7786476123}" type="slidenum">
              <a:rPr lang="en-CA" smtClean="0"/>
              <a:t>7</a:t>
            </a:fld>
            <a:endParaRPr lang="en-CA"/>
          </a:p>
        </p:txBody>
      </p:sp>
    </p:spTree>
    <p:extLst>
      <p:ext uri="{BB962C8B-B14F-4D97-AF65-F5344CB8AC3E}">
        <p14:creationId xmlns:p14="http://schemas.microsoft.com/office/powerpoint/2010/main" val="297702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Notes: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ensuring we use SSH key based authentication and removing password-based authentication, we harden the system and mitigate brute force attacks.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way SSH key based authentication works is with the Private and Public keys. The private keys are stored in the user’s system and the public is stored in the </a:t>
            </a:r>
            <a:r>
              <a:rPr lang="en-US" dirty="0" err="1">
                <a:latin typeface="Times New Roman" panose="02020603050405020304" pitchFamily="18" charset="0"/>
                <a:cs typeface="Times New Roman" panose="02020603050405020304" pitchFamily="18" charset="0"/>
              </a:rPr>
              <a:t>authorized_keys</a:t>
            </a:r>
            <a:r>
              <a:rPr lang="en-US" dirty="0">
                <a:latin typeface="Times New Roman" panose="02020603050405020304" pitchFamily="18" charset="0"/>
                <a:cs typeface="Times New Roman" panose="02020603050405020304" pitchFamily="18" charset="0"/>
              </a:rPr>
              <a:t> of the remote machine – and the authentication is done whenever the private and the public keys match up.</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References:</a:t>
            </a:r>
          </a:p>
          <a:p>
            <a:endParaRPr lang="en-CA" sz="1200" b="0" i="0" kern="1200" dirty="0">
              <a:solidFill>
                <a:schemeClr val="tx1"/>
              </a:solidFill>
              <a:effectLst/>
              <a:latin typeface="+mn-lt"/>
              <a:ea typeface="+mn-ea"/>
              <a:cs typeface="+mn-cs"/>
            </a:endParaRPr>
          </a:p>
          <a:p>
            <a:pPr fontAlgn="base"/>
            <a:r>
              <a:rPr lang="en-CA" sz="1200" b="0" i="0" kern="1200" dirty="0">
                <a:solidFill>
                  <a:schemeClr val="tx1"/>
                </a:solidFill>
                <a:effectLst/>
                <a:latin typeface="+mn-lt"/>
                <a:ea typeface="+mn-ea"/>
                <a:cs typeface="+mn-cs"/>
              </a:rPr>
              <a:t>Thorn Technologies (2017), Passwords vs. SSH keys – what’s better for authentication?</a:t>
            </a:r>
            <a:r>
              <a:rPr lang="en-US" dirty="0"/>
              <a:t>. </a:t>
            </a:r>
            <a:r>
              <a:rPr lang="en-CA" sz="1200" b="0" i="0" kern="1200" dirty="0">
                <a:solidFill>
                  <a:schemeClr val="tx1"/>
                </a:solidFill>
                <a:effectLst/>
                <a:latin typeface="+mn-lt"/>
                <a:ea typeface="+mn-ea"/>
                <a:cs typeface="+mn-cs"/>
              </a:rPr>
              <a:t>Retrieved July 09, 2021, from https://</a:t>
            </a:r>
            <a:r>
              <a:rPr lang="en-CA" sz="1200" b="0" i="0" kern="1200" dirty="0" err="1">
                <a:solidFill>
                  <a:schemeClr val="tx1"/>
                </a:solidFill>
                <a:effectLst/>
                <a:latin typeface="+mn-lt"/>
                <a:ea typeface="+mn-ea"/>
                <a:cs typeface="+mn-cs"/>
              </a:rPr>
              <a:t>www.thorntech.com</a:t>
            </a:r>
            <a:r>
              <a:rPr lang="en-CA" sz="1200" b="0" i="0" kern="1200" dirty="0">
                <a:solidFill>
                  <a:schemeClr val="tx1"/>
                </a:solidFill>
                <a:effectLst/>
                <a:latin typeface="+mn-lt"/>
                <a:ea typeface="+mn-ea"/>
                <a:cs typeface="+mn-cs"/>
              </a:rPr>
              <a:t>/passwords-vs-</a:t>
            </a:r>
            <a:r>
              <a:rPr lang="en-CA" sz="1200" b="0" i="0" kern="1200" dirty="0" err="1">
                <a:solidFill>
                  <a:schemeClr val="tx1"/>
                </a:solidFill>
                <a:effectLst/>
                <a:latin typeface="+mn-lt"/>
                <a:ea typeface="+mn-ea"/>
                <a:cs typeface="+mn-cs"/>
              </a:rPr>
              <a:t>ssh</a:t>
            </a:r>
            <a:r>
              <a:rPr lang="en-CA"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E5E121DB-6D46-4164-B227-EC7786476123}" type="slidenum">
              <a:rPr lang="en-CA" smtClean="0"/>
              <a:t>8</a:t>
            </a:fld>
            <a:endParaRPr lang="en-CA"/>
          </a:p>
        </p:txBody>
      </p:sp>
    </p:spTree>
    <p:extLst>
      <p:ext uri="{BB962C8B-B14F-4D97-AF65-F5344CB8AC3E}">
        <p14:creationId xmlns:p14="http://schemas.microsoft.com/office/powerpoint/2010/main" val="515546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Notes: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Hadoop requires Java as a prerequisite so, we install Java.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After that, Hadoop installation is trivial, the users would only need to download the binary files and install in the appropriate folder such as /opt/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Installation of the </a:t>
            </a:r>
            <a:r>
              <a:rPr lang="en-US" dirty="0" err="1">
                <a:latin typeface="Times New Roman" panose="02020603050405020304" pitchFamily="18" charset="0"/>
                <a:cs typeface="Times New Roman" panose="02020603050405020304" pitchFamily="18" charset="0"/>
              </a:rPr>
              <a:t>openssh</a:t>
            </a:r>
            <a:r>
              <a:rPr lang="en-US" dirty="0">
                <a:latin typeface="Times New Roman" panose="02020603050405020304" pitchFamily="18" charset="0"/>
                <a:cs typeface="Times New Roman" panose="02020603050405020304" pitchFamily="18" charset="0"/>
              </a:rPr>
              <a:t>-server is required if it hasn’t been installed yet- this is a prerequisite to enable HDFS to connect to the localhost:9000 in the context of this exercise.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References:</a:t>
            </a:r>
          </a:p>
          <a:p>
            <a:endParaRPr lang="en-CA" sz="1200" b="0" i="0" kern="1200" dirty="0">
              <a:solidFill>
                <a:schemeClr val="tx1"/>
              </a:solidFill>
              <a:effectLst/>
              <a:latin typeface="+mn-lt"/>
              <a:ea typeface="+mn-ea"/>
              <a:cs typeface="+mn-cs"/>
            </a:endParaRPr>
          </a:p>
          <a:p>
            <a:pPr fontAlgn="base"/>
            <a:r>
              <a:rPr lang="en-CA" sz="1200" b="0" i="0" kern="1200" dirty="0">
                <a:solidFill>
                  <a:schemeClr val="tx1"/>
                </a:solidFill>
                <a:effectLst/>
                <a:latin typeface="+mn-lt"/>
                <a:ea typeface="+mn-ea"/>
                <a:cs typeface="+mn-cs"/>
              </a:rPr>
              <a:t>Apache Hadoop</a:t>
            </a:r>
            <a:r>
              <a:rPr lang="en-US" dirty="0"/>
              <a:t>. </a:t>
            </a:r>
            <a:r>
              <a:rPr lang="en-CA" sz="1200" b="0" i="0" kern="1200" dirty="0">
                <a:solidFill>
                  <a:schemeClr val="tx1"/>
                </a:solidFill>
                <a:effectLst/>
                <a:latin typeface="+mn-lt"/>
                <a:ea typeface="+mn-ea"/>
                <a:cs typeface="+mn-cs"/>
              </a:rPr>
              <a:t>Retrieved July 09, 2021, from http://</a:t>
            </a:r>
            <a:r>
              <a:rPr lang="en-CA" sz="1200" b="0" i="0" kern="1200" dirty="0" err="1">
                <a:solidFill>
                  <a:schemeClr val="tx1"/>
                </a:solidFill>
                <a:effectLst/>
                <a:latin typeface="+mn-lt"/>
                <a:ea typeface="+mn-ea"/>
                <a:cs typeface="+mn-cs"/>
              </a:rPr>
              <a:t>hadoop.apache.org</a:t>
            </a:r>
            <a:r>
              <a:rPr lang="en-CA" sz="1200" b="0" i="0" kern="1200" dirty="0">
                <a:solidFill>
                  <a:schemeClr val="tx1"/>
                </a:solidFill>
                <a:effectLst/>
                <a:latin typeface="+mn-lt"/>
                <a:ea typeface="+mn-ea"/>
                <a:cs typeface="+mn-cs"/>
              </a:rPr>
              <a:t>/</a:t>
            </a:r>
            <a:r>
              <a:rPr lang="en-CA" sz="1200" b="0" i="0" kern="1200" dirty="0" err="1">
                <a:solidFill>
                  <a:schemeClr val="tx1"/>
                </a:solidFill>
                <a:effectLst/>
                <a:latin typeface="+mn-lt"/>
                <a:ea typeface="+mn-ea"/>
                <a:cs typeface="+mn-cs"/>
              </a:rPr>
              <a:t>releases.html</a:t>
            </a:r>
            <a:endParaRPr lang="en-CA" sz="1200" b="0" i="0" kern="1200" dirty="0">
              <a:solidFill>
                <a:schemeClr val="tx1"/>
              </a:solidFill>
              <a:effectLst/>
              <a:latin typeface="+mn-lt"/>
              <a:ea typeface="+mn-ea"/>
              <a:cs typeface="+mn-cs"/>
            </a:endParaRPr>
          </a:p>
          <a:p>
            <a:pPr fontAlgn="base"/>
            <a:endParaRPr lang="en-CA" sz="1200" b="0" i="0" kern="1200" dirty="0">
              <a:solidFill>
                <a:schemeClr val="tx1"/>
              </a:solidFill>
              <a:effectLst/>
              <a:latin typeface="+mn-lt"/>
              <a:ea typeface="+mn-ea"/>
              <a:cs typeface="+mn-cs"/>
            </a:endParaRPr>
          </a:p>
          <a:p>
            <a:pPr fontAlgn="base"/>
            <a:r>
              <a:rPr lang="en-CA" sz="1200" b="0" i="0" kern="1200" dirty="0">
                <a:solidFill>
                  <a:schemeClr val="tx1"/>
                </a:solidFill>
                <a:effectLst/>
                <a:latin typeface="+mn-lt"/>
                <a:ea typeface="+mn-ea"/>
                <a:cs typeface="+mn-cs"/>
              </a:rPr>
              <a:t>Java 8. Retrieved July 09, 2021, from https://</a:t>
            </a:r>
            <a:r>
              <a:rPr lang="en-CA" sz="1200" b="0" i="0" kern="1200" dirty="0" err="1">
                <a:solidFill>
                  <a:schemeClr val="tx1"/>
                </a:solidFill>
                <a:effectLst/>
                <a:latin typeface="+mn-lt"/>
                <a:ea typeface="+mn-ea"/>
                <a:cs typeface="+mn-cs"/>
              </a:rPr>
              <a:t>docs.oracle.com</a:t>
            </a:r>
            <a:r>
              <a:rPr lang="en-CA" sz="1200" b="0" i="0" kern="1200" dirty="0">
                <a:solidFill>
                  <a:schemeClr val="tx1"/>
                </a:solidFill>
                <a:effectLst/>
                <a:latin typeface="+mn-lt"/>
                <a:ea typeface="+mn-ea"/>
                <a:cs typeface="+mn-cs"/>
              </a:rPr>
              <a:t>/</a:t>
            </a:r>
            <a:r>
              <a:rPr lang="en-CA" sz="1200" b="0" i="0" kern="1200" dirty="0" err="1">
                <a:solidFill>
                  <a:schemeClr val="tx1"/>
                </a:solidFill>
                <a:effectLst/>
                <a:latin typeface="+mn-lt"/>
                <a:ea typeface="+mn-ea"/>
                <a:cs typeface="+mn-cs"/>
              </a:rPr>
              <a:t>javase</a:t>
            </a:r>
            <a:r>
              <a:rPr lang="en-CA" sz="1200" b="0" i="0" kern="1200" dirty="0">
                <a:solidFill>
                  <a:schemeClr val="tx1"/>
                </a:solidFill>
                <a:effectLst/>
                <a:latin typeface="+mn-lt"/>
                <a:ea typeface="+mn-ea"/>
                <a:cs typeface="+mn-cs"/>
              </a:rPr>
              <a:t>/8/</a:t>
            </a:r>
            <a:r>
              <a:rPr lang="en-CA" sz="1200" b="0" i="0" kern="1200" dirty="0" err="1">
                <a:solidFill>
                  <a:schemeClr val="tx1"/>
                </a:solidFill>
                <a:effectLst/>
                <a:latin typeface="+mn-lt"/>
                <a:ea typeface="+mn-ea"/>
                <a:cs typeface="+mn-cs"/>
              </a:rPr>
              <a:t>index.html</a:t>
            </a:r>
            <a:endParaRPr lang="en-US" dirty="0"/>
          </a:p>
        </p:txBody>
      </p:sp>
      <p:sp>
        <p:nvSpPr>
          <p:cNvPr id="4" name="Slide Number Placeholder 3"/>
          <p:cNvSpPr>
            <a:spLocks noGrp="1"/>
          </p:cNvSpPr>
          <p:nvPr>
            <p:ph type="sldNum" sz="quarter" idx="5"/>
          </p:nvPr>
        </p:nvSpPr>
        <p:spPr/>
        <p:txBody>
          <a:bodyPr/>
          <a:lstStyle/>
          <a:p>
            <a:fld id="{E5E121DB-6D46-4164-B227-EC7786476123}" type="slidenum">
              <a:rPr lang="en-CA" smtClean="0"/>
              <a:t>9</a:t>
            </a:fld>
            <a:endParaRPr lang="en-CA"/>
          </a:p>
        </p:txBody>
      </p:sp>
    </p:spTree>
    <p:extLst>
      <p:ext uri="{BB962C8B-B14F-4D97-AF65-F5344CB8AC3E}">
        <p14:creationId xmlns:p14="http://schemas.microsoft.com/office/powerpoint/2010/main" val="291009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Notes:</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One of the requirements to have Hadoop up and running is to ensure that the services have been configured correctly based on its requirements.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is an array of configuration for the core-</a:t>
            </a:r>
            <a:r>
              <a:rPr lang="en-US" dirty="0" err="1">
                <a:latin typeface="Times New Roman" panose="02020603050405020304" pitchFamily="18" charset="0"/>
                <a:cs typeface="Times New Roman" panose="02020603050405020304" pitchFamily="18" charset="0"/>
              </a:rPr>
              <a:t>site.xml</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hdfs-site.xml</a:t>
            </a:r>
            <a:r>
              <a:rPr lang="en-US" dirty="0">
                <a:latin typeface="Times New Roman" panose="02020603050405020304" pitchFamily="18" charset="0"/>
                <a:cs typeface="Times New Roman" panose="02020603050405020304" pitchFamily="18" charset="0"/>
              </a:rPr>
              <a:t> but for simplicity, this presentation only shows the temp folder structure as well the replication number.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know more about configuration parameters, we can refer to the Hadoop documentation under the configuration tab.</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References: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Apache Hadoop 3.3.1, Retrieved July 09, 2021 from https://</a:t>
            </a:r>
            <a:r>
              <a:rPr lang="en-CA" sz="1200" b="0" i="0" kern="1200" dirty="0" err="1">
                <a:solidFill>
                  <a:schemeClr val="tx1"/>
                </a:solidFill>
                <a:effectLst/>
                <a:latin typeface="+mn-lt"/>
                <a:ea typeface="+mn-ea"/>
                <a:cs typeface="+mn-cs"/>
              </a:rPr>
              <a:t>hadoop.apache.org</a:t>
            </a:r>
            <a:r>
              <a:rPr lang="en-CA" sz="1200" b="0" i="0" kern="1200" dirty="0">
                <a:solidFill>
                  <a:schemeClr val="tx1"/>
                </a:solidFill>
                <a:effectLst/>
                <a:latin typeface="+mn-lt"/>
                <a:ea typeface="+mn-ea"/>
                <a:cs typeface="+mn-cs"/>
              </a:rPr>
              <a:t>/docs/r3.3.1/</a:t>
            </a:r>
          </a:p>
          <a:p>
            <a:endParaRPr lang="en-CA" sz="1200" b="0" i="0" kern="1200" dirty="0">
              <a:solidFill>
                <a:schemeClr val="tx1"/>
              </a:solidFill>
              <a:effectLst/>
              <a:latin typeface="+mn-lt"/>
              <a:ea typeface="+mn-ea"/>
              <a:cs typeface="+mn-cs"/>
            </a:endParaRPr>
          </a:p>
          <a:p>
            <a:pPr fontAlgn="base"/>
            <a:r>
              <a:rPr lang="en-CA" sz="1200" b="0" i="0" kern="1200" dirty="0">
                <a:solidFill>
                  <a:schemeClr val="tx1"/>
                </a:solidFill>
                <a:effectLst/>
                <a:latin typeface="+mn-lt"/>
                <a:ea typeface="+mn-ea"/>
                <a:cs typeface="+mn-cs"/>
              </a:rPr>
              <a:t>Core Default XML Config (2021)</a:t>
            </a:r>
            <a:r>
              <a:rPr lang="en-US" dirty="0"/>
              <a:t>. </a:t>
            </a:r>
            <a:r>
              <a:rPr lang="en-CA" sz="1200" b="0" i="0" kern="1200" dirty="0">
                <a:solidFill>
                  <a:schemeClr val="tx1"/>
                </a:solidFill>
                <a:effectLst/>
                <a:latin typeface="+mn-lt"/>
                <a:ea typeface="+mn-ea"/>
                <a:cs typeface="+mn-cs"/>
              </a:rPr>
              <a:t>Retrieved July 09, 2021, from https://</a:t>
            </a:r>
            <a:r>
              <a:rPr lang="en-CA" sz="1200" b="0" i="0" kern="1200" dirty="0" err="1">
                <a:solidFill>
                  <a:schemeClr val="tx1"/>
                </a:solidFill>
                <a:effectLst/>
                <a:latin typeface="+mn-lt"/>
                <a:ea typeface="+mn-ea"/>
                <a:cs typeface="+mn-cs"/>
              </a:rPr>
              <a:t>hadoop.apache.org</a:t>
            </a:r>
            <a:r>
              <a:rPr lang="en-CA" sz="1200" b="0" i="0" kern="1200" dirty="0">
                <a:solidFill>
                  <a:schemeClr val="tx1"/>
                </a:solidFill>
                <a:effectLst/>
                <a:latin typeface="+mn-lt"/>
                <a:ea typeface="+mn-ea"/>
                <a:cs typeface="+mn-cs"/>
              </a:rPr>
              <a:t>/docs/r3.3.1/</a:t>
            </a:r>
            <a:r>
              <a:rPr lang="en-CA" sz="1200" b="0" i="0" kern="1200" dirty="0" err="1">
                <a:solidFill>
                  <a:schemeClr val="tx1"/>
                </a:solidFill>
                <a:effectLst/>
                <a:latin typeface="+mn-lt"/>
                <a:ea typeface="+mn-ea"/>
                <a:cs typeface="+mn-cs"/>
              </a:rPr>
              <a:t>hadoop</a:t>
            </a:r>
            <a:r>
              <a:rPr lang="en-CA" sz="1200" b="0" i="0" kern="1200" dirty="0">
                <a:solidFill>
                  <a:schemeClr val="tx1"/>
                </a:solidFill>
                <a:effectLst/>
                <a:latin typeface="+mn-lt"/>
                <a:ea typeface="+mn-ea"/>
                <a:cs typeface="+mn-cs"/>
              </a:rPr>
              <a:t>-project-</a:t>
            </a:r>
            <a:r>
              <a:rPr lang="en-CA" sz="1200" b="0" i="0" kern="1200" dirty="0" err="1">
                <a:solidFill>
                  <a:schemeClr val="tx1"/>
                </a:solidFill>
                <a:effectLst/>
                <a:latin typeface="+mn-lt"/>
                <a:ea typeface="+mn-ea"/>
                <a:cs typeface="+mn-cs"/>
              </a:rPr>
              <a:t>dist</a:t>
            </a:r>
            <a:r>
              <a:rPr lang="en-CA" sz="1200" b="0" i="0" kern="1200" dirty="0">
                <a:solidFill>
                  <a:schemeClr val="tx1"/>
                </a:solidFill>
                <a:effectLst/>
                <a:latin typeface="+mn-lt"/>
                <a:ea typeface="+mn-ea"/>
                <a:cs typeface="+mn-cs"/>
              </a:rPr>
              <a:t>/</a:t>
            </a:r>
            <a:r>
              <a:rPr lang="en-CA" sz="1200" b="0" i="0" kern="1200" dirty="0" err="1">
                <a:solidFill>
                  <a:schemeClr val="tx1"/>
                </a:solidFill>
                <a:effectLst/>
                <a:latin typeface="+mn-lt"/>
                <a:ea typeface="+mn-ea"/>
                <a:cs typeface="+mn-cs"/>
              </a:rPr>
              <a:t>hadoop</a:t>
            </a:r>
            <a:r>
              <a:rPr lang="en-CA" sz="1200" b="0" i="0" kern="1200" dirty="0">
                <a:solidFill>
                  <a:schemeClr val="tx1"/>
                </a:solidFill>
                <a:effectLst/>
                <a:latin typeface="+mn-lt"/>
                <a:ea typeface="+mn-ea"/>
                <a:cs typeface="+mn-cs"/>
              </a:rPr>
              <a:t>-common/core-</a:t>
            </a:r>
            <a:r>
              <a:rPr lang="en-CA" sz="1200" b="0" i="0" kern="1200" dirty="0" err="1">
                <a:solidFill>
                  <a:schemeClr val="tx1"/>
                </a:solidFill>
                <a:effectLst/>
                <a:latin typeface="+mn-lt"/>
                <a:ea typeface="+mn-ea"/>
                <a:cs typeface="+mn-cs"/>
              </a:rPr>
              <a:t>default.xml</a:t>
            </a:r>
            <a:endParaRPr lang="en-US" dirty="0"/>
          </a:p>
        </p:txBody>
      </p:sp>
      <p:sp>
        <p:nvSpPr>
          <p:cNvPr id="4" name="Slide Number Placeholder 3"/>
          <p:cNvSpPr>
            <a:spLocks noGrp="1"/>
          </p:cNvSpPr>
          <p:nvPr>
            <p:ph type="sldNum" sz="quarter" idx="5"/>
          </p:nvPr>
        </p:nvSpPr>
        <p:spPr/>
        <p:txBody>
          <a:bodyPr/>
          <a:lstStyle/>
          <a:p>
            <a:fld id="{E5E121DB-6D46-4164-B227-EC7786476123}" type="slidenum">
              <a:rPr lang="en-CA" smtClean="0"/>
              <a:t>10</a:t>
            </a:fld>
            <a:endParaRPr lang="en-CA"/>
          </a:p>
        </p:txBody>
      </p:sp>
    </p:spTree>
    <p:extLst>
      <p:ext uri="{BB962C8B-B14F-4D97-AF65-F5344CB8AC3E}">
        <p14:creationId xmlns:p14="http://schemas.microsoft.com/office/powerpoint/2010/main" val="292511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D903-9E60-4151-B06A-2C1027D52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262EDD2-293D-428F-AB54-672ADF13A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3642BCB-2B51-4B98-925F-FE6CF0626081}"/>
              </a:ext>
            </a:extLst>
          </p:cNvPr>
          <p:cNvSpPr>
            <a:spLocks noGrp="1"/>
          </p:cNvSpPr>
          <p:nvPr>
            <p:ph type="dt" sz="half" idx="10"/>
          </p:nvPr>
        </p:nvSpPr>
        <p:spPr/>
        <p:txBody>
          <a:bodyPr/>
          <a:lstStyle/>
          <a:p>
            <a:fld id="{EC938A15-0A7E-497C-AF15-CC0A56563B4A}" type="datetime1">
              <a:rPr lang="en-CA" smtClean="0"/>
              <a:t>10-Jul-2021</a:t>
            </a:fld>
            <a:endParaRPr lang="en-CA"/>
          </a:p>
        </p:txBody>
      </p:sp>
      <p:sp>
        <p:nvSpPr>
          <p:cNvPr id="5" name="Footer Placeholder 4">
            <a:extLst>
              <a:ext uri="{FF2B5EF4-FFF2-40B4-BE49-F238E27FC236}">
                <a16:creationId xmlns:a16="http://schemas.microsoft.com/office/drawing/2014/main" id="{7D2C57A0-06D0-491C-B778-A232A8FAA8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CD6B8B-3CD1-4761-8B4D-05264098B73D}"/>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97268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2D83-2FDC-4CE5-A1A8-002D25D9E6F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75ABEFA-13EE-4FDD-ACEC-DE02200CE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F9E4AD-478B-477B-B6CA-1F90448321A9}"/>
              </a:ext>
            </a:extLst>
          </p:cNvPr>
          <p:cNvSpPr>
            <a:spLocks noGrp="1"/>
          </p:cNvSpPr>
          <p:nvPr>
            <p:ph type="dt" sz="half" idx="10"/>
          </p:nvPr>
        </p:nvSpPr>
        <p:spPr/>
        <p:txBody>
          <a:bodyPr/>
          <a:lstStyle/>
          <a:p>
            <a:fld id="{9860F892-CCF1-4FB2-9367-50EC18B85B78}" type="datetime1">
              <a:rPr lang="en-CA" smtClean="0"/>
              <a:t>10-Jul-2021</a:t>
            </a:fld>
            <a:endParaRPr lang="en-CA"/>
          </a:p>
        </p:txBody>
      </p:sp>
      <p:sp>
        <p:nvSpPr>
          <p:cNvPr id="5" name="Footer Placeholder 4">
            <a:extLst>
              <a:ext uri="{FF2B5EF4-FFF2-40B4-BE49-F238E27FC236}">
                <a16:creationId xmlns:a16="http://schemas.microsoft.com/office/drawing/2014/main" id="{692D490E-2B95-4D3C-B9B1-68F9F1FB94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8F5CA8-A35C-4CD0-A65D-717E8486051D}"/>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07984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813D4-89DD-4CD5-9F12-76017C88EB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B880883-EF21-4EB8-9C14-64995C2F3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5AFB9D1-6158-435E-B390-98C90E561265}"/>
              </a:ext>
            </a:extLst>
          </p:cNvPr>
          <p:cNvSpPr>
            <a:spLocks noGrp="1"/>
          </p:cNvSpPr>
          <p:nvPr>
            <p:ph type="dt" sz="half" idx="10"/>
          </p:nvPr>
        </p:nvSpPr>
        <p:spPr/>
        <p:txBody>
          <a:bodyPr/>
          <a:lstStyle/>
          <a:p>
            <a:fld id="{174D54E2-7A4C-44C5-A36A-4B43F726A440}" type="datetime1">
              <a:rPr lang="en-CA" smtClean="0"/>
              <a:t>10-Jul-2021</a:t>
            </a:fld>
            <a:endParaRPr lang="en-CA"/>
          </a:p>
        </p:txBody>
      </p:sp>
      <p:sp>
        <p:nvSpPr>
          <p:cNvPr id="5" name="Footer Placeholder 4">
            <a:extLst>
              <a:ext uri="{FF2B5EF4-FFF2-40B4-BE49-F238E27FC236}">
                <a16:creationId xmlns:a16="http://schemas.microsoft.com/office/drawing/2014/main" id="{5EEBF5CE-8B46-4065-A1B6-67419728A8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B12D5B-C825-4C52-AB9E-FB4E57F0DEF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78045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8871-2DDB-4052-B38A-42538B22F96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4E79B85-B42C-40D8-B56E-B1DC9B8532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DB0635-6FD9-4AB4-A9FE-66CABC114D86}"/>
              </a:ext>
            </a:extLst>
          </p:cNvPr>
          <p:cNvSpPr>
            <a:spLocks noGrp="1"/>
          </p:cNvSpPr>
          <p:nvPr>
            <p:ph type="dt" sz="half" idx="10"/>
          </p:nvPr>
        </p:nvSpPr>
        <p:spPr/>
        <p:txBody>
          <a:bodyPr/>
          <a:lstStyle/>
          <a:p>
            <a:fld id="{A9CF38F8-445B-460C-BBFF-6AD60E0EE9E9}" type="datetime1">
              <a:rPr lang="en-CA" smtClean="0"/>
              <a:t>10-Jul-2021</a:t>
            </a:fld>
            <a:endParaRPr lang="en-CA"/>
          </a:p>
        </p:txBody>
      </p:sp>
      <p:sp>
        <p:nvSpPr>
          <p:cNvPr id="5" name="Footer Placeholder 4">
            <a:extLst>
              <a:ext uri="{FF2B5EF4-FFF2-40B4-BE49-F238E27FC236}">
                <a16:creationId xmlns:a16="http://schemas.microsoft.com/office/drawing/2014/main" id="{887AA8B4-7414-4387-857A-8B9C497682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8CBEF5-F27B-4262-914B-C6F4F48D6425}"/>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21172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B8F3-D2DE-489A-BB71-BF39B86B9B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3082FAE-657B-478A-AA2F-B69F6AAAC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871FE5-C109-4FD3-8012-95A66779261F}"/>
              </a:ext>
            </a:extLst>
          </p:cNvPr>
          <p:cNvSpPr>
            <a:spLocks noGrp="1"/>
          </p:cNvSpPr>
          <p:nvPr>
            <p:ph type="dt" sz="half" idx="10"/>
          </p:nvPr>
        </p:nvSpPr>
        <p:spPr/>
        <p:txBody>
          <a:bodyPr/>
          <a:lstStyle/>
          <a:p>
            <a:fld id="{EE889DC8-E4A6-4CEB-871A-BCCDCCB3B4D4}" type="datetime1">
              <a:rPr lang="en-CA" smtClean="0"/>
              <a:t>10-Jul-2021</a:t>
            </a:fld>
            <a:endParaRPr lang="en-CA"/>
          </a:p>
        </p:txBody>
      </p:sp>
      <p:sp>
        <p:nvSpPr>
          <p:cNvPr id="5" name="Footer Placeholder 4">
            <a:extLst>
              <a:ext uri="{FF2B5EF4-FFF2-40B4-BE49-F238E27FC236}">
                <a16:creationId xmlns:a16="http://schemas.microsoft.com/office/drawing/2014/main" id="{10FB0862-907B-4893-8837-A08EDA76D8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248F3D-DC8A-4FF1-9AF6-3A02F6ED819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15714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9C48-5386-4504-89B6-2E1D766509E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C9519A2-FC79-44CC-9560-EAD9A90B4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79D38DD-022D-4FCC-9516-2C0CE50D8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830B060-0948-4CBE-8801-7C1A95D02C6C}"/>
              </a:ext>
            </a:extLst>
          </p:cNvPr>
          <p:cNvSpPr>
            <a:spLocks noGrp="1"/>
          </p:cNvSpPr>
          <p:nvPr>
            <p:ph type="dt" sz="half" idx="10"/>
          </p:nvPr>
        </p:nvSpPr>
        <p:spPr/>
        <p:txBody>
          <a:bodyPr/>
          <a:lstStyle/>
          <a:p>
            <a:fld id="{0E598ED3-BD0B-48D8-A44C-5095F77EC448}" type="datetime1">
              <a:rPr lang="en-CA" smtClean="0"/>
              <a:t>10-Jul-2021</a:t>
            </a:fld>
            <a:endParaRPr lang="en-CA"/>
          </a:p>
        </p:txBody>
      </p:sp>
      <p:sp>
        <p:nvSpPr>
          <p:cNvPr id="6" name="Footer Placeholder 5">
            <a:extLst>
              <a:ext uri="{FF2B5EF4-FFF2-40B4-BE49-F238E27FC236}">
                <a16:creationId xmlns:a16="http://schemas.microsoft.com/office/drawing/2014/main" id="{37261AD6-38CB-4320-B26A-B91B6583CD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EDEAECA-E8A4-473A-9FF2-3AE2AFF1CBC4}"/>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55279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ADCB-AC42-49AC-99BA-6DAEE31ACCC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8EEFB01-8AE5-4A73-A427-150A037F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9A03F-B3A7-4FF7-89CB-C42CC1080D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6857FBE-C424-476B-9A4F-DF8974B15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3A2E82-4EE0-4B43-980F-5490B2F96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87CD38F-C9CC-4F9A-89CB-CADFCE74B5EC}"/>
              </a:ext>
            </a:extLst>
          </p:cNvPr>
          <p:cNvSpPr>
            <a:spLocks noGrp="1"/>
          </p:cNvSpPr>
          <p:nvPr>
            <p:ph type="dt" sz="half" idx="10"/>
          </p:nvPr>
        </p:nvSpPr>
        <p:spPr/>
        <p:txBody>
          <a:bodyPr/>
          <a:lstStyle/>
          <a:p>
            <a:fld id="{73AD707F-00E5-4868-8C57-7E03290A3BD3}" type="datetime1">
              <a:rPr lang="en-CA" smtClean="0"/>
              <a:t>10-Jul-2021</a:t>
            </a:fld>
            <a:endParaRPr lang="en-CA"/>
          </a:p>
        </p:txBody>
      </p:sp>
      <p:sp>
        <p:nvSpPr>
          <p:cNvPr id="8" name="Footer Placeholder 7">
            <a:extLst>
              <a:ext uri="{FF2B5EF4-FFF2-40B4-BE49-F238E27FC236}">
                <a16:creationId xmlns:a16="http://schemas.microsoft.com/office/drawing/2014/main" id="{05A1BABF-16F4-43BD-8C8C-BC04F9BF388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851E18C-E5EA-407C-9CDF-8FF563216470}"/>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150017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AD88-972E-45F5-BA8C-C9E8DDB94D6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EE8FCBB-12F4-47C7-8D70-AFB8C8853BF6}"/>
              </a:ext>
            </a:extLst>
          </p:cNvPr>
          <p:cNvSpPr>
            <a:spLocks noGrp="1"/>
          </p:cNvSpPr>
          <p:nvPr>
            <p:ph type="dt" sz="half" idx="10"/>
          </p:nvPr>
        </p:nvSpPr>
        <p:spPr/>
        <p:txBody>
          <a:bodyPr/>
          <a:lstStyle/>
          <a:p>
            <a:fld id="{3C8B0DFB-6854-4FB7-A9CD-E1926611B3DC}" type="datetime1">
              <a:rPr lang="en-CA" smtClean="0"/>
              <a:t>10-Jul-2021</a:t>
            </a:fld>
            <a:endParaRPr lang="en-CA"/>
          </a:p>
        </p:txBody>
      </p:sp>
      <p:sp>
        <p:nvSpPr>
          <p:cNvPr id="4" name="Footer Placeholder 3">
            <a:extLst>
              <a:ext uri="{FF2B5EF4-FFF2-40B4-BE49-F238E27FC236}">
                <a16:creationId xmlns:a16="http://schemas.microsoft.com/office/drawing/2014/main" id="{45C5119A-B9E1-44B8-AEA1-7C06566419C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B78DA68-57FC-4891-9ED6-DE9756D5FF7E}"/>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94262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851F8-5DB5-479A-9111-81A26D79BE1F}"/>
              </a:ext>
            </a:extLst>
          </p:cNvPr>
          <p:cNvSpPr>
            <a:spLocks noGrp="1"/>
          </p:cNvSpPr>
          <p:nvPr>
            <p:ph type="dt" sz="half" idx="10"/>
          </p:nvPr>
        </p:nvSpPr>
        <p:spPr/>
        <p:txBody>
          <a:bodyPr/>
          <a:lstStyle/>
          <a:p>
            <a:fld id="{0D0C9F0D-8F0D-429D-890A-675DC6566265}" type="datetime1">
              <a:rPr lang="en-CA" smtClean="0"/>
              <a:t>10-Jul-2021</a:t>
            </a:fld>
            <a:endParaRPr lang="en-CA"/>
          </a:p>
        </p:txBody>
      </p:sp>
      <p:sp>
        <p:nvSpPr>
          <p:cNvPr id="3" name="Footer Placeholder 2">
            <a:extLst>
              <a:ext uri="{FF2B5EF4-FFF2-40B4-BE49-F238E27FC236}">
                <a16:creationId xmlns:a16="http://schemas.microsoft.com/office/drawing/2014/main" id="{E14DBECB-8168-4012-B07B-BEB5AFEE607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53BBF44-F38A-4FE6-A5AD-C66D1BC38DF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64915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FC79-65E9-4DE4-AE55-679D3DEC1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4F506B-C12C-401E-A76B-2929B2AEC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9690FD6-2B7B-43FB-9AEF-29CE58103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7735A-4F42-4535-AB2E-5CCFC410B6EB}"/>
              </a:ext>
            </a:extLst>
          </p:cNvPr>
          <p:cNvSpPr>
            <a:spLocks noGrp="1"/>
          </p:cNvSpPr>
          <p:nvPr>
            <p:ph type="dt" sz="half" idx="10"/>
          </p:nvPr>
        </p:nvSpPr>
        <p:spPr/>
        <p:txBody>
          <a:bodyPr/>
          <a:lstStyle/>
          <a:p>
            <a:fld id="{D38064C3-7754-4472-9B80-AA41679EA21F}" type="datetime1">
              <a:rPr lang="en-CA" smtClean="0"/>
              <a:t>10-Jul-2021</a:t>
            </a:fld>
            <a:endParaRPr lang="en-CA"/>
          </a:p>
        </p:txBody>
      </p:sp>
      <p:sp>
        <p:nvSpPr>
          <p:cNvPr id="6" name="Footer Placeholder 5">
            <a:extLst>
              <a:ext uri="{FF2B5EF4-FFF2-40B4-BE49-F238E27FC236}">
                <a16:creationId xmlns:a16="http://schemas.microsoft.com/office/drawing/2014/main" id="{71B033D2-2D30-400C-B517-B5854595614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317893B-5A15-4803-88FF-355FE36DE101}"/>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54484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6E74-DB9C-4B6A-8402-04FC9D751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DAC00C0-8972-49FD-A90A-BF34C4E8D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9DC318C-8D63-423E-939D-66457B8C0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33A3A-6C32-41F8-BA34-C2097E9E489C}"/>
              </a:ext>
            </a:extLst>
          </p:cNvPr>
          <p:cNvSpPr>
            <a:spLocks noGrp="1"/>
          </p:cNvSpPr>
          <p:nvPr>
            <p:ph type="dt" sz="half" idx="10"/>
          </p:nvPr>
        </p:nvSpPr>
        <p:spPr/>
        <p:txBody>
          <a:bodyPr/>
          <a:lstStyle/>
          <a:p>
            <a:fld id="{6C370FC8-7E58-4891-AC4C-B75D24605A79}" type="datetime1">
              <a:rPr lang="en-CA" smtClean="0"/>
              <a:t>10-Jul-2021</a:t>
            </a:fld>
            <a:endParaRPr lang="en-CA"/>
          </a:p>
        </p:txBody>
      </p:sp>
      <p:sp>
        <p:nvSpPr>
          <p:cNvPr id="6" name="Footer Placeholder 5">
            <a:extLst>
              <a:ext uri="{FF2B5EF4-FFF2-40B4-BE49-F238E27FC236}">
                <a16:creationId xmlns:a16="http://schemas.microsoft.com/office/drawing/2014/main" id="{F86946A8-B44A-4D81-BFE9-0C54429881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4A27AFA-1CFF-4E1C-85C9-221B542647DE}"/>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523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C620A-1FE1-4F35-88AC-B606E8E3D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1559FAB-75AF-4E29-B7CD-3E6099F94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D0D642-CE77-4FCE-AA2A-46AA020D3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5000C-B12E-451E-8506-083CC374C4CC}" type="datetime1">
              <a:rPr lang="en-CA" smtClean="0"/>
              <a:t>10-Jul-2021</a:t>
            </a:fld>
            <a:endParaRPr lang="en-CA"/>
          </a:p>
        </p:txBody>
      </p:sp>
      <p:sp>
        <p:nvSpPr>
          <p:cNvPr id="5" name="Footer Placeholder 4">
            <a:extLst>
              <a:ext uri="{FF2B5EF4-FFF2-40B4-BE49-F238E27FC236}">
                <a16:creationId xmlns:a16="http://schemas.microsoft.com/office/drawing/2014/main" id="{ACAEB44F-07FF-43F1-9D32-90F67AA3E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6D1C53F-1DFE-4890-B357-CDEDCE71C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05538-DF82-4954-A07B-C4B85807C66A}" type="slidenum">
              <a:rPr lang="en-CA" smtClean="0"/>
              <a:t>‹#›</a:t>
            </a:fld>
            <a:endParaRPr lang="en-CA"/>
          </a:p>
        </p:txBody>
      </p:sp>
    </p:spTree>
    <p:extLst>
      <p:ext uri="{BB962C8B-B14F-4D97-AF65-F5344CB8AC3E}">
        <p14:creationId xmlns:p14="http://schemas.microsoft.com/office/powerpoint/2010/main" val="348189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FC223F-F8D4-4791-A663-8BF042B08D62}"/>
              </a:ext>
            </a:extLst>
          </p:cNvPr>
          <p:cNvSpPr>
            <a:spLocks noGrp="1"/>
          </p:cNvSpPr>
          <p:nvPr>
            <p:ph type="sldNum" sz="quarter" idx="12"/>
          </p:nvPr>
        </p:nvSpPr>
        <p:spPr/>
        <p:txBody>
          <a:bodyPr/>
          <a:lstStyle/>
          <a:p>
            <a:fld id="{03E05538-DF82-4954-A07B-C4B85807C66A}" type="slidenum">
              <a:rPr lang="en-CA" smtClean="0"/>
              <a:t>1</a:t>
            </a:fld>
            <a:endParaRPr lang="en-CA"/>
          </a:p>
        </p:txBody>
      </p:sp>
      <p:sp>
        <p:nvSpPr>
          <p:cNvPr id="3" name="TextBox 2">
            <a:extLst>
              <a:ext uri="{FF2B5EF4-FFF2-40B4-BE49-F238E27FC236}">
                <a16:creationId xmlns:a16="http://schemas.microsoft.com/office/drawing/2014/main" id="{42523EF6-C6D5-7346-B28D-4A05C74768D2}"/>
              </a:ext>
            </a:extLst>
          </p:cNvPr>
          <p:cNvSpPr txBox="1"/>
          <p:nvPr/>
        </p:nvSpPr>
        <p:spPr>
          <a:xfrm>
            <a:off x="11070771" y="3935186"/>
            <a:ext cx="184731" cy="369332"/>
          </a:xfrm>
          <a:prstGeom prst="rect">
            <a:avLst/>
          </a:prstGeom>
          <a:noFill/>
        </p:spPr>
        <p:txBody>
          <a:bodyPr wrap="none" rtlCol="0">
            <a:spAutoFit/>
          </a:bodyPr>
          <a:lstStyle/>
          <a:p>
            <a:endParaRPr lang="en-US" dirty="0"/>
          </a:p>
        </p:txBody>
      </p:sp>
      <p:sp>
        <p:nvSpPr>
          <p:cNvPr id="6" name="Rectangle 5">
            <a:extLst>
              <a:ext uri="{FF2B5EF4-FFF2-40B4-BE49-F238E27FC236}">
                <a16:creationId xmlns:a16="http://schemas.microsoft.com/office/drawing/2014/main" id="{40FDFBCD-0C5F-3241-A0C0-388F8EEA2D52}"/>
              </a:ext>
            </a:extLst>
          </p:cNvPr>
          <p:cNvSpPr/>
          <p:nvPr/>
        </p:nvSpPr>
        <p:spPr>
          <a:xfrm>
            <a:off x="3048000" y="2459504"/>
            <a:ext cx="6096000" cy="1938992"/>
          </a:xfrm>
          <a:prstGeom prst="rect">
            <a:avLst/>
          </a:prstGeom>
        </p:spPr>
        <p:txBody>
          <a:bodyPr>
            <a:spAutoFit/>
          </a:bodyPr>
          <a:lstStyle/>
          <a:p>
            <a:pPr algn="ctr"/>
            <a:r>
              <a:rPr lang="en-CA" sz="6000" dirty="0">
                <a:solidFill>
                  <a:srgbClr val="FF0000"/>
                </a:solidFill>
                <a:latin typeface="Times New Roman" panose="02020603050405020304" pitchFamily="18" charset="0"/>
                <a:cs typeface="Times New Roman" panose="02020603050405020304" pitchFamily="18" charset="0"/>
              </a:rPr>
              <a:t>Group #2</a:t>
            </a:r>
            <a:br>
              <a:rPr lang="en-CA" sz="6000" dirty="0">
                <a:solidFill>
                  <a:srgbClr val="FF0000"/>
                </a:solidFill>
                <a:latin typeface="Times New Roman" panose="02020603050405020304" pitchFamily="18" charset="0"/>
                <a:cs typeface="Times New Roman" panose="02020603050405020304" pitchFamily="18" charset="0"/>
              </a:rPr>
            </a:br>
            <a:r>
              <a:rPr lang="en-CA" sz="6000" dirty="0">
                <a:solidFill>
                  <a:srgbClr val="FF0000"/>
                </a:solidFill>
                <a:latin typeface="Times New Roman" panose="02020603050405020304" pitchFamily="18" charset="0"/>
                <a:cs typeface="Times New Roman" panose="02020603050405020304" pitchFamily="18" charset="0"/>
              </a:rPr>
              <a:t>Milestone #5</a:t>
            </a:r>
            <a:endParaRPr lang="en-US" sz="6000" dirty="0"/>
          </a:p>
        </p:txBody>
      </p:sp>
    </p:spTree>
    <p:extLst>
      <p:ext uri="{BB962C8B-B14F-4D97-AF65-F5344CB8AC3E}">
        <p14:creationId xmlns:p14="http://schemas.microsoft.com/office/powerpoint/2010/main" val="226732506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53CF78B-A217-A44E-9FFD-BA2B810A031E}"/>
              </a:ext>
            </a:extLst>
          </p:cNvPr>
          <p:cNvPicPr>
            <a:picLocks noChangeAspect="1"/>
          </p:cNvPicPr>
          <p:nvPr/>
        </p:nvPicPr>
        <p:blipFill rotWithShape="1">
          <a:blip r:embed="rId3"/>
          <a:srcRect b="59764"/>
          <a:stretch/>
        </p:blipFill>
        <p:spPr>
          <a:xfrm>
            <a:off x="6007496" y="4446334"/>
            <a:ext cx="4779285" cy="1262582"/>
          </a:xfrm>
          <a:prstGeom prst="rect">
            <a:avLst/>
          </a:prstGeom>
        </p:spPr>
      </p:pic>
      <p:sp>
        <p:nvSpPr>
          <p:cNvPr id="7" name="TextBox 6">
            <a:extLst>
              <a:ext uri="{FF2B5EF4-FFF2-40B4-BE49-F238E27FC236}">
                <a16:creationId xmlns:a16="http://schemas.microsoft.com/office/drawing/2014/main" id="{5EE53807-C658-47DE-9EA8-D82FE2D1A431}"/>
              </a:ext>
            </a:extLst>
          </p:cNvPr>
          <p:cNvSpPr txBox="1"/>
          <p:nvPr/>
        </p:nvSpPr>
        <p:spPr>
          <a:xfrm>
            <a:off x="341606" y="1409743"/>
            <a:ext cx="5630931" cy="4619854"/>
          </a:xfrm>
          <a:prstGeom prst="rect">
            <a:avLst/>
          </a:prstGeom>
          <a:noFill/>
        </p:spPr>
        <p:txBody>
          <a:bodyPr wrap="square">
            <a:spAutoFit/>
          </a:bodyPr>
          <a:lstStyle/>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up core-site, </a:t>
            </a:r>
            <a:r>
              <a:rPr lang="en-US" sz="2400" dirty="0" err="1">
                <a:latin typeface="Times New Roman" panose="02020603050405020304" pitchFamily="18" charset="0"/>
                <a:cs typeface="Times New Roman" panose="02020603050405020304" pitchFamily="18" charset="0"/>
              </a:rPr>
              <a:t>hdfs</a:t>
            </a:r>
            <a:r>
              <a:rPr lang="en-US" sz="2400" dirty="0">
                <a:latin typeface="Times New Roman" panose="02020603050405020304" pitchFamily="18" charset="0"/>
                <a:cs typeface="Times New Roman" panose="02020603050405020304" pitchFamily="18" charset="0"/>
              </a:rPr>
              <a:t>-site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Enable permissions to temp folders to hold data</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up replication node value, currently set as 1</a:t>
            </a:r>
          </a:p>
          <a:p>
            <a:pPr marL="285750" indent="-285750">
              <a:lnSpc>
                <a:spcPct val="150000"/>
              </a:lnSpc>
              <a:buFontTx/>
              <a:buChar char="-"/>
            </a:pPr>
            <a:endParaRPr lang="en-US" dirty="0"/>
          </a:p>
          <a:p>
            <a:pPr marL="285750" indent="-285750">
              <a:lnSpc>
                <a:spcPct val="150000"/>
              </a:lnSpc>
              <a:buFontTx/>
              <a:buChar char="-"/>
            </a:pPr>
            <a:endParaRPr lang="en-US" dirty="0"/>
          </a:p>
          <a:p>
            <a:pPr>
              <a:lnSpc>
                <a:spcPct val="150000"/>
              </a:lnSpc>
            </a:pPr>
            <a:endParaRPr lang="en-US" dirty="0"/>
          </a:p>
        </p:txBody>
      </p:sp>
      <p:sp>
        <p:nvSpPr>
          <p:cNvPr id="25" name="Title 1">
            <a:extLst>
              <a:ext uri="{FF2B5EF4-FFF2-40B4-BE49-F238E27FC236}">
                <a16:creationId xmlns:a16="http://schemas.microsoft.com/office/drawing/2014/main" id="{FAE3439B-6FA5-4418-B5CB-3BAE5ADEBE40}"/>
              </a:ext>
            </a:extLst>
          </p:cNvPr>
          <p:cNvSpPr>
            <a:spLocks noGrp="1"/>
          </p:cNvSpPr>
          <p:nvPr>
            <p:ph type="title"/>
          </p:nvPr>
        </p:nvSpPr>
        <p:spPr>
          <a:xfrm>
            <a:off x="341605" y="920891"/>
            <a:ext cx="5260542" cy="1139403"/>
          </a:xfrm>
        </p:spPr>
        <p:txBody>
          <a:bodyPr>
            <a:normAutofit/>
          </a:bodyPr>
          <a:lstStyle/>
          <a:p>
            <a:pPr>
              <a:spcAft>
                <a:spcPts val="600"/>
              </a:spcAft>
            </a:pPr>
            <a:r>
              <a:rPr lang="en-US" sz="2800" b="1" dirty="0">
                <a:solidFill>
                  <a:srgbClr val="FF0000"/>
                </a:solidFill>
                <a:latin typeface="Times New Roman" panose="02020603050405020304" pitchFamily="18" charset="0"/>
                <a:cs typeface="Times New Roman" panose="02020603050405020304" pitchFamily="18" charset="0"/>
              </a:rPr>
              <a:t>Topic: Setting up configuration and permissions</a:t>
            </a:r>
          </a:p>
        </p:txBody>
      </p:sp>
      <p:sp>
        <p:nvSpPr>
          <p:cNvPr id="8" name="TextBox 7">
            <a:extLst>
              <a:ext uri="{FF2B5EF4-FFF2-40B4-BE49-F238E27FC236}">
                <a16:creationId xmlns:a16="http://schemas.microsoft.com/office/drawing/2014/main" id="{79BED772-BDE7-244F-8106-63353F9987FA}"/>
              </a:ext>
            </a:extLst>
          </p:cNvPr>
          <p:cNvSpPr txBox="1"/>
          <p:nvPr/>
        </p:nvSpPr>
        <p:spPr>
          <a:xfrm>
            <a:off x="6007496" y="5856546"/>
            <a:ext cx="3820886" cy="276999"/>
          </a:xfrm>
          <a:prstGeom prst="rect">
            <a:avLst/>
          </a:prstGeom>
          <a:noFill/>
        </p:spPr>
        <p:txBody>
          <a:bodyPr wrap="square" rtlCol="0">
            <a:spAutoFit/>
          </a:bodyPr>
          <a:lstStyle/>
          <a:p>
            <a:r>
              <a:rPr lang="en-US" sz="1200" dirty="0"/>
              <a:t>https://</a:t>
            </a:r>
            <a:r>
              <a:rPr lang="en-US" sz="1200" dirty="0" err="1"/>
              <a:t>help.ubuntu.com</a:t>
            </a:r>
            <a:r>
              <a:rPr lang="en-US" sz="1200" dirty="0"/>
              <a:t>/community/</a:t>
            </a:r>
            <a:r>
              <a:rPr lang="en-US" sz="1200" dirty="0" err="1"/>
              <a:t>UsingTheTerminal</a:t>
            </a:r>
            <a:endParaRPr lang="en-US" sz="1200" dirty="0"/>
          </a:p>
        </p:txBody>
      </p:sp>
      <p:pic>
        <p:nvPicPr>
          <p:cNvPr id="10" name="Picture 9">
            <a:extLst>
              <a:ext uri="{FF2B5EF4-FFF2-40B4-BE49-F238E27FC236}">
                <a16:creationId xmlns:a16="http://schemas.microsoft.com/office/drawing/2014/main" id="{1AA63F06-6D9B-2B47-864E-80CEE565A3A7}"/>
              </a:ext>
            </a:extLst>
          </p:cNvPr>
          <p:cNvPicPr>
            <a:picLocks noChangeAspect="1"/>
          </p:cNvPicPr>
          <p:nvPr/>
        </p:nvPicPr>
        <p:blipFill rotWithShape="1">
          <a:blip r:embed="rId4"/>
          <a:srcRect t="31859" b="-4040"/>
          <a:stretch/>
        </p:blipFill>
        <p:spPr>
          <a:xfrm>
            <a:off x="6007496" y="486137"/>
            <a:ext cx="4779285" cy="2438922"/>
          </a:xfrm>
          <a:prstGeom prst="rect">
            <a:avLst/>
          </a:prstGeom>
        </p:spPr>
      </p:pic>
      <p:pic>
        <p:nvPicPr>
          <p:cNvPr id="12" name="Picture 11">
            <a:extLst>
              <a:ext uri="{FF2B5EF4-FFF2-40B4-BE49-F238E27FC236}">
                <a16:creationId xmlns:a16="http://schemas.microsoft.com/office/drawing/2014/main" id="{CFEEB062-3E52-FC48-8F5A-20C54AC3197E}"/>
              </a:ext>
            </a:extLst>
          </p:cNvPr>
          <p:cNvPicPr>
            <a:picLocks noChangeAspect="1"/>
          </p:cNvPicPr>
          <p:nvPr/>
        </p:nvPicPr>
        <p:blipFill rotWithShape="1">
          <a:blip r:embed="rId5"/>
          <a:srcRect l="-731" t="52380" r="731" b="-11149"/>
          <a:stretch/>
        </p:blipFill>
        <p:spPr>
          <a:xfrm>
            <a:off x="5972537" y="2770189"/>
            <a:ext cx="4814244" cy="2438923"/>
          </a:xfrm>
          <a:prstGeom prst="rect">
            <a:avLst/>
          </a:prstGeom>
        </p:spPr>
      </p:pic>
    </p:spTree>
    <p:extLst>
      <p:ext uri="{BB962C8B-B14F-4D97-AF65-F5344CB8AC3E}">
        <p14:creationId xmlns:p14="http://schemas.microsoft.com/office/powerpoint/2010/main" val="35955537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E53807-C658-47DE-9EA8-D82FE2D1A431}"/>
              </a:ext>
            </a:extLst>
          </p:cNvPr>
          <p:cNvSpPr txBox="1"/>
          <p:nvPr/>
        </p:nvSpPr>
        <p:spPr>
          <a:xfrm>
            <a:off x="341606" y="1409743"/>
            <a:ext cx="5630931" cy="5173852"/>
          </a:xfrm>
          <a:prstGeom prst="rect">
            <a:avLst/>
          </a:prstGeom>
          <a:noFill/>
        </p:spPr>
        <p:txBody>
          <a:bodyPr wrap="square">
            <a:spAutoFit/>
          </a:bodyPr>
          <a:lstStyle/>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Shows the list of configuration on a high level</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Ensures that we follow the DRY (Don’t repeat yourself)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Reduces the chances of string input error</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Follows best practice</a:t>
            </a:r>
          </a:p>
          <a:p>
            <a:pPr marL="285750" indent="-285750">
              <a:lnSpc>
                <a:spcPct val="150000"/>
              </a:lnSpc>
              <a:buFontTx/>
              <a:buChar char="-"/>
            </a:pPr>
            <a:endParaRPr lang="en-US" dirty="0"/>
          </a:p>
          <a:p>
            <a:pPr marL="285750" indent="-285750">
              <a:lnSpc>
                <a:spcPct val="150000"/>
              </a:lnSpc>
              <a:buFontTx/>
              <a:buChar char="-"/>
            </a:pPr>
            <a:endParaRPr lang="en-US" dirty="0"/>
          </a:p>
          <a:p>
            <a:pPr>
              <a:lnSpc>
                <a:spcPct val="150000"/>
              </a:lnSpc>
            </a:pPr>
            <a:endParaRPr lang="en-US" dirty="0"/>
          </a:p>
        </p:txBody>
      </p:sp>
      <p:sp>
        <p:nvSpPr>
          <p:cNvPr id="9" name="Slide Number Placeholder 8">
            <a:extLst>
              <a:ext uri="{FF2B5EF4-FFF2-40B4-BE49-F238E27FC236}">
                <a16:creationId xmlns:a16="http://schemas.microsoft.com/office/drawing/2014/main" id="{440965B3-A63F-43FE-851E-A0C815BB7089}"/>
              </a:ext>
            </a:extLst>
          </p:cNvPr>
          <p:cNvSpPr>
            <a:spLocks noGrp="1"/>
          </p:cNvSpPr>
          <p:nvPr>
            <p:ph type="sldNum" sz="quarter" idx="12"/>
          </p:nvPr>
        </p:nvSpPr>
        <p:spPr/>
        <p:txBody>
          <a:bodyPr/>
          <a:lstStyle/>
          <a:p>
            <a:fld id="{03E05538-DF82-4954-A07B-C4B85807C66A}" type="slidenum">
              <a:rPr lang="en-CA" smtClean="0"/>
              <a:t>11</a:t>
            </a:fld>
            <a:endParaRPr lang="en-CA"/>
          </a:p>
        </p:txBody>
      </p:sp>
      <p:sp>
        <p:nvSpPr>
          <p:cNvPr id="25" name="Title 1">
            <a:extLst>
              <a:ext uri="{FF2B5EF4-FFF2-40B4-BE49-F238E27FC236}">
                <a16:creationId xmlns:a16="http://schemas.microsoft.com/office/drawing/2014/main" id="{FAE3439B-6FA5-4418-B5CB-3BAE5ADEBE40}"/>
              </a:ext>
            </a:extLst>
          </p:cNvPr>
          <p:cNvSpPr>
            <a:spLocks noGrp="1"/>
          </p:cNvSpPr>
          <p:nvPr>
            <p:ph type="title"/>
          </p:nvPr>
        </p:nvSpPr>
        <p:spPr>
          <a:xfrm>
            <a:off x="341605" y="920891"/>
            <a:ext cx="5666856" cy="954208"/>
          </a:xfrm>
        </p:spPr>
        <p:txBody>
          <a:bodyPr>
            <a:normAutofit/>
          </a:bodyPr>
          <a:lstStyle/>
          <a:p>
            <a:pPr>
              <a:spcAft>
                <a:spcPts val="600"/>
              </a:spcAft>
            </a:pPr>
            <a:r>
              <a:rPr lang="en-US" sz="2800" b="1" dirty="0">
                <a:solidFill>
                  <a:srgbClr val="FF0000"/>
                </a:solidFill>
                <a:latin typeface="Times New Roman" panose="02020603050405020304" pitchFamily="18" charset="0"/>
                <a:cs typeface="Times New Roman" panose="02020603050405020304" pitchFamily="18" charset="0"/>
              </a:rPr>
              <a:t>Topic: Setting up environment variables</a:t>
            </a:r>
          </a:p>
        </p:txBody>
      </p:sp>
      <p:sp>
        <p:nvSpPr>
          <p:cNvPr id="8" name="TextBox 7">
            <a:extLst>
              <a:ext uri="{FF2B5EF4-FFF2-40B4-BE49-F238E27FC236}">
                <a16:creationId xmlns:a16="http://schemas.microsoft.com/office/drawing/2014/main" id="{79BED772-BDE7-244F-8106-63353F9987FA}"/>
              </a:ext>
            </a:extLst>
          </p:cNvPr>
          <p:cNvSpPr txBox="1"/>
          <p:nvPr/>
        </p:nvSpPr>
        <p:spPr>
          <a:xfrm>
            <a:off x="6008461" y="5651244"/>
            <a:ext cx="3820886" cy="276999"/>
          </a:xfrm>
          <a:prstGeom prst="rect">
            <a:avLst/>
          </a:prstGeom>
          <a:noFill/>
        </p:spPr>
        <p:txBody>
          <a:bodyPr wrap="square" rtlCol="0">
            <a:spAutoFit/>
          </a:bodyPr>
          <a:lstStyle/>
          <a:p>
            <a:r>
              <a:rPr lang="en-US" sz="1200" dirty="0"/>
              <a:t>https://</a:t>
            </a:r>
            <a:r>
              <a:rPr lang="en-US" sz="1200" dirty="0" err="1"/>
              <a:t>help.ubuntu.com</a:t>
            </a:r>
            <a:r>
              <a:rPr lang="en-US" sz="1200" dirty="0"/>
              <a:t>/community/</a:t>
            </a:r>
            <a:r>
              <a:rPr lang="en-US" sz="1200" dirty="0" err="1"/>
              <a:t>UsingTheTerminal</a:t>
            </a:r>
            <a:endParaRPr lang="en-US" sz="1200" dirty="0"/>
          </a:p>
        </p:txBody>
      </p:sp>
      <p:pic>
        <p:nvPicPr>
          <p:cNvPr id="10" name="Picture 9">
            <a:extLst>
              <a:ext uri="{FF2B5EF4-FFF2-40B4-BE49-F238E27FC236}">
                <a16:creationId xmlns:a16="http://schemas.microsoft.com/office/drawing/2014/main" id="{68A62489-9E37-7E40-B2FC-84E6B3BB175F}"/>
              </a:ext>
            </a:extLst>
          </p:cNvPr>
          <p:cNvPicPr>
            <a:picLocks noChangeAspect="1"/>
          </p:cNvPicPr>
          <p:nvPr/>
        </p:nvPicPr>
        <p:blipFill>
          <a:blip r:embed="rId3"/>
          <a:stretch>
            <a:fillRect/>
          </a:stretch>
        </p:blipFill>
        <p:spPr>
          <a:xfrm>
            <a:off x="6096000" y="969467"/>
            <a:ext cx="6036303" cy="3952135"/>
          </a:xfrm>
          <a:prstGeom prst="rect">
            <a:avLst/>
          </a:prstGeom>
        </p:spPr>
      </p:pic>
    </p:spTree>
    <p:extLst>
      <p:ext uri="{BB962C8B-B14F-4D97-AF65-F5344CB8AC3E}">
        <p14:creationId xmlns:p14="http://schemas.microsoft.com/office/powerpoint/2010/main" val="11353672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E53807-C658-47DE-9EA8-D82FE2D1A431}"/>
              </a:ext>
            </a:extLst>
          </p:cNvPr>
          <p:cNvSpPr txBox="1"/>
          <p:nvPr/>
        </p:nvSpPr>
        <p:spPr>
          <a:xfrm>
            <a:off x="341606" y="1409743"/>
            <a:ext cx="5630931" cy="3511859"/>
          </a:xfrm>
          <a:prstGeom prst="rect">
            <a:avLst/>
          </a:prstGeom>
          <a:noFill/>
        </p:spPr>
        <p:txBody>
          <a:bodyPr wrap="square">
            <a:spAutoFit/>
          </a:bodyPr>
          <a:lstStyle/>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 all services are up and running</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Check for cluster metrics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Check for the application overview</a:t>
            </a:r>
          </a:p>
          <a:p>
            <a:pPr marL="285750" indent="-285750">
              <a:lnSpc>
                <a:spcPct val="150000"/>
              </a:lnSpc>
              <a:buFontTx/>
              <a:buChar char="-"/>
            </a:pPr>
            <a:endParaRPr lang="en-US" dirty="0"/>
          </a:p>
          <a:p>
            <a:pPr marL="285750" indent="-285750">
              <a:lnSpc>
                <a:spcPct val="150000"/>
              </a:lnSpc>
              <a:buFontTx/>
              <a:buChar char="-"/>
            </a:pPr>
            <a:endParaRPr lang="en-US" dirty="0"/>
          </a:p>
          <a:p>
            <a:pPr>
              <a:lnSpc>
                <a:spcPct val="150000"/>
              </a:lnSpc>
            </a:pPr>
            <a:endParaRPr lang="en-US" dirty="0"/>
          </a:p>
        </p:txBody>
      </p:sp>
      <p:sp>
        <p:nvSpPr>
          <p:cNvPr id="9" name="Slide Number Placeholder 8">
            <a:extLst>
              <a:ext uri="{FF2B5EF4-FFF2-40B4-BE49-F238E27FC236}">
                <a16:creationId xmlns:a16="http://schemas.microsoft.com/office/drawing/2014/main" id="{440965B3-A63F-43FE-851E-A0C815BB7089}"/>
              </a:ext>
            </a:extLst>
          </p:cNvPr>
          <p:cNvSpPr>
            <a:spLocks noGrp="1"/>
          </p:cNvSpPr>
          <p:nvPr>
            <p:ph type="sldNum" sz="quarter" idx="12"/>
          </p:nvPr>
        </p:nvSpPr>
        <p:spPr/>
        <p:txBody>
          <a:bodyPr/>
          <a:lstStyle/>
          <a:p>
            <a:fld id="{03E05538-DF82-4954-A07B-C4B85807C66A}" type="slidenum">
              <a:rPr lang="en-CA" smtClean="0"/>
              <a:t>12</a:t>
            </a:fld>
            <a:endParaRPr lang="en-CA" dirty="0"/>
          </a:p>
        </p:txBody>
      </p:sp>
      <p:sp>
        <p:nvSpPr>
          <p:cNvPr id="25" name="Title 1">
            <a:extLst>
              <a:ext uri="{FF2B5EF4-FFF2-40B4-BE49-F238E27FC236}">
                <a16:creationId xmlns:a16="http://schemas.microsoft.com/office/drawing/2014/main" id="{FAE3439B-6FA5-4418-B5CB-3BAE5ADEBE40}"/>
              </a:ext>
            </a:extLst>
          </p:cNvPr>
          <p:cNvSpPr>
            <a:spLocks noGrp="1"/>
          </p:cNvSpPr>
          <p:nvPr>
            <p:ph type="title"/>
          </p:nvPr>
        </p:nvSpPr>
        <p:spPr>
          <a:xfrm>
            <a:off x="341605" y="920891"/>
            <a:ext cx="5666856" cy="954208"/>
          </a:xfrm>
        </p:spPr>
        <p:txBody>
          <a:bodyPr>
            <a:normAutofit/>
          </a:bodyPr>
          <a:lstStyle/>
          <a:p>
            <a:pPr>
              <a:spcAft>
                <a:spcPts val="600"/>
              </a:spcAft>
            </a:pPr>
            <a:r>
              <a:rPr lang="en-US" sz="2800" b="1" dirty="0">
                <a:solidFill>
                  <a:srgbClr val="FF0000"/>
                </a:solidFill>
                <a:latin typeface="Times New Roman" panose="02020603050405020304" pitchFamily="18" charset="0"/>
                <a:cs typeface="Times New Roman" panose="02020603050405020304" pitchFamily="18" charset="0"/>
              </a:rPr>
              <a:t>Topic: Hadoop monitoring, and services up and </a:t>
            </a:r>
            <a:r>
              <a:rPr lang="en-US" sz="2800" b="1" dirty="0" err="1">
                <a:solidFill>
                  <a:srgbClr val="FF0000"/>
                </a:solidFill>
                <a:latin typeface="Times New Roman" panose="02020603050405020304" pitchFamily="18" charset="0"/>
                <a:cs typeface="Times New Roman" panose="02020603050405020304" pitchFamily="18" charset="0"/>
              </a:rPr>
              <a:t>runing</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9BED772-BDE7-244F-8106-63353F9987FA}"/>
              </a:ext>
            </a:extLst>
          </p:cNvPr>
          <p:cNvSpPr txBox="1"/>
          <p:nvPr/>
        </p:nvSpPr>
        <p:spPr>
          <a:xfrm>
            <a:off x="6138164" y="6264150"/>
            <a:ext cx="3820886" cy="276999"/>
          </a:xfrm>
          <a:prstGeom prst="rect">
            <a:avLst/>
          </a:prstGeom>
          <a:noFill/>
        </p:spPr>
        <p:txBody>
          <a:bodyPr wrap="square" rtlCol="0">
            <a:spAutoFit/>
          </a:bodyPr>
          <a:lstStyle/>
          <a:p>
            <a:r>
              <a:rPr lang="en-US" sz="1200" dirty="0"/>
              <a:t>https://</a:t>
            </a:r>
            <a:r>
              <a:rPr lang="en-US" sz="1200" dirty="0" err="1"/>
              <a:t>help.ubuntu.com</a:t>
            </a:r>
            <a:r>
              <a:rPr lang="en-US" sz="1200" dirty="0"/>
              <a:t>/community/</a:t>
            </a:r>
            <a:r>
              <a:rPr lang="en-US" sz="1200" dirty="0" err="1"/>
              <a:t>UsingTheTerminal</a:t>
            </a:r>
            <a:endParaRPr lang="en-US" sz="1200" dirty="0"/>
          </a:p>
        </p:txBody>
      </p:sp>
      <p:pic>
        <p:nvPicPr>
          <p:cNvPr id="11" name="Picture 10">
            <a:extLst>
              <a:ext uri="{FF2B5EF4-FFF2-40B4-BE49-F238E27FC236}">
                <a16:creationId xmlns:a16="http://schemas.microsoft.com/office/drawing/2014/main" id="{17F6E99E-D2D9-9849-9F8D-0DA7E4E534D9}"/>
              </a:ext>
            </a:extLst>
          </p:cNvPr>
          <p:cNvPicPr>
            <a:picLocks noChangeAspect="1"/>
          </p:cNvPicPr>
          <p:nvPr/>
        </p:nvPicPr>
        <p:blipFill rotWithShape="1">
          <a:blip r:embed="rId3"/>
          <a:srcRect r="20580" b="-1622"/>
          <a:stretch/>
        </p:blipFill>
        <p:spPr>
          <a:xfrm>
            <a:off x="6096000" y="218870"/>
            <a:ext cx="5875108" cy="3312458"/>
          </a:xfrm>
          <a:prstGeom prst="rect">
            <a:avLst/>
          </a:prstGeom>
        </p:spPr>
      </p:pic>
      <p:pic>
        <p:nvPicPr>
          <p:cNvPr id="2" name="Picture 1">
            <a:extLst>
              <a:ext uri="{FF2B5EF4-FFF2-40B4-BE49-F238E27FC236}">
                <a16:creationId xmlns:a16="http://schemas.microsoft.com/office/drawing/2014/main" id="{C7FD5DB4-34AA-4E4D-8183-EE131FD5BECD}"/>
              </a:ext>
            </a:extLst>
          </p:cNvPr>
          <p:cNvPicPr>
            <a:picLocks noChangeAspect="1"/>
          </p:cNvPicPr>
          <p:nvPr/>
        </p:nvPicPr>
        <p:blipFill rotWithShape="1">
          <a:blip r:embed="rId4"/>
          <a:srcRect l="4201"/>
          <a:stretch/>
        </p:blipFill>
        <p:spPr>
          <a:xfrm>
            <a:off x="6096000" y="3421727"/>
            <a:ext cx="5875108" cy="2882975"/>
          </a:xfrm>
          <a:prstGeom prst="rect">
            <a:avLst/>
          </a:prstGeom>
        </p:spPr>
      </p:pic>
    </p:spTree>
    <p:extLst>
      <p:ext uri="{BB962C8B-B14F-4D97-AF65-F5344CB8AC3E}">
        <p14:creationId xmlns:p14="http://schemas.microsoft.com/office/powerpoint/2010/main" val="17687172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838200" y="365125"/>
            <a:ext cx="5393361" cy="1325563"/>
          </a:xfrm>
        </p:spPr>
        <p:txBody>
          <a:bodyPr>
            <a:normAutofit/>
          </a:bodyPr>
          <a:lstStyle/>
          <a:p>
            <a:r>
              <a:rPr lang="en-CA"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152362" y="1530625"/>
            <a:ext cx="6079200" cy="4934953"/>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There are multiple concerns in terms of security, scaling and deployments when running Hadoop. Implementation part 1 demonstrates how one should tackle the installation of Ubuntu, ensuring that the storage is encrypted, users are managed properly, and are only given permission to the resources the user needs. </a:t>
            </a:r>
          </a:p>
          <a:p>
            <a:pPr marL="0" indent="0" algn="just">
              <a:buNone/>
            </a:pPr>
            <a:r>
              <a:rPr lang="en-US" sz="2200" dirty="0">
                <a:latin typeface="Times New Roman" panose="02020603050405020304" pitchFamily="18" charset="0"/>
                <a:cs typeface="Times New Roman" panose="02020603050405020304" pitchFamily="18" charset="0"/>
              </a:rPr>
              <a:t>Additionally, we also observe system hardening through several practical application such as reducing surface attacks, ensure that SSH key based authentication is enabled.</a:t>
            </a:r>
          </a:p>
          <a:p>
            <a:pPr marL="0" indent="0" algn="just">
              <a:buNone/>
            </a:pPr>
            <a:r>
              <a:rPr lang="en-US" sz="2200" dirty="0">
                <a:latin typeface="Times New Roman" panose="02020603050405020304" pitchFamily="18" charset="0"/>
                <a:cs typeface="Times New Roman" panose="02020603050405020304" pitchFamily="18" charset="0"/>
              </a:rPr>
              <a:t>Finally, we finish up with the installation and verification that the Hadoop cluster is up and running.</a:t>
            </a:r>
            <a:endParaRPr lang="en-CA" sz="2200" dirty="0">
              <a:latin typeface="Times New Roman" panose="02020603050405020304" pitchFamily="18" charset="0"/>
              <a:cs typeface="Times New Roman" panose="02020603050405020304" pitchFamily="18" charset="0"/>
            </a:endParaRPr>
          </a:p>
        </p:txBody>
      </p:sp>
      <p:sp>
        <p:nvSpPr>
          <p:cNvPr id="16"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D985113-59C7-4E68-8A28-99D65FDF0E8B}"/>
              </a:ext>
            </a:extLst>
          </p:cNvPr>
          <p:cNvSpPr>
            <a:spLocks noGrp="1"/>
          </p:cNvSpPr>
          <p:nvPr>
            <p:ph type="sldNum" sz="quarter" idx="12"/>
          </p:nvPr>
        </p:nvSpPr>
        <p:spPr/>
        <p:txBody>
          <a:bodyPr/>
          <a:lstStyle/>
          <a:p>
            <a:fld id="{03E05538-DF82-4954-A07B-C4B85807C66A}" type="slidenum">
              <a:rPr lang="en-CA" smtClean="0"/>
              <a:t>13</a:t>
            </a:fld>
            <a:endParaRPr lang="en-CA"/>
          </a:p>
        </p:txBody>
      </p:sp>
      <p:pic>
        <p:nvPicPr>
          <p:cNvPr id="6" name="Picture 5">
            <a:extLst>
              <a:ext uri="{FF2B5EF4-FFF2-40B4-BE49-F238E27FC236}">
                <a16:creationId xmlns:a16="http://schemas.microsoft.com/office/drawing/2014/main" id="{2EC7F9C0-8A68-CF42-9537-078F88341683}"/>
              </a:ext>
            </a:extLst>
          </p:cNvPr>
          <p:cNvPicPr>
            <a:picLocks noChangeAspect="1"/>
          </p:cNvPicPr>
          <p:nvPr/>
        </p:nvPicPr>
        <p:blipFill>
          <a:blip r:embed="rId3"/>
          <a:stretch>
            <a:fillRect/>
          </a:stretch>
        </p:blipFill>
        <p:spPr>
          <a:xfrm>
            <a:off x="6258785" y="4058300"/>
            <a:ext cx="5775687" cy="2161525"/>
          </a:xfrm>
          <a:prstGeom prst="rect">
            <a:avLst/>
          </a:prstGeom>
        </p:spPr>
      </p:pic>
      <p:pic>
        <p:nvPicPr>
          <p:cNvPr id="8" name="Picture 7">
            <a:extLst>
              <a:ext uri="{FF2B5EF4-FFF2-40B4-BE49-F238E27FC236}">
                <a16:creationId xmlns:a16="http://schemas.microsoft.com/office/drawing/2014/main" id="{AF8EDBFE-07E5-594B-9202-E79C928EFD87}"/>
              </a:ext>
            </a:extLst>
          </p:cNvPr>
          <p:cNvPicPr>
            <a:picLocks noChangeAspect="1"/>
          </p:cNvPicPr>
          <p:nvPr/>
        </p:nvPicPr>
        <p:blipFill>
          <a:blip r:embed="rId4"/>
          <a:stretch>
            <a:fillRect/>
          </a:stretch>
        </p:blipFill>
        <p:spPr>
          <a:xfrm>
            <a:off x="6500350" y="173038"/>
            <a:ext cx="5270500" cy="4076700"/>
          </a:xfrm>
          <a:prstGeom prst="rect">
            <a:avLst/>
          </a:prstGeom>
        </p:spPr>
      </p:pic>
    </p:spTree>
    <p:extLst>
      <p:ext uri="{BB962C8B-B14F-4D97-AF65-F5344CB8AC3E}">
        <p14:creationId xmlns:p14="http://schemas.microsoft.com/office/powerpoint/2010/main" val="4052364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8587D3-C0D5-473F-9DB4-A911866BD3A2}"/>
              </a:ext>
            </a:extLst>
          </p:cNvPr>
          <p:cNvSpPr>
            <a:spLocks noGrp="1"/>
          </p:cNvSpPr>
          <p:nvPr>
            <p:ph type="sldNum" sz="quarter" idx="12"/>
          </p:nvPr>
        </p:nvSpPr>
        <p:spPr/>
        <p:txBody>
          <a:bodyPr/>
          <a:lstStyle/>
          <a:p>
            <a:fld id="{03E05538-DF82-4954-A07B-C4B85807C66A}" type="slidenum">
              <a:rPr lang="en-CA" smtClean="0"/>
              <a:t>2</a:t>
            </a:fld>
            <a:endParaRPr lang="en-CA"/>
          </a:p>
        </p:txBody>
      </p:sp>
      <p:graphicFrame>
        <p:nvGraphicFramePr>
          <p:cNvPr id="3" name="Google Shape;95;p2">
            <a:extLst>
              <a:ext uri="{FF2B5EF4-FFF2-40B4-BE49-F238E27FC236}">
                <a16:creationId xmlns:a16="http://schemas.microsoft.com/office/drawing/2014/main" id="{F0111B4C-46F6-4B7C-8785-034B5F0A35B3}"/>
              </a:ext>
            </a:extLst>
          </p:cNvPr>
          <p:cNvGraphicFramePr/>
          <p:nvPr>
            <p:extLst>
              <p:ext uri="{D42A27DB-BD31-4B8C-83A1-F6EECF244321}">
                <p14:modId xmlns:p14="http://schemas.microsoft.com/office/powerpoint/2010/main" val="2758320963"/>
              </p:ext>
            </p:extLst>
          </p:nvPr>
        </p:nvGraphicFramePr>
        <p:xfrm>
          <a:off x="1600200" y="1205345"/>
          <a:ext cx="8836397" cy="5290802"/>
        </p:xfrm>
        <a:graphic>
          <a:graphicData uri="http://schemas.openxmlformats.org/drawingml/2006/table">
            <a:tbl>
              <a:tblPr bandRow="1">
                <a:tableStyleId>{7DF18680-E054-41AD-8BC1-D1AEF772440D}</a:tableStyleId>
              </a:tblPr>
              <a:tblGrid>
                <a:gridCol w="3256174">
                  <a:extLst>
                    <a:ext uri="{9D8B030D-6E8A-4147-A177-3AD203B41FA5}">
                      <a16:colId xmlns:a16="http://schemas.microsoft.com/office/drawing/2014/main" val="20000"/>
                    </a:ext>
                  </a:extLst>
                </a:gridCol>
                <a:gridCol w="5580223">
                  <a:extLst>
                    <a:ext uri="{9D8B030D-6E8A-4147-A177-3AD203B41FA5}">
                      <a16:colId xmlns:a16="http://schemas.microsoft.com/office/drawing/2014/main" val="20001"/>
                    </a:ext>
                  </a:extLst>
                </a:gridCol>
              </a:tblGrid>
              <a:tr h="980404">
                <a:tc>
                  <a:txBody>
                    <a:bodyPr/>
                    <a:lstStyle/>
                    <a:p>
                      <a:pPr marL="0" marR="0" lvl="0" indent="0" algn="l" rtl="0">
                        <a:spcBef>
                          <a:spcPts val="0"/>
                        </a:spcBef>
                        <a:spcAft>
                          <a:spcPts val="0"/>
                        </a:spcAft>
                        <a:buNone/>
                      </a:pPr>
                      <a:r>
                        <a:rPr lang="en-US" sz="2400" b="1" u="none" strike="noStrike" cap="none" dirty="0">
                          <a:solidFill>
                            <a:srgbClr val="FF0000"/>
                          </a:solidFill>
                          <a:latin typeface="Times New Roman" panose="02020603050405020304" pitchFamily="18" charset="0"/>
                          <a:cs typeface="Times New Roman" panose="02020603050405020304" pitchFamily="18" charset="0"/>
                        </a:rPr>
                        <a:t>Milestone #1</a:t>
                      </a:r>
                      <a:endParaRPr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2400" b="0" dirty="0">
                          <a:solidFill>
                            <a:schemeClr val="dk1"/>
                          </a:solidFill>
                          <a:latin typeface="Times New Roman" panose="02020603050405020304" pitchFamily="18" charset="0"/>
                          <a:cs typeface="Times New Roman" panose="02020603050405020304" pitchFamily="18" charset="0"/>
                        </a:rPr>
                        <a:t>Importance of Big Data Security</a:t>
                      </a:r>
                      <a:endParaRPr sz="2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0" dirty="0">
                          <a:solidFill>
                            <a:schemeClr val="dk1"/>
                          </a:solidFill>
                          <a:latin typeface="Times New Roman" panose="02020603050405020304" pitchFamily="18" charset="0"/>
                          <a:cs typeface="Times New Roman" panose="02020603050405020304" pitchFamily="18" charset="0"/>
                        </a:rPr>
                        <a:t>Big Data Security Technologies</a:t>
                      </a:r>
                      <a:endParaRPr sz="2400" b="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0"/>
                  </a:ext>
                </a:extLst>
              </a:tr>
              <a:tr h="619542">
                <a:tc>
                  <a:txBody>
                    <a:bodyPr/>
                    <a:lstStyle/>
                    <a:p>
                      <a:pPr marL="0" marR="0" lvl="0" indent="0" algn="l" rtl="0">
                        <a:lnSpc>
                          <a:spcPct val="100000"/>
                        </a:lnSpc>
                        <a:spcBef>
                          <a:spcPts val="0"/>
                        </a:spcBef>
                        <a:spcAft>
                          <a:spcPts val="0"/>
                        </a:spcAft>
                        <a:buClr>
                          <a:srgbClr val="FF0000"/>
                        </a:buClr>
                        <a:buSzPts val="2800"/>
                        <a:buFont typeface="Calibri"/>
                        <a:buNone/>
                      </a:pPr>
                      <a:r>
                        <a:rPr lang="en-US" sz="2400" b="1" dirty="0">
                          <a:solidFill>
                            <a:srgbClr val="FF0000"/>
                          </a:solidFill>
                          <a:latin typeface="Times New Roman" panose="02020603050405020304" pitchFamily="18" charset="0"/>
                          <a:cs typeface="Times New Roman" panose="02020603050405020304" pitchFamily="18" charset="0"/>
                        </a:rPr>
                        <a:t>Milestone #2</a:t>
                      </a:r>
                      <a:endParaRPr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2400" b="0" dirty="0">
                          <a:solidFill>
                            <a:schemeClr val="dk1"/>
                          </a:solidFill>
                          <a:latin typeface="Times New Roman" panose="02020603050405020304" pitchFamily="18" charset="0"/>
                          <a:cs typeface="Times New Roman" panose="02020603050405020304" pitchFamily="18" charset="0"/>
                        </a:rPr>
                        <a:t>Big Data Security Risk</a:t>
                      </a:r>
                      <a:endParaRPr sz="2400" b="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619542">
                <a:tc>
                  <a:txBody>
                    <a:bodyPr/>
                    <a:lstStyle/>
                    <a:p>
                      <a:pPr marL="0" marR="0" lvl="0" indent="0" algn="l" rtl="0">
                        <a:lnSpc>
                          <a:spcPct val="100000"/>
                        </a:lnSpc>
                        <a:spcBef>
                          <a:spcPts val="0"/>
                        </a:spcBef>
                        <a:spcAft>
                          <a:spcPts val="0"/>
                        </a:spcAft>
                        <a:buClr>
                          <a:srgbClr val="FF0000"/>
                        </a:buClr>
                        <a:buSzPts val="2800"/>
                        <a:buFont typeface="Calibri"/>
                        <a:buNone/>
                      </a:pPr>
                      <a:r>
                        <a:rPr lang="en-US" sz="2400" b="1" dirty="0">
                          <a:solidFill>
                            <a:srgbClr val="FF0000"/>
                          </a:solidFill>
                          <a:latin typeface="Times New Roman" panose="02020603050405020304" pitchFamily="18" charset="0"/>
                          <a:cs typeface="Times New Roman" panose="02020603050405020304" pitchFamily="18" charset="0"/>
                        </a:rPr>
                        <a:t>Milestone #3</a:t>
                      </a:r>
                      <a:endParaRPr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2400" b="0">
                          <a:solidFill>
                            <a:schemeClr val="dk1"/>
                          </a:solidFill>
                          <a:latin typeface="Times New Roman" panose="02020603050405020304" pitchFamily="18" charset="0"/>
                          <a:cs typeface="Times New Roman" panose="02020603050405020304" pitchFamily="18" charset="0"/>
                        </a:rPr>
                        <a:t>Big Data Security Use Cases</a:t>
                      </a:r>
                      <a:endParaRPr sz="2400" b="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r h="980404">
                <a:tc>
                  <a:txBody>
                    <a:bodyPr/>
                    <a:lstStyle/>
                    <a:p>
                      <a:pPr marL="0" marR="0" lvl="0" indent="0" algn="l" rtl="0">
                        <a:lnSpc>
                          <a:spcPct val="100000"/>
                        </a:lnSpc>
                        <a:spcBef>
                          <a:spcPts val="0"/>
                        </a:spcBef>
                        <a:spcAft>
                          <a:spcPts val="0"/>
                        </a:spcAft>
                        <a:buClr>
                          <a:srgbClr val="FF0000"/>
                        </a:buClr>
                        <a:buSzPts val="2800"/>
                        <a:buFont typeface="Calibri"/>
                        <a:buNone/>
                      </a:pPr>
                      <a:r>
                        <a:rPr lang="en-US" sz="2400" b="1" dirty="0">
                          <a:solidFill>
                            <a:srgbClr val="FF0000"/>
                          </a:solidFill>
                          <a:latin typeface="Times New Roman" panose="02020603050405020304" pitchFamily="18" charset="0"/>
                          <a:cs typeface="Times New Roman" panose="02020603050405020304" pitchFamily="18" charset="0"/>
                        </a:rPr>
                        <a:t>Milestone #4</a:t>
                      </a:r>
                      <a:endParaRPr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2400" b="0" dirty="0">
                          <a:solidFill>
                            <a:schemeClr val="dk1"/>
                          </a:solidFill>
                          <a:latin typeface="Times New Roman" panose="02020603050405020304" pitchFamily="18" charset="0"/>
                          <a:cs typeface="Times New Roman" panose="02020603050405020304" pitchFamily="18" charset="0"/>
                        </a:rPr>
                        <a:t>Big Data Security Issues</a:t>
                      </a:r>
                      <a:endParaRPr sz="2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0" dirty="0">
                          <a:solidFill>
                            <a:schemeClr val="dk1"/>
                          </a:solidFill>
                          <a:latin typeface="Times New Roman" panose="02020603050405020304" pitchFamily="18" charset="0"/>
                          <a:cs typeface="Times New Roman" panose="02020603050405020304" pitchFamily="18" charset="0"/>
                        </a:rPr>
                        <a:t>Regulations and Policies</a:t>
                      </a:r>
                      <a:endParaRPr sz="2400" b="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3"/>
                  </a:ext>
                </a:extLst>
              </a:tr>
              <a:tr h="619542">
                <a:tc>
                  <a:txBody>
                    <a:bodyPr/>
                    <a:lstStyle/>
                    <a:p>
                      <a:pPr marL="0" marR="0" lvl="0" indent="0" algn="l" rtl="0">
                        <a:lnSpc>
                          <a:spcPct val="100000"/>
                        </a:lnSpc>
                        <a:spcBef>
                          <a:spcPts val="0"/>
                        </a:spcBef>
                        <a:spcAft>
                          <a:spcPts val="0"/>
                        </a:spcAft>
                        <a:buClr>
                          <a:srgbClr val="FF0000"/>
                        </a:buClr>
                        <a:buSzPts val="2800"/>
                        <a:buFont typeface="Calibri"/>
                        <a:buNone/>
                      </a:pPr>
                      <a:r>
                        <a:rPr lang="en-US" sz="2400" b="1">
                          <a:solidFill>
                            <a:srgbClr val="FF0000"/>
                          </a:solidFill>
                          <a:latin typeface="Times New Roman" panose="02020603050405020304" pitchFamily="18" charset="0"/>
                          <a:cs typeface="Times New Roman" panose="02020603050405020304" pitchFamily="18" charset="0"/>
                        </a:rPr>
                        <a:t>Milestone #5</a:t>
                      </a:r>
                      <a:endParaRPr sz="2400" b="1">
                        <a:solidFill>
                          <a:srgbClr val="FF0000"/>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2400" b="0" dirty="0">
                          <a:solidFill>
                            <a:schemeClr val="dk1"/>
                          </a:solidFill>
                          <a:latin typeface="Times New Roman" panose="02020603050405020304" pitchFamily="18" charset="0"/>
                          <a:cs typeface="Times New Roman" panose="02020603050405020304" pitchFamily="18" charset="0"/>
                        </a:rPr>
                        <a:t>Implementation Part 1</a:t>
                      </a:r>
                      <a:endParaRPr sz="2400" b="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4"/>
                  </a:ext>
                </a:extLst>
              </a:tr>
              <a:tr h="851826">
                <a:tc>
                  <a:txBody>
                    <a:bodyPr/>
                    <a:lstStyle/>
                    <a:p>
                      <a:pPr marL="0" marR="0" lvl="0" indent="0" algn="l" rtl="0">
                        <a:lnSpc>
                          <a:spcPct val="100000"/>
                        </a:lnSpc>
                        <a:spcBef>
                          <a:spcPts val="0"/>
                        </a:spcBef>
                        <a:spcAft>
                          <a:spcPts val="0"/>
                        </a:spcAft>
                        <a:buClr>
                          <a:srgbClr val="FF0000"/>
                        </a:buClr>
                        <a:buSzPts val="2800"/>
                        <a:buFont typeface="Calibri"/>
                        <a:buNone/>
                      </a:pPr>
                      <a:r>
                        <a:rPr lang="en-US" sz="2400" b="1">
                          <a:solidFill>
                            <a:srgbClr val="FF0000"/>
                          </a:solidFill>
                          <a:latin typeface="Times New Roman" panose="02020603050405020304" pitchFamily="18" charset="0"/>
                          <a:cs typeface="Times New Roman" panose="02020603050405020304" pitchFamily="18" charset="0"/>
                        </a:rPr>
                        <a:t>Milestone #6</a:t>
                      </a:r>
                      <a:endParaRPr sz="2400" b="1">
                        <a:solidFill>
                          <a:srgbClr val="FF0000"/>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2400" b="0">
                          <a:solidFill>
                            <a:schemeClr val="dk1"/>
                          </a:solidFill>
                          <a:latin typeface="Times New Roman" panose="02020603050405020304" pitchFamily="18" charset="0"/>
                          <a:cs typeface="Times New Roman" panose="02020603050405020304" pitchFamily="18" charset="0"/>
                        </a:rPr>
                        <a:t>Implementation Part 2</a:t>
                      </a:r>
                      <a:endParaRPr sz="2400" b="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5"/>
                  </a:ext>
                </a:extLst>
              </a:tr>
              <a:tr h="619542">
                <a:tc>
                  <a:txBody>
                    <a:bodyPr/>
                    <a:lstStyle/>
                    <a:p>
                      <a:pPr marL="0" marR="0" lvl="0" indent="0" algn="l" rtl="0">
                        <a:lnSpc>
                          <a:spcPct val="100000"/>
                        </a:lnSpc>
                        <a:spcBef>
                          <a:spcPts val="0"/>
                        </a:spcBef>
                        <a:spcAft>
                          <a:spcPts val="0"/>
                        </a:spcAft>
                        <a:buClr>
                          <a:srgbClr val="FF0000"/>
                        </a:buClr>
                        <a:buSzPts val="2800"/>
                        <a:buFont typeface="Calibri"/>
                        <a:buNone/>
                      </a:pPr>
                      <a:r>
                        <a:rPr lang="en-US" sz="2400" b="1" dirty="0">
                          <a:solidFill>
                            <a:srgbClr val="FF0000"/>
                          </a:solidFill>
                          <a:latin typeface="Times New Roman" panose="02020603050405020304" pitchFamily="18" charset="0"/>
                          <a:cs typeface="Times New Roman" panose="02020603050405020304" pitchFamily="18" charset="0"/>
                        </a:rPr>
                        <a:t>Milestone #7</a:t>
                      </a:r>
                      <a:endParaRPr sz="24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2400" b="0" dirty="0">
                          <a:solidFill>
                            <a:schemeClr val="dk1"/>
                          </a:solidFill>
                          <a:latin typeface="Times New Roman" panose="02020603050405020304" pitchFamily="18" charset="0"/>
                          <a:cs typeface="Times New Roman" panose="02020603050405020304" pitchFamily="18" charset="0"/>
                        </a:rPr>
                        <a:t>Implementation Part 3</a:t>
                      </a:r>
                      <a:endParaRPr sz="2400" b="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6"/>
                  </a:ext>
                </a:extLst>
              </a:tr>
            </a:tbl>
          </a:graphicData>
        </a:graphic>
      </p:graphicFrame>
      <p:sp>
        <p:nvSpPr>
          <p:cNvPr id="5" name="TextBox 4">
            <a:extLst>
              <a:ext uri="{FF2B5EF4-FFF2-40B4-BE49-F238E27FC236}">
                <a16:creationId xmlns:a16="http://schemas.microsoft.com/office/drawing/2014/main" id="{A303DB77-6A86-42C1-BD8D-546C298E6FAD}"/>
              </a:ext>
            </a:extLst>
          </p:cNvPr>
          <p:cNvSpPr txBox="1"/>
          <p:nvPr/>
        </p:nvSpPr>
        <p:spPr>
          <a:xfrm>
            <a:off x="623455" y="394855"/>
            <a:ext cx="852573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Scope</a:t>
            </a:r>
            <a:endPar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76689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450FBE-FC8C-44F7-AA2D-C61815FF037B}"/>
              </a:ext>
            </a:extLst>
          </p:cNvPr>
          <p:cNvSpPr>
            <a:spLocks noGrp="1"/>
          </p:cNvSpPr>
          <p:nvPr>
            <p:ph type="sldNum" sz="quarter" idx="12"/>
          </p:nvPr>
        </p:nvSpPr>
        <p:spPr/>
        <p:txBody>
          <a:bodyPr/>
          <a:lstStyle/>
          <a:p>
            <a:fld id="{03E05538-DF82-4954-A07B-C4B85807C66A}" type="slidenum">
              <a:rPr lang="en-CA" smtClean="0"/>
              <a:t>3</a:t>
            </a:fld>
            <a:endParaRPr lang="en-CA"/>
          </a:p>
        </p:txBody>
      </p:sp>
      <p:sp>
        <p:nvSpPr>
          <p:cNvPr id="4" name="TextBox 3">
            <a:extLst>
              <a:ext uri="{FF2B5EF4-FFF2-40B4-BE49-F238E27FC236}">
                <a16:creationId xmlns:a16="http://schemas.microsoft.com/office/drawing/2014/main" id="{100424A8-98D6-46E2-9355-8B37DAD627DD}"/>
              </a:ext>
            </a:extLst>
          </p:cNvPr>
          <p:cNvSpPr txBox="1"/>
          <p:nvPr/>
        </p:nvSpPr>
        <p:spPr>
          <a:xfrm>
            <a:off x="1047404" y="2261062"/>
            <a:ext cx="8092439" cy="2246769"/>
          </a:xfrm>
          <a:prstGeom prst="rect">
            <a:avLst/>
          </a:prstGeom>
          <a:noFill/>
        </p:spPr>
        <p:txBody>
          <a:bodyPr wrap="square">
            <a:spAutoFit/>
          </a:bodyPr>
          <a:lstStyle/>
          <a:p>
            <a:pPr rtl="0" fontAlgn="base">
              <a:spcBef>
                <a:spcPts val="0"/>
              </a:spcBef>
              <a:spcAft>
                <a:spcPts val="0"/>
              </a:spcAft>
              <a:buClr>
                <a:srgbClr val="FF0000"/>
              </a:buClr>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Discuss </a:t>
            </a:r>
            <a:r>
              <a:rPr lang="en-US" sz="2800" dirty="0">
                <a:solidFill>
                  <a:srgbClr val="000000"/>
                </a:solidFill>
                <a:latin typeface="Times New Roman" panose="02020603050405020304" pitchFamily="18" charset="0"/>
                <a:cs typeface="Times New Roman" panose="02020603050405020304" pitchFamily="18" charset="0"/>
              </a:rPr>
              <a:t>machine specification</a:t>
            </a:r>
          </a:p>
          <a:p>
            <a:pPr rtl="0" fontAlgn="base">
              <a:spcBef>
                <a:spcPts val="0"/>
              </a:spcBef>
              <a:spcAft>
                <a:spcPts val="0"/>
              </a:spcAft>
              <a:buClr>
                <a:srgbClr val="FF0000"/>
              </a:buClr>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User management</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fontAlgn="base">
              <a:buClr>
                <a:srgbClr val="FF0000"/>
              </a:buClr>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System Hardening</a:t>
            </a:r>
          </a:p>
          <a:p>
            <a:pPr fontAlgn="base">
              <a:buClr>
                <a:srgbClr val="FF0000"/>
              </a:buClr>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Installation of Ubuntu and Hadoop</a:t>
            </a:r>
          </a:p>
          <a:p>
            <a:pPr fontAlgn="base">
              <a:buClr>
                <a:srgbClr val="FF0000"/>
              </a:buClr>
              <a:buFont typeface="Arial" panose="020B0604020202020204" pitchFamily="34" charset="0"/>
              <a:buChar char="•"/>
            </a:pPr>
            <a:r>
              <a:rPr lang="en-US" sz="2800" dirty="0">
                <a:solidFill>
                  <a:srgbClr val="000000"/>
                </a:solidFill>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4C6A4605-3197-4E21-964E-9A6CA949D1DF}"/>
              </a:ext>
            </a:extLst>
          </p:cNvPr>
          <p:cNvSpPr txBox="1"/>
          <p:nvPr/>
        </p:nvSpPr>
        <p:spPr>
          <a:xfrm>
            <a:off x="1047404" y="1009996"/>
            <a:ext cx="8092439" cy="646331"/>
          </a:xfrm>
          <a:prstGeom prst="rect">
            <a:avLst/>
          </a:prstGeom>
          <a:noFill/>
        </p:spPr>
        <p:txBody>
          <a:bodyPr wrap="square">
            <a:spAutoFit/>
          </a:bodyPr>
          <a:lstStyle/>
          <a:p>
            <a:r>
              <a:rPr lang="en-US" sz="3600" b="0" i="0" u="none" strike="noStrike" dirty="0">
                <a:solidFill>
                  <a:srgbClr val="FF0000"/>
                </a:solidFill>
                <a:effectLst/>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1165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EE53807-C658-47DE-9EA8-D82FE2D1A431}"/>
              </a:ext>
            </a:extLst>
          </p:cNvPr>
          <p:cNvSpPr txBox="1"/>
          <p:nvPr/>
        </p:nvSpPr>
        <p:spPr>
          <a:xfrm>
            <a:off x="341606" y="1878792"/>
            <a:ext cx="5630931" cy="230832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 machine spec is up to par</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Secure storage by encryption</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Disable any peripherals that are unused</a:t>
            </a:r>
          </a:p>
          <a:p>
            <a:pPr marL="285750" indent="-285750">
              <a:buFontTx/>
              <a:buChar char="-"/>
            </a:pPr>
            <a:endParaRPr lang="en-US" dirty="0"/>
          </a:p>
          <a:p>
            <a:endParaRPr lang="en-US" dirty="0"/>
          </a:p>
        </p:txBody>
      </p:sp>
      <p:sp>
        <p:nvSpPr>
          <p:cNvPr id="9" name="Slide Number Placeholder 8">
            <a:extLst>
              <a:ext uri="{FF2B5EF4-FFF2-40B4-BE49-F238E27FC236}">
                <a16:creationId xmlns:a16="http://schemas.microsoft.com/office/drawing/2014/main" id="{440965B3-A63F-43FE-851E-A0C815BB7089}"/>
              </a:ext>
            </a:extLst>
          </p:cNvPr>
          <p:cNvSpPr>
            <a:spLocks noGrp="1"/>
          </p:cNvSpPr>
          <p:nvPr>
            <p:ph type="sldNum" sz="quarter" idx="12"/>
          </p:nvPr>
        </p:nvSpPr>
        <p:spPr/>
        <p:txBody>
          <a:bodyPr/>
          <a:lstStyle/>
          <a:p>
            <a:fld id="{03E05538-DF82-4954-A07B-C4B85807C66A}" type="slidenum">
              <a:rPr lang="en-CA" smtClean="0"/>
              <a:t>4</a:t>
            </a:fld>
            <a:endParaRPr lang="en-CA"/>
          </a:p>
        </p:txBody>
      </p:sp>
      <p:sp>
        <p:nvSpPr>
          <p:cNvPr id="13" name="TextBox 12">
            <a:extLst>
              <a:ext uri="{FF2B5EF4-FFF2-40B4-BE49-F238E27FC236}">
                <a16:creationId xmlns:a16="http://schemas.microsoft.com/office/drawing/2014/main" id="{03A67F30-EF92-4B62-8D1D-66F5E8D6FDD3}"/>
              </a:ext>
            </a:extLst>
          </p:cNvPr>
          <p:cNvSpPr txBox="1"/>
          <p:nvPr/>
        </p:nvSpPr>
        <p:spPr>
          <a:xfrm>
            <a:off x="6095999" y="6103834"/>
            <a:ext cx="5811079" cy="276999"/>
          </a:xfrm>
          <a:prstGeom prst="rect">
            <a:avLst/>
          </a:prstGeom>
          <a:noFill/>
        </p:spPr>
        <p:txBody>
          <a:bodyPr wrap="square" rtlCol="0">
            <a:spAutoFit/>
          </a:bodyPr>
          <a:lstStyle/>
          <a:p>
            <a:r>
              <a:rPr lang="en-US" sz="1200" dirty="0"/>
              <a:t>https://</a:t>
            </a:r>
            <a:r>
              <a:rPr lang="en-US" sz="1200" dirty="0" err="1"/>
              <a:t>www.virtualbox.org</a:t>
            </a:r>
            <a:r>
              <a:rPr lang="en-US" sz="1200" dirty="0"/>
              <a:t>/wiki/End-</a:t>
            </a:r>
            <a:r>
              <a:rPr lang="en-US" sz="1200" dirty="0" err="1"/>
              <a:t>user_documentation</a:t>
            </a:r>
            <a:endParaRPr lang="en-US" sz="1200" dirty="0"/>
          </a:p>
        </p:txBody>
      </p:sp>
      <p:sp>
        <p:nvSpPr>
          <p:cNvPr id="25" name="Title 1">
            <a:extLst>
              <a:ext uri="{FF2B5EF4-FFF2-40B4-BE49-F238E27FC236}">
                <a16:creationId xmlns:a16="http://schemas.microsoft.com/office/drawing/2014/main" id="{FAE3439B-6FA5-4418-B5CB-3BAE5ADEBE40}"/>
              </a:ext>
            </a:extLst>
          </p:cNvPr>
          <p:cNvSpPr>
            <a:spLocks noGrp="1"/>
          </p:cNvSpPr>
          <p:nvPr>
            <p:ph type="title"/>
          </p:nvPr>
        </p:nvSpPr>
        <p:spPr>
          <a:xfrm>
            <a:off x="341606" y="920891"/>
            <a:ext cx="6637928" cy="607147"/>
          </a:xfrm>
        </p:spPr>
        <p:txBody>
          <a:bodyPr>
            <a:noAutofit/>
          </a:bodyPr>
          <a:lstStyle/>
          <a:p>
            <a:pPr lvl="0">
              <a:lnSpc>
                <a:spcPct val="100000"/>
              </a:lnSpc>
              <a:spcBef>
                <a:spcPts val="0"/>
              </a:spcBef>
              <a:spcAft>
                <a:spcPts val="600"/>
              </a:spcAft>
              <a:defRPr/>
            </a:pPr>
            <a:b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br>
            <a:b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br>
            <a:r>
              <a:rPr lang="en-US" sz="3200" b="1" dirty="0">
                <a:solidFill>
                  <a:srgbClr val="FF0000"/>
                </a:solidFill>
                <a:latin typeface="Times New Roman" panose="02020603050405020304" pitchFamily="18" charset="0"/>
                <a:cs typeface="Times New Roman" panose="02020603050405020304" pitchFamily="18" charset="0"/>
              </a:rPr>
              <a:t>Topic: Machine Specification</a:t>
            </a:r>
            <a:br>
              <a:rPr lang="en-US" sz="2800" b="1" dirty="0">
                <a:effectLst/>
                <a:latin typeface="+mn-lt"/>
                <a:ea typeface="Times New Roman" panose="02020603050405020304" pitchFamily="18" charset="0"/>
              </a:rPr>
            </a:br>
            <a:r>
              <a:rPr lang="en-US" sz="2800" b="1" dirty="0">
                <a:effectLst/>
                <a:latin typeface="+mn-lt"/>
                <a:ea typeface="Times New Roman" panose="02020603050405020304" pitchFamily="18" charset="0"/>
              </a:rPr>
              <a:t> </a:t>
            </a:r>
            <a:br>
              <a:rPr lang="en-CA" sz="3200" dirty="0">
                <a:latin typeface="Times New Roman" panose="02020603050405020304" pitchFamily="18" charset="0"/>
                <a:cs typeface="Times New Roman" panose="02020603050405020304" pitchFamily="18" charset="0"/>
              </a:rPr>
            </a:br>
            <a:endParaRPr lang="en-CA" sz="3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3E3813A-CE58-9C40-81C7-6ED867DA8FB7}"/>
              </a:ext>
            </a:extLst>
          </p:cNvPr>
          <p:cNvPicPr>
            <a:picLocks noChangeAspect="1"/>
          </p:cNvPicPr>
          <p:nvPr/>
        </p:nvPicPr>
        <p:blipFill rotWithShape="1">
          <a:blip r:embed="rId3"/>
          <a:srcRect l="-1250" t="-859" r="50694" b="859"/>
          <a:stretch/>
        </p:blipFill>
        <p:spPr>
          <a:xfrm>
            <a:off x="5867400" y="350754"/>
            <a:ext cx="6091688" cy="5841324"/>
          </a:xfrm>
          <a:prstGeom prst="rect">
            <a:avLst/>
          </a:prstGeom>
        </p:spPr>
      </p:pic>
    </p:spTree>
    <p:extLst>
      <p:ext uri="{BB962C8B-B14F-4D97-AF65-F5344CB8AC3E}">
        <p14:creationId xmlns:p14="http://schemas.microsoft.com/office/powerpoint/2010/main" val="22348697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E53807-C658-47DE-9EA8-D82FE2D1A431}"/>
              </a:ext>
            </a:extLst>
          </p:cNvPr>
          <p:cNvSpPr txBox="1"/>
          <p:nvPr/>
        </p:nvSpPr>
        <p:spPr>
          <a:xfrm>
            <a:off x="341606" y="1409743"/>
            <a:ext cx="5630931" cy="4154984"/>
          </a:xfrm>
          <a:prstGeom prst="rect">
            <a:avLst/>
          </a:prstGeom>
          <a:noFill/>
        </p:spPr>
        <p:txBody>
          <a:bodyPr wrap="square">
            <a:spAutoFit/>
          </a:bodyPr>
          <a:lstStyle/>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 Security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Will require password on every boot</a:t>
            </a:r>
            <a:endParaRPr lang="en-US" dirty="0"/>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is not protected in transit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Slows down the machine significantly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May complicate data recovery</a:t>
            </a:r>
          </a:p>
          <a:p>
            <a:pPr marL="285750" indent="-285750">
              <a:buFontTx/>
              <a:buChar char="-"/>
            </a:pPr>
            <a:endParaRPr lang="en-US" dirty="0"/>
          </a:p>
          <a:p>
            <a:pPr marL="285750" indent="-285750">
              <a:buFontTx/>
              <a:buChar char="-"/>
            </a:pPr>
            <a:endParaRPr lang="en-US" dirty="0"/>
          </a:p>
          <a:p>
            <a:endParaRPr lang="en-US" dirty="0"/>
          </a:p>
        </p:txBody>
      </p:sp>
      <p:sp>
        <p:nvSpPr>
          <p:cNvPr id="9" name="Slide Number Placeholder 8">
            <a:extLst>
              <a:ext uri="{FF2B5EF4-FFF2-40B4-BE49-F238E27FC236}">
                <a16:creationId xmlns:a16="http://schemas.microsoft.com/office/drawing/2014/main" id="{440965B3-A63F-43FE-851E-A0C815BB7089}"/>
              </a:ext>
            </a:extLst>
          </p:cNvPr>
          <p:cNvSpPr>
            <a:spLocks noGrp="1"/>
          </p:cNvSpPr>
          <p:nvPr>
            <p:ph type="sldNum" sz="quarter" idx="12"/>
          </p:nvPr>
        </p:nvSpPr>
        <p:spPr/>
        <p:txBody>
          <a:bodyPr/>
          <a:lstStyle/>
          <a:p>
            <a:fld id="{03E05538-DF82-4954-A07B-C4B85807C66A}" type="slidenum">
              <a:rPr lang="en-CA" smtClean="0"/>
              <a:t>5</a:t>
            </a:fld>
            <a:endParaRPr lang="en-CA"/>
          </a:p>
        </p:txBody>
      </p:sp>
      <p:sp>
        <p:nvSpPr>
          <p:cNvPr id="13" name="TextBox 12">
            <a:extLst>
              <a:ext uri="{FF2B5EF4-FFF2-40B4-BE49-F238E27FC236}">
                <a16:creationId xmlns:a16="http://schemas.microsoft.com/office/drawing/2014/main" id="{03A67F30-EF92-4B62-8D1D-66F5E8D6FDD3}"/>
              </a:ext>
            </a:extLst>
          </p:cNvPr>
          <p:cNvSpPr txBox="1"/>
          <p:nvPr/>
        </p:nvSpPr>
        <p:spPr>
          <a:xfrm>
            <a:off x="6096000" y="5783342"/>
            <a:ext cx="5811079" cy="276999"/>
          </a:xfrm>
          <a:prstGeom prst="rect">
            <a:avLst/>
          </a:prstGeom>
          <a:noFill/>
        </p:spPr>
        <p:txBody>
          <a:bodyPr wrap="square" rtlCol="0">
            <a:spAutoFit/>
          </a:bodyPr>
          <a:lstStyle/>
          <a:p>
            <a:r>
              <a:rPr lang="en-US" sz="1200" dirty="0"/>
              <a:t>https://</a:t>
            </a:r>
            <a:r>
              <a:rPr lang="en-US" sz="1200" dirty="0" err="1"/>
              <a:t>help.ubuntu.com</a:t>
            </a:r>
            <a:r>
              <a:rPr lang="en-US" sz="1200" dirty="0"/>
              <a:t>/20.10/ubuntu-help/shell-</a:t>
            </a:r>
            <a:r>
              <a:rPr lang="en-US" sz="1200" dirty="0" err="1"/>
              <a:t>introduction.html.en</a:t>
            </a:r>
            <a:endParaRPr lang="en-US" sz="1200" dirty="0"/>
          </a:p>
        </p:txBody>
      </p:sp>
      <p:sp>
        <p:nvSpPr>
          <p:cNvPr id="25" name="Title 1">
            <a:extLst>
              <a:ext uri="{FF2B5EF4-FFF2-40B4-BE49-F238E27FC236}">
                <a16:creationId xmlns:a16="http://schemas.microsoft.com/office/drawing/2014/main" id="{FAE3439B-6FA5-4418-B5CB-3BAE5ADEBE40}"/>
              </a:ext>
            </a:extLst>
          </p:cNvPr>
          <p:cNvSpPr>
            <a:spLocks noGrp="1"/>
          </p:cNvSpPr>
          <p:nvPr>
            <p:ph type="title"/>
          </p:nvPr>
        </p:nvSpPr>
        <p:spPr>
          <a:xfrm>
            <a:off x="341606" y="920891"/>
            <a:ext cx="4734678" cy="607147"/>
          </a:xfrm>
        </p:spPr>
        <p:txBody>
          <a:bodyPr>
            <a:normAutofit/>
          </a:bodyPr>
          <a:lstStyle/>
          <a:p>
            <a:pPr>
              <a:spcAft>
                <a:spcPts val="600"/>
              </a:spcAft>
            </a:pPr>
            <a:r>
              <a:rPr lang="en-US" sz="2800" b="1" dirty="0">
                <a:solidFill>
                  <a:srgbClr val="FF0000"/>
                </a:solidFill>
                <a:latin typeface="Times New Roman" panose="02020603050405020304" pitchFamily="18" charset="0"/>
                <a:cs typeface="Times New Roman" panose="02020603050405020304" pitchFamily="18" charset="0"/>
              </a:rPr>
              <a:t>Topic: Disk Encryption</a:t>
            </a:r>
          </a:p>
        </p:txBody>
      </p:sp>
      <p:pic>
        <p:nvPicPr>
          <p:cNvPr id="8" name="Picture 7">
            <a:extLst>
              <a:ext uri="{FF2B5EF4-FFF2-40B4-BE49-F238E27FC236}">
                <a16:creationId xmlns:a16="http://schemas.microsoft.com/office/drawing/2014/main" id="{A7C63CB0-1986-AD40-8954-E24538F9EAFA}"/>
              </a:ext>
            </a:extLst>
          </p:cNvPr>
          <p:cNvPicPr>
            <a:picLocks noChangeAspect="1"/>
          </p:cNvPicPr>
          <p:nvPr/>
        </p:nvPicPr>
        <p:blipFill rotWithShape="1">
          <a:blip r:embed="rId3"/>
          <a:srcRect l="16123" t="6230" r="16937" b="13997"/>
          <a:stretch/>
        </p:blipFill>
        <p:spPr>
          <a:xfrm>
            <a:off x="6284089" y="973207"/>
            <a:ext cx="5069711" cy="4514127"/>
          </a:xfrm>
          <a:prstGeom prst="rect">
            <a:avLst/>
          </a:prstGeom>
        </p:spPr>
      </p:pic>
    </p:spTree>
    <p:extLst>
      <p:ext uri="{BB962C8B-B14F-4D97-AF65-F5344CB8AC3E}">
        <p14:creationId xmlns:p14="http://schemas.microsoft.com/office/powerpoint/2010/main" val="29878896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E53807-C658-47DE-9EA8-D82FE2D1A431}"/>
              </a:ext>
            </a:extLst>
          </p:cNvPr>
          <p:cNvSpPr txBox="1"/>
          <p:nvPr/>
        </p:nvSpPr>
        <p:spPr>
          <a:xfrm>
            <a:off x="341606" y="1409743"/>
            <a:ext cx="5630931" cy="4619854"/>
          </a:xfrm>
          <a:prstGeom prst="rect">
            <a:avLst/>
          </a:prstGeom>
          <a:noFill/>
        </p:spPr>
        <p:txBody>
          <a:bodyPr wrap="square">
            <a:spAutoFit/>
          </a:bodyPr>
          <a:lstStyle/>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Disabled the root user</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Creating a new user with </a:t>
            </a:r>
            <a:r>
              <a:rPr lang="en-US" sz="2400" dirty="0" err="1">
                <a:latin typeface="Times New Roman" panose="02020603050405020304" pitchFamily="18" charset="0"/>
                <a:cs typeface="Times New Roman" panose="02020603050405020304" pitchFamily="18" charset="0"/>
              </a:rPr>
              <a:t>sudo</a:t>
            </a:r>
            <a:r>
              <a:rPr lang="en-US" sz="2400" dirty="0">
                <a:latin typeface="Times New Roman" panose="02020603050405020304" pitchFamily="18" charset="0"/>
                <a:cs typeface="Times New Roman" panose="02020603050405020304" pitchFamily="18" charset="0"/>
              </a:rPr>
              <a:t> privileges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Ability to audit user actions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Accountability in place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Minimize errors / command issue</a:t>
            </a:r>
          </a:p>
          <a:p>
            <a:pPr marL="285750" indent="-285750">
              <a:lnSpc>
                <a:spcPct val="150000"/>
              </a:lnSpc>
              <a:buFontTx/>
              <a:buChar char="-"/>
            </a:pPr>
            <a:endParaRPr lang="en-US" dirty="0"/>
          </a:p>
          <a:p>
            <a:pPr marL="285750" indent="-285750">
              <a:lnSpc>
                <a:spcPct val="150000"/>
              </a:lnSpc>
              <a:buFontTx/>
              <a:buChar char="-"/>
            </a:pPr>
            <a:endParaRPr lang="en-US" dirty="0"/>
          </a:p>
          <a:p>
            <a:pPr>
              <a:lnSpc>
                <a:spcPct val="150000"/>
              </a:lnSpc>
            </a:pPr>
            <a:endParaRPr lang="en-US" dirty="0"/>
          </a:p>
        </p:txBody>
      </p:sp>
      <p:sp>
        <p:nvSpPr>
          <p:cNvPr id="9" name="Slide Number Placeholder 8">
            <a:extLst>
              <a:ext uri="{FF2B5EF4-FFF2-40B4-BE49-F238E27FC236}">
                <a16:creationId xmlns:a16="http://schemas.microsoft.com/office/drawing/2014/main" id="{440965B3-A63F-43FE-851E-A0C815BB7089}"/>
              </a:ext>
            </a:extLst>
          </p:cNvPr>
          <p:cNvSpPr>
            <a:spLocks noGrp="1"/>
          </p:cNvSpPr>
          <p:nvPr>
            <p:ph type="sldNum" sz="quarter" idx="12"/>
          </p:nvPr>
        </p:nvSpPr>
        <p:spPr/>
        <p:txBody>
          <a:bodyPr/>
          <a:lstStyle/>
          <a:p>
            <a:fld id="{03E05538-DF82-4954-A07B-C4B85807C66A}" type="slidenum">
              <a:rPr lang="en-CA" smtClean="0"/>
              <a:t>6</a:t>
            </a:fld>
            <a:endParaRPr lang="en-CA"/>
          </a:p>
        </p:txBody>
      </p:sp>
      <p:sp>
        <p:nvSpPr>
          <p:cNvPr id="13" name="TextBox 12">
            <a:extLst>
              <a:ext uri="{FF2B5EF4-FFF2-40B4-BE49-F238E27FC236}">
                <a16:creationId xmlns:a16="http://schemas.microsoft.com/office/drawing/2014/main" id="{03A67F30-EF92-4B62-8D1D-66F5E8D6FDD3}"/>
              </a:ext>
            </a:extLst>
          </p:cNvPr>
          <p:cNvSpPr txBox="1"/>
          <p:nvPr/>
        </p:nvSpPr>
        <p:spPr>
          <a:xfrm>
            <a:off x="6096000" y="5783342"/>
            <a:ext cx="5811079" cy="276999"/>
          </a:xfrm>
          <a:prstGeom prst="rect">
            <a:avLst/>
          </a:prstGeom>
          <a:noFill/>
        </p:spPr>
        <p:txBody>
          <a:bodyPr wrap="square" rtlCol="0">
            <a:spAutoFit/>
          </a:bodyPr>
          <a:lstStyle/>
          <a:p>
            <a:r>
              <a:rPr lang="en-US" sz="1200" dirty="0"/>
              <a:t>https://</a:t>
            </a:r>
            <a:r>
              <a:rPr lang="en-US" sz="1200" dirty="0" err="1"/>
              <a:t>help.ubuntu.com</a:t>
            </a:r>
            <a:r>
              <a:rPr lang="en-US" sz="1200" dirty="0"/>
              <a:t>/community/</a:t>
            </a:r>
            <a:r>
              <a:rPr lang="en-US" sz="1200" dirty="0" err="1"/>
              <a:t>UsingTheTerminal</a:t>
            </a:r>
            <a:endParaRPr lang="en-US" sz="1200" dirty="0"/>
          </a:p>
        </p:txBody>
      </p:sp>
      <p:pic>
        <p:nvPicPr>
          <p:cNvPr id="10" name="Picture 9">
            <a:extLst>
              <a:ext uri="{FF2B5EF4-FFF2-40B4-BE49-F238E27FC236}">
                <a16:creationId xmlns:a16="http://schemas.microsoft.com/office/drawing/2014/main" id="{18FF5132-D725-6843-AD09-344B3B8DC562}"/>
              </a:ext>
            </a:extLst>
          </p:cNvPr>
          <p:cNvPicPr>
            <a:picLocks noChangeAspect="1"/>
          </p:cNvPicPr>
          <p:nvPr/>
        </p:nvPicPr>
        <p:blipFill rotWithShape="1">
          <a:blip r:embed="rId3"/>
          <a:srcRect r="33767"/>
          <a:stretch/>
        </p:blipFill>
        <p:spPr>
          <a:xfrm>
            <a:off x="6096000" y="783716"/>
            <a:ext cx="4643866" cy="4591691"/>
          </a:xfrm>
          <a:prstGeom prst="rect">
            <a:avLst/>
          </a:prstGeom>
        </p:spPr>
      </p:pic>
      <p:sp>
        <p:nvSpPr>
          <p:cNvPr id="8" name="Title 1">
            <a:extLst>
              <a:ext uri="{FF2B5EF4-FFF2-40B4-BE49-F238E27FC236}">
                <a16:creationId xmlns:a16="http://schemas.microsoft.com/office/drawing/2014/main" id="{9F7EC7FB-F2BE-4EDB-A741-1B2E1DCF9558}"/>
              </a:ext>
            </a:extLst>
          </p:cNvPr>
          <p:cNvSpPr txBox="1">
            <a:spLocks/>
          </p:cNvSpPr>
          <p:nvPr/>
        </p:nvSpPr>
        <p:spPr>
          <a:xfrm>
            <a:off x="494006" y="1073291"/>
            <a:ext cx="4734678" cy="60714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b="1" dirty="0">
                <a:solidFill>
                  <a:srgbClr val="FF0000"/>
                </a:solidFill>
                <a:latin typeface="Times New Roman" panose="02020603050405020304" pitchFamily="18" charset="0"/>
                <a:cs typeface="Times New Roman" panose="02020603050405020304" pitchFamily="18" charset="0"/>
              </a:rPr>
              <a:t>Topic: Managing User Accounts</a:t>
            </a:r>
          </a:p>
        </p:txBody>
      </p:sp>
    </p:spTree>
    <p:extLst>
      <p:ext uri="{BB962C8B-B14F-4D97-AF65-F5344CB8AC3E}">
        <p14:creationId xmlns:p14="http://schemas.microsoft.com/office/powerpoint/2010/main" val="151940031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E53807-C658-47DE-9EA8-D82FE2D1A431}"/>
              </a:ext>
            </a:extLst>
          </p:cNvPr>
          <p:cNvSpPr txBox="1"/>
          <p:nvPr/>
        </p:nvSpPr>
        <p:spPr>
          <a:xfrm>
            <a:off x="341606" y="1409743"/>
            <a:ext cx="5630931" cy="5173852"/>
          </a:xfrm>
          <a:prstGeom prst="rect">
            <a:avLst/>
          </a:prstGeom>
          <a:noFill/>
        </p:spPr>
        <p:txBody>
          <a:bodyPr wrap="square">
            <a:spAutoFit/>
          </a:bodyPr>
          <a:lstStyle/>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 Surface Attacks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Network encryption</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Encrypted data at rest</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system hardened</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Removing unnecessary accounts and privileges</a:t>
            </a:r>
          </a:p>
          <a:p>
            <a:pPr marL="285750" indent="-285750">
              <a:lnSpc>
                <a:spcPct val="150000"/>
              </a:lnSpc>
              <a:buFontTx/>
              <a:buChar char="-"/>
            </a:pPr>
            <a:endParaRPr lang="en-US" dirty="0"/>
          </a:p>
          <a:p>
            <a:pPr marL="285750" indent="-285750">
              <a:lnSpc>
                <a:spcPct val="150000"/>
              </a:lnSpc>
              <a:buFontTx/>
              <a:buChar char="-"/>
            </a:pPr>
            <a:endParaRPr lang="en-US" dirty="0"/>
          </a:p>
          <a:p>
            <a:pPr>
              <a:lnSpc>
                <a:spcPct val="150000"/>
              </a:lnSpc>
            </a:pPr>
            <a:endParaRPr lang="en-US" dirty="0"/>
          </a:p>
        </p:txBody>
      </p:sp>
      <p:sp>
        <p:nvSpPr>
          <p:cNvPr id="9" name="Slide Number Placeholder 8">
            <a:extLst>
              <a:ext uri="{FF2B5EF4-FFF2-40B4-BE49-F238E27FC236}">
                <a16:creationId xmlns:a16="http://schemas.microsoft.com/office/drawing/2014/main" id="{440965B3-A63F-43FE-851E-A0C815BB7089}"/>
              </a:ext>
            </a:extLst>
          </p:cNvPr>
          <p:cNvSpPr>
            <a:spLocks noGrp="1"/>
          </p:cNvSpPr>
          <p:nvPr>
            <p:ph type="sldNum" sz="quarter" idx="12"/>
          </p:nvPr>
        </p:nvSpPr>
        <p:spPr/>
        <p:txBody>
          <a:bodyPr/>
          <a:lstStyle/>
          <a:p>
            <a:fld id="{03E05538-DF82-4954-A07B-C4B85807C66A}" type="slidenum">
              <a:rPr lang="en-CA" smtClean="0"/>
              <a:t>7</a:t>
            </a:fld>
            <a:endParaRPr lang="en-CA"/>
          </a:p>
        </p:txBody>
      </p:sp>
      <p:sp>
        <p:nvSpPr>
          <p:cNvPr id="25" name="Title 1">
            <a:extLst>
              <a:ext uri="{FF2B5EF4-FFF2-40B4-BE49-F238E27FC236}">
                <a16:creationId xmlns:a16="http://schemas.microsoft.com/office/drawing/2014/main" id="{FAE3439B-6FA5-4418-B5CB-3BAE5ADEBE40}"/>
              </a:ext>
            </a:extLst>
          </p:cNvPr>
          <p:cNvSpPr>
            <a:spLocks noGrp="1"/>
          </p:cNvSpPr>
          <p:nvPr>
            <p:ph type="title"/>
          </p:nvPr>
        </p:nvSpPr>
        <p:spPr>
          <a:xfrm>
            <a:off x="341606" y="920891"/>
            <a:ext cx="4734678" cy="607147"/>
          </a:xfrm>
        </p:spPr>
        <p:txBody>
          <a:bodyPr>
            <a:normAutofit/>
          </a:bodyPr>
          <a:lstStyle/>
          <a:p>
            <a:pPr>
              <a:spcAft>
                <a:spcPts val="600"/>
              </a:spcAft>
            </a:pPr>
            <a:r>
              <a:rPr lang="en-US" sz="2800" b="1" dirty="0">
                <a:solidFill>
                  <a:srgbClr val="FF0000"/>
                </a:solidFill>
                <a:latin typeface="Times New Roman" panose="02020603050405020304" pitchFamily="18" charset="0"/>
                <a:cs typeface="Times New Roman" panose="02020603050405020304" pitchFamily="18" charset="0"/>
              </a:rPr>
              <a:t>Topic: Systems Hardening</a:t>
            </a:r>
          </a:p>
        </p:txBody>
      </p:sp>
      <p:pic>
        <p:nvPicPr>
          <p:cNvPr id="11" name="Picture 2" descr="IT Security Hardening | Tripwire | Password complexity, Data flow diagram,  Team leadership">
            <a:extLst>
              <a:ext uri="{FF2B5EF4-FFF2-40B4-BE49-F238E27FC236}">
                <a16:creationId xmlns:a16="http://schemas.microsoft.com/office/drawing/2014/main" id="{21F60479-6751-5244-B0B8-A2E8FA18D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7438" y="1134715"/>
            <a:ext cx="3786324" cy="381924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D5C07C4-D5EE-4A45-8B9B-169EF3D6E848}"/>
              </a:ext>
            </a:extLst>
          </p:cNvPr>
          <p:cNvSpPr txBox="1"/>
          <p:nvPr/>
        </p:nvSpPr>
        <p:spPr>
          <a:xfrm>
            <a:off x="6096000" y="5783342"/>
            <a:ext cx="5811079" cy="276999"/>
          </a:xfrm>
          <a:prstGeom prst="rect">
            <a:avLst/>
          </a:prstGeom>
          <a:noFill/>
        </p:spPr>
        <p:txBody>
          <a:bodyPr wrap="square" rtlCol="0">
            <a:spAutoFit/>
          </a:bodyPr>
          <a:lstStyle/>
          <a:p>
            <a:r>
              <a:rPr lang="en-US" sz="1200" dirty="0"/>
              <a:t>http://</a:t>
            </a:r>
            <a:r>
              <a:rPr lang="en-US" sz="1200" dirty="0" err="1"/>
              <a:t>www.tripwire.com</a:t>
            </a:r>
            <a:r>
              <a:rPr lang="en-US" sz="1200" dirty="0"/>
              <a:t>/data-security/security-hardening/</a:t>
            </a:r>
          </a:p>
        </p:txBody>
      </p:sp>
    </p:spTree>
    <p:extLst>
      <p:ext uri="{BB962C8B-B14F-4D97-AF65-F5344CB8AC3E}">
        <p14:creationId xmlns:p14="http://schemas.microsoft.com/office/powerpoint/2010/main" val="9828443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E53807-C658-47DE-9EA8-D82FE2D1A431}"/>
              </a:ext>
            </a:extLst>
          </p:cNvPr>
          <p:cNvSpPr txBox="1"/>
          <p:nvPr/>
        </p:nvSpPr>
        <p:spPr>
          <a:xfrm>
            <a:off x="341606" y="1409743"/>
            <a:ext cx="5630931" cy="3511859"/>
          </a:xfrm>
          <a:prstGeom prst="rect">
            <a:avLst/>
          </a:prstGeom>
          <a:noFill/>
        </p:spPr>
        <p:txBody>
          <a:bodyPr wrap="square">
            <a:spAutoFit/>
          </a:bodyPr>
          <a:lstStyle/>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Makes the system more secure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Not susceptible to brute force attacks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Keys cannot be guessed </a:t>
            </a:r>
          </a:p>
          <a:p>
            <a:pPr marL="285750" indent="-285750">
              <a:lnSpc>
                <a:spcPct val="150000"/>
              </a:lnSpc>
              <a:buFontTx/>
              <a:buChar char="-"/>
            </a:pPr>
            <a:endParaRPr lang="en-US" dirty="0"/>
          </a:p>
          <a:p>
            <a:pPr marL="285750" indent="-285750">
              <a:lnSpc>
                <a:spcPct val="150000"/>
              </a:lnSpc>
              <a:buFontTx/>
              <a:buChar char="-"/>
            </a:pPr>
            <a:endParaRPr lang="en-US" dirty="0"/>
          </a:p>
          <a:p>
            <a:pPr>
              <a:lnSpc>
                <a:spcPct val="150000"/>
              </a:lnSpc>
            </a:pPr>
            <a:endParaRPr lang="en-US" dirty="0"/>
          </a:p>
        </p:txBody>
      </p:sp>
      <p:sp>
        <p:nvSpPr>
          <p:cNvPr id="9" name="Slide Number Placeholder 8">
            <a:extLst>
              <a:ext uri="{FF2B5EF4-FFF2-40B4-BE49-F238E27FC236}">
                <a16:creationId xmlns:a16="http://schemas.microsoft.com/office/drawing/2014/main" id="{440965B3-A63F-43FE-851E-A0C815BB7089}"/>
              </a:ext>
            </a:extLst>
          </p:cNvPr>
          <p:cNvSpPr>
            <a:spLocks noGrp="1"/>
          </p:cNvSpPr>
          <p:nvPr>
            <p:ph type="sldNum" sz="quarter" idx="12"/>
          </p:nvPr>
        </p:nvSpPr>
        <p:spPr/>
        <p:txBody>
          <a:bodyPr/>
          <a:lstStyle/>
          <a:p>
            <a:fld id="{03E05538-DF82-4954-A07B-C4B85807C66A}" type="slidenum">
              <a:rPr lang="en-CA" smtClean="0"/>
              <a:t>8</a:t>
            </a:fld>
            <a:endParaRPr lang="en-CA"/>
          </a:p>
        </p:txBody>
      </p:sp>
      <p:sp>
        <p:nvSpPr>
          <p:cNvPr id="25" name="Title 1">
            <a:extLst>
              <a:ext uri="{FF2B5EF4-FFF2-40B4-BE49-F238E27FC236}">
                <a16:creationId xmlns:a16="http://schemas.microsoft.com/office/drawing/2014/main" id="{FAE3439B-6FA5-4418-B5CB-3BAE5ADEBE40}"/>
              </a:ext>
            </a:extLst>
          </p:cNvPr>
          <p:cNvSpPr>
            <a:spLocks noGrp="1"/>
          </p:cNvSpPr>
          <p:nvPr>
            <p:ph type="title"/>
          </p:nvPr>
        </p:nvSpPr>
        <p:spPr>
          <a:xfrm>
            <a:off x="341605" y="920891"/>
            <a:ext cx="5492036" cy="607147"/>
          </a:xfrm>
        </p:spPr>
        <p:txBody>
          <a:bodyPr>
            <a:normAutofit fontScale="90000"/>
          </a:bodyPr>
          <a:lstStyle/>
          <a:p>
            <a:pPr>
              <a:spcAft>
                <a:spcPts val="600"/>
              </a:spcAft>
            </a:pPr>
            <a:r>
              <a:rPr lang="en-US" sz="2800" b="1" dirty="0">
                <a:solidFill>
                  <a:srgbClr val="FF0000"/>
                </a:solidFill>
                <a:latin typeface="Times New Roman" panose="02020603050405020304" pitchFamily="18" charset="0"/>
                <a:cs typeface="Times New Roman" panose="02020603050405020304" pitchFamily="18" charset="0"/>
              </a:rPr>
              <a:t>Topic: SSH key based authentication</a:t>
            </a:r>
          </a:p>
        </p:txBody>
      </p:sp>
      <p:pic>
        <p:nvPicPr>
          <p:cNvPr id="6" name="Picture 5">
            <a:extLst>
              <a:ext uri="{FF2B5EF4-FFF2-40B4-BE49-F238E27FC236}">
                <a16:creationId xmlns:a16="http://schemas.microsoft.com/office/drawing/2014/main" id="{BF31E0DD-7CE6-104A-A6A5-7E03B556D604}"/>
              </a:ext>
            </a:extLst>
          </p:cNvPr>
          <p:cNvPicPr>
            <a:picLocks noChangeAspect="1"/>
          </p:cNvPicPr>
          <p:nvPr/>
        </p:nvPicPr>
        <p:blipFill rotWithShape="1">
          <a:blip r:embed="rId3"/>
          <a:srcRect l="6963" t="250" r="8511" b="-250"/>
          <a:stretch/>
        </p:blipFill>
        <p:spPr>
          <a:xfrm>
            <a:off x="6008461" y="870342"/>
            <a:ext cx="5934545" cy="4629796"/>
          </a:xfrm>
          <a:prstGeom prst="rect">
            <a:avLst/>
          </a:prstGeom>
        </p:spPr>
      </p:pic>
      <p:sp>
        <p:nvSpPr>
          <p:cNvPr id="8" name="TextBox 7">
            <a:extLst>
              <a:ext uri="{FF2B5EF4-FFF2-40B4-BE49-F238E27FC236}">
                <a16:creationId xmlns:a16="http://schemas.microsoft.com/office/drawing/2014/main" id="{79BED772-BDE7-244F-8106-63353F9987FA}"/>
              </a:ext>
            </a:extLst>
          </p:cNvPr>
          <p:cNvSpPr txBox="1"/>
          <p:nvPr/>
        </p:nvSpPr>
        <p:spPr>
          <a:xfrm>
            <a:off x="6008461" y="5651244"/>
            <a:ext cx="3820886" cy="276999"/>
          </a:xfrm>
          <a:prstGeom prst="rect">
            <a:avLst/>
          </a:prstGeom>
          <a:noFill/>
        </p:spPr>
        <p:txBody>
          <a:bodyPr wrap="square" rtlCol="0">
            <a:spAutoFit/>
          </a:bodyPr>
          <a:lstStyle/>
          <a:p>
            <a:r>
              <a:rPr lang="en-US" sz="1200" dirty="0"/>
              <a:t>https://</a:t>
            </a:r>
            <a:r>
              <a:rPr lang="en-US" sz="1200" dirty="0" err="1"/>
              <a:t>help.ubuntu.com</a:t>
            </a:r>
            <a:r>
              <a:rPr lang="en-US" sz="1200" dirty="0"/>
              <a:t>/community/SSH/OpenSSH/Keys</a:t>
            </a:r>
          </a:p>
        </p:txBody>
      </p:sp>
    </p:spTree>
    <p:extLst>
      <p:ext uri="{BB962C8B-B14F-4D97-AF65-F5344CB8AC3E}">
        <p14:creationId xmlns:p14="http://schemas.microsoft.com/office/powerpoint/2010/main" val="13590461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C80B9DC-51E9-7A40-B984-BC8D82BCC23D}"/>
              </a:ext>
            </a:extLst>
          </p:cNvPr>
          <p:cNvPicPr>
            <a:picLocks noChangeAspect="1"/>
          </p:cNvPicPr>
          <p:nvPr/>
        </p:nvPicPr>
        <p:blipFill>
          <a:blip r:embed="rId3"/>
          <a:stretch>
            <a:fillRect/>
          </a:stretch>
        </p:blipFill>
        <p:spPr>
          <a:xfrm>
            <a:off x="6008461" y="2311101"/>
            <a:ext cx="5022212" cy="3262291"/>
          </a:xfrm>
          <a:prstGeom prst="rect">
            <a:avLst/>
          </a:prstGeom>
        </p:spPr>
      </p:pic>
      <p:sp>
        <p:nvSpPr>
          <p:cNvPr id="7" name="TextBox 6">
            <a:extLst>
              <a:ext uri="{FF2B5EF4-FFF2-40B4-BE49-F238E27FC236}">
                <a16:creationId xmlns:a16="http://schemas.microsoft.com/office/drawing/2014/main" id="{5EE53807-C658-47DE-9EA8-D82FE2D1A431}"/>
              </a:ext>
            </a:extLst>
          </p:cNvPr>
          <p:cNvSpPr txBox="1"/>
          <p:nvPr/>
        </p:nvSpPr>
        <p:spPr>
          <a:xfrm>
            <a:off x="341606" y="1409743"/>
            <a:ext cx="5630931" cy="3650358"/>
          </a:xfrm>
          <a:prstGeom prst="rect">
            <a:avLst/>
          </a:prstGeom>
          <a:noFill/>
        </p:spPr>
        <p:txBody>
          <a:bodyPr wrap="square">
            <a:spAutoFit/>
          </a:bodyPr>
          <a:lstStyle/>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Java 8 Installation</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Hadoop installation</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Optional installation of </a:t>
            </a:r>
            <a:r>
              <a:rPr lang="en-US" sz="2400" dirty="0" err="1">
                <a:latin typeface="Times New Roman" panose="02020603050405020304" pitchFamily="18" charset="0"/>
                <a:cs typeface="Times New Roman" panose="02020603050405020304" pitchFamily="18" charset="0"/>
              </a:rPr>
              <a:t>openssh</a:t>
            </a:r>
            <a:r>
              <a:rPr lang="en-US" sz="2400" dirty="0">
                <a:latin typeface="Times New Roman" panose="02020603050405020304" pitchFamily="18" charset="0"/>
                <a:cs typeface="Times New Roman" panose="02020603050405020304" pitchFamily="18" charset="0"/>
              </a:rPr>
              <a:t>-server</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Verifying the Hadoop version installed</a:t>
            </a:r>
            <a:endParaRPr lang="en-US" dirty="0"/>
          </a:p>
          <a:p>
            <a:pPr marL="285750" indent="-285750">
              <a:lnSpc>
                <a:spcPct val="150000"/>
              </a:lnSpc>
              <a:buFontTx/>
              <a:buChar char="-"/>
            </a:pPr>
            <a:endParaRPr lang="en-US" dirty="0"/>
          </a:p>
          <a:p>
            <a:pPr>
              <a:lnSpc>
                <a:spcPct val="150000"/>
              </a:lnSpc>
            </a:pPr>
            <a:endParaRPr lang="en-US" dirty="0"/>
          </a:p>
        </p:txBody>
      </p:sp>
      <p:sp>
        <p:nvSpPr>
          <p:cNvPr id="9" name="Slide Number Placeholder 8">
            <a:extLst>
              <a:ext uri="{FF2B5EF4-FFF2-40B4-BE49-F238E27FC236}">
                <a16:creationId xmlns:a16="http://schemas.microsoft.com/office/drawing/2014/main" id="{440965B3-A63F-43FE-851E-A0C815BB7089}"/>
              </a:ext>
            </a:extLst>
          </p:cNvPr>
          <p:cNvSpPr>
            <a:spLocks noGrp="1"/>
          </p:cNvSpPr>
          <p:nvPr>
            <p:ph type="sldNum" sz="quarter" idx="12"/>
          </p:nvPr>
        </p:nvSpPr>
        <p:spPr/>
        <p:txBody>
          <a:bodyPr/>
          <a:lstStyle/>
          <a:p>
            <a:fld id="{03E05538-DF82-4954-A07B-C4B85807C66A}" type="slidenum">
              <a:rPr lang="en-CA" smtClean="0"/>
              <a:t>9</a:t>
            </a:fld>
            <a:endParaRPr lang="en-CA"/>
          </a:p>
        </p:txBody>
      </p:sp>
      <p:sp>
        <p:nvSpPr>
          <p:cNvPr id="25" name="Title 1">
            <a:extLst>
              <a:ext uri="{FF2B5EF4-FFF2-40B4-BE49-F238E27FC236}">
                <a16:creationId xmlns:a16="http://schemas.microsoft.com/office/drawing/2014/main" id="{FAE3439B-6FA5-4418-B5CB-3BAE5ADEBE40}"/>
              </a:ext>
            </a:extLst>
          </p:cNvPr>
          <p:cNvSpPr>
            <a:spLocks noGrp="1"/>
          </p:cNvSpPr>
          <p:nvPr>
            <p:ph type="title"/>
          </p:nvPr>
        </p:nvSpPr>
        <p:spPr>
          <a:xfrm>
            <a:off x="341605" y="920891"/>
            <a:ext cx="5666856" cy="607147"/>
          </a:xfrm>
        </p:spPr>
        <p:txBody>
          <a:bodyPr>
            <a:normAutofit fontScale="90000"/>
          </a:bodyPr>
          <a:lstStyle/>
          <a:p>
            <a:pPr>
              <a:spcAft>
                <a:spcPts val="600"/>
              </a:spcAft>
            </a:pPr>
            <a:r>
              <a:rPr lang="en-US" sz="2800" b="1" dirty="0">
                <a:solidFill>
                  <a:srgbClr val="FF0000"/>
                </a:solidFill>
                <a:latin typeface="Times New Roman" panose="02020603050405020304" pitchFamily="18" charset="0"/>
                <a:cs typeface="Times New Roman" panose="02020603050405020304" pitchFamily="18" charset="0"/>
              </a:rPr>
              <a:t>Topic: Installing Hadoop and the prerequisites</a:t>
            </a:r>
          </a:p>
        </p:txBody>
      </p:sp>
      <p:sp>
        <p:nvSpPr>
          <p:cNvPr id="8" name="TextBox 7">
            <a:extLst>
              <a:ext uri="{FF2B5EF4-FFF2-40B4-BE49-F238E27FC236}">
                <a16:creationId xmlns:a16="http://schemas.microsoft.com/office/drawing/2014/main" id="{79BED772-BDE7-244F-8106-63353F9987FA}"/>
              </a:ext>
            </a:extLst>
          </p:cNvPr>
          <p:cNvSpPr txBox="1"/>
          <p:nvPr/>
        </p:nvSpPr>
        <p:spPr>
          <a:xfrm>
            <a:off x="6008461" y="5651244"/>
            <a:ext cx="3820886" cy="276999"/>
          </a:xfrm>
          <a:prstGeom prst="rect">
            <a:avLst/>
          </a:prstGeom>
          <a:noFill/>
        </p:spPr>
        <p:txBody>
          <a:bodyPr wrap="square" rtlCol="0">
            <a:spAutoFit/>
          </a:bodyPr>
          <a:lstStyle/>
          <a:p>
            <a:r>
              <a:rPr lang="en-US" sz="1200" dirty="0"/>
              <a:t>https://</a:t>
            </a:r>
            <a:r>
              <a:rPr lang="en-US" sz="1200" dirty="0" err="1"/>
              <a:t>hadoop.apache.org</a:t>
            </a:r>
            <a:r>
              <a:rPr lang="en-US" sz="1200" dirty="0"/>
              <a:t>/</a:t>
            </a:r>
            <a:r>
              <a:rPr lang="en-US" sz="1200" dirty="0" err="1"/>
              <a:t>releases.html</a:t>
            </a:r>
            <a:endParaRPr lang="en-US" sz="1200" dirty="0"/>
          </a:p>
        </p:txBody>
      </p:sp>
      <p:pic>
        <p:nvPicPr>
          <p:cNvPr id="11" name="Picture 10">
            <a:extLst>
              <a:ext uri="{FF2B5EF4-FFF2-40B4-BE49-F238E27FC236}">
                <a16:creationId xmlns:a16="http://schemas.microsoft.com/office/drawing/2014/main" id="{226A6185-C6D8-9A4D-985A-E8C686FA882C}"/>
              </a:ext>
            </a:extLst>
          </p:cNvPr>
          <p:cNvPicPr>
            <a:picLocks noChangeAspect="1"/>
          </p:cNvPicPr>
          <p:nvPr/>
        </p:nvPicPr>
        <p:blipFill rotWithShape="1">
          <a:blip r:embed="rId4"/>
          <a:srcRect l="4445"/>
          <a:stretch/>
        </p:blipFill>
        <p:spPr>
          <a:xfrm>
            <a:off x="6008462" y="352388"/>
            <a:ext cx="5022212" cy="3020188"/>
          </a:xfrm>
          <a:prstGeom prst="rect">
            <a:avLst/>
          </a:prstGeom>
        </p:spPr>
      </p:pic>
    </p:spTree>
    <p:extLst>
      <p:ext uri="{BB962C8B-B14F-4D97-AF65-F5344CB8AC3E}">
        <p14:creationId xmlns:p14="http://schemas.microsoft.com/office/powerpoint/2010/main" val="41352044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17532</TotalTime>
  <Words>1580</Words>
  <Application>Microsoft Office PowerPoint</Application>
  <PresentationFormat>Widescreen</PresentationFormat>
  <Paragraphs>229</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  Topic: Machine Specification   </vt:lpstr>
      <vt:lpstr>Topic: Disk Encryption</vt:lpstr>
      <vt:lpstr>PowerPoint Presentation</vt:lpstr>
      <vt:lpstr>Topic: Systems Hardening</vt:lpstr>
      <vt:lpstr>Topic: SSH key based authentication</vt:lpstr>
      <vt:lpstr>Topic: Installing Hadoop and the prerequisites</vt:lpstr>
      <vt:lpstr>Topic: Setting up configuration and permissions</vt:lpstr>
      <vt:lpstr>Topic: Setting up environment variables</vt:lpstr>
      <vt:lpstr>Topic: Hadoop monitoring, and services up and runing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 Group#</dc:title>
  <dc:creator>pedram h</dc:creator>
  <cp:lastModifiedBy>7440</cp:lastModifiedBy>
  <cp:revision>942</cp:revision>
  <dcterms:created xsi:type="dcterms:W3CDTF">2021-05-29T11:38:23Z</dcterms:created>
  <dcterms:modified xsi:type="dcterms:W3CDTF">2021-07-10T11:43:00Z</dcterms:modified>
</cp:coreProperties>
</file>