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9" r:id="rId2"/>
    <p:sldId id="272" r:id="rId3"/>
    <p:sldId id="290" r:id="rId4"/>
    <p:sldId id="291" r:id="rId5"/>
    <p:sldId id="292" r:id="rId6"/>
    <p:sldId id="293" r:id="rId7"/>
    <p:sldId id="295" r:id="rId8"/>
    <p:sldId id="296" r:id="rId9"/>
    <p:sldId id="301" r:id="rId10"/>
    <p:sldId id="298" r:id="rId11"/>
    <p:sldId id="299" r:id="rId12"/>
    <p:sldId id="300" r:id="rId13"/>
    <p:sldId id="275" r:id="rId14"/>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3464" autoAdjust="0"/>
  </p:normalViewPr>
  <p:slideViewPr>
    <p:cSldViewPr snapToGrid="0">
      <p:cViewPr varScale="1">
        <p:scale>
          <a:sx n="71" d="100"/>
          <a:sy n="71" d="100"/>
        </p:scale>
        <p:origin x="2052" y="7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D8192B04-D5FD-4946-B9A7-0C681C1318BC}" type="datetimeFigureOut">
              <a:rPr lang="en-CA" smtClean="0"/>
              <a:t>17-Jul-2021</a:t>
            </a:fld>
            <a:endParaRPr lang="en-CA"/>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D81067E-A504-49A7-BEE8-2B659C38F431}" type="slidenum">
              <a:rPr lang="en-CA" smtClean="0"/>
              <a:t>‹#›</a:t>
            </a:fld>
            <a:endParaRPr lang="en-CA"/>
          </a:p>
        </p:txBody>
      </p:sp>
    </p:spTree>
    <p:extLst>
      <p:ext uri="{BB962C8B-B14F-4D97-AF65-F5344CB8AC3E}">
        <p14:creationId xmlns:p14="http://schemas.microsoft.com/office/powerpoint/2010/main" val="322459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0D81067E-A504-49A7-BEE8-2B659C38F431}" type="slidenum">
              <a:rPr lang="en-CA" smtClean="0"/>
              <a:t>1</a:t>
            </a:fld>
            <a:endParaRPr lang="en-CA"/>
          </a:p>
        </p:txBody>
      </p:sp>
    </p:spTree>
    <p:extLst>
      <p:ext uri="{BB962C8B-B14F-4D97-AF65-F5344CB8AC3E}">
        <p14:creationId xmlns:p14="http://schemas.microsoft.com/office/powerpoint/2010/main" val="33518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r>
              <a:rPr lang="en-CA" dirty="0"/>
              <a:t>Now that Cassandra is successfully installed, we can test if it is successful by just typing “</a:t>
            </a:r>
            <a:r>
              <a:rPr lang="en-CA" dirty="0" err="1"/>
              <a:t>cassandra</a:t>
            </a:r>
            <a:r>
              <a:rPr lang="en-CA" dirty="0"/>
              <a:t>” in the terminal. It will initiate the Cassandra Server and you can use it on another terminal. You can even use –f to run Cassandra in the foreground. If you want to check the status of the Cassandra server, you can just use the command </a:t>
            </a:r>
            <a:r>
              <a:rPr lang="en-CA" b="1" dirty="0"/>
              <a:t>“</a:t>
            </a:r>
            <a:r>
              <a:rPr lang="en-CA" b="1" dirty="0" err="1"/>
              <a:t>nodetool</a:t>
            </a:r>
            <a:r>
              <a:rPr lang="en-CA" b="1" dirty="0"/>
              <a:t> status”.</a:t>
            </a:r>
          </a:p>
          <a:p>
            <a:r>
              <a:rPr lang="en-CA" dirty="0"/>
              <a:t>When the Cassandra server is running, we can use the CQL Shell to manipulate the Cassandra Database. To access the CQL Shell, just enter the command </a:t>
            </a:r>
            <a:r>
              <a:rPr lang="en-CA" b="1" dirty="0"/>
              <a:t>“</a:t>
            </a:r>
            <a:r>
              <a:rPr lang="en-CA" b="1" dirty="0" err="1"/>
              <a:t>cqlsh</a:t>
            </a:r>
            <a:r>
              <a:rPr lang="en-CA" b="1" dirty="0"/>
              <a:t>” </a:t>
            </a:r>
            <a:r>
              <a:rPr lang="en-CA" dirty="0"/>
              <a:t>while the Cassandra server is running. It should be noted that </a:t>
            </a:r>
            <a:r>
              <a:rPr lang="en-CA" dirty="0" err="1"/>
              <a:t>cqlsh</a:t>
            </a:r>
            <a:r>
              <a:rPr lang="en-CA" dirty="0"/>
              <a:t> requires python to operate.</a:t>
            </a:r>
          </a:p>
          <a:p>
            <a:endParaRPr lang="en-CA" dirty="0"/>
          </a:p>
          <a:p>
            <a:r>
              <a:rPr lang="en-CA" b="1" dirty="0"/>
              <a:t>References</a:t>
            </a:r>
            <a:r>
              <a:rPr lang="en-CA" dirty="0"/>
              <a:t>: </a:t>
            </a:r>
          </a:p>
          <a:p>
            <a:pPr algn="l"/>
            <a:br>
              <a:rPr lang="en-US" dirty="0"/>
            </a:br>
            <a:r>
              <a:rPr lang="en-US" b="0" i="0" dirty="0">
                <a:solidFill>
                  <a:srgbClr val="202F66"/>
                </a:solidFill>
                <a:effectLst/>
                <a:latin typeface="Times New Roman" panose="02020603050405020304" pitchFamily="18" charset="0"/>
              </a:rPr>
              <a:t>Apache. (n.d.). </a:t>
            </a:r>
            <a:r>
              <a:rPr lang="en-US" b="0" i="1" dirty="0">
                <a:solidFill>
                  <a:srgbClr val="202F66"/>
                </a:solidFill>
                <a:effectLst/>
                <a:latin typeface="Times New Roman" panose="02020603050405020304" pitchFamily="18" charset="0"/>
              </a:rPr>
              <a:t>Cassandra Documentation</a:t>
            </a:r>
            <a:r>
              <a:rPr lang="en-US" b="0" i="0" dirty="0">
                <a:solidFill>
                  <a:srgbClr val="202F66"/>
                </a:solidFill>
                <a:effectLst/>
                <a:latin typeface="Times New Roman" panose="02020603050405020304" pitchFamily="18" charset="0"/>
              </a:rPr>
              <a:t>. Retrieved July 16, 2021, from https://cassandra.apache.org/doc/latest/getting_started/installing.html</a:t>
            </a:r>
          </a:p>
          <a:p>
            <a:pPr algn="l"/>
            <a:endParaRPr lang="en-CA" dirty="0"/>
          </a:p>
          <a:p>
            <a:pPr marL="457200" indent="-457200">
              <a:lnSpc>
                <a:spcPct val="200000"/>
              </a:lnSpc>
            </a:pPr>
            <a:r>
              <a:rPr lang="en-US" sz="1800" dirty="0">
                <a:effectLst/>
                <a:latin typeface="Times New Roman" panose="02020603050405020304" pitchFamily="18" charset="0"/>
              </a:rPr>
              <a:t>Learning Journal. (n.d.). </a:t>
            </a:r>
            <a:r>
              <a:rPr lang="en-US" sz="1800" i="1" dirty="0">
                <a:effectLst/>
                <a:latin typeface="Times New Roman" panose="02020603050405020304" pitchFamily="18" charset="0"/>
              </a:rPr>
              <a:t>Spark Cassandra Connector - Learning Journal</a:t>
            </a:r>
            <a:r>
              <a:rPr lang="en-US" sz="1800" dirty="0">
                <a:effectLst/>
                <a:latin typeface="Times New Roman" panose="02020603050405020304" pitchFamily="18" charset="0"/>
              </a:rPr>
              <a:t>. Retrieved July 16, 2021, from https://www.learningjournal.guru/courses/spark/spark-foundation-training/spark-cassandra-connector/</a:t>
            </a:r>
          </a:p>
          <a:p>
            <a:endParaRPr lang="en-CA" dirty="0"/>
          </a:p>
        </p:txBody>
      </p:sp>
      <p:sp>
        <p:nvSpPr>
          <p:cNvPr id="4" name="Slide Number Placeholder 3"/>
          <p:cNvSpPr>
            <a:spLocks noGrp="1"/>
          </p:cNvSpPr>
          <p:nvPr>
            <p:ph type="sldNum" sz="quarter" idx="5"/>
          </p:nvPr>
        </p:nvSpPr>
        <p:spPr/>
        <p:txBody>
          <a:bodyPr/>
          <a:lstStyle/>
          <a:p>
            <a:fld id="{0D81067E-A504-49A7-BEE8-2B659C38F431}" type="slidenum">
              <a:rPr lang="en-CA" smtClean="0"/>
              <a:t>10</a:t>
            </a:fld>
            <a:endParaRPr lang="en-CA"/>
          </a:p>
        </p:txBody>
      </p:sp>
    </p:spTree>
    <p:extLst>
      <p:ext uri="{BB962C8B-B14F-4D97-AF65-F5344CB8AC3E}">
        <p14:creationId xmlns:p14="http://schemas.microsoft.com/office/powerpoint/2010/main" val="2056022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r>
              <a:rPr lang="en-CA" dirty="0"/>
              <a:t>Cassandra uses CQL i.e., Cassandra Query Language. Cassandra might be a No-SQL database, but CQL is very similar to SQL which makes it very easy for anyone who knows SQL to start working on CQL. The Databases in Cassandra are called as </a:t>
            </a:r>
            <a:r>
              <a:rPr lang="en-CA" dirty="0" err="1"/>
              <a:t>Keyspaces</a:t>
            </a:r>
            <a:r>
              <a:rPr lang="en-CA" dirty="0"/>
              <a:t>. These </a:t>
            </a:r>
            <a:r>
              <a:rPr lang="en-CA" dirty="0" err="1"/>
              <a:t>Keyspaces</a:t>
            </a:r>
            <a:r>
              <a:rPr lang="en-CA" dirty="0"/>
              <a:t> can contain multiple tables of data. Typing “HELP” command in the </a:t>
            </a:r>
            <a:r>
              <a:rPr lang="en-CA" dirty="0" err="1"/>
              <a:t>cqlsh</a:t>
            </a:r>
            <a:r>
              <a:rPr lang="en-CA" dirty="0"/>
              <a:t> will display the help option which lists all the available commands and their descriptions.</a:t>
            </a:r>
          </a:p>
          <a:p>
            <a:r>
              <a:rPr lang="en-CA" dirty="0"/>
              <a:t>Now to send data from Spark to Cassandra, we need to start the Cassandra-Spark Connector in Spark-Shell. The command to do that depends upon the version combination you are using and can be found on the following page:</a:t>
            </a:r>
          </a:p>
          <a:p>
            <a:r>
              <a:rPr lang="en-CA" dirty="0"/>
              <a:t>https://github.com/datastax/spark-cassandra-connector.</a:t>
            </a:r>
          </a:p>
          <a:p>
            <a:endParaRPr lang="en-CA" dirty="0"/>
          </a:p>
          <a:p>
            <a:r>
              <a:rPr lang="en-CA" dirty="0"/>
              <a:t>After running the command, you will enter Scala shell. Now we are ready to send data to Cassandra. There is another thing we must be aware of, sending and receiving data from databases of Spark and Cassandra requires that both the tables have the same schema.</a:t>
            </a:r>
          </a:p>
          <a:p>
            <a:endParaRPr lang="en-CA" dirty="0"/>
          </a:p>
          <a:p>
            <a:r>
              <a:rPr lang="en-CA" dirty="0"/>
              <a:t>First we add some sample data in the spark from a script that we made and then we copy the function to send this data to Cassandra table. All the details can be seen in the script. After executing the code, we can verify the data in the Cassandra table.</a:t>
            </a:r>
          </a:p>
          <a:p>
            <a:r>
              <a:rPr lang="en-CA" dirty="0"/>
              <a:t>If you would like to check the script and the sample data, please visit this GitHub link: https://github.com/DmC324725/CYT300_Project</a:t>
            </a:r>
          </a:p>
          <a:p>
            <a:endParaRPr lang="en-CA" dirty="0"/>
          </a:p>
          <a:p>
            <a:r>
              <a:rPr lang="en-CA" b="1" dirty="0"/>
              <a:t>References</a:t>
            </a:r>
            <a:r>
              <a:rPr lang="en-CA" dirty="0"/>
              <a:t>: </a:t>
            </a:r>
          </a:p>
          <a:p>
            <a:pPr algn="l"/>
            <a:endParaRPr lang="en-US" b="0" i="0" dirty="0">
              <a:solidFill>
                <a:srgbClr val="000000"/>
              </a:solidFill>
              <a:effectLst/>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rPr>
              <a:t>Learning Journal. (n.d.). </a:t>
            </a:r>
            <a:r>
              <a:rPr lang="en-US" sz="1800" i="1" dirty="0">
                <a:effectLst/>
                <a:latin typeface="Times New Roman" panose="02020603050405020304" pitchFamily="18" charset="0"/>
              </a:rPr>
              <a:t>Spark Cassandra Connector - Learning Journal</a:t>
            </a:r>
            <a:r>
              <a:rPr lang="en-US" sz="1800" dirty="0">
                <a:effectLst/>
                <a:latin typeface="Times New Roman" panose="02020603050405020304" pitchFamily="18" charset="0"/>
              </a:rPr>
              <a:t>. Retrieved July 16, 2021, from https://www.learningjournal.guru/courses/spark/spark-foundation-training/spark-cassandra-connector/</a:t>
            </a:r>
          </a:p>
          <a:p>
            <a:endParaRPr lang="en-CA" dirty="0"/>
          </a:p>
        </p:txBody>
      </p:sp>
      <p:sp>
        <p:nvSpPr>
          <p:cNvPr id="4" name="Slide Number Placeholder 3"/>
          <p:cNvSpPr>
            <a:spLocks noGrp="1"/>
          </p:cNvSpPr>
          <p:nvPr>
            <p:ph type="sldNum" sz="quarter" idx="5"/>
          </p:nvPr>
        </p:nvSpPr>
        <p:spPr/>
        <p:txBody>
          <a:bodyPr/>
          <a:lstStyle/>
          <a:p>
            <a:fld id="{0D81067E-A504-49A7-BEE8-2B659C38F431}" type="slidenum">
              <a:rPr lang="en-CA" smtClean="0"/>
              <a:t>11</a:t>
            </a:fld>
            <a:endParaRPr lang="en-CA"/>
          </a:p>
        </p:txBody>
      </p:sp>
    </p:spTree>
    <p:extLst>
      <p:ext uri="{BB962C8B-B14F-4D97-AF65-F5344CB8AC3E}">
        <p14:creationId xmlns:p14="http://schemas.microsoft.com/office/powerpoint/2010/main" val="946685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r>
              <a:rPr lang="en-CA" dirty="0"/>
              <a:t>Reading the data from Cassandra is also quite simple. This will also be done via Scala from Spark Terminal. First we check the data stored in the Cassandra table. Then we paste the code to read this table data into Spark and display it on the screen. The output from this should match the table data we checked in Cassandra.</a:t>
            </a:r>
          </a:p>
          <a:p>
            <a:endParaRPr lang="en-CA" dirty="0"/>
          </a:p>
          <a:p>
            <a:r>
              <a:rPr lang="en-CA" b="1" dirty="0"/>
              <a:t>References</a:t>
            </a:r>
            <a:r>
              <a:rPr lang="en-CA"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rPr>
              <a:t>Learning Journal. (n.d.). </a:t>
            </a:r>
            <a:r>
              <a:rPr lang="en-US" sz="1800" i="1" dirty="0">
                <a:effectLst/>
                <a:latin typeface="Times New Roman" panose="02020603050405020304" pitchFamily="18" charset="0"/>
              </a:rPr>
              <a:t>Spark Cassandra Connector - Learning Journal</a:t>
            </a:r>
            <a:r>
              <a:rPr lang="en-US" sz="1800" dirty="0">
                <a:effectLst/>
                <a:latin typeface="Times New Roman" panose="02020603050405020304" pitchFamily="18" charset="0"/>
              </a:rPr>
              <a:t>. Retrieved July 16, 2021, from https://www.learningjournal.guru/courses/spark/spark-foundation-training/spark-cassandra-connector/</a:t>
            </a:r>
          </a:p>
          <a:p>
            <a:endParaRPr lang="en-CA" dirty="0"/>
          </a:p>
        </p:txBody>
      </p:sp>
      <p:sp>
        <p:nvSpPr>
          <p:cNvPr id="4" name="Slide Number Placeholder 3"/>
          <p:cNvSpPr>
            <a:spLocks noGrp="1"/>
          </p:cNvSpPr>
          <p:nvPr>
            <p:ph type="sldNum" sz="quarter" idx="5"/>
          </p:nvPr>
        </p:nvSpPr>
        <p:spPr/>
        <p:txBody>
          <a:bodyPr/>
          <a:lstStyle/>
          <a:p>
            <a:fld id="{0D81067E-A504-49A7-BEE8-2B659C38F431}" type="slidenum">
              <a:rPr lang="en-CA" smtClean="0"/>
              <a:t>12</a:t>
            </a:fld>
            <a:endParaRPr lang="en-CA"/>
          </a:p>
        </p:txBody>
      </p:sp>
    </p:spTree>
    <p:extLst>
      <p:ext uri="{BB962C8B-B14F-4D97-AF65-F5344CB8AC3E}">
        <p14:creationId xmlns:p14="http://schemas.microsoft.com/office/powerpoint/2010/main" val="3992045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endParaRPr lang="en-CA" dirty="0"/>
          </a:p>
          <a:p>
            <a:endParaRPr lang="en-CA" dirty="0"/>
          </a:p>
          <a:p>
            <a:r>
              <a:rPr lang="en-CA" b="1" dirty="0"/>
              <a:t>References</a:t>
            </a:r>
            <a:r>
              <a:rPr lang="en-CA" dirty="0"/>
              <a:t>: </a:t>
            </a:r>
          </a:p>
          <a:p>
            <a:endParaRPr lang="en-CA" dirty="0"/>
          </a:p>
          <a:p>
            <a:pPr algn="l"/>
            <a:endParaRPr lang="en-US" b="0" i="0" dirty="0">
              <a:solidFill>
                <a:srgbClr val="000000"/>
              </a:solidFill>
              <a:effectLst/>
              <a:latin typeface="Georgia" panose="02040502050405020303" pitchFamily="18" charset="0"/>
            </a:endParaRPr>
          </a:p>
          <a:p>
            <a:endParaRPr lang="en-CA" dirty="0"/>
          </a:p>
        </p:txBody>
      </p:sp>
      <p:sp>
        <p:nvSpPr>
          <p:cNvPr id="4" name="Slide Number Placeholder 3"/>
          <p:cNvSpPr>
            <a:spLocks noGrp="1"/>
          </p:cNvSpPr>
          <p:nvPr>
            <p:ph type="sldNum" sz="quarter" idx="5"/>
          </p:nvPr>
        </p:nvSpPr>
        <p:spPr/>
        <p:txBody>
          <a:bodyPr/>
          <a:lstStyle/>
          <a:p>
            <a:fld id="{0D81067E-A504-49A7-BEE8-2B659C38F431}" type="slidenum">
              <a:rPr lang="en-CA" smtClean="0"/>
              <a:t>13</a:t>
            </a:fld>
            <a:endParaRPr lang="en-CA"/>
          </a:p>
        </p:txBody>
      </p:sp>
    </p:spTree>
    <p:extLst>
      <p:ext uri="{BB962C8B-B14F-4D97-AF65-F5344CB8AC3E}">
        <p14:creationId xmlns:p14="http://schemas.microsoft.com/office/powerpoint/2010/main" val="3955313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2</a:t>
            </a:fld>
            <a:endParaRPr lang="en-CA"/>
          </a:p>
        </p:txBody>
      </p:sp>
    </p:spTree>
    <p:extLst>
      <p:ext uri="{BB962C8B-B14F-4D97-AF65-F5344CB8AC3E}">
        <p14:creationId xmlns:p14="http://schemas.microsoft.com/office/powerpoint/2010/main" val="711639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3</a:t>
            </a:fld>
            <a:endParaRPr lang="en-CA"/>
          </a:p>
        </p:txBody>
      </p:sp>
    </p:spTree>
    <p:extLst>
      <p:ext uri="{BB962C8B-B14F-4D97-AF65-F5344CB8AC3E}">
        <p14:creationId xmlns:p14="http://schemas.microsoft.com/office/powerpoint/2010/main" val="66083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r>
              <a:rPr lang="en-CA" dirty="0"/>
              <a:t>Hadoop is very powerful for processing large amount of data at rest and has a very powerful MapReduce function. However, it struggles to process data at real-time and suffers from stability and security issues. </a:t>
            </a:r>
            <a:r>
              <a:rPr lang="en-US" dirty="0"/>
              <a:t>Cassandra is an Open-Source No-SQL Distributed Database Management System. It was released on Google Code in 2008 and has subsequently become a top-level project at the Apache Software foundation since 2010. One can also implement Cassandra with Hadoop on the same cluster. This means that you can have the best of both worlds.</a:t>
            </a:r>
            <a:endParaRPr lang="en-CA" dirty="0"/>
          </a:p>
          <a:p>
            <a:endParaRPr lang="en-CA" dirty="0"/>
          </a:p>
          <a:p>
            <a:r>
              <a:rPr lang="en-US" dirty="0"/>
              <a:t>DataStax, a leading commercial provider for distributions of Cassandra has combined Cassandra with Hadoop and named it Brisk. With Brisk, HDFS is replaced by Cassandra File System.</a:t>
            </a:r>
            <a:endParaRPr lang="en-CA" dirty="0"/>
          </a:p>
          <a:p>
            <a:endParaRPr lang="en-CA" dirty="0"/>
          </a:p>
          <a:p>
            <a:r>
              <a:rPr lang="en-CA" b="1" dirty="0"/>
              <a:t>References</a:t>
            </a:r>
            <a:r>
              <a:rPr lang="en-CA" dirty="0"/>
              <a:t>: </a:t>
            </a:r>
          </a:p>
          <a:p>
            <a:endParaRPr lang="en-CA" dirty="0"/>
          </a:p>
          <a:p>
            <a:pPr algn="l"/>
            <a:r>
              <a:rPr lang="en-US" b="0" i="0" dirty="0">
                <a:solidFill>
                  <a:srgbClr val="202F66"/>
                </a:solidFill>
                <a:effectLst/>
                <a:latin typeface="Times New Roman" panose="02020603050405020304" pitchFamily="18" charset="0"/>
              </a:rPr>
              <a:t>Paul, S. (2015, June 20). </a:t>
            </a:r>
            <a:r>
              <a:rPr lang="en-US" b="0" i="1" dirty="0">
                <a:solidFill>
                  <a:srgbClr val="202F66"/>
                </a:solidFill>
                <a:effectLst/>
                <a:latin typeface="Times New Roman" panose="02020603050405020304" pitchFamily="18" charset="0"/>
              </a:rPr>
              <a:t>Hadoop Advantages and Disadvantages</a:t>
            </a:r>
            <a:r>
              <a:rPr lang="en-US" b="0" i="0" dirty="0">
                <a:solidFill>
                  <a:srgbClr val="202F66"/>
                </a:solidFill>
                <a:effectLst/>
                <a:latin typeface="Times New Roman" panose="02020603050405020304" pitchFamily="18" charset="0"/>
              </a:rPr>
              <a:t>. </a:t>
            </a:r>
            <a:r>
              <a:rPr lang="en-US" b="0" i="0" dirty="0" err="1">
                <a:solidFill>
                  <a:srgbClr val="202F66"/>
                </a:solidFill>
                <a:effectLst/>
                <a:latin typeface="Times New Roman" panose="02020603050405020304" pitchFamily="18" charset="0"/>
              </a:rPr>
              <a:t>Mindmapped.Com</a:t>
            </a:r>
            <a:r>
              <a:rPr lang="en-US" b="0" i="0" dirty="0">
                <a:solidFill>
                  <a:srgbClr val="202F66"/>
                </a:solidFill>
                <a:effectLst/>
                <a:latin typeface="Times New Roman" panose="02020603050405020304" pitchFamily="18" charset="0"/>
              </a:rPr>
              <a:t>. https://www.mindsmapped.com/hadoop-advantages-and-disadvantages/</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rPr>
              <a:t>Edureka</a:t>
            </a:r>
            <a:r>
              <a:rPr lang="en-US" sz="1800" dirty="0">
                <a:effectLst/>
                <a:latin typeface="Times New Roman" panose="02020603050405020304" pitchFamily="18" charset="0"/>
              </a:rPr>
              <a:t>. (2020, July 1). </a:t>
            </a:r>
            <a:r>
              <a:rPr lang="en-US" sz="1800" i="1" dirty="0">
                <a:effectLst/>
                <a:latin typeface="Times New Roman" panose="02020603050405020304" pitchFamily="18" charset="0"/>
              </a:rPr>
              <a:t>Why Learn Cassandra with Hadoop?</a:t>
            </a:r>
            <a:r>
              <a:rPr lang="en-US" sz="1800" dirty="0">
                <a:effectLst/>
                <a:latin typeface="Times New Roman" panose="02020603050405020304" pitchFamily="18" charset="0"/>
              </a:rPr>
              <a:t> https://www.edureka.co/blog/why-learn-cassandra-with-hadoop/</a:t>
            </a:r>
          </a:p>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4</a:t>
            </a:fld>
            <a:endParaRPr lang="en-CA"/>
          </a:p>
        </p:txBody>
      </p:sp>
    </p:spTree>
    <p:extLst>
      <p:ext uri="{BB962C8B-B14F-4D97-AF65-F5344CB8AC3E}">
        <p14:creationId xmlns:p14="http://schemas.microsoft.com/office/powerpoint/2010/main" val="1477601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r>
              <a:rPr lang="en-US" dirty="0"/>
              <a:t>Apache Spark is powerful cluster computing engine, which is purposely designed for fast computation in Big Data world. Spark is compatible with all HDFS  When we use standalone deployment, we can statically allocate resources over the cluster. Also, on a subset of machines in a Hadoop cluster. Even we can run spark side by side with Hadoop MapReduce. Afterwards, the user can run arbitrary spark jobs on their HDFS data.</a:t>
            </a:r>
          </a:p>
          <a:p>
            <a:r>
              <a:rPr lang="en-US" dirty="0"/>
              <a:t>On the other hand, Cassandra is not compatible with HDFS. But </a:t>
            </a:r>
            <a:r>
              <a:rPr lang="en-US" dirty="0" err="1"/>
              <a:t>Datastax</a:t>
            </a:r>
            <a:r>
              <a:rPr lang="en-US" dirty="0"/>
              <a:t> has developed a specialized connector which allows Spark to read and write to Cassandra Database efficiently. This makes it possible for users to deploy Hadoop and Cassandra as two standalone systems and use Spark as an interface between them. </a:t>
            </a:r>
            <a:endParaRPr lang="en-CA" dirty="0"/>
          </a:p>
          <a:p>
            <a:endParaRPr lang="en-CA" dirty="0"/>
          </a:p>
          <a:p>
            <a:r>
              <a:rPr lang="en-CA" b="1" dirty="0"/>
              <a:t>References</a:t>
            </a:r>
            <a:r>
              <a:rPr lang="en-CA" dirty="0"/>
              <a:t>: </a:t>
            </a:r>
          </a:p>
          <a:p>
            <a:endParaRPr lang="en-CA" dirty="0"/>
          </a:p>
          <a:p>
            <a:pPr algn="l"/>
            <a:r>
              <a:rPr lang="en-US" b="0" i="0" dirty="0" err="1">
                <a:solidFill>
                  <a:srgbClr val="202F66"/>
                </a:solidFill>
                <a:effectLst/>
                <a:latin typeface="Times New Roman" panose="02020603050405020304" pitchFamily="18" charset="0"/>
              </a:rPr>
              <a:t>TechVidvan</a:t>
            </a:r>
            <a:r>
              <a:rPr lang="en-US" b="0" i="0" dirty="0">
                <a:solidFill>
                  <a:srgbClr val="202F66"/>
                </a:solidFill>
                <a:effectLst/>
                <a:latin typeface="Times New Roman" panose="02020603050405020304" pitchFamily="18" charset="0"/>
              </a:rPr>
              <a:t>. (2021, June 30). </a:t>
            </a:r>
            <a:r>
              <a:rPr lang="en-US" b="0" i="1" dirty="0">
                <a:solidFill>
                  <a:srgbClr val="202F66"/>
                </a:solidFill>
                <a:effectLst/>
                <a:latin typeface="Times New Roman" panose="02020603050405020304" pitchFamily="18" charset="0"/>
              </a:rPr>
              <a:t>Hadoop Spark Compatibility: </a:t>
            </a:r>
            <a:r>
              <a:rPr lang="en-US" b="0" i="1" dirty="0" err="1">
                <a:solidFill>
                  <a:srgbClr val="202F66"/>
                </a:solidFill>
                <a:effectLst/>
                <a:latin typeface="Times New Roman" panose="02020603050405020304" pitchFamily="18" charset="0"/>
              </a:rPr>
              <a:t>Hadoop+Spark</a:t>
            </a:r>
            <a:r>
              <a:rPr lang="en-US" b="0" i="1" dirty="0">
                <a:solidFill>
                  <a:srgbClr val="202F66"/>
                </a:solidFill>
                <a:effectLst/>
                <a:latin typeface="Times New Roman" panose="02020603050405020304" pitchFamily="18" charset="0"/>
              </a:rPr>
              <a:t> better together</a:t>
            </a:r>
            <a:r>
              <a:rPr lang="en-US" b="0" i="0" dirty="0">
                <a:solidFill>
                  <a:srgbClr val="202F66"/>
                </a:solidFill>
                <a:effectLst/>
                <a:latin typeface="Times New Roman" panose="02020603050405020304" pitchFamily="18" charset="0"/>
              </a:rPr>
              <a:t>. https://techvidvan.com/tutorials/hadoop-spark-compatibility/</a:t>
            </a:r>
            <a:endParaRPr lang="en-CA" dirty="0"/>
          </a:p>
        </p:txBody>
      </p:sp>
      <p:sp>
        <p:nvSpPr>
          <p:cNvPr id="4" name="Slide Number Placeholder 3"/>
          <p:cNvSpPr>
            <a:spLocks noGrp="1"/>
          </p:cNvSpPr>
          <p:nvPr>
            <p:ph type="sldNum" sz="quarter" idx="5"/>
          </p:nvPr>
        </p:nvSpPr>
        <p:spPr/>
        <p:txBody>
          <a:bodyPr/>
          <a:lstStyle/>
          <a:p>
            <a:fld id="{0D81067E-A504-49A7-BEE8-2B659C38F431}" type="slidenum">
              <a:rPr lang="en-CA" smtClean="0"/>
              <a:t>5</a:t>
            </a:fld>
            <a:endParaRPr lang="en-CA"/>
          </a:p>
        </p:txBody>
      </p:sp>
    </p:spTree>
    <p:extLst>
      <p:ext uri="{BB962C8B-B14F-4D97-AF65-F5344CB8AC3E}">
        <p14:creationId xmlns:p14="http://schemas.microsoft.com/office/powerpoint/2010/main" val="720533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endParaRPr lang="en-CA" dirty="0"/>
          </a:p>
          <a:p>
            <a:r>
              <a:rPr lang="en-CA" dirty="0"/>
              <a:t>Previously we have installed Ubuntu and Hadoop on a Virtual Machine. Now we will install Spark as a standalone cluster. First, we need to visit Spark’s official website https://spark.apache.org/ to download the latest package. In the Download section, copy the </a:t>
            </a:r>
            <a:r>
              <a:rPr lang="en-CA" dirty="0" err="1"/>
              <a:t>url</a:t>
            </a:r>
            <a:r>
              <a:rPr lang="en-CA" dirty="0"/>
              <a:t> to the correct spark package and open the terminal. Now use curl or </a:t>
            </a:r>
            <a:r>
              <a:rPr lang="en-CA" dirty="0" err="1"/>
              <a:t>wget</a:t>
            </a:r>
            <a:r>
              <a:rPr lang="en-CA" dirty="0"/>
              <a:t> to download the tar package in your system. Now before we move on to the installation, we can verify the integrity of the package by its checksum. Users can see the checksum of the package on the website and match it with the checksum generated from the downloaded package using md5sum command on </a:t>
            </a:r>
            <a:r>
              <a:rPr lang="en-CA" dirty="0" err="1"/>
              <a:t>linux</a:t>
            </a:r>
            <a:r>
              <a:rPr lang="en-CA" dirty="0"/>
              <a:t> terminal.</a:t>
            </a:r>
          </a:p>
          <a:p>
            <a:r>
              <a:rPr lang="en-CA" dirty="0"/>
              <a:t>Once the integrity has been verified, extract the tar file using the “tar –</a:t>
            </a:r>
            <a:r>
              <a:rPr lang="en-CA" dirty="0" err="1"/>
              <a:t>zxvf</a:t>
            </a:r>
            <a:r>
              <a:rPr lang="en-CA" dirty="0"/>
              <a:t> filename” command.</a:t>
            </a:r>
          </a:p>
          <a:p>
            <a:endParaRPr lang="en-CA" dirty="0"/>
          </a:p>
          <a:p>
            <a:r>
              <a:rPr lang="en-CA" b="1" dirty="0"/>
              <a:t>References</a:t>
            </a:r>
            <a:r>
              <a:rPr lang="en-CA" dirty="0"/>
              <a:t>: </a:t>
            </a:r>
          </a:p>
          <a:p>
            <a:endParaRPr lang="en-CA" dirty="0"/>
          </a:p>
          <a:p>
            <a:pPr marL="457200" indent="-457200">
              <a:lnSpc>
                <a:spcPct val="200000"/>
              </a:lnSpc>
            </a:pPr>
            <a:r>
              <a:rPr lang="en-US" sz="1800" dirty="0" err="1">
                <a:effectLst/>
                <a:latin typeface="Times New Roman" panose="02020603050405020304" pitchFamily="18" charset="0"/>
              </a:rPr>
              <a:t>Tucakov</a:t>
            </a:r>
            <a:r>
              <a:rPr lang="en-US" sz="1800" dirty="0">
                <a:effectLst/>
                <a:latin typeface="Times New Roman" panose="02020603050405020304" pitchFamily="18" charset="0"/>
              </a:rPr>
              <a:t>, D. (2020, April 13). </a:t>
            </a:r>
            <a:r>
              <a:rPr lang="en-US" sz="1800" i="1" dirty="0">
                <a:effectLst/>
                <a:latin typeface="Times New Roman" panose="02020603050405020304" pitchFamily="18" charset="0"/>
              </a:rPr>
              <a:t>How to Install Spark on Ubuntu</a:t>
            </a:r>
            <a:r>
              <a:rPr lang="en-US" sz="1800" dirty="0">
                <a:effectLst/>
                <a:latin typeface="Times New Roman" panose="02020603050405020304" pitchFamily="18" charset="0"/>
              </a:rPr>
              <a:t>. </a:t>
            </a:r>
            <a:r>
              <a:rPr lang="en-US" sz="1800" dirty="0" err="1">
                <a:effectLst/>
                <a:latin typeface="Times New Roman" panose="02020603050405020304" pitchFamily="18" charset="0"/>
              </a:rPr>
              <a:t>PhoenixNAP</a:t>
            </a:r>
            <a:r>
              <a:rPr lang="en-US" sz="1800" dirty="0">
                <a:effectLst/>
                <a:latin typeface="Times New Roman" panose="02020603050405020304" pitchFamily="18" charset="0"/>
              </a:rPr>
              <a:t>. https://phoenixnap.com/kb/install-spark-on-ubuntu</a:t>
            </a:r>
          </a:p>
          <a:p>
            <a:pPr algn="l"/>
            <a:endParaRPr lang="en-US" b="0" i="0" dirty="0">
              <a:solidFill>
                <a:srgbClr val="000000"/>
              </a:solidFill>
              <a:effectLst/>
              <a:latin typeface="Georgia" panose="02040502050405020303" pitchFamily="18" charset="0"/>
            </a:endParaRPr>
          </a:p>
          <a:p>
            <a:endParaRPr lang="en-CA" dirty="0"/>
          </a:p>
        </p:txBody>
      </p:sp>
      <p:sp>
        <p:nvSpPr>
          <p:cNvPr id="4" name="Slide Number Placeholder 3"/>
          <p:cNvSpPr>
            <a:spLocks noGrp="1"/>
          </p:cNvSpPr>
          <p:nvPr>
            <p:ph type="sldNum" sz="quarter" idx="5"/>
          </p:nvPr>
        </p:nvSpPr>
        <p:spPr/>
        <p:txBody>
          <a:bodyPr/>
          <a:lstStyle/>
          <a:p>
            <a:fld id="{0D81067E-A504-49A7-BEE8-2B659C38F431}" type="slidenum">
              <a:rPr lang="en-CA" smtClean="0"/>
              <a:t>6</a:t>
            </a:fld>
            <a:endParaRPr lang="en-CA"/>
          </a:p>
        </p:txBody>
      </p:sp>
    </p:spTree>
    <p:extLst>
      <p:ext uri="{BB962C8B-B14F-4D97-AF65-F5344CB8AC3E}">
        <p14:creationId xmlns:p14="http://schemas.microsoft.com/office/powerpoint/2010/main" val="3171022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endParaRPr lang="en-CA" dirty="0"/>
          </a:p>
          <a:p>
            <a:r>
              <a:rPr lang="en-CA" dirty="0"/>
              <a:t>After extracting the package, specify the owner and group of the directory as </a:t>
            </a:r>
            <a:r>
              <a:rPr lang="en-CA" dirty="0" err="1"/>
              <a:t>hdoop</a:t>
            </a:r>
            <a:r>
              <a:rPr lang="en-CA" dirty="0"/>
              <a:t> (or the user you created during last part of implementation) using the command “</a:t>
            </a:r>
            <a:r>
              <a:rPr lang="en-CA" dirty="0" err="1"/>
              <a:t>chown</a:t>
            </a:r>
            <a:r>
              <a:rPr lang="en-CA" dirty="0"/>
              <a:t> </a:t>
            </a:r>
            <a:r>
              <a:rPr lang="en-CA" dirty="0" err="1"/>
              <a:t>hdoop:hdoop</a:t>
            </a:r>
            <a:r>
              <a:rPr lang="en-CA" dirty="0"/>
              <a:t> </a:t>
            </a:r>
            <a:r>
              <a:rPr lang="en-CA" dirty="0" err="1"/>
              <a:t>directoryname</a:t>
            </a:r>
            <a:r>
              <a:rPr lang="en-CA" dirty="0"/>
              <a:t>”. Now set the permission of the file as 770. Which means we give all permission to user and group, which is only </a:t>
            </a:r>
            <a:r>
              <a:rPr lang="en-CA" dirty="0" err="1"/>
              <a:t>hdoop</a:t>
            </a:r>
            <a:r>
              <a:rPr lang="en-CA" dirty="0"/>
              <a:t>, and do not allow any permission to other users.</a:t>
            </a:r>
          </a:p>
          <a:p>
            <a:r>
              <a:rPr lang="en-CA" dirty="0"/>
              <a:t>Now we need to add the Spark Directory path to our Bash Shell so that we can use Spark from anywhere. </a:t>
            </a:r>
          </a:p>
          <a:p>
            <a:r>
              <a:rPr lang="en-CA" dirty="0"/>
              <a:t>Use the following command to add SPARK_HOME and Spark PATH variables to Bash Shell.</a:t>
            </a:r>
          </a:p>
          <a:p>
            <a:endParaRPr lang="en-CA" b="1" dirty="0"/>
          </a:p>
          <a:p>
            <a:pPr lvl="1"/>
            <a:r>
              <a:rPr lang="en-CA" b="1" dirty="0"/>
              <a:t>echo “export SPARK_HOME=/home/</a:t>
            </a:r>
            <a:r>
              <a:rPr lang="en-CA" b="1" dirty="0" err="1"/>
              <a:t>hdoop</a:t>
            </a:r>
            <a:r>
              <a:rPr lang="en-CA" b="1" dirty="0"/>
              <a:t>/spark” &gt;&gt; ~/.</a:t>
            </a:r>
            <a:r>
              <a:rPr lang="en-CA" b="1" dirty="0" err="1"/>
              <a:t>bashrc</a:t>
            </a:r>
            <a:endParaRPr lang="en-CA" b="1" dirty="0"/>
          </a:p>
          <a:p>
            <a:pPr lvl="1"/>
            <a:r>
              <a:rPr lang="en-CA" b="1" dirty="0"/>
              <a:t>echo “export PATH=\$PATH:/$SPARK_HOME/bin” &gt;&gt; ~/.</a:t>
            </a:r>
            <a:r>
              <a:rPr lang="en-CA" b="1" dirty="0" err="1"/>
              <a:t>bashrc</a:t>
            </a:r>
            <a:endParaRPr lang="en-CA" b="1" dirty="0"/>
          </a:p>
          <a:p>
            <a:endParaRPr lang="en-CA" dirty="0"/>
          </a:p>
          <a:p>
            <a:endParaRPr lang="en-CA" dirty="0"/>
          </a:p>
          <a:p>
            <a:r>
              <a:rPr lang="en-CA" b="1" dirty="0"/>
              <a:t>References</a:t>
            </a:r>
            <a:r>
              <a:rPr lang="en-CA" dirty="0"/>
              <a:t>: </a:t>
            </a:r>
          </a:p>
          <a:p>
            <a:endParaRPr lang="en-CA" dirty="0"/>
          </a:p>
          <a:p>
            <a:pPr marL="457200" indent="-457200">
              <a:lnSpc>
                <a:spcPct val="200000"/>
              </a:lnSpc>
            </a:pPr>
            <a:r>
              <a:rPr lang="en-US" sz="1200" dirty="0" err="1">
                <a:effectLst/>
                <a:latin typeface="Times New Roman" panose="02020603050405020304" pitchFamily="18" charset="0"/>
              </a:rPr>
              <a:t>Tucakov</a:t>
            </a:r>
            <a:r>
              <a:rPr lang="en-US" sz="1200" dirty="0">
                <a:effectLst/>
                <a:latin typeface="Times New Roman" panose="02020603050405020304" pitchFamily="18" charset="0"/>
              </a:rPr>
              <a:t>, D. (2020, April 13). </a:t>
            </a:r>
            <a:r>
              <a:rPr lang="en-US" sz="1200" i="1" dirty="0">
                <a:effectLst/>
                <a:latin typeface="Times New Roman" panose="02020603050405020304" pitchFamily="18" charset="0"/>
              </a:rPr>
              <a:t>How to Install Spark on Ubuntu</a:t>
            </a:r>
            <a:r>
              <a:rPr lang="en-US" sz="1200" dirty="0">
                <a:effectLst/>
                <a:latin typeface="Times New Roman" panose="02020603050405020304" pitchFamily="18" charset="0"/>
              </a:rPr>
              <a:t>. </a:t>
            </a:r>
            <a:r>
              <a:rPr lang="en-US" sz="1200" dirty="0" err="1">
                <a:effectLst/>
                <a:latin typeface="Times New Roman" panose="02020603050405020304" pitchFamily="18" charset="0"/>
              </a:rPr>
              <a:t>PhoenixNAP</a:t>
            </a:r>
            <a:r>
              <a:rPr lang="en-US" sz="1200" dirty="0">
                <a:effectLst/>
                <a:latin typeface="Times New Roman" panose="02020603050405020304" pitchFamily="18" charset="0"/>
              </a:rPr>
              <a:t>. https://phoenixnap.com/kb/install-spark-on-ubuntu</a:t>
            </a:r>
          </a:p>
          <a:p>
            <a:endParaRPr lang="en-CA" dirty="0"/>
          </a:p>
          <a:p>
            <a:pPr algn="l"/>
            <a:endParaRPr lang="en-US" b="0" i="0" dirty="0">
              <a:solidFill>
                <a:srgbClr val="000000"/>
              </a:solidFill>
              <a:effectLst/>
              <a:latin typeface="Georgia" panose="02040502050405020303" pitchFamily="18" charset="0"/>
            </a:endParaRPr>
          </a:p>
          <a:p>
            <a:endParaRPr lang="en-CA" dirty="0"/>
          </a:p>
        </p:txBody>
      </p:sp>
      <p:sp>
        <p:nvSpPr>
          <p:cNvPr id="4" name="Slide Number Placeholder 3"/>
          <p:cNvSpPr>
            <a:spLocks noGrp="1"/>
          </p:cNvSpPr>
          <p:nvPr>
            <p:ph type="sldNum" sz="quarter" idx="5"/>
          </p:nvPr>
        </p:nvSpPr>
        <p:spPr/>
        <p:txBody>
          <a:bodyPr/>
          <a:lstStyle/>
          <a:p>
            <a:fld id="{0D81067E-A504-49A7-BEE8-2B659C38F431}" type="slidenum">
              <a:rPr lang="en-CA" smtClean="0"/>
              <a:t>7</a:t>
            </a:fld>
            <a:endParaRPr lang="en-CA"/>
          </a:p>
        </p:txBody>
      </p:sp>
    </p:spTree>
    <p:extLst>
      <p:ext uri="{BB962C8B-B14F-4D97-AF65-F5344CB8AC3E}">
        <p14:creationId xmlns:p14="http://schemas.microsoft.com/office/powerpoint/2010/main" val="2741627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endParaRPr lang="en-CA" dirty="0"/>
          </a:p>
          <a:p>
            <a:r>
              <a:rPr lang="en-CA" dirty="0"/>
              <a:t>Now we will install Cassandra as a standalone cluster as well. The steps for installing Cassandra are almost the same as Spark. First, we need to visit Cassandra’s official website https://cassandra.apache.org/ to download the latest package. In the Download section, copy the </a:t>
            </a:r>
            <a:r>
              <a:rPr lang="en-CA" dirty="0" err="1"/>
              <a:t>url</a:t>
            </a:r>
            <a:r>
              <a:rPr lang="en-CA" dirty="0"/>
              <a:t> to the correct </a:t>
            </a:r>
            <a:r>
              <a:rPr lang="en-CA" dirty="0" err="1"/>
              <a:t>cassandra</a:t>
            </a:r>
            <a:r>
              <a:rPr lang="en-CA" dirty="0"/>
              <a:t> package and open the terminal. Now use curl or </a:t>
            </a:r>
            <a:r>
              <a:rPr lang="en-CA" dirty="0" err="1"/>
              <a:t>wget</a:t>
            </a:r>
            <a:r>
              <a:rPr lang="en-CA" dirty="0"/>
              <a:t> to download the tar package in your system. Now before we move on to the installation, we can verify the integrity of the package by its checksum. Users can see the checksum of the package on the website and match it with the checksum generated from the downloaded package using md5sum command on </a:t>
            </a:r>
            <a:r>
              <a:rPr lang="en-CA" dirty="0" err="1"/>
              <a:t>linux</a:t>
            </a:r>
            <a:r>
              <a:rPr lang="en-CA" dirty="0"/>
              <a:t> terminal.</a:t>
            </a:r>
          </a:p>
          <a:p>
            <a:r>
              <a:rPr lang="en-CA" dirty="0"/>
              <a:t>Once the integrity has been verified, extract the tar file using the “tar –</a:t>
            </a:r>
            <a:r>
              <a:rPr lang="en-CA" dirty="0" err="1"/>
              <a:t>zxvf</a:t>
            </a:r>
            <a:r>
              <a:rPr lang="en-CA" dirty="0"/>
              <a:t> filename” command.</a:t>
            </a:r>
          </a:p>
          <a:p>
            <a:endParaRPr lang="en-CA" dirty="0"/>
          </a:p>
          <a:p>
            <a:endParaRPr lang="en-CA" dirty="0"/>
          </a:p>
          <a:p>
            <a:r>
              <a:rPr lang="en-CA" b="1" dirty="0"/>
              <a:t>References</a:t>
            </a:r>
            <a:r>
              <a:rPr lang="en-CA" dirty="0"/>
              <a:t>: </a:t>
            </a:r>
          </a:p>
          <a:p>
            <a:pPr algn="l"/>
            <a:br>
              <a:rPr lang="en-US" dirty="0"/>
            </a:br>
            <a:r>
              <a:rPr lang="en-US" b="0" i="0" dirty="0">
                <a:solidFill>
                  <a:srgbClr val="202F66"/>
                </a:solidFill>
                <a:effectLst/>
                <a:latin typeface="Times New Roman" panose="02020603050405020304" pitchFamily="18" charset="0"/>
              </a:rPr>
              <a:t>Apache. (n.d.). </a:t>
            </a:r>
            <a:r>
              <a:rPr lang="en-US" b="0" i="1" dirty="0">
                <a:solidFill>
                  <a:srgbClr val="202F66"/>
                </a:solidFill>
                <a:effectLst/>
                <a:latin typeface="Times New Roman" panose="02020603050405020304" pitchFamily="18" charset="0"/>
              </a:rPr>
              <a:t>Cassandra Documentation</a:t>
            </a:r>
            <a:r>
              <a:rPr lang="en-US" b="0" i="0" dirty="0">
                <a:solidFill>
                  <a:srgbClr val="202F66"/>
                </a:solidFill>
                <a:effectLst/>
                <a:latin typeface="Times New Roman" panose="02020603050405020304" pitchFamily="18" charset="0"/>
              </a:rPr>
              <a:t>. Retrieved July 16, 2021, from https://cassandra.apache.org/doc/latest/getting_started/installing.html</a:t>
            </a:r>
            <a:endParaRPr lang="en-CA" dirty="0"/>
          </a:p>
        </p:txBody>
      </p:sp>
      <p:sp>
        <p:nvSpPr>
          <p:cNvPr id="4" name="Slide Number Placeholder 3"/>
          <p:cNvSpPr>
            <a:spLocks noGrp="1"/>
          </p:cNvSpPr>
          <p:nvPr>
            <p:ph type="sldNum" sz="quarter" idx="5"/>
          </p:nvPr>
        </p:nvSpPr>
        <p:spPr/>
        <p:txBody>
          <a:bodyPr/>
          <a:lstStyle/>
          <a:p>
            <a:fld id="{0D81067E-A504-49A7-BEE8-2B659C38F431}" type="slidenum">
              <a:rPr lang="en-CA" smtClean="0"/>
              <a:t>8</a:t>
            </a:fld>
            <a:endParaRPr lang="en-CA"/>
          </a:p>
        </p:txBody>
      </p:sp>
    </p:spTree>
    <p:extLst>
      <p:ext uri="{BB962C8B-B14F-4D97-AF65-F5344CB8AC3E}">
        <p14:creationId xmlns:p14="http://schemas.microsoft.com/office/powerpoint/2010/main" val="2742590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endParaRPr lang="en-CA" dirty="0"/>
          </a:p>
          <a:p>
            <a:r>
              <a:rPr lang="en-CA" dirty="0"/>
              <a:t>Again, after extracting the package, specify the owner and group of the directory as </a:t>
            </a:r>
            <a:r>
              <a:rPr lang="en-CA" dirty="0" err="1"/>
              <a:t>hdoop</a:t>
            </a:r>
            <a:r>
              <a:rPr lang="en-CA" dirty="0"/>
              <a:t> (or the user you created during last part of implementation) using the command “</a:t>
            </a:r>
            <a:r>
              <a:rPr lang="en-CA" dirty="0" err="1"/>
              <a:t>chown</a:t>
            </a:r>
            <a:r>
              <a:rPr lang="en-CA" dirty="0"/>
              <a:t> </a:t>
            </a:r>
            <a:r>
              <a:rPr lang="en-CA" dirty="0" err="1"/>
              <a:t>hdoop:hdoop</a:t>
            </a:r>
            <a:r>
              <a:rPr lang="en-CA" dirty="0"/>
              <a:t> </a:t>
            </a:r>
            <a:r>
              <a:rPr lang="en-CA" dirty="0" err="1"/>
              <a:t>directoryname</a:t>
            </a:r>
            <a:r>
              <a:rPr lang="en-CA" dirty="0"/>
              <a:t>”. Now set the permission of the file as 770. Which means we give all permission to user and group, which is only </a:t>
            </a:r>
            <a:r>
              <a:rPr lang="en-CA" dirty="0" err="1"/>
              <a:t>hdoop</a:t>
            </a:r>
            <a:r>
              <a:rPr lang="en-CA" dirty="0"/>
              <a:t>, and do not allow any permission to other users.</a:t>
            </a:r>
          </a:p>
          <a:p>
            <a:r>
              <a:rPr lang="en-CA" dirty="0"/>
              <a:t>Now we need to add the Cassandra Directory path to our Bash Shell so that we can use Cassandra from anywhere. </a:t>
            </a:r>
          </a:p>
          <a:p>
            <a:r>
              <a:rPr lang="en-CA" dirty="0"/>
              <a:t>Use the following command to add CASSANDRA_HOME and Cassandra PATH variables to Bash Shell.</a:t>
            </a:r>
          </a:p>
          <a:p>
            <a:endParaRPr lang="en-CA" b="1" dirty="0"/>
          </a:p>
          <a:p>
            <a:pPr lvl="1"/>
            <a:r>
              <a:rPr lang="en-CA" b="1" dirty="0"/>
              <a:t>echo “export CASSANDRA_HOME=/home/</a:t>
            </a:r>
            <a:r>
              <a:rPr lang="en-CA" b="1" dirty="0" err="1"/>
              <a:t>hdoop</a:t>
            </a:r>
            <a:r>
              <a:rPr lang="en-CA" b="1" dirty="0"/>
              <a:t>/</a:t>
            </a:r>
            <a:r>
              <a:rPr lang="en-CA" b="1" dirty="0" err="1"/>
              <a:t>cassandra</a:t>
            </a:r>
            <a:r>
              <a:rPr lang="en-CA" b="1" dirty="0"/>
              <a:t>” &gt;&gt; ~/.</a:t>
            </a:r>
            <a:r>
              <a:rPr lang="en-CA" b="1" dirty="0" err="1"/>
              <a:t>bashrc</a:t>
            </a:r>
            <a:endParaRPr lang="en-CA" b="1" dirty="0"/>
          </a:p>
          <a:p>
            <a:pPr lvl="1"/>
            <a:r>
              <a:rPr lang="en-CA" b="1" dirty="0"/>
              <a:t>echo “export PATH=\$PATH:/$CASSANDRA_HOME/bin” &gt;&gt; ~/.</a:t>
            </a:r>
            <a:r>
              <a:rPr lang="en-CA" b="1" dirty="0" err="1"/>
              <a:t>bashrc</a:t>
            </a:r>
            <a:endParaRPr lang="en-CA" b="1" dirty="0"/>
          </a:p>
          <a:p>
            <a:endParaRPr lang="en-CA" dirty="0"/>
          </a:p>
          <a:p>
            <a:r>
              <a:rPr lang="en-CA" b="1" dirty="0"/>
              <a:t>References</a:t>
            </a:r>
            <a:r>
              <a:rPr lang="en-CA" dirty="0"/>
              <a:t>: </a:t>
            </a:r>
          </a:p>
          <a:p>
            <a:br>
              <a:rPr lang="en-US" dirty="0"/>
            </a:br>
            <a:r>
              <a:rPr lang="en-US" b="0" i="0" dirty="0">
                <a:solidFill>
                  <a:srgbClr val="202F66"/>
                </a:solidFill>
                <a:effectLst/>
                <a:latin typeface="Times New Roman" panose="02020603050405020304" pitchFamily="18" charset="0"/>
              </a:rPr>
              <a:t>Apache. (n.d.). </a:t>
            </a:r>
            <a:r>
              <a:rPr lang="en-US" b="0" i="1" dirty="0">
                <a:solidFill>
                  <a:srgbClr val="202F66"/>
                </a:solidFill>
                <a:effectLst/>
                <a:latin typeface="Times New Roman" panose="02020603050405020304" pitchFamily="18" charset="0"/>
              </a:rPr>
              <a:t>Cassandra Documentation</a:t>
            </a:r>
            <a:r>
              <a:rPr lang="en-US" b="0" i="0" dirty="0">
                <a:solidFill>
                  <a:srgbClr val="202F66"/>
                </a:solidFill>
                <a:effectLst/>
                <a:latin typeface="Times New Roman" panose="02020603050405020304" pitchFamily="18" charset="0"/>
              </a:rPr>
              <a:t>. Retrieved July 16, 2021, from https://cassandra.apache.org/doc/latest/getting_started/installing.html</a:t>
            </a:r>
            <a:endParaRPr lang="en-CA" dirty="0"/>
          </a:p>
        </p:txBody>
      </p:sp>
      <p:sp>
        <p:nvSpPr>
          <p:cNvPr id="4" name="Slide Number Placeholder 3"/>
          <p:cNvSpPr>
            <a:spLocks noGrp="1"/>
          </p:cNvSpPr>
          <p:nvPr>
            <p:ph type="sldNum" sz="quarter" idx="5"/>
          </p:nvPr>
        </p:nvSpPr>
        <p:spPr/>
        <p:txBody>
          <a:bodyPr/>
          <a:lstStyle/>
          <a:p>
            <a:fld id="{0D81067E-A504-49A7-BEE8-2B659C38F431}" type="slidenum">
              <a:rPr lang="en-CA" smtClean="0"/>
              <a:t>9</a:t>
            </a:fld>
            <a:endParaRPr lang="en-CA"/>
          </a:p>
        </p:txBody>
      </p:sp>
    </p:spTree>
    <p:extLst>
      <p:ext uri="{BB962C8B-B14F-4D97-AF65-F5344CB8AC3E}">
        <p14:creationId xmlns:p14="http://schemas.microsoft.com/office/powerpoint/2010/main" val="4020797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C1E56-3D03-4C96-96EB-3166B495B7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E556C15-D739-42A0-BCEA-9C35E918CD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D278159-8CA0-42B8-B63E-EC086D1912B7}"/>
              </a:ext>
            </a:extLst>
          </p:cNvPr>
          <p:cNvSpPr>
            <a:spLocks noGrp="1"/>
          </p:cNvSpPr>
          <p:nvPr>
            <p:ph type="dt" sz="half" idx="10"/>
          </p:nvPr>
        </p:nvSpPr>
        <p:spPr/>
        <p:txBody>
          <a:bodyPr/>
          <a:lstStyle/>
          <a:p>
            <a:fld id="{29247E82-B4A0-48C4-AF04-857542409F65}" type="datetime1">
              <a:rPr lang="en-CA" smtClean="0"/>
              <a:t>17-Jul-2021</a:t>
            </a:fld>
            <a:endParaRPr lang="en-CA"/>
          </a:p>
        </p:txBody>
      </p:sp>
      <p:sp>
        <p:nvSpPr>
          <p:cNvPr id="5" name="Footer Placeholder 4">
            <a:extLst>
              <a:ext uri="{FF2B5EF4-FFF2-40B4-BE49-F238E27FC236}">
                <a16:creationId xmlns:a16="http://schemas.microsoft.com/office/drawing/2014/main" id="{55CA6E29-7479-4E26-97B0-0B4380DC4C5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10CEE24-D816-4889-B2E2-733C14426690}"/>
              </a:ext>
            </a:extLst>
          </p:cNvPr>
          <p:cNvSpPr>
            <a:spLocks noGrp="1"/>
          </p:cNvSpPr>
          <p:nvPr>
            <p:ph type="sldNum" sz="quarter" idx="12"/>
          </p:nvPr>
        </p:nvSpPr>
        <p:spPr/>
        <p:txBody>
          <a:bodyPr/>
          <a:lstStyle/>
          <a:p>
            <a:fld id="{29637327-8C3E-4039-B786-E261E59DA1A7}" type="slidenum">
              <a:rPr lang="en-CA" smtClean="0"/>
              <a:t>‹#›</a:t>
            </a:fld>
            <a:endParaRPr lang="en-CA"/>
          </a:p>
        </p:txBody>
      </p:sp>
    </p:spTree>
    <p:extLst>
      <p:ext uri="{BB962C8B-B14F-4D97-AF65-F5344CB8AC3E}">
        <p14:creationId xmlns:p14="http://schemas.microsoft.com/office/powerpoint/2010/main" val="318401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4F31-9BF3-4D81-ACED-678AC9D8105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B7FFA67-5020-48F1-AE57-E4ABD6F461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F1FA67C-2F02-442E-A078-3B378DC328F3}"/>
              </a:ext>
            </a:extLst>
          </p:cNvPr>
          <p:cNvSpPr>
            <a:spLocks noGrp="1"/>
          </p:cNvSpPr>
          <p:nvPr>
            <p:ph type="dt" sz="half" idx="10"/>
          </p:nvPr>
        </p:nvSpPr>
        <p:spPr/>
        <p:txBody>
          <a:bodyPr/>
          <a:lstStyle/>
          <a:p>
            <a:fld id="{699003A5-E78C-436F-AFB7-166C7D664ACA}" type="datetime1">
              <a:rPr lang="en-CA" smtClean="0"/>
              <a:t>17-Jul-2021</a:t>
            </a:fld>
            <a:endParaRPr lang="en-CA"/>
          </a:p>
        </p:txBody>
      </p:sp>
      <p:sp>
        <p:nvSpPr>
          <p:cNvPr id="5" name="Footer Placeholder 4">
            <a:extLst>
              <a:ext uri="{FF2B5EF4-FFF2-40B4-BE49-F238E27FC236}">
                <a16:creationId xmlns:a16="http://schemas.microsoft.com/office/drawing/2014/main" id="{86607AED-D028-4996-A06C-2BC6AC5BEBB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86AA734-D6D0-4BCF-80BF-65C0F766D3C5}"/>
              </a:ext>
            </a:extLst>
          </p:cNvPr>
          <p:cNvSpPr>
            <a:spLocks noGrp="1"/>
          </p:cNvSpPr>
          <p:nvPr>
            <p:ph type="sldNum" sz="quarter" idx="12"/>
          </p:nvPr>
        </p:nvSpPr>
        <p:spPr/>
        <p:txBody>
          <a:bodyPr/>
          <a:lstStyle/>
          <a:p>
            <a:fld id="{29637327-8C3E-4039-B786-E261E59DA1A7}" type="slidenum">
              <a:rPr lang="en-CA" smtClean="0"/>
              <a:t>‹#›</a:t>
            </a:fld>
            <a:endParaRPr lang="en-CA"/>
          </a:p>
        </p:txBody>
      </p:sp>
    </p:spTree>
    <p:extLst>
      <p:ext uri="{BB962C8B-B14F-4D97-AF65-F5344CB8AC3E}">
        <p14:creationId xmlns:p14="http://schemas.microsoft.com/office/powerpoint/2010/main" val="3171628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0FA629-161E-4737-87CD-78E3D20C56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1F0AF38-BCEF-4E10-8E4B-14F80B8B6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704B5B4-4E8A-4E79-8EC9-4963CF424266}"/>
              </a:ext>
            </a:extLst>
          </p:cNvPr>
          <p:cNvSpPr>
            <a:spLocks noGrp="1"/>
          </p:cNvSpPr>
          <p:nvPr>
            <p:ph type="dt" sz="half" idx="10"/>
          </p:nvPr>
        </p:nvSpPr>
        <p:spPr/>
        <p:txBody>
          <a:bodyPr/>
          <a:lstStyle/>
          <a:p>
            <a:fld id="{FF17E039-9FE6-4D63-A215-6F9FEC51AAD0}" type="datetime1">
              <a:rPr lang="en-CA" smtClean="0"/>
              <a:t>17-Jul-2021</a:t>
            </a:fld>
            <a:endParaRPr lang="en-CA"/>
          </a:p>
        </p:txBody>
      </p:sp>
      <p:sp>
        <p:nvSpPr>
          <p:cNvPr id="5" name="Footer Placeholder 4">
            <a:extLst>
              <a:ext uri="{FF2B5EF4-FFF2-40B4-BE49-F238E27FC236}">
                <a16:creationId xmlns:a16="http://schemas.microsoft.com/office/drawing/2014/main" id="{EB46CA98-76CD-4578-8BB5-78FAD477E7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D99DFEA-47DD-42C0-A12C-93D721A471D1}"/>
              </a:ext>
            </a:extLst>
          </p:cNvPr>
          <p:cNvSpPr>
            <a:spLocks noGrp="1"/>
          </p:cNvSpPr>
          <p:nvPr>
            <p:ph type="sldNum" sz="quarter" idx="12"/>
          </p:nvPr>
        </p:nvSpPr>
        <p:spPr/>
        <p:txBody>
          <a:bodyPr/>
          <a:lstStyle/>
          <a:p>
            <a:fld id="{29637327-8C3E-4039-B786-E261E59DA1A7}" type="slidenum">
              <a:rPr lang="en-CA" smtClean="0"/>
              <a:t>‹#›</a:t>
            </a:fld>
            <a:endParaRPr lang="en-CA"/>
          </a:p>
        </p:txBody>
      </p:sp>
    </p:spTree>
    <p:extLst>
      <p:ext uri="{BB962C8B-B14F-4D97-AF65-F5344CB8AC3E}">
        <p14:creationId xmlns:p14="http://schemas.microsoft.com/office/powerpoint/2010/main" val="292017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AC4A-ED42-489C-A688-4F5AAB5DC6C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50585D4-9828-47DD-BE3F-58ADD728A0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4680EDC-E915-45C8-8BE7-951638B0A543}"/>
              </a:ext>
            </a:extLst>
          </p:cNvPr>
          <p:cNvSpPr>
            <a:spLocks noGrp="1"/>
          </p:cNvSpPr>
          <p:nvPr>
            <p:ph type="dt" sz="half" idx="10"/>
          </p:nvPr>
        </p:nvSpPr>
        <p:spPr/>
        <p:txBody>
          <a:bodyPr/>
          <a:lstStyle/>
          <a:p>
            <a:fld id="{3053AE02-5DD9-4E35-9A0B-7E14CE72F7FC}" type="datetime1">
              <a:rPr lang="en-CA" smtClean="0"/>
              <a:t>17-Jul-2021</a:t>
            </a:fld>
            <a:endParaRPr lang="en-CA"/>
          </a:p>
        </p:txBody>
      </p:sp>
      <p:sp>
        <p:nvSpPr>
          <p:cNvPr id="5" name="Footer Placeholder 4">
            <a:extLst>
              <a:ext uri="{FF2B5EF4-FFF2-40B4-BE49-F238E27FC236}">
                <a16:creationId xmlns:a16="http://schemas.microsoft.com/office/drawing/2014/main" id="{2EDF499A-9D20-41D3-B4AE-68D91EB45FF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87BEA5B-C9D1-45E3-B54B-8E98DB834BF6}"/>
              </a:ext>
            </a:extLst>
          </p:cNvPr>
          <p:cNvSpPr>
            <a:spLocks noGrp="1"/>
          </p:cNvSpPr>
          <p:nvPr>
            <p:ph type="sldNum" sz="quarter" idx="12"/>
          </p:nvPr>
        </p:nvSpPr>
        <p:spPr/>
        <p:txBody>
          <a:bodyPr/>
          <a:lstStyle/>
          <a:p>
            <a:fld id="{29637327-8C3E-4039-B786-E261E59DA1A7}" type="slidenum">
              <a:rPr lang="en-CA" smtClean="0"/>
              <a:t>‹#›</a:t>
            </a:fld>
            <a:endParaRPr lang="en-CA"/>
          </a:p>
        </p:txBody>
      </p:sp>
    </p:spTree>
    <p:extLst>
      <p:ext uri="{BB962C8B-B14F-4D97-AF65-F5344CB8AC3E}">
        <p14:creationId xmlns:p14="http://schemas.microsoft.com/office/powerpoint/2010/main" val="1492194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E6BC-17BC-4AFE-B435-CF0E477F8D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2E9ECAE-39AA-47CC-B461-D7990F79B7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CFB5C5-5A48-4591-9920-D1E383A5E14A}"/>
              </a:ext>
            </a:extLst>
          </p:cNvPr>
          <p:cNvSpPr>
            <a:spLocks noGrp="1"/>
          </p:cNvSpPr>
          <p:nvPr>
            <p:ph type="dt" sz="half" idx="10"/>
          </p:nvPr>
        </p:nvSpPr>
        <p:spPr/>
        <p:txBody>
          <a:bodyPr/>
          <a:lstStyle/>
          <a:p>
            <a:fld id="{B9AB3F0A-AC43-4D60-BDCA-BC756ADFBCB1}" type="datetime1">
              <a:rPr lang="en-CA" smtClean="0"/>
              <a:t>17-Jul-2021</a:t>
            </a:fld>
            <a:endParaRPr lang="en-CA"/>
          </a:p>
        </p:txBody>
      </p:sp>
      <p:sp>
        <p:nvSpPr>
          <p:cNvPr id="5" name="Footer Placeholder 4">
            <a:extLst>
              <a:ext uri="{FF2B5EF4-FFF2-40B4-BE49-F238E27FC236}">
                <a16:creationId xmlns:a16="http://schemas.microsoft.com/office/drawing/2014/main" id="{107107D7-5865-4D68-9FDA-72910F3BA3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21E7544-A5EF-4B9E-B791-F35C9A3E105C}"/>
              </a:ext>
            </a:extLst>
          </p:cNvPr>
          <p:cNvSpPr>
            <a:spLocks noGrp="1"/>
          </p:cNvSpPr>
          <p:nvPr>
            <p:ph type="sldNum" sz="quarter" idx="12"/>
          </p:nvPr>
        </p:nvSpPr>
        <p:spPr/>
        <p:txBody>
          <a:bodyPr/>
          <a:lstStyle/>
          <a:p>
            <a:fld id="{29637327-8C3E-4039-B786-E261E59DA1A7}" type="slidenum">
              <a:rPr lang="en-CA" smtClean="0"/>
              <a:t>‹#›</a:t>
            </a:fld>
            <a:endParaRPr lang="en-CA"/>
          </a:p>
        </p:txBody>
      </p:sp>
    </p:spTree>
    <p:extLst>
      <p:ext uri="{BB962C8B-B14F-4D97-AF65-F5344CB8AC3E}">
        <p14:creationId xmlns:p14="http://schemas.microsoft.com/office/powerpoint/2010/main" val="1734754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990CA-BCEA-4A3C-A447-CEB0AABCE48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ADA4A15-D42E-4FB1-8F3E-58FDB32A4D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217B72E-2037-4E98-BA43-39CBC04E06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BC21F71-62CE-4F68-9780-9B966C53ECF5}"/>
              </a:ext>
            </a:extLst>
          </p:cNvPr>
          <p:cNvSpPr>
            <a:spLocks noGrp="1"/>
          </p:cNvSpPr>
          <p:nvPr>
            <p:ph type="dt" sz="half" idx="10"/>
          </p:nvPr>
        </p:nvSpPr>
        <p:spPr/>
        <p:txBody>
          <a:bodyPr/>
          <a:lstStyle/>
          <a:p>
            <a:fld id="{0408BF10-EDC8-4696-AF50-D2A88E6E9AC4}" type="datetime1">
              <a:rPr lang="en-CA" smtClean="0"/>
              <a:t>17-Jul-2021</a:t>
            </a:fld>
            <a:endParaRPr lang="en-CA"/>
          </a:p>
        </p:txBody>
      </p:sp>
      <p:sp>
        <p:nvSpPr>
          <p:cNvPr id="6" name="Footer Placeholder 5">
            <a:extLst>
              <a:ext uri="{FF2B5EF4-FFF2-40B4-BE49-F238E27FC236}">
                <a16:creationId xmlns:a16="http://schemas.microsoft.com/office/drawing/2014/main" id="{754F7EB1-AA39-4E5C-96C9-F4BFFFA6E84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9D74898-0A46-40BB-9F22-2E1AA646E206}"/>
              </a:ext>
            </a:extLst>
          </p:cNvPr>
          <p:cNvSpPr>
            <a:spLocks noGrp="1"/>
          </p:cNvSpPr>
          <p:nvPr>
            <p:ph type="sldNum" sz="quarter" idx="12"/>
          </p:nvPr>
        </p:nvSpPr>
        <p:spPr/>
        <p:txBody>
          <a:bodyPr/>
          <a:lstStyle/>
          <a:p>
            <a:fld id="{29637327-8C3E-4039-B786-E261E59DA1A7}" type="slidenum">
              <a:rPr lang="en-CA" smtClean="0"/>
              <a:t>‹#›</a:t>
            </a:fld>
            <a:endParaRPr lang="en-CA"/>
          </a:p>
        </p:txBody>
      </p:sp>
    </p:spTree>
    <p:extLst>
      <p:ext uri="{BB962C8B-B14F-4D97-AF65-F5344CB8AC3E}">
        <p14:creationId xmlns:p14="http://schemas.microsoft.com/office/powerpoint/2010/main" val="169866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0D73-2952-47F3-A57E-0C357D333C1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10E8877-AA28-4056-9C38-8AC38E996B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0CDB29-0E89-4D98-8538-ADE9479B69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DF13E78-27E6-4E2E-B4C9-BEC8CB587E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DA13E6-9D79-4289-B6B8-E6738F36A7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BB6FB2D-901B-4DD3-8DE1-2029C50CE742}"/>
              </a:ext>
            </a:extLst>
          </p:cNvPr>
          <p:cNvSpPr>
            <a:spLocks noGrp="1"/>
          </p:cNvSpPr>
          <p:nvPr>
            <p:ph type="dt" sz="half" idx="10"/>
          </p:nvPr>
        </p:nvSpPr>
        <p:spPr/>
        <p:txBody>
          <a:bodyPr/>
          <a:lstStyle/>
          <a:p>
            <a:fld id="{176D4694-89FC-47AE-A986-5E9B9A822AAC}" type="datetime1">
              <a:rPr lang="en-CA" smtClean="0"/>
              <a:t>17-Jul-2021</a:t>
            </a:fld>
            <a:endParaRPr lang="en-CA"/>
          </a:p>
        </p:txBody>
      </p:sp>
      <p:sp>
        <p:nvSpPr>
          <p:cNvPr id="8" name="Footer Placeholder 7">
            <a:extLst>
              <a:ext uri="{FF2B5EF4-FFF2-40B4-BE49-F238E27FC236}">
                <a16:creationId xmlns:a16="http://schemas.microsoft.com/office/drawing/2014/main" id="{E3F90B98-C1BC-4D04-84E1-E934A91F1C5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691C4CD-B7AA-4DB6-A564-ED6800A9BEAA}"/>
              </a:ext>
            </a:extLst>
          </p:cNvPr>
          <p:cNvSpPr>
            <a:spLocks noGrp="1"/>
          </p:cNvSpPr>
          <p:nvPr>
            <p:ph type="sldNum" sz="quarter" idx="12"/>
          </p:nvPr>
        </p:nvSpPr>
        <p:spPr/>
        <p:txBody>
          <a:bodyPr/>
          <a:lstStyle/>
          <a:p>
            <a:fld id="{29637327-8C3E-4039-B786-E261E59DA1A7}" type="slidenum">
              <a:rPr lang="en-CA" smtClean="0"/>
              <a:t>‹#›</a:t>
            </a:fld>
            <a:endParaRPr lang="en-CA"/>
          </a:p>
        </p:txBody>
      </p:sp>
    </p:spTree>
    <p:extLst>
      <p:ext uri="{BB962C8B-B14F-4D97-AF65-F5344CB8AC3E}">
        <p14:creationId xmlns:p14="http://schemas.microsoft.com/office/powerpoint/2010/main" val="2938419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2099-ACE0-41E4-8268-B58BF552DB7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9A9E3B4-24A9-40AF-AD3B-5D64D0AF0CF3}"/>
              </a:ext>
            </a:extLst>
          </p:cNvPr>
          <p:cNvSpPr>
            <a:spLocks noGrp="1"/>
          </p:cNvSpPr>
          <p:nvPr>
            <p:ph type="dt" sz="half" idx="10"/>
          </p:nvPr>
        </p:nvSpPr>
        <p:spPr/>
        <p:txBody>
          <a:bodyPr/>
          <a:lstStyle/>
          <a:p>
            <a:fld id="{B177C28F-DA56-4D49-A485-336346C0D369}" type="datetime1">
              <a:rPr lang="en-CA" smtClean="0"/>
              <a:t>17-Jul-2021</a:t>
            </a:fld>
            <a:endParaRPr lang="en-CA"/>
          </a:p>
        </p:txBody>
      </p:sp>
      <p:sp>
        <p:nvSpPr>
          <p:cNvPr id="4" name="Footer Placeholder 3">
            <a:extLst>
              <a:ext uri="{FF2B5EF4-FFF2-40B4-BE49-F238E27FC236}">
                <a16:creationId xmlns:a16="http://schemas.microsoft.com/office/drawing/2014/main" id="{D774CED7-E770-4908-BDE8-278BD946E33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49A764F-3F29-412D-A828-9147423B5CBF}"/>
              </a:ext>
            </a:extLst>
          </p:cNvPr>
          <p:cNvSpPr>
            <a:spLocks noGrp="1"/>
          </p:cNvSpPr>
          <p:nvPr>
            <p:ph type="sldNum" sz="quarter" idx="12"/>
          </p:nvPr>
        </p:nvSpPr>
        <p:spPr/>
        <p:txBody>
          <a:bodyPr/>
          <a:lstStyle/>
          <a:p>
            <a:fld id="{29637327-8C3E-4039-B786-E261E59DA1A7}" type="slidenum">
              <a:rPr lang="en-CA" smtClean="0"/>
              <a:t>‹#›</a:t>
            </a:fld>
            <a:endParaRPr lang="en-CA"/>
          </a:p>
        </p:txBody>
      </p:sp>
    </p:spTree>
    <p:extLst>
      <p:ext uri="{BB962C8B-B14F-4D97-AF65-F5344CB8AC3E}">
        <p14:creationId xmlns:p14="http://schemas.microsoft.com/office/powerpoint/2010/main" val="1700271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D31A99-2A5B-4703-BC74-42909A3EF866}"/>
              </a:ext>
            </a:extLst>
          </p:cNvPr>
          <p:cNvSpPr>
            <a:spLocks noGrp="1"/>
          </p:cNvSpPr>
          <p:nvPr>
            <p:ph type="dt" sz="half" idx="10"/>
          </p:nvPr>
        </p:nvSpPr>
        <p:spPr/>
        <p:txBody>
          <a:bodyPr/>
          <a:lstStyle/>
          <a:p>
            <a:fld id="{A51BDAD2-F6E0-4491-B57F-5B61458AB5AE}" type="datetime1">
              <a:rPr lang="en-CA" smtClean="0"/>
              <a:t>17-Jul-2021</a:t>
            </a:fld>
            <a:endParaRPr lang="en-CA"/>
          </a:p>
        </p:txBody>
      </p:sp>
      <p:sp>
        <p:nvSpPr>
          <p:cNvPr id="3" name="Footer Placeholder 2">
            <a:extLst>
              <a:ext uri="{FF2B5EF4-FFF2-40B4-BE49-F238E27FC236}">
                <a16:creationId xmlns:a16="http://schemas.microsoft.com/office/drawing/2014/main" id="{713F5CD4-7B28-47B9-8F1B-621140CA39A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CB41DCB-9D1C-40A7-8372-D51A7574E599}"/>
              </a:ext>
            </a:extLst>
          </p:cNvPr>
          <p:cNvSpPr>
            <a:spLocks noGrp="1"/>
          </p:cNvSpPr>
          <p:nvPr>
            <p:ph type="sldNum" sz="quarter" idx="12"/>
          </p:nvPr>
        </p:nvSpPr>
        <p:spPr/>
        <p:txBody>
          <a:bodyPr/>
          <a:lstStyle/>
          <a:p>
            <a:fld id="{29637327-8C3E-4039-B786-E261E59DA1A7}" type="slidenum">
              <a:rPr lang="en-CA" smtClean="0"/>
              <a:t>‹#›</a:t>
            </a:fld>
            <a:endParaRPr lang="en-CA"/>
          </a:p>
        </p:txBody>
      </p:sp>
    </p:spTree>
    <p:extLst>
      <p:ext uri="{BB962C8B-B14F-4D97-AF65-F5344CB8AC3E}">
        <p14:creationId xmlns:p14="http://schemas.microsoft.com/office/powerpoint/2010/main" val="114270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AEB7C-53AD-45EF-907C-8690E5FBD4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31CA629-5C20-4184-86E0-042ECAEB0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411C66C-4C0B-48F2-B3BB-CD0E7A5E2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FA27EE-BDA7-4694-9E39-123C7A4554D1}"/>
              </a:ext>
            </a:extLst>
          </p:cNvPr>
          <p:cNvSpPr>
            <a:spLocks noGrp="1"/>
          </p:cNvSpPr>
          <p:nvPr>
            <p:ph type="dt" sz="half" idx="10"/>
          </p:nvPr>
        </p:nvSpPr>
        <p:spPr/>
        <p:txBody>
          <a:bodyPr/>
          <a:lstStyle/>
          <a:p>
            <a:fld id="{AFD7B784-0313-48D7-904C-A318FD446C5A}" type="datetime1">
              <a:rPr lang="en-CA" smtClean="0"/>
              <a:t>17-Jul-2021</a:t>
            </a:fld>
            <a:endParaRPr lang="en-CA"/>
          </a:p>
        </p:txBody>
      </p:sp>
      <p:sp>
        <p:nvSpPr>
          <p:cNvPr id="6" name="Footer Placeholder 5">
            <a:extLst>
              <a:ext uri="{FF2B5EF4-FFF2-40B4-BE49-F238E27FC236}">
                <a16:creationId xmlns:a16="http://schemas.microsoft.com/office/drawing/2014/main" id="{667B4C3B-06A9-4080-8E36-C70C1189536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F3F2E16-F0DA-4FF0-BD17-C35FEE1ED524}"/>
              </a:ext>
            </a:extLst>
          </p:cNvPr>
          <p:cNvSpPr>
            <a:spLocks noGrp="1"/>
          </p:cNvSpPr>
          <p:nvPr>
            <p:ph type="sldNum" sz="quarter" idx="12"/>
          </p:nvPr>
        </p:nvSpPr>
        <p:spPr/>
        <p:txBody>
          <a:bodyPr/>
          <a:lstStyle/>
          <a:p>
            <a:fld id="{29637327-8C3E-4039-B786-E261E59DA1A7}" type="slidenum">
              <a:rPr lang="en-CA" smtClean="0"/>
              <a:t>‹#›</a:t>
            </a:fld>
            <a:endParaRPr lang="en-CA"/>
          </a:p>
        </p:txBody>
      </p:sp>
    </p:spTree>
    <p:extLst>
      <p:ext uri="{BB962C8B-B14F-4D97-AF65-F5344CB8AC3E}">
        <p14:creationId xmlns:p14="http://schemas.microsoft.com/office/powerpoint/2010/main" val="1870513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DF73-3758-42D3-9EAD-247927B56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6CC4BE2-64BB-4403-A181-3D5F196705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7AB7266-7CA5-443D-9855-080187685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63EF3F-053B-461B-A490-592EAA6CB2C0}"/>
              </a:ext>
            </a:extLst>
          </p:cNvPr>
          <p:cNvSpPr>
            <a:spLocks noGrp="1"/>
          </p:cNvSpPr>
          <p:nvPr>
            <p:ph type="dt" sz="half" idx="10"/>
          </p:nvPr>
        </p:nvSpPr>
        <p:spPr/>
        <p:txBody>
          <a:bodyPr/>
          <a:lstStyle/>
          <a:p>
            <a:fld id="{D82E45F2-638E-49B9-ADA8-C37821227467}" type="datetime1">
              <a:rPr lang="en-CA" smtClean="0"/>
              <a:t>17-Jul-2021</a:t>
            </a:fld>
            <a:endParaRPr lang="en-CA"/>
          </a:p>
        </p:txBody>
      </p:sp>
      <p:sp>
        <p:nvSpPr>
          <p:cNvPr id="6" name="Footer Placeholder 5">
            <a:extLst>
              <a:ext uri="{FF2B5EF4-FFF2-40B4-BE49-F238E27FC236}">
                <a16:creationId xmlns:a16="http://schemas.microsoft.com/office/drawing/2014/main" id="{3119BD63-396B-43D9-B140-E96529A88AA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0CAD708-6413-4C6B-82F7-2561427AC9A9}"/>
              </a:ext>
            </a:extLst>
          </p:cNvPr>
          <p:cNvSpPr>
            <a:spLocks noGrp="1"/>
          </p:cNvSpPr>
          <p:nvPr>
            <p:ph type="sldNum" sz="quarter" idx="12"/>
          </p:nvPr>
        </p:nvSpPr>
        <p:spPr/>
        <p:txBody>
          <a:bodyPr/>
          <a:lstStyle/>
          <a:p>
            <a:fld id="{29637327-8C3E-4039-B786-E261E59DA1A7}" type="slidenum">
              <a:rPr lang="en-CA" smtClean="0"/>
              <a:t>‹#›</a:t>
            </a:fld>
            <a:endParaRPr lang="en-CA"/>
          </a:p>
        </p:txBody>
      </p:sp>
    </p:spTree>
    <p:extLst>
      <p:ext uri="{BB962C8B-B14F-4D97-AF65-F5344CB8AC3E}">
        <p14:creationId xmlns:p14="http://schemas.microsoft.com/office/powerpoint/2010/main" val="132432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239DC8-A54A-46EF-9A03-102278BFA9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FFA4480-DC5C-46C3-B550-6251F2899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FBA0B5B-767A-4EEB-A49B-FD35308255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DEA979-784B-4C97-824E-D5B50B70CDDD}" type="datetime1">
              <a:rPr lang="en-CA" smtClean="0"/>
              <a:t>17-Jul-2021</a:t>
            </a:fld>
            <a:endParaRPr lang="en-CA"/>
          </a:p>
        </p:txBody>
      </p:sp>
      <p:sp>
        <p:nvSpPr>
          <p:cNvPr id="5" name="Footer Placeholder 4">
            <a:extLst>
              <a:ext uri="{FF2B5EF4-FFF2-40B4-BE49-F238E27FC236}">
                <a16:creationId xmlns:a16="http://schemas.microsoft.com/office/drawing/2014/main" id="{E6D23750-78BA-4B45-8B39-74B8E855E7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CEC3D2D-5F08-4C63-AC25-8CF3563F99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37327-8C3E-4039-B786-E261E59DA1A7}" type="slidenum">
              <a:rPr lang="en-CA" smtClean="0"/>
              <a:t>‹#›</a:t>
            </a:fld>
            <a:endParaRPr lang="en-CA"/>
          </a:p>
        </p:txBody>
      </p:sp>
    </p:spTree>
    <p:extLst>
      <p:ext uri="{BB962C8B-B14F-4D97-AF65-F5344CB8AC3E}">
        <p14:creationId xmlns:p14="http://schemas.microsoft.com/office/powerpoint/2010/main" val="3971667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CE64-27DD-49B8-87EB-98013CC37650}"/>
              </a:ext>
            </a:extLst>
          </p:cNvPr>
          <p:cNvSpPr>
            <a:spLocks noGrp="1"/>
          </p:cNvSpPr>
          <p:nvPr>
            <p:ph type="ctrTitle"/>
          </p:nvPr>
        </p:nvSpPr>
        <p:spPr>
          <a:xfrm>
            <a:off x="1524000" y="2558601"/>
            <a:ext cx="9144000" cy="1740798"/>
          </a:xfrm>
        </p:spPr>
        <p:txBody>
          <a:bodyPr>
            <a:normAutofit/>
          </a:bodyPr>
          <a:lstStyle/>
          <a:p>
            <a:r>
              <a:rPr lang="en-CA" dirty="0">
                <a:solidFill>
                  <a:srgbClr val="FF0000"/>
                </a:solidFill>
                <a:latin typeface="Times New Roman" panose="02020603050405020304" pitchFamily="18" charset="0"/>
                <a:cs typeface="Times New Roman" panose="02020603050405020304" pitchFamily="18" charset="0"/>
              </a:rPr>
              <a:t>Group #2</a:t>
            </a:r>
            <a:br>
              <a:rPr lang="en-CA" dirty="0">
                <a:solidFill>
                  <a:srgbClr val="FF0000"/>
                </a:solidFill>
                <a:latin typeface="Times New Roman" panose="02020603050405020304" pitchFamily="18" charset="0"/>
                <a:cs typeface="Times New Roman" panose="02020603050405020304" pitchFamily="18" charset="0"/>
              </a:rPr>
            </a:br>
            <a:r>
              <a:rPr lang="en-CA" dirty="0">
                <a:solidFill>
                  <a:srgbClr val="FF0000"/>
                </a:solidFill>
                <a:latin typeface="Times New Roman" panose="02020603050405020304" pitchFamily="18" charset="0"/>
                <a:cs typeface="Times New Roman" panose="02020603050405020304" pitchFamily="18" charset="0"/>
              </a:rPr>
              <a:t>Milestone #6</a:t>
            </a:r>
          </a:p>
        </p:txBody>
      </p:sp>
      <p:sp>
        <p:nvSpPr>
          <p:cNvPr id="4" name="Slide Number Placeholder 3">
            <a:extLst>
              <a:ext uri="{FF2B5EF4-FFF2-40B4-BE49-F238E27FC236}">
                <a16:creationId xmlns:a16="http://schemas.microsoft.com/office/drawing/2014/main" id="{D7A8E01C-E372-4083-AA4D-CA1F6FA653ED}"/>
              </a:ext>
            </a:extLst>
          </p:cNvPr>
          <p:cNvSpPr>
            <a:spLocks noGrp="1"/>
          </p:cNvSpPr>
          <p:nvPr>
            <p:ph type="sldNum" sz="quarter" idx="12"/>
          </p:nvPr>
        </p:nvSpPr>
        <p:spPr/>
        <p:txBody>
          <a:bodyPr/>
          <a:lstStyle/>
          <a:p>
            <a:fld id="{29637327-8C3E-4039-B786-E261E59DA1A7}" type="slidenum">
              <a:rPr lang="en-CA" smtClean="0"/>
              <a:t>1</a:t>
            </a:fld>
            <a:endParaRPr lang="en-CA"/>
          </a:p>
        </p:txBody>
      </p:sp>
    </p:spTree>
    <p:extLst>
      <p:ext uri="{BB962C8B-B14F-4D97-AF65-F5344CB8AC3E}">
        <p14:creationId xmlns:p14="http://schemas.microsoft.com/office/powerpoint/2010/main" val="30741600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F0B4-7219-4331-A16D-A6B0BCAFC98C}"/>
              </a:ext>
            </a:extLst>
          </p:cNvPr>
          <p:cNvSpPr txBox="1">
            <a:spLocks/>
          </p:cNvSpPr>
          <p:nvPr/>
        </p:nvSpPr>
        <p:spPr>
          <a:xfrm>
            <a:off x="213048" y="178514"/>
            <a:ext cx="11711473" cy="99714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0000"/>
                </a:solidFill>
                <a:latin typeface="Times New Roman" panose="02020603050405020304" pitchFamily="18" charset="0"/>
                <a:cs typeface="Times New Roman" panose="02020603050405020304" pitchFamily="18" charset="0"/>
              </a:rPr>
              <a:t>Starting Cassandra</a:t>
            </a:r>
            <a:endParaRPr lang="en-CA" sz="3600" dirty="0">
              <a:solidFill>
                <a:srgbClr val="FF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0EE35E6-E128-4526-8C82-A49862B891C5}"/>
              </a:ext>
            </a:extLst>
          </p:cNvPr>
          <p:cNvPicPr>
            <a:picLocks noChangeAspect="1"/>
          </p:cNvPicPr>
          <p:nvPr/>
        </p:nvPicPr>
        <p:blipFill>
          <a:blip r:embed="rId3"/>
          <a:stretch>
            <a:fillRect/>
          </a:stretch>
        </p:blipFill>
        <p:spPr>
          <a:xfrm>
            <a:off x="6095999" y="553273"/>
            <a:ext cx="5828522" cy="2875727"/>
          </a:xfrm>
          <a:prstGeom prst="rect">
            <a:avLst/>
          </a:prstGeom>
        </p:spPr>
      </p:pic>
      <p:pic>
        <p:nvPicPr>
          <p:cNvPr id="9" name="Picture 8">
            <a:extLst>
              <a:ext uri="{FF2B5EF4-FFF2-40B4-BE49-F238E27FC236}">
                <a16:creationId xmlns:a16="http://schemas.microsoft.com/office/drawing/2014/main" id="{323DB492-AF23-4AFC-8289-3A5AF3736372}"/>
              </a:ext>
            </a:extLst>
          </p:cNvPr>
          <p:cNvPicPr>
            <a:picLocks noChangeAspect="1"/>
          </p:cNvPicPr>
          <p:nvPr/>
        </p:nvPicPr>
        <p:blipFill>
          <a:blip r:embed="rId4"/>
          <a:stretch>
            <a:fillRect/>
          </a:stretch>
        </p:blipFill>
        <p:spPr>
          <a:xfrm>
            <a:off x="6068783" y="3538765"/>
            <a:ext cx="5828521" cy="3140721"/>
          </a:xfrm>
          <a:prstGeom prst="rect">
            <a:avLst/>
          </a:prstGeom>
        </p:spPr>
      </p:pic>
      <p:sp>
        <p:nvSpPr>
          <p:cNvPr id="10" name="Content Placeholder 2">
            <a:extLst>
              <a:ext uri="{FF2B5EF4-FFF2-40B4-BE49-F238E27FC236}">
                <a16:creationId xmlns:a16="http://schemas.microsoft.com/office/drawing/2014/main" id="{ADC076C3-C44F-4A8F-86C1-FE54964F1136}"/>
              </a:ext>
            </a:extLst>
          </p:cNvPr>
          <p:cNvSpPr txBox="1">
            <a:spLocks/>
          </p:cNvSpPr>
          <p:nvPr/>
        </p:nvSpPr>
        <p:spPr>
          <a:xfrm>
            <a:off x="213048" y="1479815"/>
            <a:ext cx="5649869" cy="489299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CA" sz="2400" b="1"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To start Cassandra, just type “</a:t>
            </a:r>
            <a:r>
              <a:rPr lang="en-CA" sz="2400" dirty="0" err="1">
                <a:latin typeface="Times New Roman" panose="02020603050405020304" pitchFamily="18" charset="0"/>
                <a:cs typeface="Times New Roman" panose="02020603050405020304" pitchFamily="18" charset="0"/>
              </a:rPr>
              <a:t>cassandra</a:t>
            </a:r>
            <a:r>
              <a:rPr lang="en-CA" sz="2400" dirty="0">
                <a:latin typeface="Times New Roman" panose="02020603050405020304" pitchFamily="18" charset="0"/>
                <a:cs typeface="Times New Roman" panose="02020603050405020304" pitchFamily="18" charset="0"/>
              </a:rPr>
              <a:t>” in terminal.</a:t>
            </a:r>
          </a:p>
          <a:p>
            <a:r>
              <a:rPr lang="en-CA" sz="2400" dirty="0">
                <a:latin typeface="Times New Roman" panose="02020603050405020304" pitchFamily="18" charset="0"/>
                <a:cs typeface="Times New Roman" panose="02020603050405020304" pitchFamily="18" charset="0"/>
              </a:rPr>
              <a:t>You can use –f to start it in foreground.</a:t>
            </a:r>
          </a:p>
          <a:p>
            <a:r>
              <a:rPr lang="en-CA" sz="2400" dirty="0">
                <a:latin typeface="Times New Roman" panose="02020603050405020304" pitchFamily="18" charset="0"/>
                <a:cs typeface="Times New Roman" panose="02020603050405020304" pitchFamily="18" charset="0"/>
              </a:rPr>
              <a:t>Check the status of Cassandra server.</a:t>
            </a:r>
          </a:p>
          <a:p>
            <a:r>
              <a:rPr lang="en-CA" sz="2400" dirty="0">
                <a:latin typeface="Times New Roman" panose="02020603050405020304" pitchFamily="18" charset="0"/>
                <a:cs typeface="Times New Roman" panose="02020603050405020304" pitchFamily="18" charset="0"/>
              </a:rPr>
              <a:t>Run the CQL Shell.</a:t>
            </a:r>
          </a:p>
          <a:p>
            <a:r>
              <a:rPr lang="en-CA" sz="2400" dirty="0">
                <a:latin typeface="Times New Roman" panose="02020603050405020304" pitchFamily="18" charset="0"/>
                <a:cs typeface="Times New Roman" panose="02020603050405020304" pitchFamily="18" charset="0"/>
              </a:rPr>
              <a:t>Check the available options.</a:t>
            </a:r>
          </a:p>
        </p:txBody>
      </p:sp>
      <p:sp>
        <p:nvSpPr>
          <p:cNvPr id="4" name="Slide Number Placeholder 3">
            <a:extLst>
              <a:ext uri="{FF2B5EF4-FFF2-40B4-BE49-F238E27FC236}">
                <a16:creationId xmlns:a16="http://schemas.microsoft.com/office/drawing/2014/main" id="{9F6C9A73-D5D1-41A3-8416-C49B56F3C7DE}"/>
              </a:ext>
            </a:extLst>
          </p:cNvPr>
          <p:cNvSpPr>
            <a:spLocks noGrp="1"/>
          </p:cNvSpPr>
          <p:nvPr>
            <p:ph type="sldNum" sz="quarter" idx="12"/>
          </p:nvPr>
        </p:nvSpPr>
        <p:spPr/>
        <p:txBody>
          <a:bodyPr/>
          <a:lstStyle/>
          <a:p>
            <a:fld id="{29637327-8C3E-4039-B786-E261E59DA1A7}" type="slidenum">
              <a:rPr lang="en-CA" smtClean="0"/>
              <a:t>10</a:t>
            </a:fld>
            <a:endParaRPr lang="en-CA"/>
          </a:p>
        </p:txBody>
      </p:sp>
    </p:spTree>
    <p:extLst>
      <p:ext uri="{BB962C8B-B14F-4D97-AF65-F5344CB8AC3E}">
        <p14:creationId xmlns:p14="http://schemas.microsoft.com/office/powerpoint/2010/main" val="6125835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F0B4-7219-4331-A16D-A6B0BCAFC98C}"/>
              </a:ext>
            </a:extLst>
          </p:cNvPr>
          <p:cNvSpPr txBox="1">
            <a:spLocks/>
          </p:cNvSpPr>
          <p:nvPr/>
        </p:nvSpPr>
        <p:spPr>
          <a:xfrm>
            <a:off x="213048" y="178514"/>
            <a:ext cx="11711473" cy="99714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0000"/>
                </a:solidFill>
                <a:latin typeface="Times New Roman" panose="02020603050405020304" pitchFamily="18" charset="0"/>
                <a:cs typeface="Times New Roman" panose="02020603050405020304" pitchFamily="18" charset="0"/>
              </a:rPr>
              <a:t>Sending Data to Cassandra</a:t>
            </a:r>
            <a:endParaRPr lang="en-CA" sz="36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9DC1280-6C90-4707-B6CD-5F5DC5908CCE}"/>
              </a:ext>
            </a:extLst>
          </p:cNvPr>
          <p:cNvPicPr>
            <a:picLocks noChangeAspect="1"/>
          </p:cNvPicPr>
          <p:nvPr/>
        </p:nvPicPr>
        <p:blipFill>
          <a:blip r:embed="rId3"/>
          <a:stretch>
            <a:fillRect/>
          </a:stretch>
        </p:blipFill>
        <p:spPr>
          <a:xfrm>
            <a:off x="6095998" y="553273"/>
            <a:ext cx="5882954" cy="2875727"/>
          </a:xfrm>
          <a:prstGeom prst="rect">
            <a:avLst/>
          </a:prstGeom>
        </p:spPr>
      </p:pic>
      <p:pic>
        <p:nvPicPr>
          <p:cNvPr id="8" name="Picture 7">
            <a:extLst>
              <a:ext uri="{FF2B5EF4-FFF2-40B4-BE49-F238E27FC236}">
                <a16:creationId xmlns:a16="http://schemas.microsoft.com/office/drawing/2014/main" id="{A58675BA-49A6-4F18-AFD8-7D9A86DC2021}"/>
              </a:ext>
            </a:extLst>
          </p:cNvPr>
          <p:cNvPicPr>
            <a:picLocks noChangeAspect="1"/>
          </p:cNvPicPr>
          <p:nvPr/>
        </p:nvPicPr>
        <p:blipFill>
          <a:blip r:embed="rId4"/>
          <a:stretch>
            <a:fillRect/>
          </a:stretch>
        </p:blipFill>
        <p:spPr>
          <a:xfrm>
            <a:off x="6068783" y="3545236"/>
            <a:ext cx="5882954" cy="3134249"/>
          </a:xfrm>
          <a:prstGeom prst="rect">
            <a:avLst/>
          </a:prstGeom>
        </p:spPr>
      </p:pic>
      <p:sp>
        <p:nvSpPr>
          <p:cNvPr id="10" name="Content Placeholder 2">
            <a:extLst>
              <a:ext uri="{FF2B5EF4-FFF2-40B4-BE49-F238E27FC236}">
                <a16:creationId xmlns:a16="http://schemas.microsoft.com/office/drawing/2014/main" id="{5FAEE8C2-47A1-4508-9C35-8764259FA916}"/>
              </a:ext>
            </a:extLst>
          </p:cNvPr>
          <p:cNvSpPr txBox="1">
            <a:spLocks/>
          </p:cNvSpPr>
          <p:nvPr/>
        </p:nvSpPr>
        <p:spPr>
          <a:xfrm>
            <a:off x="213048" y="1479815"/>
            <a:ext cx="5649869" cy="489299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CA" sz="2400" b="1"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Understanding Cassandra Databases.</a:t>
            </a:r>
          </a:p>
          <a:p>
            <a:r>
              <a:rPr lang="en-CA" sz="2400" dirty="0">
                <a:latin typeface="Times New Roman" panose="02020603050405020304" pitchFamily="18" charset="0"/>
                <a:cs typeface="Times New Roman" panose="02020603050405020304" pitchFamily="18" charset="0"/>
              </a:rPr>
              <a:t>Prerequisites for data transfer between Cassandra and Spark.</a:t>
            </a:r>
          </a:p>
          <a:p>
            <a:r>
              <a:rPr lang="en-CA" sz="2400" dirty="0">
                <a:latin typeface="Times New Roman" panose="02020603050405020304" pitchFamily="18" charset="0"/>
                <a:cs typeface="Times New Roman" panose="02020603050405020304" pitchFamily="18" charset="0"/>
              </a:rPr>
              <a:t>Start Cassandra-Spark Connector.</a:t>
            </a:r>
          </a:p>
          <a:p>
            <a:r>
              <a:rPr lang="en-CA" sz="2400" dirty="0">
                <a:latin typeface="Times New Roman" panose="02020603050405020304" pitchFamily="18" charset="0"/>
                <a:cs typeface="Times New Roman" panose="02020603050405020304" pitchFamily="18" charset="0"/>
              </a:rPr>
              <a:t>Send Data from Spark to Cassandra.</a:t>
            </a:r>
          </a:p>
          <a:p>
            <a:r>
              <a:rPr lang="en-CA" sz="2400" dirty="0">
                <a:latin typeface="Times New Roman" panose="02020603050405020304" pitchFamily="18" charset="0"/>
                <a:cs typeface="Times New Roman" panose="02020603050405020304" pitchFamily="18" charset="0"/>
              </a:rPr>
              <a:t>Verify the data in Cassandra.</a:t>
            </a:r>
          </a:p>
        </p:txBody>
      </p:sp>
      <p:sp>
        <p:nvSpPr>
          <p:cNvPr id="4" name="Slide Number Placeholder 3">
            <a:extLst>
              <a:ext uri="{FF2B5EF4-FFF2-40B4-BE49-F238E27FC236}">
                <a16:creationId xmlns:a16="http://schemas.microsoft.com/office/drawing/2014/main" id="{6EBEB6E5-1FAF-4E3C-97D6-C0C74DD6F2F2}"/>
              </a:ext>
            </a:extLst>
          </p:cNvPr>
          <p:cNvSpPr>
            <a:spLocks noGrp="1"/>
          </p:cNvSpPr>
          <p:nvPr>
            <p:ph type="sldNum" sz="quarter" idx="12"/>
          </p:nvPr>
        </p:nvSpPr>
        <p:spPr/>
        <p:txBody>
          <a:bodyPr/>
          <a:lstStyle/>
          <a:p>
            <a:fld id="{29637327-8C3E-4039-B786-E261E59DA1A7}" type="slidenum">
              <a:rPr lang="en-CA" smtClean="0"/>
              <a:t>11</a:t>
            </a:fld>
            <a:endParaRPr lang="en-CA"/>
          </a:p>
        </p:txBody>
      </p:sp>
    </p:spTree>
    <p:extLst>
      <p:ext uri="{BB962C8B-B14F-4D97-AF65-F5344CB8AC3E}">
        <p14:creationId xmlns:p14="http://schemas.microsoft.com/office/powerpoint/2010/main" val="6173688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F0B4-7219-4331-A16D-A6B0BCAFC98C}"/>
              </a:ext>
            </a:extLst>
          </p:cNvPr>
          <p:cNvSpPr txBox="1">
            <a:spLocks/>
          </p:cNvSpPr>
          <p:nvPr/>
        </p:nvSpPr>
        <p:spPr>
          <a:xfrm>
            <a:off x="213048" y="178514"/>
            <a:ext cx="11711473" cy="99714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0000"/>
                </a:solidFill>
                <a:latin typeface="Times New Roman" panose="02020603050405020304" pitchFamily="18" charset="0"/>
                <a:cs typeface="Times New Roman" panose="02020603050405020304" pitchFamily="18" charset="0"/>
              </a:rPr>
              <a:t>Reading Data from Cassandra</a:t>
            </a:r>
            <a:endParaRPr lang="en-CA" sz="3600" dirty="0">
              <a:solidFill>
                <a:srgbClr val="FF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0DD1C5E-22B2-49B7-987A-6550124BE5F1}"/>
              </a:ext>
            </a:extLst>
          </p:cNvPr>
          <p:cNvPicPr>
            <a:picLocks noChangeAspect="1"/>
          </p:cNvPicPr>
          <p:nvPr/>
        </p:nvPicPr>
        <p:blipFill>
          <a:blip r:embed="rId3"/>
          <a:stretch>
            <a:fillRect/>
          </a:stretch>
        </p:blipFill>
        <p:spPr>
          <a:xfrm>
            <a:off x="6070261" y="553273"/>
            <a:ext cx="5854260" cy="2875727"/>
          </a:xfrm>
          <a:prstGeom prst="rect">
            <a:avLst/>
          </a:prstGeom>
        </p:spPr>
      </p:pic>
      <p:pic>
        <p:nvPicPr>
          <p:cNvPr id="7" name="Picture 6">
            <a:extLst>
              <a:ext uri="{FF2B5EF4-FFF2-40B4-BE49-F238E27FC236}">
                <a16:creationId xmlns:a16="http://schemas.microsoft.com/office/drawing/2014/main" id="{93B725FC-760D-4BDB-9F30-A81ACAECE6F4}"/>
              </a:ext>
            </a:extLst>
          </p:cNvPr>
          <p:cNvPicPr>
            <a:picLocks noChangeAspect="1"/>
          </p:cNvPicPr>
          <p:nvPr/>
        </p:nvPicPr>
        <p:blipFill>
          <a:blip r:embed="rId4"/>
          <a:stretch>
            <a:fillRect/>
          </a:stretch>
        </p:blipFill>
        <p:spPr>
          <a:xfrm>
            <a:off x="6073696" y="3545235"/>
            <a:ext cx="5850825" cy="3134249"/>
          </a:xfrm>
          <a:prstGeom prst="rect">
            <a:avLst/>
          </a:prstGeom>
        </p:spPr>
      </p:pic>
      <p:sp>
        <p:nvSpPr>
          <p:cNvPr id="9" name="Content Placeholder 2">
            <a:extLst>
              <a:ext uri="{FF2B5EF4-FFF2-40B4-BE49-F238E27FC236}">
                <a16:creationId xmlns:a16="http://schemas.microsoft.com/office/drawing/2014/main" id="{93384C12-079F-4FA6-A235-95C322ED2807}"/>
              </a:ext>
            </a:extLst>
          </p:cNvPr>
          <p:cNvSpPr txBox="1">
            <a:spLocks/>
          </p:cNvSpPr>
          <p:nvPr/>
        </p:nvSpPr>
        <p:spPr>
          <a:xfrm>
            <a:off x="213048" y="1520156"/>
            <a:ext cx="5649869" cy="489299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CA" sz="2400" b="1"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Check the data previously sent from Spark in Cassandra.</a:t>
            </a:r>
          </a:p>
          <a:p>
            <a:r>
              <a:rPr lang="en-CA" sz="2400" dirty="0">
                <a:latin typeface="Times New Roman" panose="02020603050405020304" pitchFamily="18" charset="0"/>
                <a:cs typeface="Times New Roman" panose="02020603050405020304" pitchFamily="18" charset="0"/>
              </a:rPr>
              <a:t>Paste the code from Script in Spark Shell.</a:t>
            </a:r>
          </a:p>
          <a:p>
            <a:r>
              <a:rPr lang="en-CA" sz="2400" dirty="0">
                <a:latin typeface="Times New Roman" panose="02020603050405020304" pitchFamily="18" charset="0"/>
                <a:cs typeface="Times New Roman" panose="02020603050405020304" pitchFamily="18" charset="0"/>
              </a:rPr>
              <a:t>Spark will read the Cassandra Database.</a:t>
            </a:r>
          </a:p>
          <a:p>
            <a:r>
              <a:rPr lang="en-CA" sz="2400" dirty="0">
                <a:latin typeface="Times New Roman" panose="02020603050405020304" pitchFamily="18" charset="0"/>
                <a:cs typeface="Times New Roman" panose="02020603050405020304" pitchFamily="18" charset="0"/>
              </a:rPr>
              <a:t>Verify the output in Spark Shell.</a:t>
            </a:r>
          </a:p>
          <a:p>
            <a:endParaRPr lang="en-CA"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9B487FB-3A25-48B3-98BF-464C395491F9}"/>
              </a:ext>
            </a:extLst>
          </p:cNvPr>
          <p:cNvSpPr>
            <a:spLocks noGrp="1"/>
          </p:cNvSpPr>
          <p:nvPr>
            <p:ph type="sldNum" sz="quarter" idx="12"/>
          </p:nvPr>
        </p:nvSpPr>
        <p:spPr/>
        <p:txBody>
          <a:bodyPr/>
          <a:lstStyle/>
          <a:p>
            <a:fld id="{29637327-8C3E-4039-B786-E261E59DA1A7}" type="slidenum">
              <a:rPr lang="en-CA" smtClean="0"/>
              <a:t>12</a:t>
            </a:fld>
            <a:endParaRPr lang="en-CA"/>
          </a:p>
        </p:txBody>
      </p:sp>
    </p:spTree>
    <p:extLst>
      <p:ext uri="{BB962C8B-B14F-4D97-AF65-F5344CB8AC3E}">
        <p14:creationId xmlns:p14="http://schemas.microsoft.com/office/powerpoint/2010/main" val="15748233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BE4C9B-A059-4A45-A30A-4F44CEDA238E}"/>
              </a:ext>
            </a:extLst>
          </p:cNvPr>
          <p:cNvSpPr txBox="1">
            <a:spLocks/>
          </p:cNvSpPr>
          <p:nvPr/>
        </p:nvSpPr>
        <p:spPr>
          <a:xfrm>
            <a:off x="213048" y="178514"/>
            <a:ext cx="11711473" cy="99714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0000"/>
                </a:solidFill>
                <a:latin typeface="Times New Roman" panose="02020603050405020304" pitchFamily="18" charset="0"/>
                <a:cs typeface="Times New Roman" panose="02020603050405020304" pitchFamily="18" charset="0"/>
              </a:rPr>
              <a:t>Conclusion</a:t>
            </a:r>
            <a:endParaRPr lang="en-CA" sz="3600" dirty="0">
              <a:solidFill>
                <a:srgbClr val="FF0000"/>
              </a:solidFill>
              <a:latin typeface="Times New Roman" panose="02020603050405020304" pitchFamily="18" charset="0"/>
              <a:cs typeface="Times New Roman" panose="02020603050405020304" pitchFamily="18" charset="0"/>
            </a:endParaRPr>
          </a:p>
        </p:txBody>
      </p:sp>
      <p:pic>
        <p:nvPicPr>
          <p:cNvPr id="3074" name="Picture 2" descr="Making Hadoop 2.6 + Spark-Cassandra driver play nice together · Mutable  Ideas">
            <a:extLst>
              <a:ext uri="{FF2B5EF4-FFF2-40B4-BE49-F238E27FC236}">
                <a16:creationId xmlns:a16="http://schemas.microsoft.com/office/drawing/2014/main" id="{60947B65-C06C-440C-8610-ECA356671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175658"/>
            <a:ext cx="5715000" cy="41243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9638EA8-25B8-4739-84D3-46BBDF113738}"/>
              </a:ext>
            </a:extLst>
          </p:cNvPr>
          <p:cNvSpPr txBox="1"/>
          <p:nvPr/>
        </p:nvSpPr>
        <p:spPr>
          <a:xfrm>
            <a:off x="6096000" y="5389954"/>
            <a:ext cx="5715000" cy="584775"/>
          </a:xfrm>
          <a:prstGeom prst="rect">
            <a:avLst/>
          </a:prstGeom>
          <a:noFill/>
        </p:spPr>
        <p:txBody>
          <a:bodyPr wrap="square">
            <a:spAutoFit/>
          </a:bodyPr>
          <a:lstStyle/>
          <a:p>
            <a:r>
              <a:rPr lang="en-CA" sz="1600" dirty="0"/>
              <a:t>https://arjon.es/2015/making-hadoop-2.6-spark-cassandra-driver-play-nice-together/</a:t>
            </a:r>
          </a:p>
        </p:txBody>
      </p:sp>
      <p:sp>
        <p:nvSpPr>
          <p:cNvPr id="7" name="Content Placeholder 2">
            <a:extLst>
              <a:ext uri="{FF2B5EF4-FFF2-40B4-BE49-F238E27FC236}">
                <a16:creationId xmlns:a16="http://schemas.microsoft.com/office/drawing/2014/main" id="{13D335FB-AF43-488F-8AAD-315F57FF4B70}"/>
              </a:ext>
            </a:extLst>
          </p:cNvPr>
          <p:cNvSpPr txBox="1">
            <a:spLocks/>
          </p:cNvSpPr>
          <p:nvPr/>
        </p:nvSpPr>
        <p:spPr>
          <a:xfrm>
            <a:off x="114924" y="1850404"/>
            <a:ext cx="6079200" cy="41243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200" dirty="0">
                <a:latin typeface="Times New Roman" panose="02020603050405020304" pitchFamily="18" charset="0"/>
                <a:cs typeface="Times New Roman" panose="02020603050405020304" pitchFamily="18" charset="0"/>
              </a:rPr>
              <a:t>In this way, we could implement three powerful data analytics which could function independently and can share the necessary data between them without any issue.</a:t>
            </a:r>
          </a:p>
          <a:p>
            <a:pPr marL="0" indent="0" algn="just">
              <a:buFont typeface="Arial" panose="020B0604020202020204" pitchFamily="34" charset="0"/>
              <a:buNone/>
            </a:pPr>
            <a:r>
              <a:rPr lang="en-US" sz="2200" dirty="0">
                <a:latin typeface="Times New Roman" panose="02020603050405020304" pitchFamily="18" charset="0"/>
                <a:cs typeface="Times New Roman" panose="02020603050405020304" pitchFamily="18" charset="0"/>
              </a:rPr>
              <a:t>This configuration will allow the company to utilize the powerful MapReduce functionality of Hadoop while also employing the great Read-Write Performance and Non-Relational Data Processing capabilities of Cassandra.  </a:t>
            </a:r>
            <a:endParaRPr lang="en-CA" sz="22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8DAE14C-C535-4B35-AA23-9AB61A85DEEF}"/>
              </a:ext>
            </a:extLst>
          </p:cNvPr>
          <p:cNvSpPr>
            <a:spLocks noGrp="1"/>
          </p:cNvSpPr>
          <p:nvPr>
            <p:ph type="sldNum" sz="quarter" idx="12"/>
          </p:nvPr>
        </p:nvSpPr>
        <p:spPr/>
        <p:txBody>
          <a:bodyPr/>
          <a:lstStyle/>
          <a:p>
            <a:fld id="{29637327-8C3E-4039-B786-E261E59DA1A7}" type="slidenum">
              <a:rPr lang="en-CA" smtClean="0"/>
              <a:t>13</a:t>
            </a:fld>
            <a:endParaRPr lang="en-CA"/>
          </a:p>
        </p:txBody>
      </p:sp>
    </p:spTree>
    <p:extLst>
      <p:ext uri="{BB962C8B-B14F-4D97-AF65-F5344CB8AC3E}">
        <p14:creationId xmlns:p14="http://schemas.microsoft.com/office/powerpoint/2010/main" val="13812809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Scope</a:t>
            </a:r>
          </a:p>
        </p:txBody>
      </p:sp>
      <p:graphicFrame>
        <p:nvGraphicFramePr>
          <p:cNvPr id="5" name="Table 5">
            <a:extLst>
              <a:ext uri="{FF2B5EF4-FFF2-40B4-BE49-F238E27FC236}">
                <a16:creationId xmlns:a16="http://schemas.microsoft.com/office/drawing/2014/main" id="{4657F559-BA26-46D9-8CA9-F8257A60A869}"/>
              </a:ext>
            </a:extLst>
          </p:cNvPr>
          <p:cNvGraphicFramePr>
            <a:graphicFrameLocks noGrp="1"/>
          </p:cNvGraphicFramePr>
          <p:nvPr/>
        </p:nvGraphicFramePr>
        <p:xfrm>
          <a:off x="1755422" y="1396999"/>
          <a:ext cx="8681155" cy="4670458"/>
        </p:xfrm>
        <a:graphic>
          <a:graphicData uri="http://schemas.openxmlformats.org/drawingml/2006/table">
            <a:tbl>
              <a:tblPr bandRow="1">
                <a:tableStyleId>{46F890A9-2807-4EBB-B81D-B2AA78EC7F39}</a:tableStyleId>
              </a:tblPr>
              <a:tblGrid>
                <a:gridCol w="3198963">
                  <a:extLst>
                    <a:ext uri="{9D8B030D-6E8A-4147-A177-3AD203B41FA5}">
                      <a16:colId xmlns:a16="http://schemas.microsoft.com/office/drawing/2014/main" val="1114727334"/>
                    </a:ext>
                  </a:extLst>
                </a:gridCol>
                <a:gridCol w="5482192">
                  <a:extLst>
                    <a:ext uri="{9D8B030D-6E8A-4147-A177-3AD203B41FA5}">
                      <a16:colId xmlns:a16="http://schemas.microsoft.com/office/drawing/2014/main" val="1036724754"/>
                    </a:ext>
                  </a:extLst>
                </a:gridCol>
              </a:tblGrid>
              <a:tr h="813285">
                <a:tc>
                  <a:txBody>
                    <a:bodyPr/>
                    <a:lstStyle/>
                    <a:p>
                      <a:r>
                        <a:rPr lang="en-US" sz="2800" b="1" dirty="0">
                          <a:solidFill>
                            <a:srgbClr val="FF0000"/>
                          </a:solidFill>
                        </a:rPr>
                        <a:t>Milestone #1</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Importance of Big Data Security</a:t>
                      </a:r>
                    </a:p>
                    <a:p>
                      <a:r>
                        <a:rPr lang="en-US" sz="2000" b="0" dirty="0">
                          <a:solidFill>
                            <a:schemeClr val="tx1"/>
                          </a:solidFill>
                        </a:rPr>
                        <a:t>Big Data Security Technologies</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4368766"/>
                  </a:ext>
                </a:extLst>
              </a:tr>
              <a:tr h="5971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0000"/>
                          </a:solidFill>
                        </a:rPr>
                        <a:t>Milestone #2</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Big Data Security Risk</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5680701"/>
                  </a:ext>
                </a:extLst>
              </a:tr>
              <a:tr h="5971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0000"/>
                          </a:solidFill>
                        </a:rPr>
                        <a:t>Milestone #3</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Big Data Security Use Cases</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0417671"/>
                  </a:ext>
                </a:extLst>
              </a:tr>
              <a:tr h="8716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0000"/>
                          </a:solidFill>
                        </a:rPr>
                        <a:t>Milestone #4</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Big Data Security Issues</a:t>
                      </a:r>
                    </a:p>
                    <a:p>
                      <a:r>
                        <a:rPr lang="en-US" sz="2000" b="0" dirty="0">
                          <a:solidFill>
                            <a:schemeClr val="tx1"/>
                          </a:solidFill>
                        </a:rPr>
                        <a:t>Regulations and Policies</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64865308"/>
                  </a:ext>
                </a:extLst>
              </a:tr>
              <a:tr h="5971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0000"/>
                          </a:solidFill>
                        </a:rPr>
                        <a:t>Milestone #5</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Implementation Part 1</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9511295"/>
                  </a:ext>
                </a:extLst>
              </a:tr>
              <a:tr h="5971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0000"/>
                          </a:solidFill>
                        </a:rPr>
                        <a:t>Milestone #6</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Implementation Part 2</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4303117"/>
                  </a:ext>
                </a:extLst>
              </a:tr>
              <a:tr h="5971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0000"/>
                          </a:solidFill>
                        </a:rPr>
                        <a:t>Milestone #7</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Implementation Part 3</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1080077"/>
                  </a:ext>
                </a:extLst>
              </a:tr>
            </a:tbl>
          </a:graphicData>
        </a:graphic>
      </p:graphicFrame>
      <p:sp>
        <p:nvSpPr>
          <p:cNvPr id="4" name="Slide Number Placeholder 3">
            <a:extLst>
              <a:ext uri="{FF2B5EF4-FFF2-40B4-BE49-F238E27FC236}">
                <a16:creationId xmlns:a16="http://schemas.microsoft.com/office/drawing/2014/main" id="{09CCF933-035E-4D01-BBAD-246672B5964C}"/>
              </a:ext>
            </a:extLst>
          </p:cNvPr>
          <p:cNvSpPr>
            <a:spLocks noGrp="1"/>
          </p:cNvSpPr>
          <p:nvPr>
            <p:ph type="sldNum" sz="quarter" idx="12"/>
          </p:nvPr>
        </p:nvSpPr>
        <p:spPr/>
        <p:txBody>
          <a:bodyPr/>
          <a:lstStyle/>
          <a:p>
            <a:fld id="{29637327-8C3E-4039-B786-E261E59DA1A7}" type="slidenum">
              <a:rPr lang="en-CA" smtClean="0"/>
              <a:t>2</a:t>
            </a:fld>
            <a:endParaRPr lang="en-CA"/>
          </a:p>
        </p:txBody>
      </p:sp>
    </p:spTree>
    <p:extLst>
      <p:ext uri="{BB962C8B-B14F-4D97-AF65-F5344CB8AC3E}">
        <p14:creationId xmlns:p14="http://schemas.microsoft.com/office/powerpoint/2010/main" val="14377194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18843"/>
            <a:ext cx="6802349" cy="3556570"/>
          </a:xfrm>
        </p:spPr>
        <p:txBody>
          <a:bodyPr>
            <a:normAutofit/>
          </a:bodyPr>
          <a:lstStyle/>
          <a:p>
            <a:r>
              <a:rPr lang="en-CA" sz="2400" dirty="0">
                <a:latin typeface="Times New Roman" panose="02020603050405020304" pitchFamily="18" charset="0"/>
                <a:cs typeface="Times New Roman" panose="02020603050405020304" pitchFamily="18" charset="0"/>
              </a:rPr>
              <a:t>Discuss the Sixth Milestone</a:t>
            </a:r>
          </a:p>
          <a:p>
            <a:r>
              <a:rPr lang="en-CA" sz="2400" dirty="0">
                <a:latin typeface="Times New Roman" panose="02020603050405020304" pitchFamily="18" charset="0"/>
                <a:cs typeface="Times New Roman" panose="02020603050405020304" pitchFamily="18" charset="0"/>
              </a:rPr>
              <a:t>Discuss about Apache Cassandra</a:t>
            </a:r>
          </a:p>
          <a:p>
            <a:r>
              <a:rPr lang="en-CA" sz="2400" dirty="0">
                <a:latin typeface="Times New Roman" panose="02020603050405020304" pitchFamily="18" charset="0"/>
                <a:cs typeface="Times New Roman" panose="02020603050405020304" pitchFamily="18" charset="0"/>
              </a:rPr>
              <a:t>Discuss Cassandra integration to Hadoop</a:t>
            </a:r>
          </a:p>
          <a:p>
            <a:r>
              <a:rPr lang="en-CA" sz="2400" dirty="0">
                <a:latin typeface="Times New Roman" panose="02020603050405020304" pitchFamily="18" charset="0"/>
                <a:cs typeface="Times New Roman" panose="02020603050405020304" pitchFamily="18" charset="0"/>
              </a:rPr>
              <a:t>Overview of the integration steps</a:t>
            </a:r>
          </a:p>
          <a:p>
            <a:r>
              <a:rPr lang="en-CA" sz="2400" dirty="0">
                <a:latin typeface="Times New Roman" panose="02020603050405020304" pitchFamily="18" charset="0"/>
                <a:cs typeface="Times New Roman" panose="02020603050405020304" pitchFamily="18" charset="0"/>
              </a:rPr>
              <a:t>Conclusion</a:t>
            </a:r>
          </a:p>
          <a:p>
            <a:endParaRPr lang="en-CA"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F1139F4-0302-4481-BB50-9890F3A092B7}"/>
              </a:ext>
            </a:extLst>
          </p:cNvPr>
          <p:cNvSpPr>
            <a:spLocks noGrp="1"/>
          </p:cNvSpPr>
          <p:nvPr>
            <p:ph type="sldNum" sz="quarter" idx="12"/>
          </p:nvPr>
        </p:nvSpPr>
        <p:spPr/>
        <p:txBody>
          <a:bodyPr/>
          <a:lstStyle/>
          <a:p>
            <a:fld id="{29637327-8C3E-4039-B786-E261E59DA1A7}" type="slidenum">
              <a:rPr lang="en-CA" smtClean="0"/>
              <a:t>3</a:t>
            </a:fld>
            <a:endParaRPr lang="en-CA"/>
          </a:p>
        </p:txBody>
      </p:sp>
    </p:spTree>
    <p:extLst>
      <p:ext uri="{BB962C8B-B14F-4D97-AF65-F5344CB8AC3E}">
        <p14:creationId xmlns:p14="http://schemas.microsoft.com/office/powerpoint/2010/main" val="38045004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Overview of Cassandra</a:t>
            </a: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79815"/>
            <a:ext cx="6427595" cy="5199671"/>
          </a:xfrm>
        </p:spPr>
        <p:txBody>
          <a:bodyPr>
            <a:normAutofit/>
          </a:bodyPr>
          <a:lstStyle/>
          <a:p>
            <a:pPr marL="0" indent="0">
              <a:buNone/>
            </a:pPr>
            <a:endParaRPr lang="en-CA" sz="2400" b="1"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What is Apache Cassandra?</a:t>
            </a:r>
            <a:endParaRPr lang="en-CA" sz="2000" dirty="0">
              <a:latin typeface="Times New Roman" panose="02020603050405020304" pitchFamily="18" charset="0"/>
              <a:cs typeface="Times New Roman" panose="02020603050405020304" pitchFamily="18" charset="0"/>
            </a:endParaRPr>
          </a:p>
          <a:p>
            <a:pPr>
              <a:lnSpc>
                <a:spcPct val="150000"/>
              </a:lnSpc>
            </a:pPr>
            <a:r>
              <a:rPr lang="en-CA" sz="2400" dirty="0">
                <a:latin typeface="Times New Roman" panose="02020603050405020304" pitchFamily="18" charset="0"/>
                <a:cs typeface="Times New Roman" panose="02020603050405020304" pitchFamily="18" charset="0"/>
              </a:rPr>
              <a:t>Cassandra Advantages over Hadoop</a:t>
            </a:r>
          </a:p>
          <a:p>
            <a:pPr>
              <a:lnSpc>
                <a:spcPct val="150000"/>
              </a:lnSpc>
            </a:pPr>
            <a:r>
              <a:rPr lang="en-CA" sz="2400" dirty="0">
                <a:latin typeface="Times New Roman" panose="02020603050405020304" pitchFamily="18" charset="0"/>
                <a:cs typeface="Times New Roman" panose="02020603050405020304" pitchFamily="18" charset="0"/>
              </a:rPr>
              <a:t>Use cases unsuitable for Cassandra</a:t>
            </a:r>
          </a:p>
          <a:p>
            <a:pPr>
              <a:lnSpc>
                <a:spcPct val="150000"/>
              </a:lnSpc>
            </a:pPr>
            <a:r>
              <a:rPr lang="en-CA" sz="2400" dirty="0">
                <a:latin typeface="Times New Roman" panose="02020603050405020304" pitchFamily="18" charset="0"/>
                <a:cs typeface="Times New Roman" panose="02020603050405020304" pitchFamily="18" charset="0"/>
              </a:rPr>
              <a:t>Cassandra Integration with Hadoop</a:t>
            </a:r>
          </a:p>
          <a:p>
            <a:pPr>
              <a:lnSpc>
                <a:spcPct val="150000"/>
              </a:lnSpc>
            </a:pPr>
            <a:r>
              <a:rPr lang="en-CA" sz="2400" dirty="0">
                <a:latin typeface="Times New Roman" panose="02020603050405020304" pitchFamily="18" charset="0"/>
                <a:cs typeface="Times New Roman" panose="02020603050405020304" pitchFamily="18" charset="0"/>
              </a:rPr>
              <a:t>Commercial Hadoop + Cassandra Solution</a:t>
            </a:r>
          </a:p>
        </p:txBody>
      </p:sp>
      <p:sp>
        <p:nvSpPr>
          <p:cNvPr id="8" name="TextBox 7">
            <a:extLst>
              <a:ext uri="{FF2B5EF4-FFF2-40B4-BE49-F238E27FC236}">
                <a16:creationId xmlns:a16="http://schemas.microsoft.com/office/drawing/2014/main" id="{2DE55F6D-1DE1-4DD9-8085-9AAF337EB980}"/>
              </a:ext>
            </a:extLst>
          </p:cNvPr>
          <p:cNvSpPr txBox="1"/>
          <p:nvPr/>
        </p:nvSpPr>
        <p:spPr>
          <a:xfrm>
            <a:off x="7026966" y="5590075"/>
            <a:ext cx="4897555" cy="523220"/>
          </a:xfrm>
          <a:prstGeom prst="rect">
            <a:avLst/>
          </a:prstGeom>
          <a:noFill/>
        </p:spPr>
        <p:txBody>
          <a:bodyPr wrap="square">
            <a:spAutoFit/>
          </a:bodyPr>
          <a:lstStyle/>
          <a:p>
            <a:r>
              <a:rPr lang="en-CA" sz="1400" dirty="0"/>
              <a:t>https://www.edureka.co/blog/interview-questions/cassandra-interview-questions/</a:t>
            </a:r>
          </a:p>
        </p:txBody>
      </p:sp>
      <p:pic>
        <p:nvPicPr>
          <p:cNvPr id="1026" name="Picture 2" descr="Top Apache Cassandra Interview Questions For 2021 | Edureka">
            <a:extLst>
              <a:ext uri="{FF2B5EF4-FFF2-40B4-BE49-F238E27FC236}">
                <a16:creationId xmlns:a16="http://schemas.microsoft.com/office/drawing/2014/main" id="{45EAD4D0-1D9C-4F5E-8F53-C37B0A26B4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6966" y="677086"/>
            <a:ext cx="4836951" cy="467463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3DFCA-A66D-4826-AFF9-398694C1A239}"/>
              </a:ext>
            </a:extLst>
          </p:cNvPr>
          <p:cNvSpPr>
            <a:spLocks noGrp="1"/>
          </p:cNvSpPr>
          <p:nvPr>
            <p:ph type="sldNum" sz="quarter" idx="12"/>
          </p:nvPr>
        </p:nvSpPr>
        <p:spPr/>
        <p:txBody>
          <a:bodyPr/>
          <a:lstStyle/>
          <a:p>
            <a:fld id="{29637327-8C3E-4039-B786-E261E59DA1A7}" type="slidenum">
              <a:rPr lang="en-CA" smtClean="0"/>
              <a:t>4</a:t>
            </a:fld>
            <a:endParaRPr lang="en-CA"/>
          </a:p>
        </p:txBody>
      </p:sp>
    </p:spTree>
    <p:extLst>
      <p:ext uri="{BB962C8B-B14F-4D97-AF65-F5344CB8AC3E}">
        <p14:creationId xmlns:p14="http://schemas.microsoft.com/office/powerpoint/2010/main" val="22348697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520BD4-DDBC-4AD0-8474-50C022B803A9}"/>
              </a:ext>
            </a:extLst>
          </p:cNvPr>
          <p:cNvSpPr txBox="1">
            <a:spLocks/>
          </p:cNvSpPr>
          <p:nvPr/>
        </p:nvSpPr>
        <p:spPr>
          <a:xfrm>
            <a:off x="213048" y="178514"/>
            <a:ext cx="11711473" cy="99714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0000"/>
                </a:solidFill>
                <a:latin typeface="Times New Roman" panose="02020603050405020304" pitchFamily="18" charset="0"/>
                <a:cs typeface="Times New Roman" panose="02020603050405020304" pitchFamily="18" charset="0"/>
              </a:rPr>
              <a:t>Cassandra-Spark Integration </a:t>
            </a:r>
            <a:endParaRPr lang="en-CA" sz="3600"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Object 4">
            <a:extLst>
              <a:ext uri="{FF2B5EF4-FFF2-40B4-BE49-F238E27FC236}">
                <a16:creationId xmlns:a16="http://schemas.microsoft.com/office/drawing/2014/main" id="{63431FE7-572C-47A1-AC52-16DC02CCB878}"/>
              </a:ext>
            </a:extLst>
          </p:cNvPr>
          <p:cNvGraphicFramePr>
            <a:graphicFrameLocks noChangeAspect="1"/>
          </p:cNvGraphicFramePr>
          <p:nvPr>
            <p:extLst>
              <p:ext uri="{D42A27DB-BD31-4B8C-83A1-F6EECF244321}">
                <p14:modId xmlns:p14="http://schemas.microsoft.com/office/powerpoint/2010/main" val="158462193"/>
              </p:ext>
            </p:extLst>
          </p:nvPr>
        </p:nvGraphicFramePr>
        <p:xfrm>
          <a:off x="6277494" y="2671100"/>
          <a:ext cx="5159650" cy="3722233"/>
        </p:xfrm>
        <a:graphic>
          <a:graphicData uri="http://schemas.openxmlformats.org/presentationml/2006/ole">
            <mc:AlternateContent xmlns:mc="http://schemas.openxmlformats.org/markup-compatibility/2006">
              <mc:Choice xmlns:v="urn:schemas-microsoft-com:vml" Requires="v">
                <p:oleObj name="Bitmap Image" r:id="rId3" imgW="16002000" imgH="11544480" progId="Paint.Picture.1">
                  <p:embed/>
                </p:oleObj>
              </mc:Choice>
              <mc:Fallback>
                <p:oleObj name="Bitmap Image" r:id="rId3" imgW="16002000" imgH="11544480" progId="Paint.Picture.1">
                  <p:embed/>
                  <p:pic>
                    <p:nvPicPr>
                      <p:cNvPr id="0" name=""/>
                      <p:cNvPicPr/>
                      <p:nvPr/>
                    </p:nvPicPr>
                    <p:blipFill>
                      <a:blip r:embed="rId4"/>
                      <a:stretch>
                        <a:fillRect/>
                      </a:stretch>
                    </p:blipFill>
                    <p:spPr>
                      <a:xfrm>
                        <a:off x="6277494" y="2671100"/>
                        <a:ext cx="5159650" cy="3722233"/>
                      </a:xfrm>
                      <a:prstGeom prst="rect">
                        <a:avLst/>
                      </a:prstGeom>
                    </p:spPr>
                  </p:pic>
                </p:oleObj>
              </mc:Fallback>
            </mc:AlternateContent>
          </a:graphicData>
        </a:graphic>
      </p:graphicFrame>
      <p:pic>
        <p:nvPicPr>
          <p:cNvPr id="2050" name="Picture 2" descr="Apache Spark &amp;amp; Streaming">
            <a:extLst>
              <a:ext uri="{FF2B5EF4-FFF2-40B4-BE49-F238E27FC236}">
                <a16:creationId xmlns:a16="http://schemas.microsoft.com/office/drawing/2014/main" id="{01B55FDC-0DD5-4CDC-8F1F-ACB939161F0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32668"/>
          <a:stretch/>
        </p:blipFill>
        <p:spPr bwMode="auto">
          <a:xfrm>
            <a:off x="6859110" y="311732"/>
            <a:ext cx="4239014" cy="21429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9C4EB9A-7FF3-44BE-8D2E-4AB5C4508F98}"/>
              </a:ext>
            </a:extLst>
          </p:cNvPr>
          <p:cNvSpPr txBox="1"/>
          <p:nvPr/>
        </p:nvSpPr>
        <p:spPr>
          <a:xfrm>
            <a:off x="6859110" y="6116334"/>
            <a:ext cx="4714823" cy="276999"/>
          </a:xfrm>
          <a:prstGeom prst="rect">
            <a:avLst/>
          </a:prstGeom>
          <a:noFill/>
        </p:spPr>
        <p:txBody>
          <a:bodyPr wrap="square">
            <a:spAutoFit/>
          </a:bodyPr>
          <a:lstStyle/>
          <a:p>
            <a:r>
              <a:rPr lang="en-CA" sz="1200" dirty="0"/>
              <a:t>https://www.slideshare.net/frodriguezolivera/apache-spark-streaming</a:t>
            </a:r>
          </a:p>
        </p:txBody>
      </p:sp>
      <p:sp>
        <p:nvSpPr>
          <p:cNvPr id="11" name="Content Placeholder 2">
            <a:extLst>
              <a:ext uri="{FF2B5EF4-FFF2-40B4-BE49-F238E27FC236}">
                <a16:creationId xmlns:a16="http://schemas.microsoft.com/office/drawing/2014/main" id="{B0042866-FFC1-48BC-92B0-C76F6B9E908A}"/>
              </a:ext>
            </a:extLst>
          </p:cNvPr>
          <p:cNvSpPr txBox="1">
            <a:spLocks/>
          </p:cNvSpPr>
          <p:nvPr/>
        </p:nvSpPr>
        <p:spPr>
          <a:xfrm>
            <a:off x="213048" y="1479815"/>
            <a:ext cx="6153885" cy="51996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CA" sz="2400" b="1"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What is Spark</a:t>
            </a:r>
          </a:p>
          <a:p>
            <a:r>
              <a:rPr lang="en-CA" sz="2400" dirty="0">
                <a:latin typeface="Times New Roman" panose="02020603050405020304" pitchFamily="18" charset="0"/>
                <a:cs typeface="Times New Roman" panose="02020603050405020304" pitchFamily="18" charset="0"/>
              </a:rPr>
              <a:t>Spark compatibility with Hadoop</a:t>
            </a:r>
          </a:p>
          <a:p>
            <a:r>
              <a:rPr lang="en-CA" sz="2400" dirty="0">
                <a:latin typeface="Times New Roman" panose="02020603050405020304" pitchFamily="18" charset="0"/>
                <a:cs typeface="Times New Roman" panose="02020603050405020304" pitchFamily="18" charset="0"/>
              </a:rPr>
              <a:t>Cassandra compatibility issues</a:t>
            </a:r>
          </a:p>
          <a:p>
            <a:r>
              <a:rPr lang="en-CA" sz="2400" dirty="0">
                <a:latin typeface="Times New Roman" panose="02020603050405020304" pitchFamily="18" charset="0"/>
                <a:cs typeface="Times New Roman" panose="02020603050405020304" pitchFamily="18" charset="0"/>
              </a:rPr>
              <a:t>Spark as interface between Hadoop and Cassandra</a:t>
            </a:r>
          </a:p>
          <a:p>
            <a:r>
              <a:rPr lang="en-CA" sz="2400" dirty="0" err="1">
                <a:latin typeface="Times New Roman" panose="02020603050405020304" pitchFamily="18" charset="0"/>
                <a:cs typeface="Times New Roman" panose="02020603050405020304" pitchFamily="18" charset="0"/>
              </a:rPr>
              <a:t>Datastax</a:t>
            </a:r>
            <a:r>
              <a:rPr lang="en-CA" sz="2400" dirty="0">
                <a:latin typeface="Times New Roman" panose="02020603050405020304" pitchFamily="18" charset="0"/>
                <a:cs typeface="Times New Roman" panose="02020603050405020304" pitchFamily="18" charset="0"/>
              </a:rPr>
              <a:t> Cassandra-Spark connector</a:t>
            </a:r>
          </a:p>
          <a:p>
            <a:endParaRPr lang="en-CA" sz="2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CCA17F3-2AA9-4BF1-A137-B6FD9EFA8E4F}"/>
              </a:ext>
            </a:extLst>
          </p:cNvPr>
          <p:cNvSpPr>
            <a:spLocks noGrp="1"/>
          </p:cNvSpPr>
          <p:nvPr>
            <p:ph type="sldNum" sz="quarter" idx="12"/>
          </p:nvPr>
        </p:nvSpPr>
        <p:spPr/>
        <p:txBody>
          <a:bodyPr/>
          <a:lstStyle/>
          <a:p>
            <a:fld id="{29637327-8C3E-4039-B786-E261E59DA1A7}" type="slidenum">
              <a:rPr lang="en-CA" smtClean="0"/>
              <a:t>5</a:t>
            </a:fld>
            <a:endParaRPr lang="en-CA"/>
          </a:p>
        </p:txBody>
      </p:sp>
    </p:spTree>
    <p:extLst>
      <p:ext uri="{BB962C8B-B14F-4D97-AF65-F5344CB8AC3E}">
        <p14:creationId xmlns:p14="http://schemas.microsoft.com/office/powerpoint/2010/main" val="21999399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F0B4-7219-4331-A16D-A6B0BCAFC98C}"/>
              </a:ext>
            </a:extLst>
          </p:cNvPr>
          <p:cNvSpPr txBox="1">
            <a:spLocks/>
          </p:cNvSpPr>
          <p:nvPr/>
        </p:nvSpPr>
        <p:spPr>
          <a:xfrm>
            <a:off x="213048" y="178514"/>
            <a:ext cx="11711473" cy="99714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0000"/>
                </a:solidFill>
                <a:latin typeface="Times New Roman" panose="02020603050405020304" pitchFamily="18" charset="0"/>
                <a:cs typeface="Times New Roman" panose="02020603050405020304" pitchFamily="18" charset="0"/>
              </a:rPr>
              <a:t>Downloading Spark </a:t>
            </a:r>
            <a:endParaRPr lang="en-CA" sz="3600" dirty="0">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E7D3E53-0197-4A3B-A90B-3CFE85BC27B1}"/>
              </a:ext>
            </a:extLst>
          </p:cNvPr>
          <p:cNvPicPr>
            <a:picLocks noChangeAspect="1"/>
          </p:cNvPicPr>
          <p:nvPr/>
        </p:nvPicPr>
        <p:blipFill>
          <a:blip r:embed="rId3"/>
          <a:stretch>
            <a:fillRect/>
          </a:stretch>
        </p:blipFill>
        <p:spPr>
          <a:xfrm>
            <a:off x="4962890" y="722501"/>
            <a:ext cx="3685158" cy="2515221"/>
          </a:xfrm>
          <a:prstGeom prst="rect">
            <a:avLst/>
          </a:prstGeom>
        </p:spPr>
      </p:pic>
      <p:pic>
        <p:nvPicPr>
          <p:cNvPr id="4" name="Picture 3">
            <a:extLst>
              <a:ext uri="{FF2B5EF4-FFF2-40B4-BE49-F238E27FC236}">
                <a16:creationId xmlns:a16="http://schemas.microsoft.com/office/drawing/2014/main" id="{D7417A6C-D25E-4E1B-874C-A0E8D3395007}"/>
              </a:ext>
            </a:extLst>
          </p:cNvPr>
          <p:cNvPicPr>
            <a:picLocks noChangeAspect="1"/>
          </p:cNvPicPr>
          <p:nvPr/>
        </p:nvPicPr>
        <p:blipFill>
          <a:blip r:embed="rId4"/>
          <a:stretch>
            <a:fillRect/>
          </a:stretch>
        </p:blipFill>
        <p:spPr>
          <a:xfrm>
            <a:off x="8648048" y="722501"/>
            <a:ext cx="3476394" cy="2361887"/>
          </a:xfrm>
          <a:prstGeom prst="rect">
            <a:avLst/>
          </a:prstGeom>
        </p:spPr>
      </p:pic>
      <p:pic>
        <p:nvPicPr>
          <p:cNvPr id="5" name="Picture 4">
            <a:extLst>
              <a:ext uri="{FF2B5EF4-FFF2-40B4-BE49-F238E27FC236}">
                <a16:creationId xmlns:a16="http://schemas.microsoft.com/office/drawing/2014/main" id="{67DC1F81-E654-4B8C-B757-3D5B830EDECF}"/>
              </a:ext>
            </a:extLst>
          </p:cNvPr>
          <p:cNvPicPr>
            <a:picLocks noChangeAspect="1"/>
          </p:cNvPicPr>
          <p:nvPr/>
        </p:nvPicPr>
        <p:blipFill>
          <a:blip r:embed="rId5"/>
          <a:stretch>
            <a:fillRect/>
          </a:stretch>
        </p:blipFill>
        <p:spPr>
          <a:xfrm>
            <a:off x="4962890" y="3261669"/>
            <a:ext cx="3746510" cy="2448666"/>
          </a:xfrm>
          <a:prstGeom prst="rect">
            <a:avLst/>
          </a:prstGeom>
        </p:spPr>
      </p:pic>
      <p:pic>
        <p:nvPicPr>
          <p:cNvPr id="6" name="Picture 5">
            <a:extLst>
              <a:ext uri="{FF2B5EF4-FFF2-40B4-BE49-F238E27FC236}">
                <a16:creationId xmlns:a16="http://schemas.microsoft.com/office/drawing/2014/main" id="{3DF33A26-E96C-44B2-9DFB-6A85CB9178B9}"/>
              </a:ext>
            </a:extLst>
          </p:cNvPr>
          <p:cNvPicPr>
            <a:picLocks noChangeAspect="1"/>
          </p:cNvPicPr>
          <p:nvPr/>
        </p:nvPicPr>
        <p:blipFill>
          <a:blip r:embed="rId6"/>
          <a:stretch>
            <a:fillRect/>
          </a:stretch>
        </p:blipFill>
        <p:spPr>
          <a:xfrm>
            <a:off x="8689251" y="3261668"/>
            <a:ext cx="3475624" cy="2448665"/>
          </a:xfrm>
          <a:prstGeom prst="rect">
            <a:avLst/>
          </a:prstGeom>
        </p:spPr>
      </p:pic>
      <p:sp>
        <p:nvSpPr>
          <p:cNvPr id="7" name="Content Placeholder 2">
            <a:extLst>
              <a:ext uri="{FF2B5EF4-FFF2-40B4-BE49-F238E27FC236}">
                <a16:creationId xmlns:a16="http://schemas.microsoft.com/office/drawing/2014/main" id="{5EA1B938-489D-4B78-925B-AF57DC4063DF}"/>
              </a:ext>
            </a:extLst>
          </p:cNvPr>
          <p:cNvSpPr txBox="1">
            <a:spLocks/>
          </p:cNvSpPr>
          <p:nvPr/>
        </p:nvSpPr>
        <p:spPr>
          <a:xfrm>
            <a:off x="213049" y="1479815"/>
            <a:ext cx="4749842" cy="51996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CA" sz="2400" b="1"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Go to Official Download Page</a:t>
            </a:r>
          </a:p>
          <a:p>
            <a:r>
              <a:rPr lang="en-CA" sz="2400" dirty="0">
                <a:latin typeface="Times New Roman" panose="02020603050405020304" pitchFamily="18" charset="0"/>
                <a:cs typeface="Times New Roman" panose="02020603050405020304" pitchFamily="18" charset="0"/>
              </a:rPr>
              <a:t>Get the </a:t>
            </a:r>
            <a:r>
              <a:rPr lang="en-CA" sz="2400" dirty="0" err="1">
                <a:latin typeface="Times New Roman" panose="02020603050405020304" pitchFamily="18" charset="0"/>
                <a:cs typeface="Times New Roman" panose="02020603050405020304" pitchFamily="18" charset="0"/>
              </a:rPr>
              <a:t>url</a:t>
            </a:r>
            <a:r>
              <a:rPr lang="en-CA" sz="2400" dirty="0">
                <a:latin typeface="Times New Roman" panose="02020603050405020304" pitchFamily="18" charset="0"/>
                <a:cs typeface="Times New Roman" panose="02020603050405020304" pitchFamily="18" charset="0"/>
              </a:rPr>
              <a:t> for Spark Package</a:t>
            </a:r>
          </a:p>
          <a:p>
            <a:r>
              <a:rPr lang="en-CA" sz="2400" dirty="0">
                <a:latin typeface="Times New Roman" panose="02020603050405020304" pitchFamily="18" charset="0"/>
                <a:cs typeface="Times New Roman" panose="02020603050405020304" pitchFamily="18" charset="0"/>
              </a:rPr>
              <a:t>Download the tar file</a:t>
            </a:r>
          </a:p>
          <a:p>
            <a:r>
              <a:rPr lang="en-CA" sz="2400" dirty="0">
                <a:latin typeface="Times New Roman" panose="02020603050405020304" pitchFamily="18" charset="0"/>
                <a:cs typeface="Times New Roman" panose="02020603050405020304" pitchFamily="18" charset="0"/>
              </a:rPr>
              <a:t>Verify the file integrity (recommended but optional)</a:t>
            </a:r>
          </a:p>
          <a:p>
            <a:r>
              <a:rPr lang="en-CA" sz="2400" dirty="0">
                <a:latin typeface="Times New Roman" panose="02020603050405020304" pitchFamily="18" charset="0"/>
                <a:cs typeface="Times New Roman" panose="02020603050405020304" pitchFamily="18" charset="0"/>
              </a:rPr>
              <a:t>Extract the tar file</a:t>
            </a:r>
            <a:endParaRPr lang="en-CA" sz="20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6783F478-6B3F-4D7A-A590-FF3303F95311}"/>
              </a:ext>
            </a:extLst>
          </p:cNvPr>
          <p:cNvSpPr>
            <a:spLocks noGrp="1"/>
          </p:cNvSpPr>
          <p:nvPr>
            <p:ph type="sldNum" sz="quarter" idx="12"/>
          </p:nvPr>
        </p:nvSpPr>
        <p:spPr/>
        <p:txBody>
          <a:bodyPr/>
          <a:lstStyle/>
          <a:p>
            <a:fld id="{29637327-8C3E-4039-B786-E261E59DA1A7}" type="slidenum">
              <a:rPr lang="en-CA" smtClean="0"/>
              <a:t>6</a:t>
            </a:fld>
            <a:endParaRPr lang="en-CA"/>
          </a:p>
        </p:txBody>
      </p:sp>
    </p:spTree>
    <p:extLst>
      <p:ext uri="{BB962C8B-B14F-4D97-AF65-F5344CB8AC3E}">
        <p14:creationId xmlns:p14="http://schemas.microsoft.com/office/powerpoint/2010/main" val="16317016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F0B4-7219-4331-A16D-A6B0BCAFC98C}"/>
              </a:ext>
            </a:extLst>
          </p:cNvPr>
          <p:cNvSpPr txBox="1">
            <a:spLocks/>
          </p:cNvSpPr>
          <p:nvPr/>
        </p:nvSpPr>
        <p:spPr>
          <a:xfrm>
            <a:off x="213048" y="178514"/>
            <a:ext cx="11711473" cy="99714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0000"/>
                </a:solidFill>
                <a:latin typeface="Times New Roman" panose="02020603050405020304" pitchFamily="18" charset="0"/>
                <a:cs typeface="Times New Roman" panose="02020603050405020304" pitchFamily="18" charset="0"/>
              </a:rPr>
              <a:t>Spark Configuration </a:t>
            </a:r>
            <a:endParaRPr lang="en-CA" sz="3600" dirty="0">
              <a:solidFill>
                <a:srgbClr val="FF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299DA51-E81E-42DC-9B07-CA819DB06002}"/>
              </a:ext>
            </a:extLst>
          </p:cNvPr>
          <p:cNvPicPr>
            <a:picLocks noChangeAspect="1"/>
          </p:cNvPicPr>
          <p:nvPr/>
        </p:nvPicPr>
        <p:blipFill>
          <a:blip r:embed="rId3"/>
          <a:stretch>
            <a:fillRect/>
          </a:stretch>
        </p:blipFill>
        <p:spPr>
          <a:xfrm>
            <a:off x="6095999" y="387837"/>
            <a:ext cx="5828521" cy="2653281"/>
          </a:xfrm>
          <a:prstGeom prst="rect">
            <a:avLst/>
          </a:prstGeom>
        </p:spPr>
      </p:pic>
      <p:pic>
        <p:nvPicPr>
          <p:cNvPr id="8" name="Picture 7">
            <a:extLst>
              <a:ext uri="{FF2B5EF4-FFF2-40B4-BE49-F238E27FC236}">
                <a16:creationId xmlns:a16="http://schemas.microsoft.com/office/drawing/2014/main" id="{106E6EE9-58DC-45D9-A6A1-CBAFC68E5DAE}"/>
              </a:ext>
            </a:extLst>
          </p:cNvPr>
          <p:cNvPicPr>
            <a:picLocks noChangeAspect="1"/>
          </p:cNvPicPr>
          <p:nvPr/>
        </p:nvPicPr>
        <p:blipFill>
          <a:blip r:embed="rId4"/>
          <a:stretch>
            <a:fillRect/>
          </a:stretch>
        </p:blipFill>
        <p:spPr>
          <a:xfrm>
            <a:off x="6096000" y="3128340"/>
            <a:ext cx="5828519" cy="3244468"/>
          </a:xfrm>
          <a:prstGeom prst="rect">
            <a:avLst/>
          </a:prstGeom>
        </p:spPr>
      </p:pic>
      <p:sp>
        <p:nvSpPr>
          <p:cNvPr id="9" name="Content Placeholder 2">
            <a:extLst>
              <a:ext uri="{FF2B5EF4-FFF2-40B4-BE49-F238E27FC236}">
                <a16:creationId xmlns:a16="http://schemas.microsoft.com/office/drawing/2014/main" id="{326BB3DC-4AF3-4CF8-A32D-2A1E2D3D1369}"/>
              </a:ext>
            </a:extLst>
          </p:cNvPr>
          <p:cNvSpPr txBox="1">
            <a:spLocks/>
          </p:cNvSpPr>
          <p:nvPr/>
        </p:nvSpPr>
        <p:spPr>
          <a:xfrm>
            <a:off x="213048" y="1479815"/>
            <a:ext cx="5649869" cy="489299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CA" sz="2400" b="1"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Use </a:t>
            </a:r>
            <a:r>
              <a:rPr lang="en-CA" sz="2400" dirty="0" err="1">
                <a:latin typeface="Times New Roman" panose="02020603050405020304" pitchFamily="18" charset="0"/>
                <a:cs typeface="Times New Roman" panose="02020603050405020304" pitchFamily="18" charset="0"/>
              </a:rPr>
              <a:t>chown</a:t>
            </a:r>
            <a:r>
              <a:rPr lang="en-CA" sz="2400" dirty="0">
                <a:latin typeface="Times New Roman" panose="02020603050405020304" pitchFamily="18" charset="0"/>
                <a:cs typeface="Times New Roman" panose="02020603050405020304" pitchFamily="18" charset="0"/>
              </a:rPr>
              <a:t> to set owner of the package</a:t>
            </a:r>
          </a:p>
          <a:p>
            <a:r>
              <a:rPr lang="en-CA" sz="2400" dirty="0">
                <a:latin typeface="Times New Roman" panose="02020603050405020304" pitchFamily="18" charset="0"/>
                <a:cs typeface="Times New Roman" panose="02020603050405020304" pitchFamily="18" charset="0"/>
              </a:rPr>
              <a:t>Use </a:t>
            </a:r>
            <a:r>
              <a:rPr lang="en-CA" sz="2400" dirty="0" err="1">
                <a:latin typeface="Times New Roman" panose="02020603050405020304" pitchFamily="18" charset="0"/>
                <a:cs typeface="Times New Roman" panose="02020603050405020304" pitchFamily="18" charset="0"/>
              </a:rPr>
              <a:t>chmod</a:t>
            </a:r>
            <a:r>
              <a:rPr lang="en-CA" sz="2400" dirty="0">
                <a:latin typeface="Times New Roman" panose="02020603050405020304" pitchFamily="18" charset="0"/>
                <a:cs typeface="Times New Roman" panose="02020603050405020304" pitchFamily="18" charset="0"/>
              </a:rPr>
              <a:t> to set permissions as 770</a:t>
            </a:r>
          </a:p>
          <a:p>
            <a:r>
              <a:rPr lang="en-CA" sz="2400" dirty="0">
                <a:latin typeface="Times New Roman" panose="02020603050405020304" pitchFamily="18" charset="0"/>
                <a:cs typeface="Times New Roman" panose="02020603050405020304" pitchFamily="18" charset="0"/>
              </a:rPr>
              <a:t>Verify the owner and permission</a:t>
            </a:r>
          </a:p>
          <a:p>
            <a:r>
              <a:rPr lang="en-CA" sz="2400" dirty="0">
                <a:latin typeface="Times New Roman" panose="02020603050405020304" pitchFamily="18" charset="0"/>
                <a:cs typeface="Times New Roman" panose="02020603050405020304" pitchFamily="18" charset="0"/>
              </a:rPr>
              <a:t>Export the Spark directory path to bash shell and reload it</a:t>
            </a:r>
          </a:p>
          <a:p>
            <a:r>
              <a:rPr lang="en-CA" sz="2400" dirty="0">
                <a:latin typeface="Times New Roman" panose="02020603050405020304" pitchFamily="18" charset="0"/>
                <a:cs typeface="Times New Roman" panose="02020603050405020304" pitchFamily="18" charset="0"/>
              </a:rPr>
              <a:t>Check spark version to confirm setup success</a:t>
            </a:r>
          </a:p>
        </p:txBody>
      </p:sp>
      <p:sp>
        <p:nvSpPr>
          <p:cNvPr id="4" name="Slide Number Placeholder 3">
            <a:extLst>
              <a:ext uri="{FF2B5EF4-FFF2-40B4-BE49-F238E27FC236}">
                <a16:creationId xmlns:a16="http://schemas.microsoft.com/office/drawing/2014/main" id="{141741A1-EBA7-442A-A71B-0778D06244C8}"/>
              </a:ext>
            </a:extLst>
          </p:cNvPr>
          <p:cNvSpPr>
            <a:spLocks noGrp="1"/>
          </p:cNvSpPr>
          <p:nvPr>
            <p:ph type="sldNum" sz="quarter" idx="12"/>
          </p:nvPr>
        </p:nvSpPr>
        <p:spPr/>
        <p:txBody>
          <a:bodyPr/>
          <a:lstStyle/>
          <a:p>
            <a:fld id="{29637327-8C3E-4039-B786-E261E59DA1A7}" type="slidenum">
              <a:rPr lang="en-CA" smtClean="0"/>
              <a:t>7</a:t>
            </a:fld>
            <a:endParaRPr lang="en-CA"/>
          </a:p>
        </p:txBody>
      </p:sp>
    </p:spTree>
    <p:extLst>
      <p:ext uri="{BB962C8B-B14F-4D97-AF65-F5344CB8AC3E}">
        <p14:creationId xmlns:p14="http://schemas.microsoft.com/office/powerpoint/2010/main" val="35754186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F0B4-7219-4331-A16D-A6B0BCAFC98C}"/>
              </a:ext>
            </a:extLst>
          </p:cNvPr>
          <p:cNvSpPr txBox="1">
            <a:spLocks/>
          </p:cNvSpPr>
          <p:nvPr/>
        </p:nvSpPr>
        <p:spPr>
          <a:xfrm>
            <a:off x="213048" y="178514"/>
            <a:ext cx="11711473" cy="99714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0000"/>
                </a:solidFill>
                <a:latin typeface="Times New Roman" panose="02020603050405020304" pitchFamily="18" charset="0"/>
                <a:cs typeface="Times New Roman" panose="02020603050405020304" pitchFamily="18" charset="0"/>
              </a:rPr>
              <a:t>Downloading Cassandra</a:t>
            </a:r>
            <a:endParaRPr lang="en-CA" sz="3600" dirty="0">
              <a:solidFill>
                <a:srgbClr val="FF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4E28FA5-7C72-4849-A891-7D6A8D8B9CB3}"/>
              </a:ext>
            </a:extLst>
          </p:cNvPr>
          <p:cNvPicPr>
            <a:picLocks noChangeAspect="1"/>
          </p:cNvPicPr>
          <p:nvPr/>
        </p:nvPicPr>
        <p:blipFill>
          <a:blip r:embed="rId3"/>
          <a:stretch>
            <a:fillRect/>
          </a:stretch>
        </p:blipFill>
        <p:spPr>
          <a:xfrm>
            <a:off x="6068783" y="494521"/>
            <a:ext cx="5855738" cy="2934479"/>
          </a:xfrm>
          <a:prstGeom prst="rect">
            <a:avLst/>
          </a:prstGeom>
        </p:spPr>
      </p:pic>
      <p:pic>
        <p:nvPicPr>
          <p:cNvPr id="10" name="Picture 9">
            <a:extLst>
              <a:ext uri="{FF2B5EF4-FFF2-40B4-BE49-F238E27FC236}">
                <a16:creationId xmlns:a16="http://schemas.microsoft.com/office/drawing/2014/main" id="{0C44B476-19D4-48A0-8324-8D27555A8CA9}"/>
              </a:ext>
            </a:extLst>
          </p:cNvPr>
          <p:cNvPicPr>
            <a:picLocks noChangeAspect="1"/>
          </p:cNvPicPr>
          <p:nvPr/>
        </p:nvPicPr>
        <p:blipFill>
          <a:blip r:embed="rId4"/>
          <a:stretch>
            <a:fillRect/>
          </a:stretch>
        </p:blipFill>
        <p:spPr>
          <a:xfrm>
            <a:off x="6068783" y="3525740"/>
            <a:ext cx="5855737" cy="3153746"/>
          </a:xfrm>
          <a:prstGeom prst="rect">
            <a:avLst/>
          </a:prstGeom>
        </p:spPr>
      </p:pic>
      <p:sp>
        <p:nvSpPr>
          <p:cNvPr id="11" name="Content Placeholder 2">
            <a:extLst>
              <a:ext uri="{FF2B5EF4-FFF2-40B4-BE49-F238E27FC236}">
                <a16:creationId xmlns:a16="http://schemas.microsoft.com/office/drawing/2014/main" id="{BFAA6811-340A-4427-B54F-35555071A24C}"/>
              </a:ext>
            </a:extLst>
          </p:cNvPr>
          <p:cNvSpPr txBox="1">
            <a:spLocks/>
          </p:cNvSpPr>
          <p:nvPr/>
        </p:nvSpPr>
        <p:spPr>
          <a:xfrm>
            <a:off x="213049" y="1479815"/>
            <a:ext cx="4749842" cy="51996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CA" sz="2400" b="1"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Go to Official Cassandra Page</a:t>
            </a:r>
          </a:p>
          <a:p>
            <a:r>
              <a:rPr lang="en-CA" sz="2400" dirty="0">
                <a:latin typeface="Times New Roman" panose="02020603050405020304" pitchFamily="18" charset="0"/>
                <a:cs typeface="Times New Roman" panose="02020603050405020304" pitchFamily="18" charset="0"/>
              </a:rPr>
              <a:t>Get the </a:t>
            </a:r>
            <a:r>
              <a:rPr lang="en-CA" sz="2400" dirty="0" err="1">
                <a:latin typeface="Times New Roman" panose="02020603050405020304" pitchFamily="18" charset="0"/>
                <a:cs typeface="Times New Roman" panose="02020603050405020304" pitchFamily="18" charset="0"/>
              </a:rPr>
              <a:t>url</a:t>
            </a:r>
            <a:r>
              <a:rPr lang="en-CA" sz="2400" dirty="0">
                <a:latin typeface="Times New Roman" panose="02020603050405020304" pitchFamily="18" charset="0"/>
                <a:cs typeface="Times New Roman" panose="02020603050405020304" pitchFamily="18" charset="0"/>
              </a:rPr>
              <a:t> for Cassandra Package</a:t>
            </a:r>
          </a:p>
          <a:p>
            <a:r>
              <a:rPr lang="en-CA" sz="2400" dirty="0">
                <a:latin typeface="Times New Roman" panose="02020603050405020304" pitchFamily="18" charset="0"/>
                <a:cs typeface="Times New Roman" panose="02020603050405020304" pitchFamily="18" charset="0"/>
              </a:rPr>
              <a:t>Download the tar file</a:t>
            </a:r>
          </a:p>
          <a:p>
            <a:r>
              <a:rPr lang="en-CA" sz="2400" dirty="0">
                <a:latin typeface="Times New Roman" panose="02020603050405020304" pitchFamily="18" charset="0"/>
                <a:cs typeface="Times New Roman" panose="02020603050405020304" pitchFamily="18" charset="0"/>
              </a:rPr>
              <a:t>Verify the file integrity (recommended but optional)</a:t>
            </a:r>
          </a:p>
          <a:p>
            <a:r>
              <a:rPr lang="en-CA" sz="2400" dirty="0">
                <a:latin typeface="Times New Roman" panose="02020603050405020304" pitchFamily="18" charset="0"/>
                <a:cs typeface="Times New Roman" panose="02020603050405020304" pitchFamily="18" charset="0"/>
              </a:rPr>
              <a:t>Extract the tar file as before</a:t>
            </a:r>
            <a:endParaRPr lang="en-CA"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0F89D9C-ED63-4B1B-B74D-880123BC051C}"/>
              </a:ext>
            </a:extLst>
          </p:cNvPr>
          <p:cNvSpPr>
            <a:spLocks noGrp="1"/>
          </p:cNvSpPr>
          <p:nvPr>
            <p:ph type="sldNum" sz="quarter" idx="12"/>
          </p:nvPr>
        </p:nvSpPr>
        <p:spPr/>
        <p:txBody>
          <a:bodyPr/>
          <a:lstStyle/>
          <a:p>
            <a:fld id="{29637327-8C3E-4039-B786-E261E59DA1A7}" type="slidenum">
              <a:rPr lang="en-CA" smtClean="0"/>
              <a:t>8</a:t>
            </a:fld>
            <a:endParaRPr lang="en-CA"/>
          </a:p>
        </p:txBody>
      </p:sp>
    </p:spTree>
    <p:extLst>
      <p:ext uri="{BB962C8B-B14F-4D97-AF65-F5344CB8AC3E}">
        <p14:creationId xmlns:p14="http://schemas.microsoft.com/office/powerpoint/2010/main" val="5524800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F0B4-7219-4331-A16D-A6B0BCAFC98C}"/>
              </a:ext>
            </a:extLst>
          </p:cNvPr>
          <p:cNvSpPr txBox="1">
            <a:spLocks/>
          </p:cNvSpPr>
          <p:nvPr/>
        </p:nvSpPr>
        <p:spPr>
          <a:xfrm>
            <a:off x="213048" y="178514"/>
            <a:ext cx="11711473" cy="99714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0000"/>
                </a:solidFill>
                <a:latin typeface="Times New Roman" panose="02020603050405020304" pitchFamily="18" charset="0"/>
                <a:cs typeface="Times New Roman" panose="02020603050405020304" pitchFamily="18" charset="0"/>
              </a:rPr>
              <a:t>Cassandra Configuration </a:t>
            </a:r>
            <a:endParaRPr lang="en-CA" sz="36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8ECED53-4525-4AAC-A16D-F7A455F8B538}"/>
              </a:ext>
            </a:extLst>
          </p:cNvPr>
          <p:cNvPicPr>
            <a:picLocks noChangeAspect="1"/>
          </p:cNvPicPr>
          <p:nvPr/>
        </p:nvPicPr>
        <p:blipFill>
          <a:blip r:embed="rId3"/>
          <a:stretch>
            <a:fillRect/>
          </a:stretch>
        </p:blipFill>
        <p:spPr>
          <a:xfrm>
            <a:off x="6096001" y="505085"/>
            <a:ext cx="5828520" cy="2923915"/>
          </a:xfrm>
          <a:prstGeom prst="rect">
            <a:avLst/>
          </a:prstGeom>
        </p:spPr>
      </p:pic>
      <p:pic>
        <p:nvPicPr>
          <p:cNvPr id="6" name="Picture 5">
            <a:extLst>
              <a:ext uri="{FF2B5EF4-FFF2-40B4-BE49-F238E27FC236}">
                <a16:creationId xmlns:a16="http://schemas.microsoft.com/office/drawing/2014/main" id="{46E136A1-A78A-4DCC-B191-18504697FD38}"/>
              </a:ext>
            </a:extLst>
          </p:cNvPr>
          <p:cNvPicPr>
            <a:picLocks noChangeAspect="1"/>
          </p:cNvPicPr>
          <p:nvPr/>
        </p:nvPicPr>
        <p:blipFill>
          <a:blip r:embed="rId4"/>
          <a:stretch>
            <a:fillRect/>
          </a:stretch>
        </p:blipFill>
        <p:spPr>
          <a:xfrm>
            <a:off x="6095999" y="3538765"/>
            <a:ext cx="5828519" cy="3140721"/>
          </a:xfrm>
          <a:prstGeom prst="rect">
            <a:avLst/>
          </a:prstGeom>
        </p:spPr>
      </p:pic>
      <p:sp>
        <p:nvSpPr>
          <p:cNvPr id="7" name="Content Placeholder 2">
            <a:extLst>
              <a:ext uri="{FF2B5EF4-FFF2-40B4-BE49-F238E27FC236}">
                <a16:creationId xmlns:a16="http://schemas.microsoft.com/office/drawing/2014/main" id="{ABC09E14-16A1-4E3F-A678-67F69F1A6C56}"/>
              </a:ext>
            </a:extLst>
          </p:cNvPr>
          <p:cNvSpPr txBox="1">
            <a:spLocks/>
          </p:cNvSpPr>
          <p:nvPr/>
        </p:nvSpPr>
        <p:spPr>
          <a:xfrm>
            <a:off x="213048" y="1479815"/>
            <a:ext cx="5649869" cy="489299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CA" sz="2400" b="1"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Use </a:t>
            </a:r>
            <a:r>
              <a:rPr lang="en-CA" sz="2400" dirty="0" err="1">
                <a:latin typeface="Times New Roman" panose="02020603050405020304" pitchFamily="18" charset="0"/>
                <a:cs typeface="Times New Roman" panose="02020603050405020304" pitchFamily="18" charset="0"/>
              </a:rPr>
              <a:t>chown</a:t>
            </a:r>
            <a:r>
              <a:rPr lang="en-CA" sz="2400" dirty="0">
                <a:latin typeface="Times New Roman" panose="02020603050405020304" pitchFamily="18" charset="0"/>
                <a:cs typeface="Times New Roman" panose="02020603050405020304" pitchFamily="18" charset="0"/>
              </a:rPr>
              <a:t> to set owner of the package</a:t>
            </a:r>
          </a:p>
          <a:p>
            <a:r>
              <a:rPr lang="en-CA" sz="2400" dirty="0">
                <a:latin typeface="Times New Roman" panose="02020603050405020304" pitchFamily="18" charset="0"/>
                <a:cs typeface="Times New Roman" panose="02020603050405020304" pitchFamily="18" charset="0"/>
              </a:rPr>
              <a:t>Use </a:t>
            </a:r>
            <a:r>
              <a:rPr lang="en-CA" sz="2400" dirty="0" err="1">
                <a:latin typeface="Times New Roman" panose="02020603050405020304" pitchFamily="18" charset="0"/>
                <a:cs typeface="Times New Roman" panose="02020603050405020304" pitchFamily="18" charset="0"/>
              </a:rPr>
              <a:t>chmod</a:t>
            </a:r>
            <a:r>
              <a:rPr lang="en-CA" sz="2400" dirty="0">
                <a:latin typeface="Times New Roman" panose="02020603050405020304" pitchFamily="18" charset="0"/>
                <a:cs typeface="Times New Roman" panose="02020603050405020304" pitchFamily="18" charset="0"/>
              </a:rPr>
              <a:t> to set permissions as 770</a:t>
            </a:r>
          </a:p>
          <a:p>
            <a:r>
              <a:rPr lang="en-CA" sz="2400" dirty="0">
                <a:latin typeface="Times New Roman" panose="02020603050405020304" pitchFamily="18" charset="0"/>
                <a:cs typeface="Times New Roman" panose="02020603050405020304" pitchFamily="18" charset="0"/>
              </a:rPr>
              <a:t>Verify the owner and permission</a:t>
            </a:r>
          </a:p>
          <a:p>
            <a:r>
              <a:rPr lang="en-CA" sz="2400" dirty="0">
                <a:latin typeface="Times New Roman" panose="02020603050405020304" pitchFamily="18" charset="0"/>
                <a:cs typeface="Times New Roman" panose="02020603050405020304" pitchFamily="18" charset="0"/>
              </a:rPr>
              <a:t>Export the Cassandra directory path to bash shell</a:t>
            </a:r>
          </a:p>
          <a:p>
            <a:r>
              <a:rPr lang="en-CA" sz="2400" dirty="0">
                <a:latin typeface="Times New Roman" panose="02020603050405020304" pitchFamily="18" charset="0"/>
                <a:cs typeface="Times New Roman" panose="02020603050405020304" pitchFamily="18" charset="0"/>
              </a:rPr>
              <a:t>This concludes </a:t>
            </a:r>
            <a:r>
              <a:rPr lang="en-CA" sz="2400">
                <a:latin typeface="Times New Roman" panose="02020603050405020304" pitchFamily="18" charset="0"/>
                <a:cs typeface="Times New Roman" panose="02020603050405020304" pitchFamily="18" charset="0"/>
              </a:rPr>
              <a:t>the Cassandra </a:t>
            </a:r>
            <a:r>
              <a:rPr lang="en-CA" sz="2400" dirty="0">
                <a:latin typeface="Times New Roman" panose="02020603050405020304" pitchFamily="18" charset="0"/>
                <a:cs typeface="Times New Roman" panose="02020603050405020304" pitchFamily="18" charset="0"/>
              </a:rPr>
              <a:t>setup</a:t>
            </a:r>
          </a:p>
        </p:txBody>
      </p:sp>
      <p:sp>
        <p:nvSpPr>
          <p:cNvPr id="4" name="Slide Number Placeholder 3">
            <a:extLst>
              <a:ext uri="{FF2B5EF4-FFF2-40B4-BE49-F238E27FC236}">
                <a16:creationId xmlns:a16="http://schemas.microsoft.com/office/drawing/2014/main" id="{901F7183-C9E2-4D19-9272-68AE0C5B1869}"/>
              </a:ext>
            </a:extLst>
          </p:cNvPr>
          <p:cNvSpPr>
            <a:spLocks noGrp="1"/>
          </p:cNvSpPr>
          <p:nvPr>
            <p:ph type="sldNum" sz="quarter" idx="12"/>
          </p:nvPr>
        </p:nvSpPr>
        <p:spPr/>
        <p:txBody>
          <a:bodyPr/>
          <a:lstStyle/>
          <a:p>
            <a:fld id="{29637327-8C3E-4039-B786-E261E59DA1A7}" type="slidenum">
              <a:rPr lang="en-CA" smtClean="0"/>
              <a:t>9</a:t>
            </a:fld>
            <a:endParaRPr lang="en-CA"/>
          </a:p>
        </p:txBody>
      </p:sp>
    </p:spTree>
    <p:extLst>
      <p:ext uri="{BB962C8B-B14F-4D97-AF65-F5344CB8AC3E}">
        <p14:creationId xmlns:p14="http://schemas.microsoft.com/office/powerpoint/2010/main" val="29657259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TotalTime>
  <Words>2207</Words>
  <Application>Microsoft Office PowerPoint</Application>
  <PresentationFormat>Widescreen</PresentationFormat>
  <Paragraphs>208</Paragraphs>
  <Slides>13</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Arial</vt:lpstr>
      <vt:lpstr>Calibri</vt:lpstr>
      <vt:lpstr>Calibri Light</vt:lpstr>
      <vt:lpstr>Georgia</vt:lpstr>
      <vt:lpstr>Times New Roman</vt:lpstr>
      <vt:lpstr>Office Theme</vt:lpstr>
      <vt:lpstr>Bitmap Image</vt:lpstr>
      <vt:lpstr>Group #2 Milestone #6</vt:lpstr>
      <vt:lpstr>Scope</vt:lpstr>
      <vt:lpstr>Agenda</vt:lpstr>
      <vt:lpstr>Overview of Cassandra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7440</dc:creator>
  <cp:lastModifiedBy>7440</cp:lastModifiedBy>
  <cp:revision>165</cp:revision>
  <cp:lastPrinted>2021-07-17T12:42:20Z</cp:lastPrinted>
  <dcterms:created xsi:type="dcterms:W3CDTF">2021-07-15T09:40:11Z</dcterms:created>
  <dcterms:modified xsi:type="dcterms:W3CDTF">2021-07-17T13:47:14Z</dcterms:modified>
</cp:coreProperties>
</file>