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9" r:id="rId2"/>
    <p:sldId id="272" r:id="rId3"/>
    <p:sldId id="290" r:id="rId4"/>
    <p:sldId id="291" r:id="rId5"/>
    <p:sldId id="292" r:id="rId6"/>
    <p:sldId id="301" r:id="rId7"/>
    <p:sldId id="303" r:id="rId8"/>
    <p:sldId id="304" r:id="rId9"/>
    <p:sldId id="305" r:id="rId10"/>
    <p:sldId id="306" r:id="rId11"/>
    <p:sldId id="294" r:id="rId12"/>
    <p:sldId id="295" r:id="rId13"/>
    <p:sldId id="275" r:id="rId14"/>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1922" autoAdjust="0"/>
  </p:normalViewPr>
  <p:slideViewPr>
    <p:cSldViewPr snapToGrid="0">
      <p:cViewPr varScale="1">
        <p:scale>
          <a:sx n="70" d="100"/>
          <a:sy n="70" d="100"/>
        </p:scale>
        <p:origin x="2094" y="6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8192B04-D5FD-4946-B9A7-0C681C1318BC}" type="datetimeFigureOut">
              <a:rPr lang="en-CA" smtClean="0"/>
              <a:t>23-Jul-2021</a:t>
            </a:fld>
            <a:endParaRPr lang="en-CA"/>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D81067E-A504-49A7-BEE8-2B659C38F431}" type="slidenum">
              <a:rPr lang="en-CA" smtClean="0"/>
              <a:t>‹#›</a:t>
            </a:fld>
            <a:endParaRPr lang="en-CA"/>
          </a:p>
        </p:txBody>
      </p:sp>
    </p:spTree>
    <p:extLst>
      <p:ext uri="{BB962C8B-B14F-4D97-AF65-F5344CB8AC3E}">
        <p14:creationId xmlns:p14="http://schemas.microsoft.com/office/powerpoint/2010/main" val="322459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0D81067E-A504-49A7-BEE8-2B659C38F431}" type="slidenum">
              <a:rPr lang="en-CA" smtClean="0"/>
              <a:t>1</a:t>
            </a:fld>
            <a:endParaRPr lang="en-CA"/>
          </a:p>
        </p:txBody>
      </p:sp>
    </p:spTree>
    <p:extLst>
      <p:ext uri="{BB962C8B-B14F-4D97-AF65-F5344CB8AC3E}">
        <p14:creationId xmlns:p14="http://schemas.microsoft.com/office/powerpoint/2010/main" val="33518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r>
              <a:rPr lang="en-CA" dirty="0"/>
              <a:t>Now our Kerberos Server has been integrated to our Hadoop Cluster, and we are ready to test the security. </a:t>
            </a:r>
          </a:p>
          <a:p>
            <a:r>
              <a:rPr lang="en-CA" dirty="0"/>
              <a:t>Let us try to access Hadoop like we did previously, without any authentication. </a:t>
            </a:r>
          </a:p>
          <a:p>
            <a:r>
              <a:rPr lang="en-CA" dirty="0"/>
              <a:t>First start the Hadoop Server and try listing any Hadoop Data using </a:t>
            </a:r>
            <a:r>
              <a:rPr lang="en-CA" b="1" dirty="0" err="1"/>
              <a:t>hadoop</a:t>
            </a:r>
            <a:r>
              <a:rPr lang="en-CA" b="1" dirty="0"/>
              <a:t> fs –ls / </a:t>
            </a:r>
            <a:r>
              <a:rPr lang="en-CA" b="0" dirty="0"/>
              <a:t>command.</a:t>
            </a:r>
          </a:p>
          <a:p>
            <a:r>
              <a:rPr lang="en-CA" b="0" dirty="0"/>
              <a:t>It is true that we have not added any data to our system. But still the authentication service should deny this request no matter what. As you will see that you will encounter an error with Access Control Exception.</a:t>
            </a:r>
          </a:p>
          <a:p>
            <a:endParaRPr lang="en-CA" b="0" dirty="0"/>
          </a:p>
          <a:p>
            <a:r>
              <a:rPr lang="en-CA" b="0" dirty="0"/>
              <a:t>Now let us authenticate to our Kerberos Server using the following command:</a:t>
            </a:r>
          </a:p>
          <a:p>
            <a:r>
              <a:rPr lang="en-CA" b="1" dirty="0"/>
              <a:t>           kinit admin/admin</a:t>
            </a:r>
          </a:p>
          <a:p>
            <a:r>
              <a:rPr lang="en-CA" b="0" dirty="0"/>
              <a:t>It will ask for the master password, enter the password that you specified before. If you enter the correct password, you will be issued a ticket by Kerberos System.</a:t>
            </a:r>
          </a:p>
          <a:p>
            <a:r>
              <a:rPr lang="en-CA" b="0" dirty="0"/>
              <a:t>Try accessing the Hadoop Data again, you will notice that this type you won’t face any error and if you have any data, it will be displayed.</a:t>
            </a:r>
          </a:p>
          <a:p>
            <a:r>
              <a:rPr lang="en-CA" b="1" dirty="0"/>
              <a:t>References</a:t>
            </a:r>
            <a:r>
              <a:rPr lang="en-CA" dirty="0"/>
              <a:t>: </a:t>
            </a:r>
          </a:p>
          <a:p>
            <a:endParaRPr lang="en-CA" dirty="0"/>
          </a:p>
          <a:p>
            <a:pPr marL="457200" indent="-457200">
              <a:lnSpc>
                <a:spcPct val="200000"/>
              </a:lnSpc>
            </a:pPr>
            <a:r>
              <a:rPr lang="en-US" sz="1800" dirty="0" err="1">
                <a:effectLst/>
                <a:latin typeface="Times New Roman" panose="02020603050405020304" pitchFamily="18" charset="0"/>
              </a:rPr>
              <a:t>Tokluo</a:t>
            </a:r>
            <a:r>
              <a:rPr lang="en-US" sz="1800" dirty="0">
                <a:effectLst/>
                <a:latin typeface="Times New Roman" panose="02020603050405020304" pitchFamily="18" charset="0"/>
              </a:rPr>
              <a:t>. (2016, January 26). </a:t>
            </a:r>
            <a:r>
              <a:rPr lang="en-US" sz="1800" i="1" dirty="0" err="1">
                <a:effectLst/>
                <a:latin typeface="Times New Roman" panose="02020603050405020304" pitchFamily="18" charset="0"/>
              </a:rPr>
              <a:t>Secureing</a:t>
            </a:r>
            <a:r>
              <a:rPr lang="en-US" sz="1800" i="1" dirty="0">
                <a:effectLst/>
                <a:latin typeface="Times New Roman" panose="02020603050405020304" pitchFamily="18" charset="0"/>
              </a:rPr>
              <a:t> Hadoop</a:t>
            </a:r>
            <a:r>
              <a:rPr lang="en-US" sz="1800" dirty="0">
                <a:effectLst/>
                <a:latin typeface="Times New Roman" panose="02020603050405020304" pitchFamily="18" charset="0"/>
              </a:rPr>
              <a:t>. My Tech Blog. https://tokluo.wordpress.com/2016/01/26/secureing-hadoop/</a:t>
            </a:r>
          </a:p>
        </p:txBody>
      </p:sp>
      <p:sp>
        <p:nvSpPr>
          <p:cNvPr id="4" name="Slide Number Placeholder 3"/>
          <p:cNvSpPr>
            <a:spLocks noGrp="1"/>
          </p:cNvSpPr>
          <p:nvPr>
            <p:ph type="sldNum" sz="quarter" idx="5"/>
          </p:nvPr>
        </p:nvSpPr>
        <p:spPr/>
        <p:txBody>
          <a:bodyPr/>
          <a:lstStyle/>
          <a:p>
            <a:fld id="{E5E121DB-6D46-4164-B227-EC7786476123}" type="slidenum">
              <a:rPr lang="en-CA" smtClean="0"/>
              <a:t>10</a:t>
            </a:fld>
            <a:endParaRPr lang="en-CA"/>
          </a:p>
        </p:txBody>
      </p:sp>
    </p:spTree>
    <p:extLst>
      <p:ext uri="{BB962C8B-B14F-4D97-AF65-F5344CB8AC3E}">
        <p14:creationId xmlns:p14="http://schemas.microsoft.com/office/powerpoint/2010/main" val="1852681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r>
              <a:rPr lang="en-CA" dirty="0"/>
              <a:t>Now that we have secured our Hadoop System, we also need to secure our Cassandra data as well. Unlike Hadoop, Cassandra provides a built-in authentication mechanism which is disabled by default.</a:t>
            </a:r>
          </a:p>
          <a:p>
            <a:r>
              <a:rPr lang="en-CA" dirty="0"/>
              <a:t>In order to enable it, we need to edit the </a:t>
            </a:r>
            <a:r>
              <a:rPr lang="en-CA" b="1" dirty="0" err="1"/>
              <a:t>cassandra.yaml</a:t>
            </a:r>
            <a:r>
              <a:rPr lang="en-CA" b="1" dirty="0"/>
              <a:t> </a:t>
            </a:r>
            <a:r>
              <a:rPr lang="en-CA" b="0" dirty="0"/>
              <a:t>file in the Cassandra Package.</a:t>
            </a:r>
          </a:p>
          <a:p>
            <a:r>
              <a:rPr lang="en-CA" b="0" dirty="0"/>
              <a:t>In the file, you will find an </a:t>
            </a:r>
            <a:r>
              <a:rPr lang="en-CA" b="1" dirty="0"/>
              <a:t>authenticator field</a:t>
            </a:r>
            <a:r>
              <a:rPr lang="en-CA" b="0" dirty="0"/>
              <a:t>, you have to set it to </a:t>
            </a:r>
            <a:r>
              <a:rPr lang="en-CA" b="1" dirty="0" err="1"/>
              <a:t>PasswordAuthenticator</a:t>
            </a:r>
            <a:r>
              <a:rPr lang="en-CA" b="1" dirty="0"/>
              <a:t>. </a:t>
            </a:r>
            <a:r>
              <a:rPr lang="en-CA" b="0" dirty="0"/>
              <a:t>And that is the only thing we must do. Restart Cassandra service to apply the settings</a:t>
            </a:r>
          </a:p>
          <a:p>
            <a:endParaRPr lang="en-CA" b="0" dirty="0"/>
          </a:p>
          <a:p>
            <a:r>
              <a:rPr lang="en-CA" b="1" dirty="0"/>
              <a:t>References</a:t>
            </a:r>
            <a:r>
              <a:rPr lang="en-CA" dirty="0"/>
              <a:t>: </a:t>
            </a:r>
          </a:p>
          <a:p>
            <a:endParaRPr lang="en-CA" dirty="0"/>
          </a:p>
          <a:p>
            <a:pPr marL="457200" indent="-457200">
              <a:lnSpc>
                <a:spcPct val="200000"/>
              </a:lnSpc>
            </a:pPr>
            <a:r>
              <a:rPr lang="en-US" sz="1800" dirty="0" err="1">
                <a:effectLst/>
                <a:latin typeface="Times New Roman" panose="02020603050405020304" pitchFamily="18" charset="0"/>
              </a:rPr>
              <a:t>Datastax</a:t>
            </a:r>
            <a:r>
              <a:rPr lang="en-US" sz="1800" dirty="0">
                <a:effectLst/>
                <a:latin typeface="Times New Roman" panose="02020603050405020304" pitchFamily="18" charset="0"/>
              </a:rPr>
              <a:t>. (n.d.). </a:t>
            </a:r>
            <a:r>
              <a:rPr lang="en-US" sz="1800" i="1" dirty="0">
                <a:effectLst/>
                <a:latin typeface="Times New Roman" panose="02020603050405020304" pitchFamily="18" charset="0"/>
              </a:rPr>
              <a:t>Configuring authentication</a:t>
            </a:r>
            <a:r>
              <a:rPr lang="en-US" sz="1800" dirty="0">
                <a:effectLst/>
                <a:latin typeface="Times New Roman" panose="02020603050405020304" pitchFamily="18" charset="0"/>
              </a:rPr>
              <a:t>. Retrieved July 23, 2021, from https://docs.datastax.com/en/cassandra-oss/3.0/cassandra/configuration/secureConfigNativeAuth.html</a:t>
            </a:r>
          </a:p>
        </p:txBody>
      </p:sp>
      <p:sp>
        <p:nvSpPr>
          <p:cNvPr id="4" name="Slide Number Placeholder 3"/>
          <p:cNvSpPr>
            <a:spLocks noGrp="1"/>
          </p:cNvSpPr>
          <p:nvPr>
            <p:ph type="sldNum" sz="quarter" idx="5"/>
          </p:nvPr>
        </p:nvSpPr>
        <p:spPr/>
        <p:txBody>
          <a:bodyPr/>
          <a:lstStyle/>
          <a:p>
            <a:fld id="{E5E121DB-6D46-4164-B227-EC7786476123}" type="slidenum">
              <a:rPr lang="en-CA" smtClean="0"/>
              <a:t>11</a:t>
            </a:fld>
            <a:endParaRPr lang="en-CA"/>
          </a:p>
        </p:txBody>
      </p:sp>
    </p:spTree>
    <p:extLst>
      <p:ext uri="{BB962C8B-B14F-4D97-AF65-F5344CB8AC3E}">
        <p14:creationId xmlns:p14="http://schemas.microsoft.com/office/powerpoint/2010/main" val="3116601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r>
              <a:rPr lang="en-CA" b="0" dirty="0"/>
              <a:t>Now let us test this, try to run the CQL Shell as usual.</a:t>
            </a:r>
          </a:p>
          <a:p>
            <a:r>
              <a:rPr lang="en-CA" b="0" dirty="0"/>
              <a:t>Again, you will encounter an authentication error. You are required to provide username and password when you try to access the CQL Shell. The default </a:t>
            </a:r>
            <a:r>
              <a:rPr lang="en-CA" b="0" dirty="0" err="1"/>
              <a:t>username:password</a:t>
            </a:r>
            <a:r>
              <a:rPr lang="en-CA" b="0" dirty="0"/>
              <a:t> for Cassandra is </a:t>
            </a:r>
            <a:r>
              <a:rPr lang="en-CA" b="1" dirty="0" err="1"/>
              <a:t>cassandra:cassandra</a:t>
            </a:r>
            <a:r>
              <a:rPr lang="en-CA" b="0" dirty="0"/>
              <a:t>.</a:t>
            </a:r>
          </a:p>
          <a:p>
            <a:r>
              <a:rPr lang="en-CA" b="0" dirty="0"/>
              <a:t>Use the following command to authenticate and access CQL Shell:</a:t>
            </a:r>
          </a:p>
          <a:p>
            <a:r>
              <a:rPr lang="en-CA" b="1" dirty="0"/>
              <a:t>         </a:t>
            </a:r>
            <a:r>
              <a:rPr lang="en-CA" b="1" dirty="0" err="1"/>
              <a:t>cqlsh</a:t>
            </a:r>
            <a:r>
              <a:rPr lang="en-CA" b="1" dirty="0"/>
              <a:t> –u </a:t>
            </a:r>
            <a:r>
              <a:rPr lang="en-CA" b="1" dirty="0" err="1"/>
              <a:t>cassandra</a:t>
            </a:r>
            <a:r>
              <a:rPr lang="en-CA" b="1" dirty="0"/>
              <a:t> –p </a:t>
            </a:r>
            <a:r>
              <a:rPr lang="en-CA" b="1" dirty="0" err="1"/>
              <a:t>cassandra</a:t>
            </a:r>
            <a:endParaRPr lang="en-CA" b="1" dirty="0"/>
          </a:p>
          <a:p>
            <a:endParaRPr lang="en-CA" dirty="0"/>
          </a:p>
          <a:p>
            <a:r>
              <a:rPr lang="en-CA" dirty="0"/>
              <a:t>This time you will be able to access CQL Shell</a:t>
            </a:r>
          </a:p>
          <a:p>
            <a:endParaRPr lang="en-CA" dirty="0"/>
          </a:p>
          <a:p>
            <a:r>
              <a:rPr lang="en-CA" dirty="0"/>
              <a:t>The password can be easily changed in the Cassandra shell and other users can also be created/modified/deleted.</a:t>
            </a:r>
          </a:p>
          <a:p>
            <a:endParaRPr lang="en-CA" dirty="0"/>
          </a:p>
          <a:p>
            <a:r>
              <a:rPr lang="en-CA" b="1" dirty="0"/>
              <a:t>References</a:t>
            </a:r>
            <a:r>
              <a:rPr lang="en-CA" dirty="0"/>
              <a:t>: </a:t>
            </a:r>
          </a:p>
          <a:p>
            <a:endParaRPr lang="en-CA" dirty="0"/>
          </a:p>
          <a:p>
            <a:pPr marL="457200" indent="-457200">
              <a:lnSpc>
                <a:spcPct val="200000"/>
              </a:lnSpc>
            </a:pPr>
            <a:r>
              <a:rPr lang="en-US" sz="1800" dirty="0" err="1">
                <a:effectLst/>
                <a:latin typeface="Times New Roman" panose="02020603050405020304" pitchFamily="18" charset="0"/>
              </a:rPr>
              <a:t>Datastax</a:t>
            </a:r>
            <a:r>
              <a:rPr lang="en-US" sz="1800" dirty="0">
                <a:effectLst/>
                <a:latin typeface="Times New Roman" panose="02020603050405020304" pitchFamily="18" charset="0"/>
              </a:rPr>
              <a:t>. (n.d.). </a:t>
            </a:r>
            <a:r>
              <a:rPr lang="en-US" sz="1800" i="1" dirty="0">
                <a:effectLst/>
                <a:latin typeface="Times New Roman" panose="02020603050405020304" pitchFamily="18" charset="0"/>
              </a:rPr>
              <a:t>Configuring authentication</a:t>
            </a:r>
            <a:r>
              <a:rPr lang="en-US" sz="1800" dirty="0">
                <a:effectLst/>
                <a:latin typeface="Times New Roman" panose="02020603050405020304" pitchFamily="18" charset="0"/>
              </a:rPr>
              <a:t>. Retrieved July 23, 2021, from https://docs.datastax.com/en/cassandra-oss/3.0/cassandra/configuration/secureConfigNativeAuth.html</a:t>
            </a:r>
          </a:p>
        </p:txBody>
      </p:sp>
      <p:sp>
        <p:nvSpPr>
          <p:cNvPr id="4" name="Slide Number Placeholder 3"/>
          <p:cNvSpPr>
            <a:spLocks noGrp="1"/>
          </p:cNvSpPr>
          <p:nvPr>
            <p:ph type="sldNum" sz="quarter" idx="5"/>
          </p:nvPr>
        </p:nvSpPr>
        <p:spPr/>
        <p:txBody>
          <a:bodyPr/>
          <a:lstStyle/>
          <a:p>
            <a:fld id="{E5E121DB-6D46-4164-B227-EC7786476123}" type="slidenum">
              <a:rPr lang="en-CA" smtClean="0"/>
              <a:t>12</a:t>
            </a:fld>
            <a:endParaRPr lang="en-CA"/>
          </a:p>
        </p:txBody>
      </p:sp>
    </p:spTree>
    <p:extLst>
      <p:ext uri="{BB962C8B-B14F-4D97-AF65-F5344CB8AC3E}">
        <p14:creationId xmlns:p14="http://schemas.microsoft.com/office/powerpoint/2010/main" val="3670186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endParaRPr lang="en-CA" dirty="0"/>
          </a:p>
          <a:p>
            <a:endParaRPr lang="en-CA" dirty="0"/>
          </a:p>
          <a:p>
            <a:r>
              <a:rPr lang="en-CA" b="1" dirty="0"/>
              <a:t>References</a:t>
            </a:r>
            <a:r>
              <a:rPr lang="en-CA" dirty="0"/>
              <a:t>: </a:t>
            </a:r>
          </a:p>
          <a:p>
            <a:endParaRPr lang="en-CA" dirty="0"/>
          </a:p>
          <a:p>
            <a:pPr algn="l"/>
            <a:endParaRPr lang="en-US" b="0" i="0" dirty="0">
              <a:solidFill>
                <a:srgbClr val="000000"/>
              </a:solidFill>
              <a:effectLst/>
              <a:latin typeface="Georgia" panose="02040502050405020303" pitchFamily="18" charset="0"/>
            </a:endParaRPr>
          </a:p>
          <a:p>
            <a:endParaRPr lang="en-CA" dirty="0"/>
          </a:p>
        </p:txBody>
      </p:sp>
      <p:sp>
        <p:nvSpPr>
          <p:cNvPr id="4" name="Slide Number Placeholder 3"/>
          <p:cNvSpPr>
            <a:spLocks noGrp="1"/>
          </p:cNvSpPr>
          <p:nvPr>
            <p:ph type="sldNum" sz="quarter" idx="5"/>
          </p:nvPr>
        </p:nvSpPr>
        <p:spPr/>
        <p:txBody>
          <a:bodyPr/>
          <a:lstStyle/>
          <a:p>
            <a:fld id="{0D81067E-A504-49A7-BEE8-2B659C38F431}" type="slidenum">
              <a:rPr lang="en-CA" smtClean="0"/>
              <a:t>13</a:t>
            </a:fld>
            <a:endParaRPr lang="en-CA"/>
          </a:p>
        </p:txBody>
      </p:sp>
    </p:spTree>
    <p:extLst>
      <p:ext uri="{BB962C8B-B14F-4D97-AF65-F5344CB8AC3E}">
        <p14:creationId xmlns:p14="http://schemas.microsoft.com/office/powerpoint/2010/main" val="395531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2</a:t>
            </a:fld>
            <a:endParaRPr lang="en-CA"/>
          </a:p>
        </p:txBody>
      </p:sp>
    </p:spTree>
    <p:extLst>
      <p:ext uri="{BB962C8B-B14F-4D97-AF65-F5344CB8AC3E}">
        <p14:creationId xmlns:p14="http://schemas.microsoft.com/office/powerpoint/2010/main" val="711639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endParaRPr lang="en-CA" dirty="0"/>
          </a:p>
          <a:p>
            <a:endParaRPr lang="en-CA" dirty="0"/>
          </a:p>
          <a:p>
            <a:r>
              <a:rPr lang="en-CA" b="1" dirty="0"/>
              <a:t>References</a:t>
            </a:r>
            <a:r>
              <a:rPr lang="en-CA" dirty="0"/>
              <a:t>: </a:t>
            </a:r>
          </a:p>
          <a:p>
            <a:endParaRPr lang="en-CA" dirty="0"/>
          </a:p>
          <a:p>
            <a:pPr algn="l"/>
            <a:endParaRPr lang="en-US" b="0" i="0" dirty="0">
              <a:solidFill>
                <a:srgbClr val="000000"/>
              </a:solidFill>
              <a:effectLst/>
              <a:latin typeface="Georgia" panose="02040502050405020303" pitchFamily="18" charset="0"/>
            </a:endParaRP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3</a:t>
            </a:fld>
            <a:endParaRPr lang="en-CA"/>
          </a:p>
        </p:txBody>
      </p:sp>
    </p:spTree>
    <p:extLst>
      <p:ext uri="{BB962C8B-B14F-4D97-AF65-F5344CB8AC3E}">
        <p14:creationId xmlns:p14="http://schemas.microsoft.com/office/powerpoint/2010/main" val="6608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endParaRPr lang="en-CA" dirty="0"/>
          </a:p>
          <a:p>
            <a:r>
              <a:rPr lang="en-CA" dirty="0"/>
              <a:t>In our previous implementations, we have successfully managed to set up our Ubuntu System on a Virtual Machine. During the Ubuntu installation, we employed some security measures to prevent any unauthorized access to our System.</a:t>
            </a:r>
          </a:p>
          <a:p>
            <a:r>
              <a:rPr lang="en-CA" dirty="0"/>
              <a:t>We have password protected our Ubuntu system with a complex password to ensure security.</a:t>
            </a:r>
          </a:p>
          <a:p>
            <a:r>
              <a:rPr lang="en-CA" dirty="0"/>
              <a:t>Moreover, we have encrypted the system disk to prevent any data theft even if someone steals the hardware itself.</a:t>
            </a:r>
          </a:p>
          <a:p>
            <a:r>
              <a:rPr lang="en-CA" dirty="0"/>
              <a:t>Then we created a non-root user to set up the Hadoop, Spark and Cassandra packages in order to avoid working as a Root User in case the account is compromised. </a:t>
            </a:r>
          </a:p>
          <a:p>
            <a:r>
              <a:rPr lang="en-CA" dirty="0"/>
              <a:t>We even configured a Password-less authentication over SSH to prevent password guessing attacks.</a:t>
            </a:r>
          </a:p>
          <a:p>
            <a:r>
              <a:rPr lang="en-CA" dirty="0"/>
              <a:t>One more thing we would like to add to these security measures is the use of an Anti-Virus program. There are various Anti-Virus programs readily available in the market ranging from free to commercial products.</a:t>
            </a:r>
          </a:p>
          <a:p>
            <a:r>
              <a:rPr lang="en-CA" dirty="0"/>
              <a:t>We would like to recommend </a:t>
            </a:r>
            <a:r>
              <a:rPr lang="en-CA" dirty="0" err="1"/>
              <a:t>ClamAV</a:t>
            </a:r>
            <a:r>
              <a:rPr lang="en-CA" dirty="0"/>
              <a:t> as it is a popular open-source Anti-Virus solution.</a:t>
            </a:r>
          </a:p>
          <a:p>
            <a:endParaRPr lang="en-CA" dirty="0"/>
          </a:p>
          <a:p>
            <a:r>
              <a:rPr lang="en-CA" dirty="0"/>
              <a:t>We successfully secured our Ubuntu system in previous weeks, but you might have noticed the obvious lack of security implementation in our Hadoop and Cassandra systems. Anyone logged in to the Ubuntu System can easily access and manipulate the HDFS and Cassandra databases. Let us fix this now.</a:t>
            </a:r>
          </a:p>
          <a:p>
            <a:endParaRPr lang="en-CA" dirty="0"/>
          </a:p>
          <a:p>
            <a:r>
              <a:rPr lang="en-CA" b="1" dirty="0"/>
              <a:t>References</a:t>
            </a:r>
            <a:r>
              <a:rPr lang="en-CA" dirty="0"/>
              <a:t>: </a:t>
            </a:r>
          </a:p>
          <a:p>
            <a:endParaRPr lang="en-CA" dirty="0"/>
          </a:p>
          <a:p>
            <a:pPr marL="457200" indent="-457200">
              <a:lnSpc>
                <a:spcPct val="200000"/>
              </a:lnSpc>
            </a:pPr>
            <a:r>
              <a:rPr lang="en-US" sz="1800" dirty="0">
                <a:effectLst/>
                <a:latin typeface="Times New Roman" panose="02020603050405020304" pitchFamily="18" charset="0"/>
              </a:rPr>
              <a:t>Medic, Z. (2021, January 7). </a:t>
            </a:r>
            <a:r>
              <a:rPr lang="en-US" sz="1800" i="1" dirty="0">
                <a:effectLst/>
                <a:latin typeface="Times New Roman" panose="02020603050405020304" pitchFamily="18" charset="0"/>
              </a:rPr>
              <a:t>Security Hardening Ubuntu 20.04</a:t>
            </a:r>
            <a:r>
              <a:rPr lang="en-US" sz="1800" dirty="0">
                <a:effectLst/>
                <a:latin typeface="Times New Roman" panose="02020603050405020304" pitchFamily="18" charset="0"/>
              </a:rPr>
              <a:t>. IT Blog. https://www.informaticar.net/security-hardening-ubuntu-20-04/</a:t>
            </a:r>
          </a:p>
        </p:txBody>
      </p:sp>
      <p:sp>
        <p:nvSpPr>
          <p:cNvPr id="4" name="Slide Number Placeholder 3"/>
          <p:cNvSpPr>
            <a:spLocks noGrp="1"/>
          </p:cNvSpPr>
          <p:nvPr>
            <p:ph type="sldNum" sz="quarter" idx="5"/>
          </p:nvPr>
        </p:nvSpPr>
        <p:spPr/>
        <p:txBody>
          <a:bodyPr/>
          <a:lstStyle/>
          <a:p>
            <a:fld id="{E5E121DB-6D46-4164-B227-EC7786476123}" type="slidenum">
              <a:rPr lang="en-CA" smtClean="0"/>
              <a:t>4</a:t>
            </a:fld>
            <a:endParaRPr lang="en-CA"/>
          </a:p>
        </p:txBody>
      </p:sp>
    </p:spTree>
    <p:extLst>
      <p:ext uri="{BB962C8B-B14F-4D97-AF65-F5344CB8AC3E}">
        <p14:creationId xmlns:p14="http://schemas.microsoft.com/office/powerpoint/2010/main" val="1477601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r>
              <a:rPr lang="en-US" b="0" i="0" dirty="0">
                <a:solidFill>
                  <a:srgbClr val="000000"/>
                </a:solidFill>
                <a:effectLst/>
                <a:latin typeface="Verdana" panose="020B0604030504040204" pitchFamily="34" charset="0"/>
              </a:rPr>
              <a:t>HDFS offers </a:t>
            </a:r>
            <a:r>
              <a:rPr lang="en-US" b="0" i="1" dirty="0">
                <a:solidFill>
                  <a:srgbClr val="000000"/>
                </a:solidFill>
                <a:effectLst/>
                <a:latin typeface="Verdana" panose="020B0604030504040204" pitchFamily="34" charset="0"/>
              </a:rPr>
              <a:t>transparent</a:t>
            </a:r>
            <a:r>
              <a:rPr lang="en-US" b="0" i="0" dirty="0">
                <a:solidFill>
                  <a:srgbClr val="000000"/>
                </a:solidFill>
                <a:effectLst/>
                <a:latin typeface="Verdana" panose="020B0604030504040204" pitchFamily="34" charset="0"/>
              </a:rPr>
              <a:t>, </a:t>
            </a:r>
            <a:r>
              <a:rPr lang="en-US" b="0" i="1" dirty="0">
                <a:solidFill>
                  <a:srgbClr val="000000"/>
                </a:solidFill>
                <a:effectLst/>
                <a:latin typeface="Verdana" panose="020B0604030504040204" pitchFamily="34" charset="0"/>
              </a:rPr>
              <a:t>end-to-end</a:t>
            </a:r>
            <a:r>
              <a:rPr lang="en-US" b="0" i="0" dirty="0">
                <a:solidFill>
                  <a:srgbClr val="000000"/>
                </a:solidFill>
                <a:effectLst/>
                <a:latin typeface="Verdana" panose="020B0604030504040204" pitchFamily="34" charset="0"/>
              </a:rPr>
              <a:t> encryption. This, however, is turned off by default. Once configured, data read from and written to special HDFS directories is </a:t>
            </a:r>
            <a:r>
              <a:rPr lang="en-US" b="0" i="1" dirty="0">
                <a:solidFill>
                  <a:srgbClr val="000000"/>
                </a:solidFill>
                <a:effectLst/>
                <a:latin typeface="Verdana" panose="020B0604030504040204" pitchFamily="34" charset="0"/>
              </a:rPr>
              <a:t>transparently</a:t>
            </a:r>
            <a:r>
              <a:rPr lang="en-US" b="0" i="0" dirty="0">
                <a:solidFill>
                  <a:srgbClr val="000000"/>
                </a:solidFill>
                <a:effectLst/>
                <a:latin typeface="Verdana" panose="020B0604030504040204" pitchFamily="34" charset="0"/>
              </a:rPr>
              <a:t> encrypted and decrypted without requiring changes to user application code. This encryption is also </a:t>
            </a:r>
            <a:r>
              <a:rPr lang="en-US" b="0" i="1" dirty="0">
                <a:solidFill>
                  <a:srgbClr val="000000"/>
                </a:solidFill>
                <a:effectLst/>
                <a:latin typeface="Verdana" panose="020B0604030504040204" pitchFamily="34" charset="0"/>
              </a:rPr>
              <a:t>end-to-end</a:t>
            </a:r>
            <a:r>
              <a:rPr lang="en-US" b="0" i="0" dirty="0">
                <a:solidFill>
                  <a:srgbClr val="000000"/>
                </a:solidFill>
                <a:effectLst/>
                <a:latin typeface="Verdana" panose="020B0604030504040204" pitchFamily="34" charset="0"/>
              </a:rPr>
              <a:t>, which means the data can only be encrypted and decrypted by the client. HDFS never stores or has access to unencrypted data or unencrypted data encryption keys. This satisfies two typical requirements for encryption: </a:t>
            </a:r>
            <a:r>
              <a:rPr lang="en-US" b="0" i="1" dirty="0">
                <a:solidFill>
                  <a:srgbClr val="000000"/>
                </a:solidFill>
                <a:effectLst/>
                <a:latin typeface="Verdana" panose="020B0604030504040204" pitchFamily="34" charset="0"/>
              </a:rPr>
              <a:t>at-rest encryption</a:t>
            </a:r>
            <a:r>
              <a:rPr lang="en-US" b="0" i="0" dirty="0">
                <a:solidFill>
                  <a:srgbClr val="000000"/>
                </a:solidFill>
                <a:effectLst/>
                <a:latin typeface="Verdana" panose="020B0604030504040204" pitchFamily="34" charset="0"/>
              </a:rPr>
              <a:t> (meaning data on persistent media, such as a disk) as well as </a:t>
            </a:r>
            <a:r>
              <a:rPr lang="en-US" b="0" i="1" dirty="0">
                <a:solidFill>
                  <a:srgbClr val="000000"/>
                </a:solidFill>
                <a:effectLst/>
                <a:latin typeface="Verdana" panose="020B0604030504040204" pitchFamily="34" charset="0"/>
              </a:rPr>
              <a:t>in-transit encryption</a:t>
            </a:r>
            <a:r>
              <a:rPr lang="en-US" b="0" i="0" dirty="0">
                <a:solidFill>
                  <a:srgbClr val="000000"/>
                </a:solidFill>
                <a:effectLst/>
                <a:latin typeface="Verdana" panose="020B0604030504040204" pitchFamily="34" charset="0"/>
              </a:rPr>
              <a:t> (e.g., when data is travelling over the network).</a:t>
            </a:r>
            <a:endParaRPr lang="en-CA" dirty="0"/>
          </a:p>
          <a:p>
            <a:endParaRPr lang="en-CA" dirty="0"/>
          </a:p>
          <a:p>
            <a:r>
              <a:rPr lang="en-US" b="0" i="0" dirty="0">
                <a:solidFill>
                  <a:srgbClr val="444444"/>
                </a:solidFill>
                <a:effectLst/>
                <a:latin typeface="Roboto" panose="02000000000000000000" pitchFamily="2" charset="0"/>
              </a:rPr>
              <a:t>To create secure communication among its various components, HDP uses Kerberos. Kerberos is a third-party authentication mechanism, in which users and services that users wish to access rely on the Kerberos server to authenticate each to the other. This mechanism also supports encrypting all traffic between the user and the service.</a:t>
            </a:r>
            <a:r>
              <a:rPr lang="en-CA" b="0" i="0" dirty="0">
                <a:solidFill>
                  <a:srgbClr val="444444"/>
                </a:solidFill>
                <a:effectLst/>
                <a:latin typeface="Roboto" panose="02000000000000000000" pitchFamily="2" charset="0"/>
              </a:rPr>
              <a:t> In order to implement this, we must first set up Kerberos server on our system. To enable this feature, it is mandatory to have Kerberos set up on the machine. </a:t>
            </a:r>
          </a:p>
          <a:p>
            <a:endParaRPr lang="en-CA" dirty="0"/>
          </a:p>
          <a:p>
            <a:r>
              <a:rPr lang="en-CA" b="1" dirty="0"/>
              <a:t>References</a:t>
            </a:r>
            <a:r>
              <a:rPr lang="en-CA" dirty="0"/>
              <a:t>: </a:t>
            </a:r>
          </a:p>
          <a:p>
            <a:pPr algn="l"/>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 New Roman" panose="02020603050405020304" pitchFamily="18" charset="0"/>
              </a:rPr>
              <a:t>Cloudera. (n.d.). </a:t>
            </a:r>
            <a:r>
              <a:rPr lang="en-CA" sz="1800" i="1" dirty="0">
                <a:effectLst/>
                <a:latin typeface="Times New Roman" panose="02020603050405020304" pitchFamily="18" charset="0"/>
              </a:rPr>
              <a:t>Kerberos Overview - Hortonworks Data Platform</a:t>
            </a:r>
            <a:r>
              <a:rPr lang="en-CA" sz="1800" dirty="0">
                <a:effectLst/>
                <a:latin typeface="Times New Roman" panose="02020603050405020304" pitchFamily="18" charset="0"/>
              </a:rPr>
              <a:t>. Cloudera Docs. Retrieved July 23, 2021, from https://docs.cloudera.com/HDPDocuments/HDP2/HDP-2.3.4/bk_Security_Guide/content/kerberos-overview.html</a:t>
            </a:r>
          </a:p>
          <a:p>
            <a:pPr algn="l"/>
            <a:endParaRPr lang="en-CA" dirty="0"/>
          </a:p>
          <a:p>
            <a:pPr marL="457200" indent="-457200">
              <a:lnSpc>
                <a:spcPct val="200000"/>
              </a:lnSpc>
            </a:pPr>
            <a:r>
              <a:rPr lang="en-US" sz="1800" dirty="0">
                <a:effectLst/>
                <a:latin typeface="Times New Roman" panose="02020603050405020304" pitchFamily="18" charset="0"/>
              </a:rPr>
              <a:t>Apache. (n.d.). </a:t>
            </a:r>
            <a:r>
              <a:rPr lang="en-US" sz="1800" i="1" dirty="0">
                <a:effectLst/>
                <a:latin typeface="Times New Roman" panose="02020603050405020304" pitchFamily="18" charset="0"/>
              </a:rPr>
              <a:t>Apache Hadoop 3.3.1 – Transparent Encryption in HDFS</a:t>
            </a:r>
            <a:r>
              <a:rPr lang="en-US" sz="1800" dirty="0">
                <a:effectLst/>
                <a:latin typeface="Times New Roman" panose="02020603050405020304" pitchFamily="18" charset="0"/>
              </a:rPr>
              <a:t>. Apache Foundation. Retrieved July 23, 2021, from https://hadoop.apache.org/docs/current/hadoop-project-dist/hadoop-hdfs/TransparentEncryption.html</a:t>
            </a:r>
          </a:p>
        </p:txBody>
      </p:sp>
      <p:sp>
        <p:nvSpPr>
          <p:cNvPr id="4" name="Slide Number Placeholder 3"/>
          <p:cNvSpPr>
            <a:spLocks noGrp="1"/>
          </p:cNvSpPr>
          <p:nvPr>
            <p:ph type="sldNum" sz="quarter" idx="5"/>
          </p:nvPr>
        </p:nvSpPr>
        <p:spPr/>
        <p:txBody>
          <a:bodyPr/>
          <a:lstStyle/>
          <a:p>
            <a:fld id="{E5E121DB-6D46-4164-B227-EC7786476123}" type="slidenum">
              <a:rPr lang="en-CA" smtClean="0"/>
              <a:t>5</a:t>
            </a:fld>
            <a:endParaRPr lang="en-CA"/>
          </a:p>
        </p:txBody>
      </p:sp>
    </p:spTree>
    <p:extLst>
      <p:ext uri="{BB962C8B-B14F-4D97-AF65-F5344CB8AC3E}">
        <p14:creationId xmlns:p14="http://schemas.microsoft.com/office/powerpoint/2010/main" val="823698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endParaRPr lang="en-CA" dirty="0"/>
          </a:p>
          <a:p>
            <a:r>
              <a:rPr lang="en-CA" dirty="0"/>
              <a:t>First, we need to specify a hostname for our localhost as </a:t>
            </a:r>
            <a:r>
              <a:rPr lang="en-CA" dirty="0" err="1"/>
              <a:t>hadoop</a:t>
            </a:r>
            <a:r>
              <a:rPr lang="en-CA" dirty="0"/>
              <a:t> in the /</a:t>
            </a:r>
            <a:r>
              <a:rPr lang="en-CA" dirty="0" err="1"/>
              <a:t>etc</a:t>
            </a:r>
            <a:r>
              <a:rPr lang="en-CA" dirty="0"/>
              <a:t>/hosts files. Then we proceed </a:t>
            </a:r>
            <a:r>
              <a:rPr lang="en-CA" dirty="0" err="1"/>
              <a:t>towared</a:t>
            </a:r>
            <a:r>
              <a:rPr lang="en-CA" dirty="0"/>
              <a:t> installing Kerberos Admin Server on the System. </a:t>
            </a:r>
          </a:p>
          <a:p>
            <a:r>
              <a:rPr lang="en-CA" dirty="0"/>
              <a:t>Execute the following command to start the installation: </a:t>
            </a:r>
            <a:r>
              <a:rPr lang="en-CA" b="1" dirty="0" err="1"/>
              <a:t>sudo</a:t>
            </a:r>
            <a:r>
              <a:rPr lang="en-CA" b="1" dirty="0"/>
              <a:t> apt-get install krb5-kdc krb5-admin-server</a:t>
            </a:r>
          </a:p>
          <a:p>
            <a:r>
              <a:rPr lang="en-CA" b="0" dirty="0"/>
              <a:t>During the setup, you will be asked to setup your Default Realm. A realm is a kind of node which is very similar to a domain. You can see the realm name that we entered in the screenshot. Then you will be asked to specify the host name for the admin and server, which is the same one we entered in at the beginning, .i.e., </a:t>
            </a:r>
            <a:r>
              <a:rPr lang="en-CA" b="1" dirty="0"/>
              <a:t>Hadoop.</a:t>
            </a:r>
          </a:p>
          <a:p>
            <a:r>
              <a:rPr lang="en-CA" b="0" dirty="0"/>
              <a:t>This will conclude the installation.</a:t>
            </a:r>
          </a:p>
          <a:p>
            <a:endParaRPr lang="en-CA" dirty="0"/>
          </a:p>
          <a:p>
            <a:endParaRPr lang="en-CA" dirty="0"/>
          </a:p>
          <a:p>
            <a:r>
              <a:rPr lang="en-CA" b="1" dirty="0"/>
              <a:t>References</a:t>
            </a:r>
            <a:r>
              <a:rPr lang="en-CA" dirty="0"/>
              <a:t>: </a:t>
            </a:r>
          </a:p>
          <a:p>
            <a:pPr algn="l"/>
            <a:endParaRPr lang="en-CA" dirty="0"/>
          </a:p>
          <a:p>
            <a:pPr marL="457200" indent="-457200">
              <a:lnSpc>
                <a:spcPct val="200000"/>
              </a:lnSpc>
            </a:pPr>
            <a:r>
              <a:rPr lang="en-US" sz="1800" dirty="0" err="1">
                <a:effectLst/>
                <a:latin typeface="Times New Roman" panose="02020603050405020304" pitchFamily="18" charset="0"/>
              </a:rPr>
              <a:t>Tokluo</a:t>
            </a:r>
            <a:r>
              <a:rPr lang="en-US" sz="1800" dirty="0">
                <a:effectLst/>
                <a:latin typeface="Times New Roman" panose="02020603050405020304" pitchFamily="18" charset="0"/>
              </a:rPr>
              <a:t>. (2016, January 26). </a:t>
            </a:r>
            <a:r>
              <a:rPr lang="en-US" sz="1800" i="1" dirty="0" err="1">
                <a:effectLst/>
                <a:latin typeface="Times New Roman" panose="02020603050405020304" pitchFamily="18" charset="0"/>
              </a:rPr>
              <a:t>Secureing</a:t>
            </a:r>
            <a:r>
              <a:rPr lang="en-US" sz="1800" i="1" dirty="0">
                <a:effectLst/>
                <a:latin typeface="Times New Roman" panose="02020603050405020304" pitchFamily="18" charset="0"/>
              </a:rPr>
              <a:t> Hadoop</a:t>
            </a:r>
            <a:r>
              <a:rPr lang="en-US" sz="1800" dirty="0">
                <a:effectLst/>
                <a:latin typeface="Times New Roman" panose="02020603050405020304" pitchFamily="18" charset="0"/>
              </a:rPr>
              <a:t>. My Tech Blog. https://tokluo.wordpress.com/2016/01/26/secureing-hadoop/</a:t>
            </a:r>
          </a:p>
        </p:txBody>
      </p:sp>
      <p:sp>
        <p:nvSpPr>
          <p:cNvPr id="4" name="Slide Number Placeholder 3"/>
          <p:cNvSpPr>
            <a:spLocks noGrp="1"/>
          </p:cNvSpPr>
          <p:nvPr>
            <p:ph type="sldNum" sz="quarter" idx="5"/>
          </p:nvPr>
        </p:nvSpPr>
        <p:spPr/>
        <p:txBody>
          <a:bodyPr/>
          <a:lstStyle/>
          <a:p>
            <a:fld id="{E5E121DB-6D46-4164-B227-EC7786476123}" type="slidenum">
              <a:rPr lang="en-CA" smtClean="0"/>
              <a:t>6</a:t>
            </a:fld>
            <a:endParaRPr lang="en-CA"/>
          </a:p>
        </p:txBody>
      </p:sp>
    </p:spTree>
    <p:extLst>
      <p:ext uri="{BB962C8B-B14F-4D97-AF65-F5344CB8AC3E}">
        <p14:creationId xmlns:p14="http://schemas.microsoft.com/office/powerpoint/2010/main" val="3557887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r>
              <a:rPr lang="en-CA" dirty="0"/>
              <a:t>Now comes the hard part, we now need to configure the Kerberos server before we connect it to Hadoop. First open the </a:t>
            </a:r>
            <a:r>
              <a:rPr lang="en-CA" b="1" dirty="0"/>
              <a:t>/</a:t>
            </a:r>
            <a:r>
              <a:rPr lang="en-CA" b="1" dirty="0" err="1"/>
              <a:t>etc</a:t>
            </a:r>
            <a:r>
              <a:rPr lang="en-CA" b="1" dirty="0"/>
              <a:t>/krb5.conf </a:t>
            </a:r>
            <a:r>
              <a:rPr lang="en-CA" b="0" dirty="0"/>
              <a:t>and add the log and realm details as shown in the first screenshot.</a:t>
            </a:r>
          </a:p>
          <a:p>
            <a:r>
              <a:rPr lang="en-CA" b="0" dirty="0"/>
              <a:t>Then we initialize the realm using these two commands:</a:t>
            </a:r>
          </a:p>
          <a:p>
            <a:pPr lvl="1"/>
            <a:r>
              <a:rPr lang="en-CA" b="1" dirty="0" err="1"/>
              <a:t>sudo</a:t>
            </a:r>
            <a:r>
              <a:rPr lang="en-CA" b="1" dirty="0"/>
              <a:t> krb5_newrealm</a:t>
            </a:r>
          </a:p>
          <a:p>
            <a:pPr lvl="1"/>
            <a:r>
              <a:rPr lang="en-CA" b="1" dirty="0" err="1"/>
              <a:t>sudo</a:t>
            </a:r>
            <a:r>
              <a:rPr lang="en-CA" b="1" dirty="0"/>
              <a:t> /</a:t>
            </a:r>
            <a:r>
              <a:rPr lang="en-CA" b="1" dirty="0" err="1"/>
              <a:t>etc</a:t>
            </a:r>
            <a:r>
              <a:rPr lang="en-CA" b="1" dirty="0"/>
              <a:t>/</a:t>
            </a:r>
            <a:r>
              <a:rPr lang="en-CA" b="1" dirty="0" err="1"/>
              <a:t>init.d</a:t>
            </a:r>
            <a:r>
              <a:rPr lang="en-CA" b="1" dirty="0"/>
              <a:t>/krb5-kdc restart</a:t>
            </a:r>
          </a:p>
          <a:p>
            <a:pPr lvl="0"/>
            <a:r>
              <a:rPr lang="en-CA" b="0" dirty="0"/>
              <a:t>During this, you will be asked to specify the master password for Kerberos, please choose a strong password and never forget it or things may get complicated.</a:t>
            </a:r>
          </a:p>
          <a:p>
            <a:pPr lvl="0"/>
            <a:r>
              <a:rPr lang="en-CA" b="0" dirty="0"/>
              <a:t>Once that is done, we need to enter the admin in Kerberos’ Access Control List (ACL). To do that, edit the file </a:t>
            </a:r>
            <a:r>
              <a:rPr lang="en-CA" b="1" dirty="0"/>
              <a:t>/</a:t>
            </a:r>
            <a:r>
              <a:rPr lang="en-CA" b="1" dirty="0" err="1"/>
              <a:t>etc</a:t>
            </a:r>
            <a:r>
              <a:rPr lang="en-CA" b="1" dirty="0"/>
              <a:t>/krb5kdc/kadm5/</a:t>
            </a:r>
            <a:r>
              <a:rPr lang="en-CA" b="1" dirty="0" err="1"/>
              <a:t>acl</a:t>
            </a:r>
            <a:r>
              <a:rPr lang="en-CA" b="1" dirty="0"/>
              <a:t> </a:t>
            </a:r>
            <a:r>
              <a:rPr lang="en-CA" b="0" dirty="0"/>
              <a:t>and enter the admin details as shown in the third screenshot.</a:t>
            </a:r>
            <a:endParaRPr lang="en-CA" b="1" dirty="0"/>
          </a:p>
          <a:p>
            <a:endParaRPr lang="en-CA" dirty="0"/>
          </a:p>
          <a:p>
            <a:r>
              <a:rPr lang="en-CA" b="1" dirty="0"/>
              <a:t>References</a:t>
            </a:r>
            <a:r>
              <a:rPr lang="en-CA" dirty="0"/>
              <a:t>: </a:t>
            </a:r>
          </a:p>
          <a:p>
            <a:endParaRPr lang="en-CA" dirty="0"/>
          </a:p>
          <a:p>
            <a:pPr marL="457200" indent="-457200">
              <a:lnSpc>
                <a:spcPct val="200000"/>
              </a:lnSpc>
            </a:pPr>
            <a:r>
              <a:rPr lang="en-US" sz="1800" dirty="0" err="1">
                <a:effectLst/>
                <a:latin typeface="Times New Roman" panose="02020603050405020304" pitchFamily="18" charset="0"/>
              </a:rPr>
              <a:t>Tokluo</a:t>
            </a:r>
            <a:r>
              <a:rPr lang="en-US" sz="1800" dirty="0">
                <a:effectLst/>
                <a:latin typeface="Times New Roman" panose="02020603050405020304" pitchFamily="18" charset="0"/>
              </a:rPr>
              <a:t>. (2016, January 26). </a:t>
            </a:r>
            <a:r>
              <a:rPr lang="en-US" sz="1800" i="1" dirty="0" err="1">
                <a:effectLst/>
                <a:latin typeface="Times New Roman" panose="02020603050405020304" pitchFamily="18" charset="0"/>
              </a:rPr>
              <a:t>Secureing</a:t>
            </a:r>
            <a:r>
              <a:rPr lang="en-US" sz="1800" i="1" dirty="0">
                <a:effectLst/>
                <a:latin typeface="Times New Roman" panose="02020603050405020304" pitchFamily="18" charset="0"/>
              </a:rPr>
              <a:t> Hadoop</a:t>
            </a:r>
            <a:r>
              <a:rPr lang="en-US" sz="1800" dirty="0">
                <a:effectLst/>
                <a:latin typeface="Times New Roman" panose="02020603050405020304" pitchFamily="18" charset="0"/>
              </a:rPr>
              <a:t>. My Tech Blog. https://tokluo.wordpress.com/2016/01/26/secureing-hadoop/</a:t>
            </a:r>
          </a:p>
        </p:txBody>
      </p:sp>
      <p:sp>
        <p:nvSpPr>
          <p:cNvPr id="4" name="Slide Number Placeholder 3"/>
          <p:cNvSpPr>
            <a:spLocks noGrp="1"/>
          </p:cNvSpPr>
          <p:nvPr>
            <p:ph type="sldNum" sz="quarter" idx="5"/>
          </p:nvPr>
        </p:nvSpPr>
        <p:spPr/>
        <p:txBody>
          <a:bodyPr/>
          <a:lstStyle/>
          <a:p>
            <a:fld id="{E5E121DB-6D46-4164-B227-EC7786476123}" type="slidenum">
              <a:rPr lang="en-CA" smtClean="0"/>
              <a:t>7</a:t>
            </a:fld>
            <a:endParaRPr lang="en-CA"/>
          </a:p>
        </p:txBody>
      </p:sp>
    </p:spTree>
    <p:extLst>
      <p:ext uri="{BB962C8B-B14F-4D97-AF65-F5344CB8AC3E}">
        <p14:creationId xmlns:p14="http://schemas.microsoft.com/office/powerpoint/2010/main" val="2239527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r>
              <a:rPr lang="en-CA" dirty="0"/>
              <a:t>Now we need to create the Database for Kerberos.  Use the following commands: </a:t>
            </a:r>
          </a:p>
          <a:p>
            <a:pPr lvl="1"/>
            <a:r>
              <a:rPr lang="en-CA" b="1" dirty="0" err="1"/>
              <a:t>sudo</a:t>
            </a:r>
            <a:r>
              <a:rPr lang="en-CA" b="1" dirty="0"/>
              <a:t> kdb5_util create -r group2.com -s</a:t>
            </a:r>
          </a:p>
          <a:p>
            <a:pPr lvl="1"/>
            <a:r>
              <a:rPr lang="en-CA" b="1" dirty="0" err="1"/>
              <a:t>sudo</a:t>
            </a:r>
            <a:r>
              <a:rPr lang="en-CA" b="1" dirty="0"/>
              <a:t> </a:t>
            </a:r>
            <a:r>
              <a:rPr lang="en-CA" b="1" dirty="0" err="1"/>
              <a:t>kadmin.local</a:t>
            </a:r>
            <a:endParaRPr lang="en-CA" b="1" dirty="0"/>
          </a:p>
          <a:p>
            <a:pPr lvl="0"/>
            <a:r>
              <a:rPr lang="en-CA" b="1" dirty="0"/>
              <a:t>            </a:t>
            </a:r>
            <a:r>
              <a:rPr lang="en-CA" b="1" dirty="0" err="1"/>
              <a:t>kadmin.local</a:t>
            </a:r>
            <a:r>
              <a:rPr lang="en-CA" b="1" dirty="0"/>
              <a:t>: </a:t>
            </a:r>
            <a:r>
              <a:rPr lang="en-CA" b="1" dirty="0" err="1"/>
              <a:t>addprinc</a:t>
            </a:r>
            <a:r>
              <a:rPr lang="en-CA" b="1" dirty="0"/>
              <a:t> admin/admin</a:t>
            </a:r>
            <a:br>
              <a:rPr lang="en-CA" dirty="0"/>
            </a:br>
            <a:endParaRPr lang="en-CA" dirty="0"/>
          </a:p>
          <a:p>
            <a:pPr lvl="0"/>
            <a:r>
              <a:rPr lang="en-CA" dirty="0"/>
              <a:t>After that, please restart the admin server using the following command:</a:t>
            </a:r>
          </a:p>
          <a:p>
            <a:pPr lvl="0"/>
            <a:r>
              <a:rPr lang="en-CA" dirty="0">
                <a:solidFill>
                  <a:srgbClr val="0000FF"/>
                </a:solidFill>
                <a:effectLst/>
              </a:rPr>
              <a:t>           </a:t>
            </a:r>
            <a:r>
              <a:rPr lang="en-CA" b="1" dirty="0" err="1">
                <a:solidFill>
                  <a:srgbClr val="0000FF"/>
                </a:solidFill>
                <a:effectLst/>
              </a:rPr>
              <a:t>sudo</a:t>
            </a:r>
            <a:r>
              <a:rPr lang="en-CA" b="1" dirty="0">
                <a:solidFill>
                  <a:srgbClr val="0000FF"/>
                </a:solidFill>
                <a:effectLst/>
              </a:rPr>
              <a:t> service krb5-admin-server restart</a:t>
            </a:r>
            <a:endParaRPr lang="en-CA" b="1" dirty="0"/>
          </a:p>
          <a:p>
            <a:pPr lvl="0"/>
            <a:endParaRPr lang="en-CA" dirty="0"/>
          </a:p>
          <a:p>
            <a:pPr lvl="0"/>
            <a:r>
              <a:rPr lang="en-CA" dirty="0"/>
              <a:t>Now log in to the admin server and add the principals for all the specified services using the following commands:</a:t>
            </a:r>
          </a:p>
          <a:p>
            <a:pPr lvl="1"/>
            <a:r>
              <a:rPr lang="en-US" b="1" dirty="0" err="1"/>
              <a:t>addprinc</a:t>
            </a:r>
            <a:r>
              <a:rPr lang="en-US" b="1" dirty="0"/>
              <a:t> -</a:t>
            </a:r>
            <a:r>
              <a:rPr lang="en-US" b="1" dirty="0" err="1"/>
              <a:t>randkey</a:t>
            </a:r>
            <a:r>
              <a:rPr lang="en-US" b="1" dirty="0"/>
              <a:t> hdfs/hadoop@group2.com</a:t>
            </a:r>
          </a:p>
          <a:p>
            <a:pPr lvl="1"/>
            <a:r>
              <a:rPr lang="en-US" b="1" dirty="0" err="1"/>
              <a:t>addprinc</a:t>
            </a:r>
            <a:r>
              <a:rPr lang="en-US" b="1" dirty="0"/>
              <a:t> -</a:t>
            </a:r>
            <a:r>
              <a:rPr lang="en-US" b="1" dirty="0" err="1"/>
              <a:t>randkey</a:t>
            </a:r>
            <a:r>
              <a:rPr lang="en-US" b="1" dirty="0"/>
              <a:t> mapred/hadoop@group2.com</a:t>
            </a:r>
          </a:p>
          <a:p>
            <a:pPr lvl="1"/>
            <a:r>
              <a:rPr lang="en-US" b="1" dirty="0" err="1"/>
              <a:t>addprinc</a:t>
            </a:r>
            <a:r>
              <a:rPr lang="en-US" b="1" dirty="0"/>
              <a:t> -</a:t>
            </a:r>
            <a:r>
              <a:rPr lang="en-US" b="1" dirty="0" err="1"/>
              <a:t>randkey</a:t>
            </a:r>
            <a:r>
              <a:rPr lang="en-US" b="1" dirty="0"/>
              <a:t> HTTP/hadoop@group2.com</a:t>
            </a:r>
          </a:p>
          <a:p>
            <a:pPr lvl="1"/>
            <a:r>
              <a:rPr lang="en-US" b="1" dirty="0" err="1"/>
              <a:t>addprinc</a:t>
            </a:r>
            <a:r>
              <a:rPr lang="en-US" b="1" dirty="0"/>
              <a:t> -</a:t>
            </a:r>
            <a:r>
              <a:rPr lang="en-US" b="1" dirty="0" err="1"/>
              <a:t>randkey</a:t>
            </a:r>
            <a:r>
              <a:rPr lang="en-US" b="1" dirty="0"/>
              <a:t> yarn/hadoop@group2.com</a:t>
            </a:r>
            <a:endParaRPr lang="en-CA" b="1" dirty="0"/>
          </a:p>
          <a:p>
            <a:pPr lvl="0"/>
            <a:endParaRPr lang="en-CA" dirty="0"/>
          </a:p>
          <a:p>
            <a:pPr lvl="0"/>
            <a:r>
              <a:rPr lang="en-CA" dirty="0"/>
              <a:t>Once the principals are added, generate the </a:t>
            </a:r>
            <a:r>
              <a:rPr lang="en-CA" dirty="0" err="1"/>
              <a:t>keytabs</a:t>
            </a:r>
            <a:r>
              <a:rPr lang="en-CA" dirty="0"/>
              <a:t> for each service principals using the code below and store it in a safe location. This will be used for authentication later.</a:t>
            </a:r>
          </a:p>
          <a:p>
            <a:pPr lvl="1"/>
            <a:r>
              <a:rPr lang="en-CA" b="1" dirty="0" err="1">
                <a:solidFill>
                  <a:srgbClr val="0000FF"/>
                </a:solidFill>
                <a:effectLst/>
              </a:rPr>
              <a:t>xst</a:t>
            </a:r>
            <a:r>
              <a:rPr lang="en-CA" b="1" dirty="0">
                <a:solidFill>
                  <a:srgbClr val="0000FF"/>
                </a:solidFill>
                <a:effectLst/>
              </a:rPr>
              <a:t> -</a:t>
            </a:r>
            <a:r>
              <a:rPr lang="en-CA" b="1" dirty="0" err="1">
                <a:solidFill>
                  <a:srgbClr val="0000FF"/>
                </a:solidFill>
                <a:effectLst/>
              </a:rPr>
              <a:t>norandkey</a:t>
            </a:r>
            <a:r>
              <a:rPr lang="en-CA" b="1" dirty="0">
                <a:solidFill>
                  <a:srgbClr val="0000FF"/>
                </a:solidFill>
                <a:effectLst/>
              </a:rPr>
              <a:t> -k </a:t>
            </a:r>
            <a:r>
              <a:rPr lang="en-CA" b="1" dirty="0" err="1">
                <a:solidFill>
                  <a:srgbClr val="0000FF"/>
                </a:solidFill>
                <a:effectLst/>
              </a:rPr>
              <a:t>hdfs.keytab</a:t>
            </a:r>
            <a:r>
              <a:rPr lang="en-CA" b="1" dirty="0">
                <a:solidFill>
                  <a:srgbClr val="0000FF"/>
                </a:solidFill>
                <a:effectLst/>
              </a:rPr>
              <a:t> hdfs/hadoop@group2.com HTTP/hadoop@group2.com</a:t>
            </a:r>
          </a:p>
          <a:p>
            <a:pPr lvl="1"/>
            <a:r>
              <a:rPr lang="en-CA" b="1" dirty="0" err="1">
                <a:solidFill>
                  <a:srgbClr val="0000FF"/>
                </a:solidFill>
                <a:effectLst/>
              </a:rPr>
              <a:t>xst</a:t>
            </a:r>
            <a:r>
              <a:rPr lang="en-CA" b="1" dirty="0">
                <a:solidFill>
                  <a:srgbClr val="0000FF"/>
                </a:solidFill>
                <a:effectLst/>
              </a:rPr>
              <a:t> -</a:t>
            </a:r>
            <a:r>
              <a:rPr lang="en-CA" b="1" dirty="0" err="1">
                <a:solidFill>
                  <a:srgbClr val="0000FF"/>
                </a:solidFill>
                <a:effectLst/>
              </a:rPr>
              <a:t>norandkey</a:t>
            </a:r>
            <a:r>
              <a:rPr lang="en-CA" b="1" dirty="0">
                <a:solidFill>
                  <a:srgbClr val="0000FF"/>
                </a:solidFill>
                <a:effectLst/>
              </a:rPr>
              <a:t> -k </a:t>
            </a:r>
            <a:r>
              <a:rPr lang="en-CA" b="1" dirty="0" err="1">
                <a:solidFill>
                  <a:srgbClr val="0000FF"/>
                </a:solidFill>
                <a:effectLst/>
              </a:rPr>
              <a:t>mapred.keytab</a:t>
            </a:r>
            <a:r>
              <a:rPr lang="en-CA" b="1" dirty="0">
                <a:solidFill>
                  <a:srgbClr val="0000FF"/>
                </a:solidFill>
                <a:effectLst/>
              </a:rPr>
              <a:t> mapred/hadoop@group2.com HTTP/hadoop@group2.com</a:t>
            </a:r>
          </a:p>
          <a:p>
            <a:pPr lvl="1"/>
            <a:r>
              <a:rPr lang="en-CA" b="1" dirty="0" err="1">
                <a:solidFill>
                  <a:srgbClr val="0000FF"/>
                </a:solidFill>
                <a:effectLst/>
              </a:rPr>
              <a:t>xst</a:t>
            </a:r>
            <a:r>
              <a:rPr lang="en-CA" b="1" dirty="0">
                <a:solidFill>
                  <a:srgbClr val="0000FF"/>
                </a:solidFill>
                <a:effectLst/>
              </a:rPr>
              <a:t> -</a:t>
            </a:r>
            <a:r>
              <a:rPr lang="en-CA" b="1" dirty="0" err="1">
                <a:solidFill>
                  <a:srgbClr val="0000FF"/>
                </a:solidFill>
                <a:effectLst/>
              </a:rPr>
              <a:t>norandkey</a:t>
            </a:r>
            <a:r>
              <a:rPr lang="en-CA" b="1" dirty="0">
                <a:solidFill>
                  <a:srgbClr val="0000FF"/>
                </a:solidFill>
                <a:effectLst/>
              </a:rPr>
              <a:t> -k </a:t>
            </a:r>
            <a:r>
              <a:rPr lang="en-CA" b="1" dirty="0" err="1">
                <a:solidFill>
                  <a:srgbClr val="0000FF"/>
                </a:solidFill>
                <a:effectLst/>
              </a:rPr>
              <a:t>yarn.keytab</a:t>
            </a:r>
            <a:r>
              <a:rPr lang="en-CA" b="1" dirty="0">
                <a:solidFill>
                  <a:srgbClr val="0000FF"/>
                </a:solidFill>
                <a:effectLst/>
              </a:rPr>
              <a:t> yarn/hadoop@group2.com HTTP/hadoop@group2.com</a:t>
            </a:r>
          </a:p>
          <a:p>
            <a:pPr lvl="0"/>
            <a:endParaRPr lang="en-CA" b="1" dirty="0">
              <a:solidFill>
                <a:srgbClr val="0000FF"/>
              </a:solidFill>
              <a:effectLst/>
            </a:endParaRPr>
          </a:p>
          <a:p>
            <a:pPr lvl="0"/>
            <a:r>
              <a:rPr lang="en-CA" b="1" dirty="0"/>
              <a:t>References</a:t>
            </a:r>
            <a:r>
              <a:rPr lang="en-CA" dirty="0"/>
              <a:t>: </a:t>
            </a:r>
          </a:p>
          <a:p>
            <a:endParaRPr lang="en-CA" dirty="0"/>
          </a:p>
          <a:p>
            <a:pPr marL="457200" indent="-457200">
              <a:lnSpc>
                <a:spcPct val="200000"/>
              </a:lnSpc>
            </a:pPr>
            <a:r>
              <a:rPr lang="en-US" sz="1800" dirty="0" err="1">
                <a:effectLst/>
                <a:latin typeface="Times New Roman" panose="02020603050405020304" pitchFamily="18" charset="0"/>
              </a:rPr>
              <a:t>Tokluo</a:t>
            </a:r>
            <a:r>
              <a:rPr lang="en-US" sz="1800" dirty="0">
                <a:effectLst/>
                <a:latin typeface="Times New Roman" panose="02020603050405020304" pitchFamily="18" charset="0"/>
              </a:rPr>
              <a:t>. (2016, January 26). </a:t>
            </a:r>
            <a:r>
              <a:rPr lang="en-US" sz="1800" i="1" dirty="0" err="1">
                <a:effectLst/>
                <a:latin typeface="Times New Roman" panose="02020603050405020304" pitchFamily="18" charset="0"/>
              </a:rPr>
              <a:t>Secureing</a:t>
            </a:r>
            <a:r>
              <a:rPr lang="en-US" sz="1800" i="1" dirty="0">
                <a:effectLst/>
                <a:latin typeface="Times New Roman" panose="02020603050405020304" pitchFamily="18" charset="0"/>
              </a:rPr>
              <a:t> Hadoop</a:t>
            </a:r>
            <a:r>
              <a:rPr lang="en-US" sz="1800" dirty="0">
                <a:effectLst/>
                <a:latin typeface="Times New Roman" panose="02020603050405020304" pitchFamily="18" charset="0"/>
              </a:rPr>
              <a:t>. My Tech Blog. https://tokluo.wordpress.com/2016/01/26/secureing-hadoop/</a:t>
            </a:r>
          </a:p>
        </p:txBody>
      </p:sp>
      <p:sp>
        <p:nvSpPr>
          <p:cNvPr id="4" name="Slide Number Placeholder 3"/>
          <p:cNvSpPr>
            <a:spLocks noGrp="1"/>
          </p:cNvSpPr>
          <p:nvPr>
            <p:ph type="sldNum" sz="quarter" idx="5"/>
          </p:nvPr>
        </p:nvSpPr>
        <p:spPr/>
        <p:txBody>
          <a:bodyPr/>
          <a:lstStyle/>
          <a:p>
            <a:fld id="{E5E121DB-6D46-4164-B227-EC7786476123}" type="slidenum">
              <a:rPr lang="en-CA" smtClean="0"/>
              <a:t>8</a:t>
            </a:fld>
            <a:endParaRPr lang="en-CA"/>
          </a:p>
        </p:txBody>
      </p:sp>
    </p:spTree>
    <p:extLst>
      <p:ext uri="{BB962C8B-B14F-4D97-AF65-F5344CB8AC3E}">
        <p14:creationId xmlns:p14="http://schemas.microsoft.com/office/powerpoint/2010/main" val="2312110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a:t>
            </a:r>
            <a:r>
              <a:rPr lang="en-CA" dirty="0"/>
              <a:t>:</a:t>
            </a:r>
          </a:p>
          <a:p>
            <a:r>
              <a:rPr lang="en-CA" dirty="0"/>
              <a:t>Now we have successfully configured the Kerberos Server and we are ready to integrate it with Hadoop for authentication. This part will be straightforward, but you are required to carefully read each settings as you might have to change some code according to your own system such as pathnames and hostname.</a:t>
            </a:r>
          </a:p>
          <a:p>
            <a:endParaRPr lang="en-CA" dirty="0"/>
          </a:p>
          <a:p>
            <a:r>
              <a:rPr lang="en-CA" dirty="0"/>
              <a:t>We are required to append security configuration in each of these configuration files in the Hadoop package as shown in the example screenshot:</a:t>
            </a:r>
          </a:p>
          <a:p>
            <a:pPr lvl="1"/>
            <a:r>
              <a:rPr lang="en-CA" dirty="0">
                <a:latin typeface="Times New Roman" panose="02020603050405020304" pitchFamily="18" charset="0"/>
                <a:cs typeface="Times New Roman" panose="02020603050405020304" pitchFamily="18" charset="0"/>
              </a:rPr>
              <a:t>core-site.xml</a:t>
            </a:r>
          </a:p>
          <a:p>
            <a:pPr lvl="1"/>
            <a:r>
              <a:rPr lang="en-CA" dirty="0">
                <a:latin typeface="Times New Roman" panose="02020603050405020304" pitchFamily="18" charset="0"/>
                <a:cs typeface="Times New Roman" panose="02020603050405020304" pitchFamily="18" charset="0"/>
              </a:rPr>
              <a:t>yarn-site.xml</a:t>
            </a:r>
          </a:p>
          <a:p>
            <a:pPr lvl="1"/>
            <a:r>
              <a:rPr lang="en-CA" dirty="0">
                <a:latin typeface="Times New Roman" panose="02020603050405020304" pitchFamily="18" charset="0"/>
                <a:cs typeface="Times New Roman" panose="02020603050405020304" pitchFamily="18" charset="0"/>
              </a:rPr>
              <a:t>hdfs-site.xml</a:t>
            </a:r>
          </a:p>
          <a:p>
            <a:pPr lvl="1"/>
            <a:r>
              <a:rPr lang="en-CA" dirty="0">
                <a:latin typeface="Times New Roman" panose="02020603050405020304" pitchFamily="18" charset="0"/>
                <a:cs typeface="Times New Roman" panose="02020603050405020304" pitchFamily="18" charset="0"/>
              </a:rPr>
              <a:t>mapred-site.xml</a:t>
            </a:r>
            <a:endParaRPr lang="en-CA" sz="1100" dirty="0">
              <a:latin typeface="Times New Roman" panose="02020603050405020304" pitchFamily="18" charset="0"/>
              <a:cs typeface="Times New Roman" panose="02020603050405020304" pitchFamily="18" charset="0"/>
            </a:endParaRPr>
          </a:p>
          <a:p>
            <a:endParaRPr lang="en-CA" dirty="0"/>
          </a:p>
          <a:p>
            <a:r>
              <a:rPr lang="en-CA" dirty="0"/>
              <a:t>We will be providing our configured files in the project package for reference, please check it out and configure your system accordingly.</a:t>
            </a:r>
          </a:p>
          <a:p>
            <a:endParaRPr lang="en-CA" dirty="0"/>
          </a:p>
          <a:p>
            <a:r>
              <a:rPr lang="en-CA" b="1" dirty="0"/>
              <a:t>References</a:t>
            </a:r>
            <a:r>
              <a:rPr lang="en-CA" dirty="0"/>
              <a:t>: </a:t>
            </a:r>
          </a:p>
          <a:p>
            <a:endParaRPr lang="en-CA" dirty="0"/>
          </a:p>
          <a:p>
            <a:pPr marL="457200" indent="-457200">
              <a:lnSpc>
                <a:spcPct val="200000"/>
              </a:lnSpc>
            </a:pPr>
            <a:r>
              <a:rPr lang="en-US" sz="1800" dirty="0" err="1">
                <a:effectLst/>
                <a:latin typeface="Times New Roman" panose="02020603050405020304" pitchFamily="18" charset="0"/>
              </a:rPr>
              <a:t>Tokluo</a:t>
            </a:r>
            <a:r>
              <a:rPr lang="en-US" sz="1800" dirty="0">
                <a:effectLst/>
                <a:latin typeface="Times New Roman" panose="02020603050405020304" pitchFamily="18" charset="0"/>
              </a:rPr>
              <a:t>. (2016, January 26). </a:t>
            </a:r>
            <a:r>
              <a:rPr lang="en-US" sz="1800" i="1" dirty="0" err="1">
                <a:effectLst/>
                <a:latin typeface="Times New Roman" panose="02020603050405020304" pitchFamily="18" charset="0"/>
              </a:rPr>
              <a:t>Secureing</a:t>
            </a:r>
            <a:r>
              <a:rPr lang="en-US" sz="1800" i="1" dirty="0">
                <a:effectLst/>
                <a:latin typeface="Times New Roman" panose="02020603050405020304" pitchFamily="18" charset="0"/>
              </a:rPr>
              <a:t> Hadoop</a:t>
            </a:r>
            <a:r>
              <a:rPr lang="en-US" sz="1800" dirty="0">
                <a:effectLst/>
                <a:latin typeface="Times New Roman" panose="02020603050405020304" pitchFamily="18" charset="0"/>
              </a:rPr>
              <a:t>. My Tech Blog. https://tokluo.wordpress.com/2016/01/26/secureing-hadoop/</a:t>
            </a:r>
          </a:p>
        </p:txBody>
      </p:sp>
      <p:sp>
        <p:nvSpPr>
          <p:cNvPr id="4" name="Slide Number Placeholder 3"/>
          <p:cNvSpPr>
            <a:spLocks noGrp="1"/>
          </p:cNvSpPr>
          <p:nvPr>
            <p:ph type="sldNum" sz="quarter" idx="5"/>
          </p:nvPr>
        </p:nvSpPr>
        <p:spPr/>
        <p:txBody>
          <a:bodyPr/>
          <a:lstStyle/>
          <a:p>
            <a:fld id="{E5E121DB-6D46-4164-B227-EC7786476123}" type="slidenum">
              <a:rPr lang="en-CA" smtClean="0"/>
              <a:t>9</a:t>
            </a:fld>
            <a:endParaRPr lang="en-CA"/>
          </a:p>
        </p:txBody>
      </p:sp>
    </p:spTree>
    <p:extLst>
      <p:ext uri="{BB962C8B-B14F-4D97-AF65-F5344CB8AC3E}">
        <p14:creationId xmlns:p14="http://schemas.microsoft.com/office/powerpoint/2010/main" val="1876739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1E56-3D03-4C96-96EB-3166B495B7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E556C15-D739-42A0-BCEA-9C35E918CD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D278159-8CA0-42B8-B63E-EC086D1912B7}"/>
              </a:ext>
            </a:extLst>
          </p:cNvPr>
          <p:cNvSpPr>
            <a:spLocks noGrp="1"/>
          </p:cNvSpPr>
          <p:nvPr>
            <p:ph type="dt" sz="half" idx="10"/>
          </p:nvPr>
        </p:nvSpPr>
        <p:spPr/>
        <p:txBody>
          <a:bodyPr/>
          <a:lstStyle/>
          <a:p>
            <a:fld id="{2121CC7E-F085-407F-B171-9E87BA19A022}" type="datetimeFigureOut">
              <a:rPr lang="en-CA" smtClean="0"/>
              <a:t>23-Jul-2021</a:t>
            </a:fld>
            <a:endParaRPr lang="en-CA"/>
          </a:p>
        </p:txBody>
      </p:sp>
      <p:sp>
        <p:nvSpPr>
          <p:cNvPr id="5" name="Footer Placeholder 4">
            <a:extLst>
              <a:ext uri="{FF2B5EF4-FFF2-40B4-BE49-F238E27FC236}">
                <a16:creationId xmlns:a16="http://schemas.microsoft.com/office/drawing/2014/main" id="{55CA6E29-7479-4E26-97B0-0B4380DC4C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10CEE24-D816-4889-B2E2-733C14426690}"/>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318401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4F31-9BF3-4D81-ACED-678AC9D8105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B7FFA67-5020-48F1-AE57-E4ABD6F461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1FA67C-2F02-442E-A078-3B378DC328F3}"/>
              </a:ext>
            </a:extLst>
          </p:cNvPr>
          <p:cNvSpPr>
            <a:spLocks noGrp="1"/>
          </p:cNvSpPr>
          <p:nvPr>
            <p:ph type="dt" sz="half" idx="10"/>
          </p:nvPr>
        </p:nvSpPr>
        <p:spPr/>
        <p:txBody>
          <a:bodyPr/>
          <a:lstStyle/>
          <a:p>
            <a:fld id="{2121CC7E-F085-407F-B171-9E87BA19A022}" type="datetimeFigureOut">
              <a:rPr lang="en-CA" smtClean="0"/>
              <a:t>23-Jul-2021</a:t>
            </a:fld>
            <a:endParaRPr lang="en-CA"/>
          </a:p>
        </p:txBody>
      </p:sp>
      <p:sp>
        <p:nvSpPr>
          <p:cNvPr id="5" name="Footer Placeholder 4">
            <a:extLst>
              <a:ext uri="{FF2B5EF4-FFF2-40B4-BE49-F238E27FC236}">
                <a16:creationId xmlns:a16="http://schemas.microsoft.com/office/drawing/2014/main" id="{86607AED-D028-4996-A06C-2BC6AC5BEB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86AA734-D6D0-4BCF-80BF-65C0F766D3C5}"/>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3171628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0FA629-161E-4737-87CD-78E3D20C56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1F0AF38-BCEF-4E10-8E4B-14F80B8B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04B5B4-4E8A-4E79-8EC9-4963CF424266}"/>
              </a:ext>
            </a:extLst>
          </p:cNvPr>
          <p:cNvSpPr>
            <a:spLocks noGrp="1"/>
          </p:cNvSpPr>
          <p:nvPr>
            <p:ph type="dt" sz="half" idx="10"/>
          </p:nvPr>
        </p:nvSpPr>
        <p:spPr/>
        <p:txBody>
          <a:bodyPr/>
          <a:lstStyle/>
          <a:p>
            <a:fld id="{2121CC7E-F085-407F-B171-9E87BA19A022}" type="datetimeFigureOut">
              <a:rPr lang="en-CA" smtClean="0"/>
              <a:t>23-Jul-2021</a:t>
            </a:fld>
            <a:endParaRPr lang="en-CA"/>
          </a:p>
        </p:txBody>
      </p:sp>
      <p:sp>
        <p:nvSpPr>
          <p:cNvPr id="5" name="Footer Placeholder 4">
            <a:extLst>
              <a:ext uri="{FF2B5EF4-FFF2-40B4-BE49-F238E27FC236}">
                <a16:creationId xmlns:a16="http://schemas.microsoft.com/office/drawing/2014/main" id="{EB46CA98-76CD-4578-8BB5-78FAD477E7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99DFEA-47DD-42C0-A12C-93D721A471D1}"/>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292017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AC4A-ED42-489C-A688-4F5AAB5DC6C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50585D4-9828-47DD-BE3F-58ADD728A0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4680EDC-E915-45C8-8BE7-951638B0A543}"/>
              </a:ext>
            </a:extLst>
          </p:cNvPr>
          <p:cNvSpPr>
            <a:spLocks noGrp="1"/>
          </p:cNvSpPr>
          <p:nvPr>
            <p:ph type="dt" sz="half" idx="10"/>
          </p:nvPr>
        </p:nvSpPr>
        <p:spPr/>
        <p:txBody>
          <a:bodyPr/>
          <a:lstStyle/>
          <a:p>
            <a:fld id="{2121CC7E-F085-407F-B171-9E87BA19A022}" type="datetimeFigureOut">
              <a:rPr lang="en-CA" smtClean="0"/>
              <a:t>23-Jul-2021</a:t>
            </a:fld>
            <a:endParaRPr lang="en-CA"/>
          </a:p>
        </p:txBody>
      </p:sp>
      <p:sp>
        <p:nvSpPr>
          <p:cNvPr id="5" name="Footer Placeholder 4">
            <a:extLst>
              <a:ext uri="{FF2B5EF4-FFF2-40B4-BE49-F238E27FC236}">
                <a16:creationId xmlns:a16="http://schemas.microsoft.com/office/drawing/2014/main" id="{2EDF499A-9D20-41D3-B4AE-68D91EB45F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87BEA5B-C9D1-45E3-B54B-8E98DB834BF6}"/>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149219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E6BC-17BC-4AFE-B435-CF0E477F8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2E9ECAE-39AA-47CC-B461-D7990F79B7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FB5C5-5A48-4591-9920-D1E383A5E14A}"/>
              </a:ext>
            </a:extLst>
          </p:cNvPr>
          <p:cNvSpPr>
            <a:spLocks noGrp="1"/>
          </p:cNvSpPr>
          <p:nvPr>
            <p:ph type="dt" sz="half" idx="10"/>
          </p:nvPr>
        </p:nvSpPr>
        <p:spPr/>
        <p:txBody>
          <a:bodyPr/>
          <a:lstStyle/>
          <a:p>
            <a:fld id="{2121CC7E-F085-407F-B171-9E87BA19A022}" type="datetimeFigureOut">
              <a:rPr lang="en-CA" smtClean="0"/>
              <a:t>23-Jul-2021</a:t>
            </a:fld>
            <a:endParaRPr lang="en-CA"/>
          </a:p>
        </p:txBody>
      </p:sp>
      <p:sp>
        <p:nvSpPr>
          <p:cNvPr id="5" name="Footer Placeholder 4">
            <a:extLst>
              <a:ext uri="{FF2B5EF4-FFF2-40B4-BE49-F238E27FC236}">
                <a16:creationId xmlns:a16="http://schemas.microsoft.com/office/drawing/2014/main" id="{107107D7-5865-4D68-9FDA-72910F3BA3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1E7544-A5EF-4B9E-B791-F35C9A3E105C}"/>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1734754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90CA-BCEA-4A3C-A447-CEB0AABCE48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ADA4A15-D42E-4FB1-8F3E-58FDB32A4D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217B72E-2037-4E98-BA43-39CBC04E06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BC21F71-62CE-4F68-9780-9B966C53ECF5}"/>
              </a:ext>
            </a:extLst>
          </p:cNvPr>
          <p:cNvSpPr>
            <a:spLocks noGrp="1"/>
          </p:cNvSpPr>
          <p:nvPr>
            <p:ph type="dt" sz="half" idx="10"/>
          </p:nvPr>
        </p:nvSpPr>
        <p:spPr/>
        <p:txBody>
          <a:bodyPr/>
          <a:lstStyle/>
          <a:p>
            <a:fld id="{2121CC7E-F085-407F-B171-9E87BA19A022}" type="datetimeFigureOut">
              <a:rPr lang="en-CA" smtClean="0"/>
              <a:t>23-Jul-2021</a:t>
            </a:fld>
            <a:endParaRPr lang="en-CA"/>
          </a:p>
        </p:txBody>
      </p:sp>
      <p:sp>
        <p:nvSpPr>
          <p:cNvPr id="6" name="Footer Placeholder 5">
            <a:extLst>
              <a:ext uri="{FF2B5EF4-FFF2-40B4-BE49-F238E27FC236}">
                <a16:creationId xmlns:a16="http://schemas.microsoft.com/office/drawing/2014/main" id="{754F7EB1-AA39-4E5C-96C9-F4BFFFA6E84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9D74898-0A46-40BB-9F22-2E1AA646E206}"/>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169866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0D73-2952-47F3-A57E-0C357D333C1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10E8877-AA28-4056-9C38-8AC38E996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0CDB29-0E89-4D98-8538-ADE9479B69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DF13E78-27E6-4E2E-B4C9-BEC8CB587E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DA13E6-9D79-4289-B6B8-E6738F36A7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BB6FB2D-901B-4DD3-8DE1-2029C50CE742}"/>
              </a:ext>
            </a:extLst>
          </p:cNvPr>
          <p:cNvSpPr>
            <a:spLocks noGrp="1"/>
          </p:cNvSpPr>
          <p:nvPr>
            <p:ph type="dt" sz="half" idx="10"/>
          </p:nvPr>
        </p:nvSpPr>
        <p:spPr/>
        <p:txBody>
          <a:bodyPr/>
          <a:lstStyle/>
          <a:p>
            <a:fld id="{2121CC7E-F085-407F-B171-9E87BA19A022}" type="datetimeFigureOut">
              <a:rPr lang="en-CA" smtClean="0"/>
              <a:t>23-Jul-2021</a:t>
            </a:fld>
            <a:endParaRPr lang="en-CA"/>
          </a:p>
        </p:txBody>
      </p:sp>
      <p:sp>
        <p:nvSpPr>
          <p:cNvPr id="8" name="Footer Placeholder 7">
            <a:extLst>
              <a:ext uri="{FF2B5EF4-FFF2-40B4-BE49-F238E27FC236}">
                <a16:creationId xmlns:a16="http://schemas.microsoft.com/office/drawing/2014/main" id="{E3F90B98-C1BC-4D04-84E1-E934A91F1C5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691C4CD-B7AA-4DB6-A564-ED6800A9BEAA}"/>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293841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2099-ACE0-41E4-8268-B58BF552DB7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9A9E3B4-24A9-40AF-AD3B-5D64D0AF0CF3}"/>
              </a:ext>
            </a:extLst>
          </p:cNvPr>
          <p:cNvSpPr>
            <a:spLocks noGrp="1"/>
          </p:cNvSpPr>
          <p:nvPr>
            <p:ph type="dt" sz="half" idx="10"/>
          </p:nvPr>
        </p:nvSpPr>
        <p:spPr/>
        <p:txBody>
          <a:bodyPr/>
          <a:lstStyle/>
          <a:p>
            <a:fld id="{2121CC7E-F085-407F-B171-9E87BA19A022}" type="datetimeFigureOut">
              <a:rPr lang="en-CA" smtClean="0"/>
              <a:t>23-Jul-2021</a:t>
            </a:fld>
            <a:endParaRPr lang="en-CA"/>
          </a:p>
        </p:txBody>
      </p:sp>
      <p:sp>
        <p:nvSpPr>
          <p:cNvPr id="4" name="Footer Placeholder 3">
            <a:extLst>
              <a:ext uri="{FF2B5EF4-FFF2-40B4-BE49-F238E27FC236}">
                <a16:creationId xmlns:a16="http://schemas.microsoft.com/office/drawing/2014/main" id="{D774CED7-E770-4908-BDE8-278BD946E33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49A764F-3F29-412D-A828-9147423B5CBF}"/>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170027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31A99-2A5B-4703-BC74-42909A3EF866}"/>
              </a:ext>
            </a:extLst>
          </p:cNvPr>
          <p:cNvSpPr>
            <a:spLocks noGrp="1"/>
          </p:cNvSpPr>
          <p:nvPr>
            <p:ph type="dt" sz="half" idx="10"/>
          </p:nvPr>
        </p:nvSpPr>
        <p:spPr/>
        <p:txBody>
          <a:bodyPr/>
          <a:lstStyle/>
          <a:p>
            <a:fld id="{2121CC7E-F085-407F-B171-9E87BA19A022}" type="datetimeFigureOut">
              <a:rPr lang="en-CA" smtClean="0"/>
              <a:t>23-Jul-2021</a:t>
            </a:fld>
            <a:endParaRPr lang="en-CA"/>
          </a:p>
        </p:txBody>
      </p:sp>
      <p:sp>
        <p:nvSpPr>
          <p:cNvPr id="3" name="Footer Placeholder 2">
            <a:extLst>
              <a:ext uri="{FF2B5EF4-FFF2-40B4-BE49-F238E27FC236}">
                <a16:creationId xmlns:a16="http://schemas.microsoft.com/office/drawing/2014/main" id="{713F5CD4-7B28-47B9-8F1B-621140CA39A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CB41DCB-9D1C-40A7-8372-D51A7574E599}"/>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114270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EB7C-53AD-45EF-907C-8690E5FBD4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31CA629-5C20-4184-86E0-042ECAEB0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411C66C-4C0B-48F2-B3BB-CD0E7A5E2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A27EE-BDA7-4694-9E39-123C7A4554D1}"/>
              </a:ext>
            </a:extLst>
          </p:cNvPr>
          <p:cNvSpPr>
            <a:spLocks noGrp="1"/>
          </p:cNvSpPr>
          <p:nvPr>
            <p:ph type="dt" sz="half" idx="10"/>
          </p:nvPr>
        </p:nvSpPr>
        <p:spPr/>
        <p:txBody>
          <a:bodyPr/>
          <a:lstStyle/>
          <a:p>
            <a:fld id="{2121CC7E-F085-407F-B171-9E87BA19A022}" type="datetimeFigureOut">
              <a:rPr lang="en-CA" smtClean="0"/>
              <a:t>23-Jul-2021</a:t>
            </a:fld>
            <a:endParaRPr lang="en-CA"/>
          </a:p>
        </p:txBody>
      </p:sp>
      <p:sp>
        <p:nvSpPr>
          <p:cNvPr id="6" name="Footer Placeholder 5">
            <a:extLst>
              <a:ext uri="{FF2B5EF4-FFF2-40B4-BE49-F238E27FC236}">
                <a16:creationId xmlns:a16="http://schemas.microsoft.com/office/drawing/2014/main" id="{667B4C3B-06A9-4080-8E36-C70C1189536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F3F2E16-F0DA-4FF0-BD17-C35FEE1ED524}"/>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187051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DF73-3758-42D3-9EAD-247927B56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6CC4BE2-64BB-4403-A181-3D5F19670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7AB7266-7CA5-443D-9855-080187685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63EF3F-053B-461B-A490-592EAA6CB2C0}"/>
              </a:ext>
            </a:extLst>
          </p:cNvPr>
          <p:cNvSpPr>
            <a:spLocks noGrp="1"/>
          </p:cNvSpPr>
          <p:nvPr>
            <p:ph type="dt" sz="half" idx="10"/>
          </p:nvPr>
        </p:nvSpPr>
        <p:spPr/>
        <p:txBody>
          <a:bodyPr/>
          <a:lstStyle/>
          <a:p>
            <a:fld id="{2121CC7E-F085-407F-B171-9E87BA19A022}" type="datetimeFigureOut">
              <a:rPr lang="en-CA" smtClean="0"/>
              <a:t>23-Jul-2021</a:t>
            </a:fld>
            <a:endParaRPr lang="en-CA"/>
          </a:p>
        </p:txBody>
      </p:sp>
      <p:sp>
        <p:nvSpPr>
          <p:cNvPr id="6" name="Footer Placeholder 5">
            <a:extLst>
              <a:ext uri="{FF2B5EF4-FFF2-40B4-BE49-F238E27FC236}">
                <a16:creationId xmlns:a16="http://schemas.microsoft.com/office/drawing/2014/main" id="{3119BD63-396B-43D9-B140-E96529A88A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0CAD708-6413-4C6B-82F7-2561427AC9A9}"/>
              </a:ext>
            </a:extLst>
          </p:cNvPr>
          <p:cNvSpPr>
            <a:spLocks noGrp="1"/>
          </p:cNvSpPr>
          <p:nvPr>
            <p:ph type="sldNum" sz="quarter" idx="12"/>
          </p:nvPr>
        </p:nvSpPr>
        <p:spPr/>
        <p:txBody>
          <a:bodyPr/>
          <a:lstStyle/>
          <a:p>
            <a:fld id="{29637327-8C3E-4039-B786-E261E59DA1A7}" type="slidenum">
              <a:rPr lang="en-CA" smtClean="0"/>
              <a:t>‹#›</a:t>
            </a:fld>
            <a:endParaRPr lang="en-CA"/>
          </a:p>
        </p:txBody>
      </p:sp>
    </p:spTree>
    <p:extLst>
      <p:ext uri="{BB962C8B-B14F-4D97-AF65-F5344CB8AC3E}">
        <p14:creationId xmlns:p14="http://schemas.microsoft.com/office/powerpoint/2010/main" val="132432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239DC8-A54A-46EF-9A03-102278BFA9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FFA4480-DC5C-46C3-B550-6251F2899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FBA0B5B-767A-4EEB-A49B-FD35308255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1CC7E-F085-407F-B171-9E87BA19A022}" type="datetimeFigureOut">
              <a:rPr lang="en-CA" smtClean="0"/>
              <a:t>23-Jul-2021</a:t>
            </a:fld>
            <a:endParaRPr lang="en-CA"/>
          </a:p>
        </p:txBody>
      </p:sp>
      <p:sp>
        <p:nvSpPr>
          <p:cNvPr id="5" name="Footer Placeholder 4">
            <a:extLst>
              <a:ext uri="{FF2B5EF4-FFF2-40B4-BE49-F238E27FC236}">
                <a16:creationId xmlns:a16="http://schemas.microsoft.com/office/drawing/2014/main" id="{E6D23750-78BA-4B45-8B39-74B8E855E7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CEC3D2D-5F08-4C63-AC25-8CF3563F99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37327-8C3E-4039-B786-E261E59DA1A7}" type="slidenum">
              <a:rPr lang="en-CA" smtClean="0"/>
              <a:t>‹#›</a:t>
            </a:fld>
            <a:endParaRPr lang="en-CA"/>
          </a:p>
        </p:txBody>
      </p:sp>
    </p:spTree>
    <p:extLst>
      <p:ext uri="{BB962C8B-B14F-4D97-AF65-F5344CB8AC3E}">
        <p14:creationId xmlns:p14="http://schemas.microsoft.com/office/powerpoint/2010/main" val="397166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CE64-27DD-49B8-87EB-98013CC37650}"/>
              </a:ext>
            </a:extLst>
          </p:cNvPr>
          <p:cNvSpPr>
            <a:spLocks noGrp="1"/>
          </p:cNvSpPr>
          <p:nvPr>
            <p:ph type="ctrTitle"/>
          </p:nvPr>
        </p:nvSpPr>
        <p:spPr>
          <a:xfrm>
            <a:off x="1524000" y="2558601"/>
            <a:ext cx="9144000" cy="1740798"/>
          </a:xfrm>
        </p:spPr>
        <p:txBody>
          <a:bodyPr>
            <a:normAutofit/>
          </a:bodyPr>
          <a:lstStyle/>
          <a:p>
            <a:r>
              <a:rPr lang="en-CA" dirty="0">
                <a:solidFill>
                  <a:srgbClr val="FF0000"/>
                </a:solidFill>
                <a:latin typeface="Times New Roman" panose="02020603050405020304" pitchFamily="18" charset="0"/>
                <a:cs typeface="Times New Roman" panose="02020603050405020304" pitchFamily="18" charset="0"/>
              </a:rPr>
              <a:t>Group #2</a:t>
            </a:r>
            <a:br>
              <a:rPr lang="en-CA" dirty="0">
                <a:solidFill>
                  <a:srgbClr val="FF0000"/>
                </a:solidFill>
                <a:latin typeface="Times New Roman" panose="02020603050405020304" pitchFamily="18" charset="0"/>
                <a:cs typeface="Times New Roman" panose="02020603050405020304" pitchFamily="18" charset="0"/>
              </a:rPr>
            </a:br>
            <a:r>
              <a:rPr lang="en-CA" dirty="0">
                <a:solidFill>
                  <a:srgbClr val="FF0000"/>
                </a:solidFill>
                <a:latin typeface="Times New Roman" panose="02020603050405020304" pitchFamily="18" charset="0"/>
                <a:cs typeface="Times New Roman" panose="02020603050405020304" pitchFamily="18" charset="0"/>
              </a:rPr>
              <a:t>Milestone #7</a:t>
            </a:r>
          </a:p>
        </p:txBody>
      </p:sp>
    </p:spTree>
    <p:extLst>
      <p:ext uri="{BB962C8B-B14F-4D97-AF65-F5344CB8AC3E}">
        <p14:creationId xmlns:p14="http://schemas.microsoft.com/office/powerpoint/2010/main" val="30741600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Testing Hadoop Authentication</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79815"/>
            <a:ext cx="5435277" cy="3968485"/>
          </a:xfrm>
        </p:spPr>
        <p:txBody>
          <a:bodyPr>
            <a:normAutofit/>
          </a:bodyPr>
          <a:lstStyle/>
          <a:p>
            <a:pPr marL="0" inden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Try accessing Hadoop normally.</a:t>
            </a:r>
          </a:p>
          <a:p>
            <a:r>
              <a:rPr lang="en-CA" sz="2400" dirty="0">
                <a:latin typeface="Times New Roman" panose="02020603050405020304" pitchFamily="18" charset="0"/>
                <a:cs typeface="Times New Roman" panose="02020603050405020304" pitchFamily="18" charset="0"/>
              </a:rPr>
              <a:t>You will encounter an Access Control Exception.</a:t>
            </a:r>
          </a:p>
          <a:p>
            <a:r>
              <a:rPr lang="en-CA" sz="2400" dirty="0">
                <a:latin typeface="Times New Roman" panose="02020603050405020304" pitchFamily="18" charset="0"/>
                <a:cs typeface="Times New Roman" panose="02020603050405020304" pitchFamily="18" charset="0"/>
              </a:rPr>
              <a:t>Now authenticate using Kerberos Server.</a:t>
            </a:r>
          </a:p>
          <a:p>
            <a:r>
              <a:rPr lang="en-CA" sz="2400" dirty="0">
                <a:latin typeface="Times New Roman" panose="02020603050405020304" pitchFamily="18" charset="0"/>
                <a:cs typeface="Times New Roman" panose="02020603050405020304" pitchFamily="18" charset="0"/>
              </a:rPr>
              <a:t>Try accessing Hadoop again.</a:t>
            </a:r>
          </a:p>
          <a:p>
            <a:r>
              <a:rPr lang="en-CA" sz="2400" dirty="0">
                <a:latin typeface="Times New Roman" panose="02020603050405020304" pitchFamily="18" charset="0"/>
                <a:cs typeface="Times New Roman" panose="02020603050405020304" pitchFamily="18" charset="0"/>
              </a:rPr>
              <a:t>You will see no errors.</a:t>
            </a:r>
          </a:p>
        </p:txBody>
      </p:sp>
      <p:pic>
        <p:nvPicPr>
          <p:cNvPr id="6" name="Picture 5">
            <a:extLst>
              <a:ext uri="{FF2B5EF4-FFF2-40B4-BE49-F238E27FC236}">
                <a16:creationId xmlns:a16="http://schemas.microsoft.com/office/drawing/2014/main" id="{CEF3C104-1E1E-4FEA-96F7-127ABFB97A67}"/>
              </a:ext>
            </a:extLst>
          </p:cNvPr>
          <p:cNvPicPr>
            <a:picLocks noChangeAspect="1"/>
          </p:cNvPicPr>
          <p:nvPr/>
        </p:nvPicPr>
        <p:blipFill>
          <a:blip r:embed="rId3"/>
          <a:stretch>
            <a:fillRect/>
          </a:stretch>
        </p:blipFill>
        <p:spPr>
          <a:xfrm>
            <a:off x="5804316" y="1206445"/>
            <a:ext cx="6110681" cy="2666189"/>
          </a:xfrm>
          <a:prstGeom prst="rect">
            <a:avLst/>
          </a:prstGeom>
        </p:spPr>
      </p:pic>
      <p:pic>
        <p:nvPicPr>
          <p:cNvPr id="7" name="Picture 6">
            <a:extLst>
              <a:ext uri="{FF2B5EF4-FFF2-40B4-BE49-F238E27FC236}">
                <a16:creationId xmlns:a16="http://schemas.microsoft.com/office/drawing/2014/main" id="{375FF052-6EA6-45C8-87F9-7F0CE6773C4E}"/>
              </a:ext>
            </a:extLst>
          </p:cNvPr>
          <p:cNvPicPr>
            <a:picLocks noChangeAspect="1"/>
          </p:cNvPicPr>
          <p:nvPr/>
        </p:nvPicPr>
        <p:blipFill rotWithShape="1">
          <a:blip r:embed="rId4"/>
          <a:srcRect b="65399"/>
          <a:stretch/>
        </p:blipFill>
        <p:spPr>
          <a:xfrm>
            <a:off x="5804316" y="4089140"/>
            <a:ext cx="6120205" cy="1587760"/>
          </a:xfrm>
          <a:prstGeom prst="rect">
            <a:avLst/>
          </a:prstGeom>
        </p:spPr>
      </p:pic>
    </p:spTree>
    <p:extLst>
      <p:ext uri="{BB962C8B-B14F-4D97-AF65-F5344CB8AC3E}">
        <p14:creationId xmlns:p14="http://schemas.microsoft.com/office/powerpoint/2010/main" val="2301218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Cassandra Authentication Configuration</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79815"/>
            <a:ext cx="6378252" cy="5199671"/>
          </a:xfrm>
        </p:spPr>
        <p:txBody>
          <a:bodyPr>
            <a:normAutofit/>
          </a:bodyPr>
          <a:lstStyle/>
          <a:p>
            <a:pPr marL="0" indent="0">
              <a:buNone/>
            </a:pPr>
            <a:endParaRPr lang="en-CA" sz="2400" b="1" dirty="0">
              <a:latin typeface="Times New Roman" panose="02020603050405020304" pitchFamily="18" charset="0"/>
              <a:cs typeface="Times New Roman" panose="02020603050405020304" pitchFamily="18" charset="0"/>
            </a:endParaRPr>
          </a:p>
          <a:p>
            <a:pPr>
              <a:lnSpc>
                <a:spcPct val="150000"/>
              </a:lnSpc>
            </a:pPr>
            <a:r>
              <a:rPr lang="en-CA" sz="2400" dirty="0">
                <a:latin typeface="Times New Roman" panose="02020603050405020304" pitchFamily="18" charset="0"/>
                <a:cs typeface="Times New Roman" panose="02020603050405020304" pitchFamily="18" charset="0"/>
              </a:rPr>
              <a:t>What is Cassandra Authentication?</a:t>
            </a:r>
          </a:p>
          <a:p>
            <a:pPr>
              <a:lnSpc>
                <a:spcPct val="150000"/>
              </a:lnSpc>
            </a:pPr>
            <a:r>
              <a:rPr lang="en-CA" sz="2400" dirty="0">
                <a:latin typeface="Times New Roman" panose="02020603050405020304" pitchFamily="18" charset="0"/>
                <a:cs typeface="Times New Roman" panose="02020603050405020304" pitchFamily="18" charset="0"/>
              </a:rPr>
              <a:t>Edit </a:t>
            </a:r>
            <a:r>
              <a:rPr lang="en-CA" sz="2400" b="1" dirty="0" err="1">
                <a:latin typeface="Times New Roman" panose="02020603050405020304" pitchFamily="18" charset="0"/>
                <a:cs typeface="Times New Roman" panose="02020603050405020304" pitchFamily="18" charset="0"/>
              </a:rPr>
              <a:t>cassandra.yaml</a:t>
            </a:r>
            <a:r>
              <a:rPr lang="en-CA" sz="2400" dirty="0">
                <a:latin typeface="Times New Roman" panose="02020603050405020304" pitchFamily="18" charset="0"/>
                <a:cs typeface="Times New Roman" panose="02020603050405020304" pitchFamily="18" charset="0"/>
              </a:rPr>
              <a:t> file</a:t>
            </a:r>
          </a:p>
          <a:p>
            <a:pPr>
              <a:lnSpc>
                <a:spcPct val="100000"/>
              </a:lnSpc>
            </a:pPr>
            <a:r>
              <a:rPr lang="en-CA" sz="2400" dirty="0">
                <a:latin typeface="Times New Roman" panose="02020603050405020304" pitchFamily="18" charset="0"/>
                <a:cs typeface="Times New Roman" panose="02020603050405020304" pitchFamily="18" charset="0"/>
              </a:rPr>
              <a:t>Specify authenticator:</a:t>
            </a:r>
          </a:p>
          <a:p>
            <a:pPr marL="0" indent="0">
              <a:lnSpc>
                <a:spcPct val="150000"/>
              </a:lnSpc>
              <a:buNone/>
            </a:pPr>
            <a:r>
              <a:rPr lang="en-CA" sz="2400" b="1" dirty="0">
                <a:latin typeface="Times New Roman" panose="02020603050405020304" pitchFamily="18" charset="0"/>
                <a:cs typeface="Times New Roman" panose="02020603050405020304" pitchFamily="18" charset="0"/>
              </a:rPr>
              <a:t>       </a:t>
            </a:r>
            <a:r>
              <a:rPr lang="en-CA" sz="2400" b="1" dirty="0" err="1">
                <a:latin typeface="Times New Roman" panose="02020603050405020304" pitchFamily="18" charset="0"/>
                <a:cs typeface="Times New Roman" panose="02020603050405020304" pitchFamily="18" charset="0"/>
              </a:rPr>
              <a:t>PasswordAuthenticator</a:t>
            </a:r>
            <a:endParaRPr lang="en-CA" sz="2400" b="1" dirty="0">
              <a:latin typeface="Times New Roman" panose="02020603050405020304" pitchFamily="18" charset="0"/>
              <a:cs typeface="Times New Roman" panose="02020603050405020304" pitchFamily="18" charset="0"/>
            </a:endParaRPr>
          </a:p>
          <a:p>
            <a:pPr>
              <a:lnSpc>
                <a:spcPct val="150000"/>
              </a:lnSpc>
            </a:pPr>
            <a:r>
              <a:rPr lang="en-CA" sz="2400" dirty="0">
                <a:latin typeface="Times New Roman" panose="02020603050405020304" pitchFamily="18" charset="0"/>
                <a:cs typeface="Times New Roman" panose="02020603050405020304" pitchFamily="18" charset="0"/>
              </a:rPr>
              <a:t>Restart Cassandra Service</a:t>
            </a:r>
          </a:p>
        </p:txBody>
      </p:sp>
      <p:pic>
        <p:nvPicPr>
          <p:cNvPr id="6" name="Picture 5">
            <a:extLst>
              <a:ext uri="{FF2B5EF4-FFF2-40B4-BE49-F238E27FC236}">
                <a16:creationId xmlns:a16="http://schemas.microsoft.com/office/drawing/2014/main" id="{E1D9A97E-D6E7-46ED-80C9-00B1FEA604EB}"/>
              </a:ext>
            </a:extLst>
          </p:cNvPr>
          <p:cNvPicPr>
            <a:picLocks noChangeAspect="1"/>
          </p:cNvPicPr>
          <p:nvPr/>
        </p:nvPicPr>
        <p:blipFill>
          <a:blip r:embed="rId3"/>
          <a:stretch>
            <a:fillRect/>
          </a:stretch>
        </p:blipFill>
        <p:spPr>
          <a:xfrm>
            <a:off x="5804316" y="1495425"/>
            <a:ext cx="6120205" cy="4088396"/>
          </a:xfrm>
          <a:prstGeom prst="rect">
            <a:avLst/>
          </a:prstGeom>
        </p:spPr>
      </p:pic>
    </p:spTree>
    <p:extLst>
      <p:ext uri="{BB962C8B-B14F-4D97-AF65-F5344CB8AC3E}">
        <p14:creationId xmlns:p14="http://schemas.microsoft.com/office/powerpoint/2010/main" val="19741282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Testing Cassandra Authentication</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79815"/>
            <a:ext cx="5435277" cy="5199671"/>
          </a:xfrm>
        </p:spPr>
        <p:txBody>
          <a:bodyPr>
            <a:normAutofit/>
          </a:bodyPr>
          <a:lstStyle/>
          <a:p>
            <a:pPr marL="0" inden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Start Cassandra Service.</a:t>
            </a:r>
          </a:p>
          <a:p>
            <a:pPr>
              <a:lnSpc>
                <a:spcPct val="150000"/>
              </a:lnSpc>
            </a:pPr>
            <a:r>
              <a:rPr lang="en-CA" sz="2400" dirty="0">
                <a:latin typeface="Times New Roman" panose="02020603050405020304" pitchFamily="18" charset="0"/>
                <a:cs typeface="Times New Roman" panose="02020603050405020304" pitchFamily="18" charset="0"/>
              </a:rPr>
              <a:t>Try starting </a:t>
            </a:r>
            <a:r>
              <a:rPr lang="en-CA" sz="2400" dirty="0" err="1">
                <a:latin typeface="Times New Roman" panose="02020603050405020304" pitchFamily="18" charset="0"/>
                <a:cs typeface="Times New Roman" panose="02020603050405020304" pitchFamily="18" charset="0"/>
              </a:rPr>
              <a:t>cqlsh</a:t>
            </a:r>
            <a:r>
              <a:rPr lang="en-CA" sz="2400" dirty="0">
                <a:latin typeface="Times New Roman" panose="02020603050405020304" pitchFamily="18" charset="0"/>
                <a:cs typeface="Times New Roman" panose="02020603050405020304" pitchFamily="18" charset="0"/>
              </a:rPr>
              <a:t> normally.</a:t>
            </a:r>
          </a:p>
          <a:p>
            <a:pPr>
              <a:lnSpc>
                <a:spcPct val="150000"/>
              </a:lnSpc>
            </a:pPr>
            <a:r>
              <a:rPr lang="en-CA" sz="2400" dirty="0">
                <a:latin typeface="Times New Roman" panose="02020603050405020304" pitchFamily="18" charset="0"/>
                <a:cs typeface="Times New Roman" panose="02020603050405020304" pitchFamily="18" charset="0"/>
              </a:rPr>
              <a:t>You will encounter an authentication error</a:t>
            </a:r>
          </a:p>
          <a:p>
            <a:pPr>
              <a:lnSpc>
                <a:spcPct val="150000"/>
              </a:lnSpc>
            </a:pPr>
            <a:r>
              <a:rPr lang="en-CA" sz="2400" dirty="0">
                <a:latin typeface="Times New Roman" panose="02020603050405020304" pitchFamily="18" charset="0"/>
                <a:cs typeface="Times New Roman" panose="02020603050405020304" pitchFamily="18" charset="0"/>
              </a:rPr>
              <a:t>Now try starting </a:t>
            </a:r>
            <a:r>
              <a:rPr lang="en-CA" sz="2400" dirty="0" err="1">
                <a:latin typeface="Times New Roman" panose="02020603050405020304" pitchFamily="18" charset="0"/>
                <a:cs typeface="Times New Roman" panose="02020603050405020304" pitchFamily="18" charset="0"/>
              </a:rPr>
              <a:t>cqlsh</a:t>
            </a:r>
            <a:r>
              <a:rPr lang="en-CA" sz="2400" dirty="0">
                <a:latin typeface="Times New Roman" panose="02020603050405020304" pitchFamily="18" charset="0"/>
                <a:cs typeface="Times New Roman" panose="02020603050405020304" pitchFamily="18" charset="0"/>
              </a:rPr>
              <a:t> with </a:t>
            </a:r>
            <a:r>
              <a:rPr lang="en-CA" sz="2400" b="1" dirty="0">
                <a:latin typeface="Times New Roman" panose="02020603050405020304" pitchFamily="18" charset="0"/>
                <a:cs typeface="Times New Roman" panose="02020603050405020304" pitchFamily="18" charset="0"/>
              </a:rPr>
              <a:t>–u</a:t>
            </a:r>
            <a:r>
              <a:rPr lang="en-CA" sz="2400" dirty="0">
                <a:latin typeface="Times New Roman" panose="02020603050405020304" pitchFamily="18" charset="0"/>
                <a:cs typeface="Times New Roman" panose="02020603050405020304" pitchFamily="18" charset="0"/>
              </a:rPr>
              <a:t> and </a:t>
            </a:r>
            <a:r>
              <a:rPr lang="en-CA" sz="2400" b="1" dirty="0">
                <a:latin typeface="Times New Roman" panose="02020603050405020304" pitchFamily="18" charset="0"/>
                <a:cs typeface="Times New Roman" panose="02020603050405020304" pitchFamily="18" charset="0"/>
              </a:rPr>
              <a:t>–p</a:t>
            </a:r>
            <a:r>
              <a:rPr lang="en-CA" sz="2400" dirty="0">
                <a:latin typeface="Times New Roman" panose="02020603050405020304" pitchFamily="18" charset="0"/>
                <a:cs typeface="Times New Roman" panose="02020603050405020304" pitchFamily="18" charset="0"/>
              </a:rPr>
              <a:t> as username and password parameters</a:t>
            </a:r>
          </a:p>
          <a:p>
            <a:pPr>
              <a:lnSpc>
                <a:spcPct val="150000"/>
              </a:lnSpc>
            </a:pPr>
            <a:r>
              <a:rPr lang="en-CA" sz="2400" dirty="0">
                <a:latin typeface="Times New Roman" panose="02020603050405020304" pitchFamily="18" charset="0"/>
                <a:cs typeface="Times New Roman" panose="02020603050405020304" pitchFamily="18" charset="0"/>
              </a:rPr>
              <a:t>Access will be granted</a:t>
            </a:r>
          </a:p>
        </p:txBody>
      </p:sp>
      <p:pic>
        <p:nvPicPr>
          <p:cNvPr id="6" name="Picture 5">
            <a:extLst>
              <a:ext uri="{FF2B5EF4-FFF2-40B4-BE49-F238E27FC236}">
                <a16:creationId xmlns:a16="http://schemas.microsoft.com/office/drawing/2014/main" id="{43719BA4-E300-49AD-A614-470FD72FFDCA}"/>
              </a:ext>
            </a:extLst>
          </p:cNvPr>
          <p:cNvPicPr>
            <a:picLocks noChangeAspect="1"/>
          </p:cNvPicPr>
          <p:nvPr/>
        </p:nvPicPr>
        <p:blipFill rotWithShape="1">
          <a:blip r:embed="rId3"/>
          <a:srcRect b="53541"/>
          <a:stretch/>
        </p:blipFill>
        <p:spPr>
          <a:xfrm>
            <a:off x="5804315" y="1370644"/>
            <a:ext cx="6120205" cy="2124394"/>
          </a:xfrm>
          <a:prstGeom prst="rect">
            <a:avLst/>
          </a:prstGeom>
        </p:spPr>
      </p:pic>
      <p:pic>
        <p:nvPicPr>
          <p:cNvPr id="7" name="Picture 6">
            <a:extLst>
              <a:ext uri="{FF2B5EF4-FFF2-40B4-BE49-F238E27FC236}">
                <a16:creationId xmlns:a16="http://schemas.microsoft.com/office/drawing/2014/main" id="{EF32B33E-DE5B-46B1-92AC-59F4BC0E5D3E}"/>
              </a:ext>
            </a:extLst>
          </p:cNvPr>
          <p:cNvPicPr>
            <a:picLocks noChangeAspect="1"/>
          </p:cNvPicPr>
          <p:nvPr/>
        </p:nvPicPr>
        <p:blipFill rotWithShape="1">
          <a:blip r:embed="rId4"/>
          <a:srcRect b="41539"/>
          <a:stretch/>
        </p:blipFill>
        <p:spPr>
          <a:xfrm>
            <a:off x="5804315" y="3638869"/>
            <a:ext cx="6120205" cy="2319117"/>
          </a:xfrm>
          <a:prstGeom prst="rect">
            <a:avLst/>
          </a:prstGeom>
        </p:spPr>
      </p:pic>
    </p:spTree>
    <p:extLst>
      <p:ext uri="{BB962C8B-B14F-4D97-AF65-F5344CB8AC3E}">
        <p14:creationId xmlns:p14="http://schemas.microsoft.com/office/powerpoint/2010/main" val="3253087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BE4C9B-A059-4A45-A30A-4F44CEDA238E}"/>
              </a:ext>
            </a:extLst>
          </p:cNvPr>
          <p:cNvSpPr txBox="1">
            <a:spLocks/>
          </p:cNvSpPr>
          <p:nvPr/>
        </p:nvSpPr>
        <p:spPr>
          <a:xfrm>
            <a:off x="213048" y="178514"/>
            <a:ext cx="11711473" cy="99714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Times New Roman" panose="02020603050405020304" pitchFamily="18" charset="0"/>
                <a:cs typeface="Times New Roman" panose="02020603050405020304" pitchFamily="18" charset="0"/>
              </a:rPr>
              <a:t>Conclusion</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9638EA8-25B8-4739-84D3-46BBDF113738}"/>
              </a:ext>
            </a:extLst>
          </p:cNvPr>
          <p:cNvSpPr txBox="1"/>
          <p:nvPr/>
        </p:nvSpPr>
        <p:spPr>
          <a:xfrm>
            <a:off x="8190876" y="5201941"/>
            <a:ext cx="3886200" cy="338554"/>
          </a:xfrm>
          <a:prstGeom prst="rect">
            <a:avLst/>
          </a:prstGeom>
          <a:noFill/>
        </p:spPr>
        <p:txBody>
          <a:bodyPr wrap="square">
            <a:spAutoFit/>
          </a:bodyPr>
          <a:lstStyle/>
          <a:p>
            <a:r>
              <a:rPr lang="en-CA" sz="1600" dirty="0"/>
              <a:t>https://riis.com/blog/cloud-security/</a:t>
            </a:r>
          </a:p>
        </p:txBody>
      </p:sp>
      <p:sp>
        <p:nvSpPr>
          <p:cNvPr id="7" name="Content Placeholder 2">
            <a:extLst>
              <a:ext uri="{FF2B5EF4-FFF2-40B4-BE49-F238E27FC236}">
                <a16:creationId xmlns:a16="http://schemas.microsoft.com/office/drawing/2014/main" id="{13D335FB-AF43-488F-8AAD-315F57FF4B70}"/>
              </a:ext>
            </a:extLst>
          </p:cNvPr>
          <p:cNvSpPr txBox="1">
            <a:spLocks/>
          </p:cNvSpPr>
          <p:nvPr/>
        </p:nvSpPr>
        <p:spPr>
          <a:xfrm>
            <a:off x="342900" y="1252537"/>
            <a:ext cx="5851224" cy="41243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In this way, we have successfully implemented authentication mechanism for both Hadoop and Cassandra. This will make sure that the data inside the system is secured. If you want to further increase the security of the system, you can also implement </a:t>
            </a:r>
            <a:r>
              <a:rPr lang="en-US" sz="2200" b="1" dirty="0">
                <a:latin typeface="Times New Roman" panose="02020603050405020304" pitchFamily="18" charset="0"/>
                <a:cs typeface="Times New Roman" panose="02020603050405020304" pitchFamily="18" charset="0"/>
              </a:rPr>
              <a:t>Apache Knox </a:t>
            </a:r>
            <a:r>
              <a:rPr lang="en-US" sz="2200" dirty="0">
                <a:latin typeface="Times New Roman" panose="02020603050405020304" pitchFamily="18" charset="0"/>
                <a:cs typeface="Times New Roman" panose="02020603050405020304" pitchFamily="18" charset="0"/>
              </a:rPr>
              <a:t>and </a:t>
            </a:r>
            <a:r>
              <a:rPr lang="en-US" sz="2200" b="1" dirty="0">
                <a:latin typeface="Times New Roman" panose="02020603050405020304" pitchFamily="18" charset="0"/>
                <a:cs typeface="Times New Roman" panose="02020603050405020304" pitchFamily="18" charset="0"/>
              </a:rPr>
              <a:t>Apache Ranger</a:t>
            </a:r>
            <a:r>
              <a:rPr lang="en-US" sz="2200" dirty="0">
                <a:latin typeface="Times New Roman" panose="02020603050405020304" pitchFamily="18" charset="0"/>
                <a:cs typeface="Times New Roman" panose="02020603050405020304" pitchFamily="18" charset="0"/>
              </a:rPr>
              <a:t>.</a:t>
            </a:r>
          </a:p>
          <a:p>
            <a:pPr marL="0" indent="0" algn="just">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Finally, no matter how complex and strong our system security is, it will be useless if our employees are careless enough to leave credentials on their desks. Hence, security conscious mindset is the best protection against Cyber Attacks.</a:t>
            </a:r>
            <a:endParaRPr lang="en-CA" sz="2200" dirty="0">
              <a:latin typeface="Times New Roman" panose="02020603050405020304" pitchFamily="18" charset="0"/>
              <a:cs typeface="Times New Roman" panose="02020603050405020304" pitchFamily="18" charset="0"/>
            </a:endParaRPr>
          </a:p>
        </p:txBody>
      </p:sp>
      <p:pic>
        <p:nvPicPr>
          <p:cNvPr id="2050" name="Picture 2" descr="Cloud Security - RIIS">
            <a:extLst>
              <a:ext uri="{FF2B5EF4-FFF2-40B4-BE49-F238E27FC236}">
                <a16:creationId xmlns:a16="http://schemas.microsoft.com/office/drawing/2014/main" id="{074FF8F8-4F82-4D7A-A84B-417C42BEA4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25" t="12880" r="25469" b="12880"/>
          <a:stretch/>
        </p:blipFill>
        <p:spPr bwMode="auto">
          <a:xfrm>
            <a:off x="6403674" y="1175658"/>
            <a:ext cx="5309080" cy="3930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2809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Scope</a:t>
            </a:r>
          </a:p>
        </p:txBody>
      </p:sp>
      <p:graphicFrame>
        <p:nvGraphicFramePr>
          <p:cNvPr id="5" name="Table 5">
            <a:extLst>
              <a:ext uri="{FF2B5EF4-FFF2-40B4-BE49-F238E27FC236}">
                <a16:creationId xmlns:a16="http://schemas.microsoft.com/office/drawing/2014/main" id="{4657F559-BA26-46D9-8CA9-F8257A60A869}"/>
              </a:ext>
            </a:extLst>
          </p:cNvPr>
          <p:cNvGraphicFramePr>
            <a:graphicFrameLocks noGrp="1"/>
          </p:cNvGraphicFramePr>
          <p:nvPr/>
        </p:nvGraphicFramePr>
        <p:xfrm>
          <a:off x="1755422" y="1396999"/>
          <a:ext cx="8681155" cy="4670458"/>
        </p:xfrm>
        <a:graphic>
          <a:graphicData uri="http://schemas.openxmlformats.org/drawingml/2006/table">
            <a:tbl>
              <a:tblPr bandRow="1">
                <a:tableStyleId>{46F890A9-2807-4EBB-B81D-B2AA78EC7F39}</a:tableStyleId>
              </a:tblPr>
              <a:tblGrid>
                <a:gridCol w="3198963">
                  <a:extLst>
                    <a:ext uri="{9D8B030D-6E8A-4147-A177-3AD203B41FA5}">
                      <a16:colId xmlns:a16="http://schemas.microsoft.com/office/drawing/2014/main" val="1114727334"/>
                    </a:ext>
                  </a:extLst>
                </a:gridCol>
                <a:gridCol w="5482192">
                  <a:extLst>
                    <a:ext uri="{9D8B030D-6E8A-4147-A177-3AD203B41FA5}">
                      <a16:colId xmlns:a16="http://schemas.microsoft.com/office/drawing/2014/main" val="1036724754"/>
                    </a:ext>
                  </a:extLst>
                </a:gridCol>
              </a:tblGrid>
              <a:tr h="813285">
                <a:tc>
                  <a:txBody>
                    <a:bodyPr/>
                    <a:lstStyle/>
                    <a:p>
                      <a:r>
                        <a:rPr lang="en-US" sz="2800" b="1" dirty="0">
                          <a:solidFill>
                            <a:srgbClr val="FF0000"/>
                          </a:solidFill>
                        </a:rPr>
                        <a:t>Milestone #1</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Importance of Big Data Security</a:t>
                      </a:r>
                    </a:p>
                    <a:p>
                      <a:r>
                        <a:rPr lang="en-US" sz="2000" b="0" dirty="0">
                          <a:solidFill>
                            <a:schemeClr val="tx1"/>
                          </a:solidFill>
                        </a:rPr>
                        <a:t>Big Data Security Technologies</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4368766"/>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#2</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Big Data Security Risk</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5680701"/>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#3</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Big Data Security Use Cases</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0417671"/>
                  </a:ext>
                </a:extLst>
              </a:tr>
              <a:tr h="8716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#4</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Big Data Security Issues</a:t>
                      </a:r>
                    </a:p>
                    <a:p>
                      <a:r>
                        <a:rPr lang="en-US" sz="2000" b="0" dirty="0">
                          <a:solidFill>
                            <a:schemeClr val="tx1"/>
                          </a:solidFill>
                        </a:rPr>
                        <a:t>Regulations and Policies</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4865308"/>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#5</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Implementation Part 1</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9511295"/>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#6</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Implementation Part 2</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4303117"/>
                  </a:ext>
                </a:extLst>
              </a:tr>
              <a:tr h="5971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FF0000"/>
                          </a:solidFill>
                        </a:rPr>
                        <a:t>Milestone #7</a:t>
                      </a:r>
                      <a:endParaRPr lang="en-CA" sz="28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en-US" sz="2000" b="0" dirty="0">
                          <a:solidFill>
                            <a:schemeClr val="tx1"/>
                          </a:solidFill>
                        </a:rPr>
                        <a:t>Implementation Part 3</a:t>
                      </a:r>
                      <a:endParaRPr lang="en-CA" sz="20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1080077"/>
                  </a:ext>
                </a:extLst>
              </a:tr>
            </a:tbl>
          </a:graphicData>
        </a:graphic>
      </p:graphicFrame>
    </p:spTree>
    <p:extLst>
      <p:ext uri="{BB962C8B-B14F-4D97-AF65-F5344CB8AC3E}">
        <p14:creationId xmlns:p14="http://schemas.microsoft.com/office/powerpoint/2010/main" val="14377194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18843"/>
            <a:ext cx="6802349" cy="3556570"/>
          </a:xfrm>
        </p:spPr>
        <p:txBody>
          <a:bodyPr>
            <a:normAutofit/>
          </a:bodyPr>
          <a:lstStyle/>
          <a:p>
            <a:r>
              <a:rPr lang="en-CA" sz="2400" dirty="0">
                <a:latin typeface="Times New Roman" panose="02020603050405020304" pitchFamily="18" charset="0"/>
                <a:cs typeface="Times New Roman" panose="02020603050405020304" pitchFamily="18" charset="0"/>
              </a:rPr>
              <a:t>Discuss the Seventh Milestone</a:t>
            </a:r>
          </a:p>
          <a:p>
            <a:r>
              <a:rPr lang="en-CA" sz="2400" dirty="0">
                <a:latin typeface="Times New Roman" panose="02020603050405020304" pitchFamily="18" charset="0"/>
                <a:cs typeface="Times New Roman" panose="02020603050405020304" pitchFamily="18" charset="0"/>
              </a:rPr>
              <a:t>Discuss about Ubuntu Security Configuration</a:t>
            </a:r>
          </a:p>
          <a:p>
            <a:r>
              <a:rPr lang="en-CA" sz="2400" dirty="0">
                <a:latin typeface="Times New Roman" panose="02020603050405020304" pitchFamily="18" charset="0"/>
                <a:cs typeface="Times New Roman" panose="02020603050405020304" pitchFamily="18" charset="0"/>
              </a:rPr>
              <a:t>Discuss about Hadoop Security Configuration</a:t>
            </a:r>
          </a:p>
          <a:p>
            <a:r>
              <a:rPr lang="en-CA" sz="2400" dirty="0">
                <a:latin typeface="Times New Roman" panose="02020603050405020304" pitchFamily="18" charset="0"/>
                <a:cs typeface="Times New Roman" panose="02020603050405020304" pitchFamily="18" charset="0"/>
              </a:rPr>
              <a:t>Discuss about Kerberos Authentication</a:t>
            </a:r>
          </a:p>
          <a:p>
            <a:r>
              <a:rPr lang="en-CA" sz="2400" dirty="0">
                <a:latin typeface="Times New Roman" panose="02020603050405020304" pitchFamily="18" charset="0"/>
                <a:cs typeface="Times New Roman" panose="02020603050405020304" pitchFamily="18" charset="0"/>
              </a:rPr>
              <a:t>Discuss about Cassandra Security Configuration</a:t>
            </a:r>
          </a:p>
          <a:p>
            <a:r>
              <a:rPr lang="en-CA" sz="2400" dirty="0">
                <a:latin typeface="Times New Roman" panose="02020603050405020304" pitchFamily="18" charset="0"/>
                <a:cs typeface="Times New Roman" panose="02020603050405020304" pitchFamily="18" charset="0"/>
              </a:rPr>
              <a:t>Conclusion</a:t>
            </a:r>
          </a:p>
          <a:p>
            <a:endParaRPr lang="en-CA" sz="24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5004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Ubuntu Security Configuration</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79815"/>
            <a:ext cx="5435277" cy="5199671"/>
          </a:xfrm>
        </p:spPr>
        <p:txBody>
          <a:bodyPr>
            <a:normAutofit/>
          </a:bodyPr>
          <a:lstStyle/>
          <a:p>
            <a:pPr marL="0" inden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Complex Password</a:t>
            </a:r>
            <a:endParaRPr lang="en-CA" sz="2000" dirty="0">
              <a:latin typeface="Times New Roman" panose="02020603050405020304" pitchFamily="18" charset="0"/>
              <a:cs typeface="Times New Roman" panose="02020603050405020304" pitchFamily="18" charset="0"/>
            </a:endParaRPr>
          </a:p>
          <a:p>
            <a:pPr>
              <a:lnSpc>
                <a:spcPct val="150000"/>
              </a:lnSpc>
            </a:pPr>
            <a:r>
              <a:rPr lang="en-CA" sz="2400" dirty="0">
                <a:latin typeface="Times New Roman" panose="02020603050405020304" pitchFamily="18" charset="0"/>
                <a:cs typeface="Times New Roman" panose="02020603050405020304" pitchFamily="18" charset="0"/>
              </a:rPr>
              <a:t>Disk Encryption</a:t>
            </a:r>
          </a:p>
          <a:p>
            <a:pPr>
              <a:lnSpc>
                <a:spcPct val="150000"/>
              </a:lnSpc>
            </a:pPr>
            <a:r>
              <a:rPr lang="en-CA" sz="2400" dirty="0">
                <a:latin typeface="Times New Roman" panose="02020603050405020304" pitchFamily="18" charset="0"/>
                <a:cs typeface="Times New Roman" panose="02020603050405020304" pitchFamily="18" charset="0"/>
              </a:rPr>
              <a:t>Setup Non-Root User</a:t>
            </a:r>
          </a:p>
          <a:p>
            <a:pPr>
              <a:lnSpc>
                <a:spcPct val="150000"/>
              </a:lnSpc>
            </a:pPr>
            <a:r>
              <a:rPr lang="en-CA" sz="2400" dirty="0">
                <a:latin typeface="Times New Roman" panose="02020603050405020304" pitchFamily="18" charset="0"/>
                <a:cs typeface="Times New Roman" panose="02020603050405020304" pitchFamily="18" charset="0"/>
              </a:rPr>
              <a:t>Secure SSH</a:t>
            </a:r>
          </a:p>
          <a:p>
            <a:pPr>
              <a:lnSpc>
                <a:spcPct val="150000"/>
              </a:lnSpc>
            </a:pPr>
            <a:r>
              <a:rPr lang="en-CA" sz="2400" dirty="0">
                <a:latin typeface="Times New Roman" panose="02020603050405020304" pitchFamily="18" charset="0"/>
                <a:cs typeface="Times New Roman" panose="02020603050405020304" pitchFamily="18" charset="0"/>
              </a:rPr>
              <a:t>Install Anti-Virus</a:t>
            </a:r>
          </a:p>
        </p:txBody>
      </p:sp>
      <p:sp>
        <p:nvSpPr>
          <p:cNvPr id="8" name="TextBox 7">
            <a:extLst>
              <a:ext uri="{FF2B5EF4-FFF2-40B4-BE49-F238E27FC236}">
                <a16:creationId xmlns:a16="http://schemas.microsoft.com/office/drawing/2014/main" id="{2DE55F6D-1DE1-4DD9-8085-9AAF337EB980}"/>
              </a:ext>
            </a:extLst>
          </p:cNvPr>
          <p:cNvSpPr txBox="1"/>
          <p:nvPr/>
        </p:nvSpPr>
        <p:spPr>
          <a:xfrm>
            <a:off x="7026966" y="5590075"/>
            <a:ext cx="4897555" cy="523220"/>
          </a:xfrm>
          <a:prstGeom prst="rect">
            <a:avLst/>
          </a:prstGeom>
          <a:noFill/>
        </p:spPr>
        <p:txBody>
          <a:bodyPr wrap="square">
            <a:spAutoFit/>
          </a:bodyPr>
          <a:lstStyle/>
          <a:p>
            <a:r>
              <a:rPr lang="en-CA" sz="1400" dirty="0"/>
              <a:t>https://www.edureka.co/blog/interview-questions/cassandra-interview-questions/</a:t>
            </a:r>
          </a:p>
        </p:txBody>
      </p:sp>
      <p:pic>
        <p:nvPicPr>
          <p:cNvPr id="4" name="Picture 2" descr="Security Hardening PowerPoint Template - PPT Slides | SketchBubble">
            <a:extLst>
              <a:ext uri="{FF2B5EF4-FFF2-40B4-BE49-F238E27FC236}">
                <a16:creationId xmlns:a16="http://schemas.microsoft.com/office/drawing/2014/main" id="{B514496A-B84D-4BAC-8F03-FCFC45501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942" y="1064501"/>
            <a:ext cx="5751579" cy="431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8697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Hadoop Security Configuration</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79815"/>
            <a:ext cx="5435277" cy="3968485"/>
          </a:xfrm>
        </p:spPr>
        <p:txBody>
          <a:bodyPr>
            <a:normAutofit/>
          </a:bodyPr>
          <a:lstStyle/>
          <a:p>
            <a:pPr marL="0" inden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Transparent Encryption</a:t>
            </a:r>
            <a:endParaRPr lang="en-CA" sz="2000" dirty="0">
              <a:latin typeface="Times New Roman" panose="02020603050405020304" pitchFamily="18" charset="0"/>
              <a:cs typeface="Times New Roman" panose="02020603050405020304" pitchFamily="18" charset="0"/>
            </a:endParaRPr>
          </a:p>
          <a:p>
            <a:pPr>
              <a:lnSpc>
                <a:spcPct val="150000"/>
              </a:lnSpc>
            </a:pPr>
            <a:r>
              <a:rPr lang="en-CA" sz="2400" dirty="0">
                <a:latin typeface="Times New Roman" panose="02020603050405020304" pitchFamily="18" charset="0"/>
                <a:cs typeface="Times New Roman" panose="02020603050405020304" pitchFamily="18" charset="0"/>
              </a:rPr>
              <a:t>Turned off by default</a:t>
            </a:r>
          </a:p>
          <a:p>
            <a:pPr>
              <a:lnSpc>
                <a:spcPct val="150000"/>
              </a:lnSpc>
            </a:pPr>
            <a:r>
              <a:rPr lang="en-CA" sz="2400" dirty="0">
                <a:latin typeface="Times New Roman" panose="02020603050405020304" pitchFamily="18" charset="0"/>
                <a:cs typeface="Times New Roman" panose="02020603050405020304" pitchFamily="18" charset="0"/>
              </a:rPr>
              <a:t>Enable Hadoop Authentication</a:t>
            </a:r>
          </a:p>
          <a:p>
            <a:pPr>
              <a:lnSpc>
                <a:spcPct val="150000"/>
              </a:lnSpc>
            </a:pPr>
            <a:r>
              <a:rPr lang="en-CA" sz="2400" dirty="0">
                <a:latin typeface="Times New Roman" panose="02020603050405020304" pitchFamily="18" charset="0"/>
                <a:cs typeface="Times New Roman" panose="02020603050405020304" pitchFamily="18" charset="0"/>
              </a:rPr>
              <a:t>Kerberos Security</a:t>
            </a:r>
          </a:p>
        </p:txBody>
      </p:sp>
      <p:sp>
        <p:nvSpPr>
          <p:cNvPr id="8" name="TextBox 7">
            <a:extLst>
              <a:ext uri="{FF2B5EF4-FFF2-40B4-BE49-F238E27FC236}">
                <a16:creationId xmlns:a16="http://schemas.microsoft.com/office/drawing/2014/main" id="{2DE55F6D-1DE1-4DD9-8085-9AAF337EB980}"/>
              </a:ext>
            </a:extLst>
          </p:cNvPr>
          <p:cNvSpPr txBox="1"/>
          <p:nvPr/>
        </p:nvSpPr>
        <p:spPr>
          <a:xfrm>
            <a:off x="7026966" y="5280290"/>
            <a:ext cx="4897555" cy="523220"/>
          </a:xfrm>
          <a:prstGeom prst="rect">
            <a:avLst/>
          </a:prstGeom>
          <a:noFill/>
        </p:spPr>
        <p:txBody>
          <a:bodyPr wrap="square">
            <a:spAutoFit/>
          </a:bodyPr>
          <a:lstStyle/>
          <a:p>
            <a:r>
              <a:rPr lang="en-CA" sz="1400" dirty="0"/>
              <a:t>https://software.intel.com/content/www/us/en/develop/articles/big-data-security-solution-based-on-kerberos.html</a:t>
            </a:r>
          </a:p>
        </p:txBody>
      </p:sp>
      <p:pic>
        <p:nvPicPr>
          <p:cNvPr id="1026" name="Picture 2" descr="Big Data Security Solution Based on Kerberos">
            <a:extLst>
              <a:ext uri="{FF2B5EF4-FFF2-40B4-BE49-F238E27FC236}">
                <a16:creationId xmlns:a16="http://schemas.microsoft.com/office/drawing/2014/main" id="{475C24FB-9A4D-4ED0-B07E-B3D9FD3965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79" r="16742"/>
          <a:stretch/>
        </p:blipFill>
        <p:spPr bwMode="auto">
          <a:xfrm>
            <a:off x="6543677" y="1479815"/>
            <a:ext cx="4585063"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2593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Installing Kerberos Server</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79815"/>
            <a:ext cx="5435277" cy="3968485"/>
          </a:xfrm>
        </p:spPr>
        <p:txBody>
          <a:bodyPr>
            <a:normAutofit/>
          </a:bodyPr>
          <a:lstStyle/>
          <a:p>
            <a:pPr marL="0" inden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Configure hostname for localhost</a:t>
            </a:r>
          </a:p>
          <a:p>
            <a:r>
              <a:rPr lang="en-CA" sz="2400" dirty="0">
                <a:latin typeface="Times New Roman" panose="02020603050405020304" pitchFamily="18" charset="0"/>
                <a:cs typeface="Times New Roman" panose="02020603050405020304" pitchFamily="18" charset="0"/>
              </a:rPr>
              <a:t>Install Kerberos Admin Server</a:t>
            </a:r>
          </a:p>
          <a:p>
            <a:r>
              <a:rPr lang="en-CA" sz="2400" dirty="0">
                <a:latin typeface="Times New Roman" panose="02020603050405020304" pitchFamily="18" charset="0"/>
                <a:cs typeface="Times New Roman" panose="02020603050405020304" pitchFamily="18" charset="0"/>
              </a:rPr>
              <a:t>Setup your Realm</a:t>
            </a:r>
          </a:p>
          <a:p>
            <a:r>
              <a:rPr lang="en-CA" sz="2400" dirty="0">
                <a:latin typeface="Times New Roman" panose="02020603050405020304" pitchFamily="18" charset="0"/>
                <a:cs typeface="Times New Roman" panose="02020603050405020304" pitchFamily="18" charset="0"/>
              </a:rPr>
              <a:t>Specify the hostname for Kerberos Server and Admin Server</a:t>
            </a:r>
          </a:p>
          <a:p>
            <a:r>
              <a:rPr lang="en-CA" sz="2400" dirty="0">
                <a:latin typeface="Times New Roman" panose="02020603050405020304" pitchFamily="18" charset="0"/>
                <a:cs typeface="Times New Roman" panose="02020603050405020304" pitchFamily="18" charset="0"/>
              </a:rPr>
              <a:t>Installation Complete</a:t>
            </a:r>
          </a:p>
          <a:p>
            <a:endParaRPr lang="en-CA"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03AD1B8-E897-4777-8738-540457A94B9C}"/>
              </a:ext>
            </a:extLst>
          </p:cNvPr>
          <p:cNvPicPr>
            <a:picLocks noChangeAspect="1"/>
          </p:cNvPicPr>
          <p:nvPr/>
        </p:nvPicPr>
        <p:blipFill rotWithShape="1">
          <a:blip r:embed="rId3"/>
          <a:srcRect b="52108"/>
          <a:stretch/>
        </p:blipFill>
        <p:spPr>
          <a:xfrm>
            <a:off x="5813841" y="1129118"/>
            <a:ext cx="6110680" cy="1676599"/>
          </a:xfrm>
          <a:prstGeom prst="rect">
            <a:avLst/>
          </a:prstGeom>
        </p:spPr>
      </p:pic>
      <p:pic>
        <p:nvPicPr>
          <p:cNvPr id="7" name="Picture 6">
            <a:extLst>
              <a:ext uri="{FF2B5EF4-FFF2-40B4-BE49-F238E27FC236}">
                <a16:creationId xmlns:a16="http://schemas.microsoft.com/office/drawing/2014/main" id="{EA52739C-B93B-450C-A0A1-A4B40B7F4761}"/>
              </a:ext>
            </a:extLst>
          </p:cNvPr>
          <p:cNvPicPr>
            <a:picLocks noChangeAspect="1"/>
          </p:cNvPicPr>
          <p:nvPr/>
        </p:nvPicPr>
        <p:blipFill rotWithShape="1">
          <a:blip r:embed="rId4"/>
          <a:srcRect b="19434"/>
          <a:stretch/>
        </p:blipFill>
        <p:spPr>
          <a:xfrm>
            <a:off x="5813841" y="2977167"/>
            <a:ext cx="6110680" cy="2488043"/>
          </a:xfrm>
          <a:prstGeom prst="rect">
            <a:avLst/>
          </a:prstGeom>
        </p:spPr>
      </p:pic>
    </p:spTree>
    <p:extLst>
      <p:ext uri="{BB962C8B-B14F-4D97-AF65-F5344CB8AC3E}">
        <p14:creationId xmlns:p14="http://schemas.microsoft.com/office/powerpoint/2010/main" val="32610940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Configuring Kerberos Server</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79815"/>
            <a:ext cx="5435277" cy="3968485"/>
          </a:xfrm>
        </p:spPr>
        <p:txBody>
          <a:bodyPr>
            <a:normAutofit/>
          </a:bodyPr>
          <a:lstStyle/>
          <a:p>
            <a:pPr marL="0" inden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Open /</a:t>
            </a:r>
            <a:r>
              <a:rPr lang="en-CA" sz="2400" dirty="0" err="1">
                <a:latin typeface="Times New Roman" panose="02020603050405020304" pitchFamily="18" charset="0"/>
                <a:cs typeface="Times New Roman" panose="02020603050405020304" pitchFamily="18" charset="0"/>
              </a:rPr>
              <a:t>etc</a:t>
            </a:r>
            <a:r>
              <a:rPr lang="en-CA" sz="2400" dirty="0">
                <a:latin typeface="Times New Roman" panose="02020603050405020304" pitchFamily="18" charset="0"/>
                <a:cs typeface="Times New Roman" panose="02020603050405020304" pitchFamily="18" charset="0"/>
              </a:rPr>
              <a:t>/krb5.conf</a:t>
            </a:r>
          </a:p>
          <a:p>
            <a:r>
              <a:rPr lang="en-CA" sz="2400" dirty="0">
                <a:latin typeface="Times New Roman" panose="02020603050405020304" pitchFamily="18" charset="0"/>
                <a:cs typeface="Times New Roman" panose="02020603050405020304" pitchFamily="18" charset="0"/>
              </a:rPr>
              <a:t>Add the logging details</a:t>
            </a:r>
          </a:p>
          <a:p>
            <a:r>
              <a:rPr lang="en-CA" sz="2400" dirty="0">
                <a:latin typeface="Times New Roman" panose="02020603050405020304" pitchFamily="18" charset="0"/>
                <a:cs typeface="Times New Roman" panose="02020603050405020304" pitchFamily="18" charset="0"/>
              </a:rPr>
              <a:t>Add the realm details</a:t>
            </a:r>
          </a:p>
          <a:p>
            <a:r>
              <a:rPr lang="en-CA" sz="2400" dirty="0">
                <a:latin typeface="Times New Roman" panose="02020603050405020304" pitchFamily="18" charset="0"/>
                <a:cs typeface="Times New Roman" panose="02020603050405020304" pitchFamily="18" charset="0"/>
              </a:rPr>
              <a:t>Initialize the realm</a:t>
            </a:r>
          </a:p>
          <a:p>
            <a:r>
              <a:rPr lang="en-CA" sz="2400" dirty="0">
                <a:latin typeface="Times New Roman" panose="02020603050405020304" pitchFamily="18" charset="0"/>
                <a:cs typeface="Times New Roman" panose="02020603050405020304" pitchFamily="18" charset="0"/>
              </a:rPr>
              <a:t>Setup your KDC Server Master Key</a:t>
            </a:r>
          </a:p>
          <a:p>
            <a:r>
              <a:rPr lang="en-CA" sz="2400" dirty="0">
                <a:latin typeface="Times New Roman" panose="02020603050405020304" pitchFamily="18" charset="0"/>
                <a:cs typeface="Times New Roman" panose="02020603050405020304" pitchFamily="18" charset="0"/>
              </a:rPr>
              <a:t>Specify the admin in Kerberos ACL</a:t>
            </a:r>
          </a:p>
        </p:txBody>
      </p:sp>
      <p:pic>
        <p:nvPicPr>
          <p:cNvPr id="6" name="Picture 5">
            <a:extLst>
              <a:ext uri="{FF2B5EF4-FFF2-40B4-BE49-F238E27FC236}">
                <a16:creationId xmlns:a16="http://schemas.microsoft.com/office/drawing/2014/main" id="{00E40413-8567-43A9-95F8-EDCD85BDBA96}"/>
              </a:ext>
            </a:extLst>
          </p:cNvPr>
          <p:cNvPicPr>
            <a:picLocks noChangeAspect="1"/>
          </p:cNvPicPr>
          <p:nvPr/>
        </p:nvPicPr>
        <p:blipFill rotWithShape="1">
          <a:blip r:embed="rId3"/>
          <a:srcRect t="1" b="44469"/>
          <a:stretch/>
        </p:blipFill>
        <p:spPr>
          <a:xfrm>
            <a:off x="5813841" y="486586"/>
            <a:ext cx="6110680" cy="1627964"/>
          </a:xfrm>
          <a:prstGeom prst="rect">
            <a:avLst/>
          </a:prstGeom>
        </p:spPr>
      </p:pic>
      <p:pic>
        <p:nvPicPr>
          <p:cNvPr id="7" name="Picture 6">
            <a:extLst>
              <a:ext uri="{FF2B5EF4-FFF2-40B4-BE49-F238E27FC236}">
                <a16:creationId xmlns:a16="http://schemas.microsoft.com/office/drawing/2014/main" id="{8E25E967-5FA5-4B90-A59E-EF089AAC66DD}"/>
              </a:ext>
            </a:extLst>
          </p:cNvPr>
          <p:cNvPicPr>
            <a:picLocks noChangeAspect="1"/>
          </p:cNvPicPr>
          <p:nvPr/>
        </p:nvPicPr>
        <p:blipFill rotWithShape="1">
          <a:blip r:embed="rId4"/>
          <a:srcRect b="49800"/>
          <a:stretch/>
        </p:blipFill>
        <p:spPr>
          <a:xfrm>
            <a:off x="5813841" y="4717046"/>
            <a:ext cx="6110680" cy="1998079"/>
          </a:xfrm>
          <a:prstGeom prst="rect">
            <a:avLst/>
          </a:prstGeom>
        </p:spPr>
      </p:pic>
      <p:pic>
        <p:nvPicPr>
          <p:cNvPr id="9" name="Picture 8">
            <a:extLst>
              <a:ext uri="{FF2B5EF4-FFF2-40B4-BE49-F238E27FC236}">
                <a16:creationId xmlns:a16="http://schemas.microsoft.com/office/drawing/2014/main" id="{614A8C4A-1233-4569-B71A-7C3ADFE4374B}"/>
              </a:ext>
            </a:extLst>
          </p:cNvPr>
          <p:cNvPicPr>
            <a:picLocks noChangeAspect="1"/>
          </p:cNvPicPr>
          <p:nvPr/>
        </p:nvPicPr>
        <p:blipFill rotWithShape="1">
          <a:blip r:embed="rId5"/>
          <a:srcRect b="8890"/>
          <a:stretch/>
        </p:blipFill>
        <p:spPr>
          <a:xfrm>
            <a:off x="5813841" y="2154377"/>
            <a:ext cx="6110680" cy="2505519"/>
          </a:xfrm>
          <a:prstGeom prst="rect">
            <a:avLst/>
          </a:prstGeom>
        </p:spPr>
      </p:pic>
    </p:spTree>
    <p:extLst>
      <p:ext uri="{BB962C8B-B14F-4D97-AF65-F5344CB8AC3E}">
        <p14:creationId xmlns:p14="http://schemas.microsoft.com/office/powerpoint/2010/main" val="2306159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Create Kerberos Database</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79815"/>
            <a:ext cx="5435277" cy="3968485"/>
          </a:xfrm>
        </p:spPr>
        <p:txBody>
          <a:bodyPr>
            <a:normAutofit/>
          </a:bodyPr>
          <a:lstStyle/>
          <a:p>
            <a:pPr marL="0" inden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Create the new database</a:t>
            </a:r>
          </a:p>
          <a:p>
            <a:r>
              <a:rPr lang="en-CA" sz="2400" dirty="0">
                <a:latin typeface="Times New Roman" panose="02020603050405020304" pitchFamily="18" charset="0"/>
                <a:cs typeface="Times New Roman" panose="02020603050405020304" pitchFamily="18" charset="0"/>
              </a:rPr>
              <a:t>Add Admin principal for Database</a:t>
            </a:r>
          </a:p>
          <a:p>
            <a:r>
              <a:rPr lang="en-CA" sz="2400" dirty="0">
                <a:latin typeface="Times New Roman" panose="02020603050405020304" pitchFamily="18" charset="0"/>
                <a:cs typeface="Times New Roman" panose="02020603050405020304" pitchFamily="18" charset="0"/>
              </a:rPr>
              <a:t>Add principal for HDFS Service</a:t>
            </a:r>
          </a:p>
          <a:p>
            <a:r>
              <a:rPr lang="en-CA" sz="2400" dirty="0">
                <a:latin typeface="Times New Roman" panose="02020603050405020304" pitchFamily="18" charset="0"/>
                <a:cs typeface="Times New Roman" panose="02020603050405020304" pitchFamily="18" charset="0"/>
              </a:rPr>
              <a:t>Add principal for MapReduce Service</a:t>
            </a:r>
          </a:p>
          <a:p>
            <a:r>
              <a:rPr lang="en-CA" sz="2400" dirty="0">
                <a:latin typeface="Times New Roman" panose="02020603050405020304" pitchFamily="18" charset="0"/>
                <a:cs typeface="Times New Roman" panose="02020603050405020304" pitchFamily="18" charset="0"/>
              </a:rPr>
              <a:t>Add principal for HTTP Service</a:t>
            </a:r>
          </a:p>
          <a:p>
            <a:r>
              <a:rPr lang="en-CA" sz="2400" dirty="0">
                <a:latin typeface="Times New Roman" panose="02020603050405020304" pitchFamily="18" charset="0"/>
                <a:cs typeface="Times New Roman" panose="02020603050405020304" pitchFamily="18" charset="0"/>
              </a:rPr>
              <a:t>Add principal for YARN Service</a:t>
            </a:r>
          </a:p>
          <a:p>
            <a:r>
              <a:rPr lang="en-CA" sz="2400" dirty="0">
                <a:latin typeface="Times New Roman" panose="02020603050405020304" pitchFamily="18" charset="0"/>
                <a:cs typeface="Times New Roman" panose="02020603050405020304" pitchFamily="18" charset="0"/>
              </a:rPr>
              <a:t>Generate and store the </a:t>
            </a:r>
            <a:r>
              <a:rPr lang="en-CA" sz="2400" dirty="0" err="1">
                <a:latin typeface="Times New Roman" panose="02020603050405020304" pitchFamily="18" charset="0"/>
                <a:cs typeface="Times New Roman" panose="02020603050405020304" pitchFamily="18" charset="0"/>
              </a:rPr>
              <a:t>keytabs</a:t>
            </a:r>
            <a:r>
              <a:rPr lang="en-CA" sz="2400" dirty="0">
                <a:latin typeface="Times New Roman" panose="02020603050405020304" pitchFamily="18" charset="0"/>
                <a:cs typeface="Times New Roman" panose="02020603050405020304" pitchFamily="18" charset="0"/>
              </a:rPr>
              <a:t> for all services</a:t>
            </a:r>
          </a:p>
        </p:txBody>
      </p:sp>
      <p:pic>
        <p:nvPicPr>
          <p:cNvPr id="6" name="Picture 5">
            <a:extLst>
              <a:ext uri="{FF2B5EF4-FFF2-40B4-BE49-F238E27FC236}">
                <a16:creationId xmlns:a16="http://schemas.microsoft.com/office/drawing/2014/main" id="{35D567F5-B0EB-4309-A6E7-CDEDD7829173}"/>
              </a:ext>
            </a:extLst>
          </p:cNvPr>
          <p:cNvPicPr>
            <a:picLocks noChangeAspect="1"/>
          </p:cNvPicPr>
          <p:nvPr/>
        </p:nvPicPr>
        <p:blipFill>
          <a:blip r:embed="rId3"/>
          <a:stretch>
            <a:fillRect/>
          </a:stretch>
        </p:blipFill>
        <p:spPr>
          <a:xfrm>
            <a:off x="5804317" y="534211"/>
            <a:ext cx="6110680" cy="3664893"/>
          </a:xfrm>
          <a:prstGeom prst="rect">
            <a:avLst/>
          </a:prstGeom>
        </p:spPr>
      </p:pic>
      <p:pic>
        <p:nvPicPr>
          <p:cNvPr id="7" name="Picture 6">
            <a:extLst>
              <a:ext uri="{FF2B5EF4-FFF2-40B4-BE49-F238E27FC236}">
                <a16:creationId xmlns:a16="http://schemas.microsoft.com/office/drawing/2014/main" id="{F9B7DBDE-A773-440B-8513-B84260596911}"/>
              </a:ext>
            </a:extLst>
          </p:cNvPr>
          <p:cNvPicPr>
            <a:picLocks noChangeAspect="1"/>
          </p:cNvPicPr>
          <p:nvPr/>
        </p:nvPicPr>
        <p:blipFill rotWithShape="1">
          <a:blip r:embed="rId4"/>
          <a:srcRect b="23427"/>
          <a:stretch/>
        </p:blipFill>
        <p:spPr>
          <a:xfrm>
            <a:off x="5804318" y="4267201"/>
            <a:ext cx="6110680" cy="2038349"/>
          </a:xfrm>
          <a:prstGeom prst="rect">
            <a:avLst/>
          </a:prstGeom>
        </p:spPr>
      </p:pic>
    </p:spTree>
    <p:extLst>
      <p:ext uri="{BB962C8B-B14F-4D97-AF65-F5344CB8AC3E}">
        <p14:creationId xmlns:p14="http://schemas.microsoft.com/office/powerpoint/2010/main" val="23574134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Configure Hadoop for Kerberos</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79815"/>
            <a:ext cx="5435277" cy="3968485"/>
          </a:xfrm>
        </p:spPr>
        <p:txBody>
          <a:bodyPr>
            <a:normAutofit/>
          </a:bodyPr>
          <a:lstStyle/>
          <a:p>
            <a:pPr marL="0" indent="0">
              <a:buNone/>
            </a:pPr>
            <a:endParaRPr lang="en-CA" sz="2400" b="1"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Append the code provided in the Project resources for each of the following:</a:t>
            </a:r>
          </a:p>
          <a:p>
            <a:pPr lvl="1"/>
            <a:r>
              <a:rPr lang="en-CA" dirty="0">
                <a:latin typeface="Times New Roman" panose="02020603050405020304" pitchFamily="18" charset="0"/>
                <a:cs typeface="Times New Roman" panose="02020603050405020304" pitchFamily="18" charset="0"/>
              </a:rPr>
              <a:t>core-site.xml</a:t>
            </a:r>
          </a:p>
          <a:p>
            <a:pPr lvl="1"/>
            <a:r>
              <a:rPr lang="en-CA" dirty="0">
                <a:latin typeface="Times New Roman" panose="02020603050405020304" pitchFamily="18" charset="0"/>
                <a:cs typeface="Times New Roman" panose="02020603050405020304" pitchFamily="18" charset="0"/>
              </a:rPr>
              <a:t>yarn-site.xml</a:t>
            </a:r>
          </a:p>
          <a:p>
            <a:pPr lvl="1"/>
            <a:r>
              <a:rPr lang="en-CA" dirty="0">
                <a:latin typeface="Times New Roman" panose="02020603050405020304" pitchFamily="18" charset="0"/>
                <a:cs typeface="Times New Roman" panose="02020603050405020304" pitchFamily="18" charset="0"/>
              </a:rPr>
              <a:t>hdfs-site.xml</a:t>
            </a:r>
          </a:p>
          <a:p>
            <a:pPr lvl="1"/>
            <a:r>
              <a:rPr lang="en-CA" dirty="0">
                <a:latin typeface="Times New Roman" panose="02020603050405020304" pitchFamily="18" charset="0"/>
                <a:cs typeface="Times New Roman" panose="02020603050405020304" pitchFamily="18" charset="0"/>
              </a:rPr>
              <a:t>mapred-site.xml</a:t>
            </a:r>
            <a:endParaRPr lang="en-CA" sz="20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Restart Hadoop Cluster</a:t>
            </a:r>
          </a:p>
        </p:txBody>
      </p:sp>
      <p:pic>
        <p:nvPicPr>
          <p:cNvPr id="6" name="Picture 5">
            <a:extLst>
              <a:ext uri="{FF2B5EF4-FFF2-40B4-BE49-F238E27FC236}">
                <a16:creationId xmlns:a16="http://schemas.microsoft.com/office/drawing/2014/main" id="{D77B9320-5AEE-4DF4-B1F4-16BB4C2EC3E4}"/>
              </a:ext>
            </a:extLst>
          </p:cNvPr>
          <p:cNvPicPr>
            <a:picLocks noChangeAspect="1"/>
          </p:cNvPicPr>
          <p:nvPr/>
        </p:nvPicPr>
        <p:blipFill>
          <a:blip r:embed="rId3"/>
          <a:stretch>
            <a:fillRect/>
          </a:stretch>
        </p:blipFill>
        <p:spPr>
          <a:xfrm>
            <a:off x="5804318" y="1570786"/>
            <a:ext cx="6110680" cy="3272192"/>
          </a:xfrm>
          <a:prstGeom prst="rect">
            <a:avLst/>
          </a:prstGeom>
        </p:spPr>
      </p:pic>
    </p:spTree>
    <p:extLst>
      <p:ext uri="{BB962C8B-B14F-4D97-AF65-F5344CB8AC3E}">
        <p14:creationId xmlns:p14="http://schemas.microsoft.com/office/powerpoint/2010/main" val="2132017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2283</Words>
  <Application>Microsoft Office PowerPoint</Application>
  <PresentationFormat>Widescreen</PresentationFormat>
  <Paragraphs>237</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Georgia</vt:lpstr>
      <vt:lpstr>Roboto</vt:lpstr>
      <vt:lpstr>Times New Roman</vt:lpstr>
      <vt:lpstr>Verdana</vt:lpstr>
      <vt:lpstr>Office Theme</vt:lpstr>
      <vt:lpstr>Group #2 Milestone #7</vt:lpstr>
      <vt:lpstr>Scope</vt:lpstr>
      <vt:lpstr>Agenda</vt:lpstr>
      <vt:lpstr>Ubuntu Security Configuration</vt:lpstr>
      <vt:lpstr>Hadoop Security Configuration</vt:lpstr>
      <vt:lpstr>Installing Kerberos Server</vt:lpstr>
      <vt:lpstr>Configuring Kerberos Server</vt:lpstr>
      <vt:lpstr>Create Kerberos Database</vt:lpstr>
      <vt:lpstr>Configure Hadoop for Kerberos</vt:lpstr>
      <vt:lpstr>Testing Hadoop Authentication</vt:lpstr>
      <vt:lpstr>Cassandra Authentication Configuration</vt:lpstr>
      <vt:lpstr>Testing Cassandra Authentication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7440</dc:creator>
  <cp:lastModifiedBy>7440</cp:lastModifiedBy>
  <cp:revision>279</cp:revision>
  <cp:lastPrinted>2021-07-17T12:42:20Z</cp:lastPrinted>
  <dcterms:created xsi:type="dcterms:W3CDTF">2021-07-15T09:40:11Z</dcterms:created>
  <dcterms:modified xsi:type="dcterms:W3CDTF">2021-07-23T15:54:55Z</dcterms:modified>
</cp:coreProperties>
</file>