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353A77-25F9-4A8B-BCED-167D698AB84D}">
  <a:tblStyle styleId="{1D353A77-25F9-4A8B-BCED-167D698AB8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python.org/3/library/operator.html#mapping-operators-to-functions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dd8d9698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dd8d9698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b022687d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b022687d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b022687d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b022687d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b022687d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b022687d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b0db169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b0db169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de2593bf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de2593bf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b022687d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b022687d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b0db1696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b0db1696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b022687d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b022687d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b022687d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b022687d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80467ed1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80467ed1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b0db1696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b0db1696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56cdf46c2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56cdf46c2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b022687d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b022687d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b0db1696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b0db1696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de2593bf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de2593bf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https://docs.python.org/3/library/operator.html#mapping-operators-to-functions</a:t>
            </a:r>
            <a:r>
              <a:rPr lang="en"/>
              <a:t> (Ignore the functions on the right!) - Useful to paste in the chat for the students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b3b8239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b3b8239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6cdf46c2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6cdf46c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6cdf46c2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6cdf46c2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6cdf46c2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6cdf46c2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73032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CPS 109 - Lab 2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2095100"/>
            <a:ext cx="9144000" cy="21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Lists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48300" y="1437675"/>
            <a:ext cx="9047400" cy="18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list is simply a collection of data/variables/objects denoted with a set of []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separated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by commas, like so: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138" y="3510150"/>
            <a:ext cx="7591725" cy="72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Introduction to Loops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23"/>
          <p:cNvSpPr txBox="1"/>
          <p:nvPr>
            <p:ph idx="1" type="subTitle"/>
          </p:nvPr>
        </p:nvSpPr>
        <p:spPr>
          <a:xfrm>
            <a:off x="48300" y="1437675"/>
            <a:ext cx="9047400" cy="3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 you want to repeat a bunch of code until you achieve something specific? Maybe until you reach a certain number of iterations or you find what you’re looking for in a list?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You need a loop for that.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Introduction to Loops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24"/>
          <p:cNvSpPr txBox="1"/>
          <p:nvPr>
            <p:ph idx="1" type="subTitle"/>
          </p:nvPr>
        </p:nvSpPr>
        <p:spPr>
          <a:xfrm>
            <a:off x="48300" y="1437675"/>
            <a:ext cx="9047400" cy="3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What is a loop?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loop is a certain set of instructions (syntax) that the computer knows to repeat until a condition is met.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Kinds of loops: while, for, nested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Loops: For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25"/>
          <p:cNvSpPr txBox="1"/>
          <p:nvPr>
            <p:ph idx="1" type="subTitle"/>
          </p:nvPr>
        </p:nvSpPr>
        <p:spPr>
          <a:xfrm>
            <a:off x="48300" y="1437675"/>
            <a:ext cx="9047400" cy="3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for loop will repeat a specific set of instructions (written by you)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the amount of time/number of iterations specified.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Simply put: the computer will do something x amount of times.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Loops: For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350" y="1825175"/>
            <a:ext cx="6957300" cy="27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Loops: For Part 2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13" y="3191775"/>
            <a:ext cx="541972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1750" y="3761200"/>
            <a:ext cx="25527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/>
        </p:nvSpPr>
        <p:spPr>
          <a:xfrm>
            <a:off x="393700" y="1598375"/>
            <a:ext cx="7817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You can also use for loops to iterate over a list, or the characters in a string.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Loops: While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28"/>
          <p:cNvSpPr txBox="1"/>
          <p:nvPr>
            <p:ph idx="1" type="subTitle"/>
          </p:nvPr>
        </p:nvSpPr>
        <p:spPr>
          <a:xfrm>
            <a:off x="48300" y="1503150"/>
            <a:ext cx="9047400" cy="3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urier New"/>
                <a:ea typeface="Courier New"/>
                <a:cs typeface="Courier New"/>
                <a:sym typeface="Courier New"/>
              </a:rPr>
              <a:t>A while loop will follow a set of </a:t>
            </a:r>
            <a:r>
              <a:rPr lang="en" sz="2700">
                <a:latin typeface="Courier New"/>
                <a:ea typeface="Courier New"/>
                <a:cs typeface="Courier New"/>
                <a:sym typeface="Courier New"/>
              </a:rPr>
              <a:t>instructions</a:t>
            </a:r>
            <a:r>
              <a:rPr lang="en" sz="2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2700"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" sz="2700">
                <a:latin typeface="Courier New"/>
                <a:ea typeface="Courier New"/>
                <a:cs typeface="Courier New"/>
                <a:sym typeface="Courier New"/>
              </a:rPr>
              <a:t>its boolean condition holds true.</a:t>
            </a:r>
            <a:endParaRPr sz="2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urier New"/>
                <a:ea typeface="Courier New"/>
                <a:cs typeface="Courier New"/>
                <a:sym typeface="Courier New"/>
              </a:rPr>
              <a:t>Simply put: the computer will do x instructions until y is false.</a:t>
            </a:r>
            <a:endParaRPr sz="2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Loops: While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838" y="1632800"/>
            <a:ext cx="6840324" cy="30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Loops: Nested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30"/>
          <p:cNvSpPr txBox="1"/>
          <p:nvPr>
            <p:ph idx="1" type="subTitle"/>
          </p:nvPr>
        </p:nvSpPr>
        <p:spPr>
          <a:xfrm>
            <a:off x="48300" y="1437675"/>
            <a:ext cx="9047400" cy="3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Nesting a loop is just a fancy way of saying putting a loop inside of another loop.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You can do this as many times as you like as long as you don’t care about your computer catching fire.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Loops: Nested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31"/>
          <p:cNvSpPr txBox="1"/>
          <p:nvPr>
            <p:ph idx="1" type="subTitle"/>
          </p:nvPr>
        </p:nvSpPr>
        <p:spPr>
          <a:xfrm>
            <a:off x="48300" y="1437675"/>
            <a:ext cx="9047400" cy="3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You can put a for loop within a for loop, a while loop within a while loop.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You can also get really spicy and put a for loop in a while loop, or a while loop in a for loop.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Agenda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0" y="1532325"/>
            <a:ext cx="9144000" cy="3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1 - Recap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2 - Operators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3 - If Statements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4 - Lists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5 - Loops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Loops: Nested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175" y="1689800"/>
            <a:ext cx="634365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ctrTitle"/>
          </p:nvPr>
        </p:nvSpPr>
        <p:spPr>
          <a:xfrm>
            <a:off x="311708" y="1069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Recap of Last Week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48300" y="1788125"/>
            <a:ext cx="9047400" cy="3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Remember last week we went over a lot of new stuff! Not remembering all of it is completely fine.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recommend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reading over datatypes again if you’re unsure.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Operators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48300" y="1437675"/>
            <a:ext cx="9047400" cy="3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Operators are, in essence, the backbone of programming. They’re instructions that the computer recognizes and uses to manipulate or check data.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Anything from boolean comparisons, to mathematical operations, to comparisons.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0" y="135400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Common </a:t>
            </a: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Operator Examples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48300" y="1140750"/>
            <a:ext cx="9047400" cy="3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oolean Comparison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s: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nd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endParaRPr>
              <a:solidFill>
                <a:srgbClr val="3D85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Mathematical Operations: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 %</a:t>
            </a:r>
            <a:endParaRPr>
              <a:solidFill>
                <a:srgbClr val="3D85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Comparators: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760263" y="353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{1D353A77-25F9-4A8B-BCED-167D698AB84D}</a:tableStyleId>
              </a:tblPr>
              <a:tblGrid>
                <a:gridCol w="4237750"/>
                <a:gridCol w="3385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Greater than / or equal to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3D85C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r>
                        <a:rPr lang="en" sz="2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/ </a:t>
                      </a:r>
                      <a:r>
                        <a:rPr lang="en" sz="2000">
                          <a:solidFill>
                            <a:srgbClr val="3D85C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&gt;=</a:t>
                      </a:r>
                      <a:endParaRPr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Less </a:t>
                      </a:r>
                      <a:r>
                        <a:rPr lang="en" sz="2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than / or equal 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3D85C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lang="en" sz="2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/ </a:t>
                      </a:r>
                      <a:r>
                        <a:rPr lang="en" sz="2000">
                          <a:solidFill>
                            <a:srgbClr val="3D85C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&lt;=</a:t>
                      </a:r>
                      <a:endParaRPr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Equal to / not equal 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3D85C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</a:t>
                      </a:r>
                      <a:r>
                        <a:rPr lang="en" sz="2000">
                          <a:solidFill>
                            <a:schemeClr val="l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/ </a:t>
                      </a:r>
                      <a:r>
                        <a:rPr lang="en" sz="2000">
                          <a:solidFill>
                            <a:srgbClr val="3D85C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!=</a:t>
                      </a:r>
                      <a:endParaRPr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Some Syntax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48300" y="1682125"/>
            <a:ext cx="9047400" cy="3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urier New"/>
                <a:ea typeface="Courier New"/>
                <a:cs typeface="Courier New"/>
                <a:sym typeface="Courier New"/>
              </a:rPr>
              <a:t>Let’s talk about this statement: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urier New"/>
                <a:ea typeface="Courier New"/>
                <a:cs typeface="Courier New"/>
                <a:sym typeface="Courier New"/>
              </a:rPr>
              <a:t>What is this line, exactly? In short, this tells the computer what code to execute when the main file in a program is run. From now on, put all your code in this block (until we tell you otherwise)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100" y="2367437"/>
            <a:ext cx="5377150" cy="4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Statements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48300" y="1788125"/>
            <a:ext cx="9047400" cy="3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Was that weird thing on the previous slide an if statement? Yes!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But what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is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 if statement?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Statements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20"/>
          <p:cNvSpPr txBox="1"/>
          <p:nvPr>
            <p:ph idx="1" type="subTitle"/>
          </p:nvPr>
        </p:nvSpPr>
        <p:spPr>
          <a:xfrm>
            <a:off x="48300" y="1788125"/>
            <a:ext cx="9047400" cy="3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urier New"/>
                <a:ea typeface="Courier New"/>
                <a:cs typeface="Courier New"/>
                <a:sym typeface="Courier New"/>
              </a:rPr>
              <a:t>An if statement is a </a:t>
            </a:r>
            <a:r>
              <a:rPr lang="en" sz="2300">
                <a:latin typeface="Courier New"/>
                <a:ea typeface="Courier New"/>
                <a:cs typeface="Courier New"/>
                <a:sym typeface="Courier New"/>
              </a:rPr>
              <a:t>piece</a:t>
            </a:r>
            <a:r>
              <a:rPr lang="en" sz="2300">
                <a:latin typeface="Courier New"/>
                <a:ea typeface="Courier New"/>
                <a:cs typeface="Courier New"/>
                <a:sym typeface="Courier New"/>
              </a:rPr>
              <a:t> of code which asks the computer if something is true.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300"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2300">
                <a:latin typeface="Courier New"/>
                <a:ea typeface="Courier New"/>
                <a:cs typeface="Courier New"/>
                <a:sym typeface="Courier New"/>
              </a:rPr>
              <a:t>the statement is true, then the computer will do something.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urier New"/>
                <a:ea typeface="Courier New"/>
                <a:cs typeface="Courier New"/>
                <a:sym typeface="Courier New"/>
              </a:rPr>
              <a:t>You can use elif and else to perform other tasks given whether something is true or false.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Statements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142838" y="1503725"/>
            <a:ext cx="88218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x = </a:t>
            </a:r>
            <a:r>
              <a:rPr lang="en" sz="1300">
                <a:solidFill>
                  <a:srgbClr val="B6D7A8"/>
                </a:solidFill>
              </a:rPr>
              <a:t>3</a:t>
            </a:r>
            <a:r>
              <a:rPr lang="en" sz="1300">
                <a:solidFill>
                  <a:srgbClr val="D9EAD3"/>
                </a:solidFill>
              </a:rPr>
              <a:t> </a:t>
            </a:r>
            <a:r>
              <a:rPr lang="en" sz="1300">
                <a:solidFill>
                  <a:srgbClr val="6AA84F"/>
                </a:solidFill>
              </a:rPr>
              <a:t># Declaring the variable x to be equal to 3</a:t>
            </a:r>
            <a:endParaRPr sz="13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27BA0"/>
                </a:solidFill>
              </a:rPr>
              <a:t>if </a:t>
            </a:r>
            <a:r>
              <a:rPr lang="en" sz="1300">
                <a:solidFill>
                  <a:srgbClr val="FFFFFF"/>
                </a:solidFill>
              </a:rPr>
              <a:t>(x == </a:t>
            </a:r>
            <a:r>
              <a:rPr lang="en" sz="1300">
                <a:solidFill>
                  <a:srgbClr val="B6D7A8"/>
                </a:solidFill>
              </a:rPr>
              <a:t>3</a:t>
            </a:r>
            <a:r>
              <a:rPr lang="en" sz="1300">
                <a:solidFill>
                  <a:srgbClr val="FFFFFF"/>
                </a:solidFill>
              </a:rPr>
              <a:t>):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    </a:t>
            </a:r>
            <a:r>
              <a:rPr lang="en" sz="1300">
                <a:solidFill>
                  <a:srgbClr val="FFF2CC"/>
                </a:solidFill>
              </a:rPr>
              <a:t>print</a:t>
            </a:r>
            <a:r>
              <a:rPr lang="en" sz="1300">
                <a:solidFill>
                  <a:srgbClr val="FFFFFF"/>
                </a:solidFill>
              </a:rPr>
              <a:t>(</a:t>
            </a:r>
            <a:r>
              <a:rPr lang="en" sz="1300">
                <a:solidFill>
                  <a:srgbClr val="DD7E6B"/>
                </a:solidFill>
              </a:rPr>
              <a:t>“x is equal to 3”</a:t>
            </a:r>
            <a:r>
              <a:rPr lang="en" sz="1300">
                <a:solidFill>
                  <a:srgbClr val="FFFFFF"/>
                </a:solidFill>
              </a:rPr>
              <a:t>)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27BA0"/>
                </a:solidFill>
              </a:rPr>
              <a:t>if </a:t>
            </a:r>
            <a:r>
              <a:rPr lang="en" sz="1300">
                <a:solidFill>
                  <a:srgbClr val="FFFFFF"/>
                </a:solidFill>
              </a:rPr>
              <a:t>(x &lt;= </a:t>
            </a:r>
            <a:r>
              <a:rPr lang="en" sz="1300">
                <a:solidFill>
                  <a:srgbClr val="B6D7A8"/>
                </a:solidFill>
              </a:rPr>
              <a:t>2</a:t>
            </a:r>
            <a:r>
              <a:rPr lang="en" sz="1300">
                <a:solidFill>
                  <a:srgbClr val="FFFFFF"/>
                </a:solidFill>
              </a:rPr>
              <a:t>):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    </a:t>
            </a:r>
            <a:r>
              <a:rPr lang="en" sz="1300">
                <a:solidFill>
                  <a:srgbClr val="FFF2CC"/>
                </a:solidFill>
              </a:rPr>
              <a:t>print</a:t>
            </a:r>
            <a:r>
              <a:rPr lang="en" sz="1300">
                <a:solidFill>
                  <a:srgbClr val="FFFFFF"/>
                </a:solidFill>
              </a:rPr>
              <a:t>(</a:t>
            </a:r>
            <a:r>
              <a:rPr lang="en" sz="1300">
                <a:solidFill>
                  <a:srgbClr val="DD7E6B"/>
                </a:solidFill>
              </a:rPr>
              <a:t>“x is less than or equal to 2”</a:t>
            </a:r>
            <a:r>
              <a:rPr lang="en" sz="1300">
                <a:solidFill>
                  <a:srgbClr val="FFFFFF"/>
                </a:solidFill>
              </a:rPr>
              <a:t>)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27BA0"/>
                </a:solidFill>
              </a:rPr>
              <a:t>elif </a:t>
            </a:r>
            <a:r>
              <a:rPr lang="en" sz="1300">
                <a:solidFill>
                  <a:srgbClr val="FFFFFF"/>
                </a:solidFill>
              </a:rPr>
              <a:t>(x == </a:t>
            </a:r>
            <a:r>
              <a:rPr lang="en" sz="1300">
                <a:solidFill>
                  <a:srgbClr val="B6D7A8"/>
                </a:solidFill>
              </a:rPr>
              <a:t>4</a:t>
            </a:r>
            <a:r>
              <a:rPr lang="en" sz="1300">
                <a:solidFill>
                  <a:srgbClr val="FFFFFF"/>
                </a:solidFill>
              </a:rPr>
              <a:t>):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    </a:t>
            </a:r>
            <a:r>
              <a:rPr lang="en" sz="1300">
                <a:solidFill>
                  <a:srgbClr val="FFF2CC"/>
                </a:solidFill>
              </a:rPr>
              <a:t>print</a:t>
            </a:r>
            <a:r>
              <a:rPr lang="en" sz="1300">
                <a:solidFill>
                  <a:srgbClr val="FFFFFF"/>
                </a:solidFill>
              </a:rPr>
              <a:t>(</a:t>
            </a:r>
            <a:r>
              <a:rPr lang="en" sz="1300">
                <a:solidFill>
                  <a:srgbClr val="DD7E6B"/>
                </a:solidFill>
              </a:rPr>
              <a:t>“x is equal to 4”</a:t>
            </a:r>
            <a:r>
              <a:rPr lang="en" sz="1300">
                <a:solidFill>
                  <a:srgbClr val="FFFFFF"/>
                </a:solidFill>
              </a:rPr>
              <a:t>)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27BA0"/>
                </a:solidFill>
              </a:rPr>
              <a:t>else</a:t>
            </a:r>
            <a:r>
              <a:rPr lang="en" sz="1300">
                <a:solidFill>
                  <a:srgbClr val="FFFFFF"/>
                </a:solidFill>
              </a:rPr>
              <a:t>: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    </a:t>
            </a:r>
            <a:r>
              <a:rPr lang="en" sz="1300">
                <a:solidFill>
                  <a:srgbClr val="FFF2CC"/>
                </a:solidFill>
              </a:rPr>
              <a:t>print</a:t>
            </a:r>
            <a:r>
              <a:rPr lang="en" sz="1300">
                <a:solidFill>
                  <a:srgbClr val="FFFFFF"/>
                </a:solidFill>
              </a:rPr>
              <a:t>(</a:t>
            </a:r>
            <a:r>
              <a:rPr lang="en" sz="1300">
                <a:solidFill>
                  <a:srgbClr val="DD7E6B"/>
                </a:solidFill>
              </a:rPr>
              <a:t>“x is greater than 2 but not equal to 4”</a:t>
            </a:r>
            <a:r>
              <a:rPr lang="en" sz="1300">
                <a:solidFill>
                  <a:srgbClr val="FFFFFF"/>
                </a:solidFill>
              </a:rPr>
              <a:t>)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    </a:t>
            </a:r>
            <a:r>
              <a:rPr lang="en" sz="1300">
                <a:solidFill>
                  <a:srgbClr val="C27BA0"/>
                </a:solidFill>
              </a:rPr>
              <a:t>if </a:t>
            </a:r>
            <a:r>
              <a:rPr lang="en" sz="1300">
                <a:solidFill>
                  <a:srgbClr val="FFFFFF"/>
                </a:solidFill>
              </a:rPr>
              <a:t>(x == </a:t>
            </a:r>
            <a:r>
              <a:rPr lang="en" sz="1300">
                <a:solidFill>
                  <a:srgbClr val="B6D7A8"/>
                </a:solidFill>
              </a:rPr>
              <a:t>3</a:t>
            </a:r>
            <a:r>
              <a:rPr lang="en" sz="1300">
                <a:solidFill>
                  <a:srgbClr val="FFFFFF"/>
                </a:solidFill>
              </a:rPr>
              <a:t>):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        </a:t>
            </a:r>
            <a:r>
              <a:rPr lang="en" sz="1300">
                <a:solidFill>
                  <a:srgbClr val="FFF2CC"/>
                </a:solidFill>
              </a:rPr>
              <a:t>print</a:t>
            </a:r>
            <a:r>
              <a:rPr lang="en" sz="1300">
                <a:solidFill>
                  <a:srgbClr val="FFFFFF"/>
                </a:solidFill>
              </a:rPr>
              <a:t>(</a:t>
            </a:r>
            <a:r>
              <a:rPr lang="en" sz="1300">
                <a:solidFill>
                  <a:srgbClr val="DD7E6B"/>
                </a:solidFill>
              </a:rPr>
              <a:t>“and x is equal to 3!”</a:t>
            </a:r>
            <a:r>
              <a:rPr lang="en" sz="1300">
                <a:solidFill>
                  <a:srgbClr val="FFFFFF"/>
                </a:solidFill>
              </a:rPr>
              <a:t>)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2CC"/>
                </a:solidFill>
              </a:rPr>
              <a:t>print</a:t>
            </a:r>
            <a:r>
              <a:rPr lang="en" sz="1300">
                <a:solidFill>
                  <a:srgbClr val="FFFFFF"/>
                </a:solidFill>
              </a:rPr>
              <a:t>(</a:t>
            </a:r>
            <a:r>
              <a:rPr lang="en" sz="1300">
                <a:solidFill>
                  <a:srgbClr val="DD7E6B"/>
                </a:solidFill>
              </a:rPr>
              <a:t>“FIN”</a:t>
            </a:r>
            <a:r>
              <a:rPr lang="en" sz="1300">
                <a:solidFill>
                  <a:srgbClr val="FFFFFF"/>
                </a:solidFill>
              </a:rPr>
              <a:t>)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4910288" y="3682375"/>
            <a:ext cx="3065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</a:rPr>
              <a:t>Example output:</a:t>
            </a:r>
            <a:endParaRPr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 is equal to 3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 is greater than 2 but not equal to 4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and x is equal to 3!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4369238" y="1773775"/>
            <a:ext cx="4595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</a:rPr>
              <a:t>The syntax is as follows:</a:t>
            </a:r>
            <a:endParaRPr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27BA0"/>
                </a:solidFill>
              </a:rPr>
              <a:t>if</a:t>
            </a:r>
            <a:r>
              <a:rPr lang="en">
                <a:solidFill>
                  <a:srgbClr val="FFFFFF"/>
                </a:solidFill>
              </a:rPr>
              <a:t>/</a:t>
            </a:r>
            <a:r>
              <a:rPr lang="en">
                <a:solidFill>
                  <a:srgbClr val="C27BA0"/>
                </a:solidFill>
              </a:rPr>
              <a:t>elif</a:t>
            </a:r>
            <a:r>
              <a:rPr lang="en">
                <a:solidFill>
                  <a:srgbClr val="FFFFFF"/>
                </a:solidFill>
              </a:rPr>
              <a:t>/</a:t>
            </a:r>
            <a:r>
              <a:rPr lang="en">
                <a:solidFill>
                  <a:srgbClr val="C27BA0"/>
                </a:solidFill>
              </a:rPr>
              <a:t>else</a:t>
            </a:r>
            <a:r>
              <a:rPr lang="en">
                <a:solidFill>
                  <a:srgbClr val="FFFFFF"/>
                </a:solidFill>
              </a:rPr>
              <a:t> (condition):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things to do if condition is </a:t>
            </a:r>
            <a:r>
              <a:rPr lang="en">
                <a:solidFill>
                  <a:srgbClr val="3D85C6"/>
                </a:solidFill>
              </a:rPr>
              <a:t>True</a:t>
            </a:r>
            <a:endParaRPr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more things to do if condition is </a:t>
            </a:r>
            <a:r>
              <a:rPr lang="en">
                <a:solidFill>
                  <a:srgbClr val="3D85C6"/>
                </a:solidFill>
              </a:rPr>
              <a:t>True</a:t>
            </a:r>
            <a:endParaRPr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things that will happen regardless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Notice: indentation, the colon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8" name="Google Shape;108;p21"/>
          <p:cNvCxnSpPr/>
          <p:nvPr/>
        </p:nvCxnSpPr>
        <p:spPr>
          <a:xfrm>
            <a:off x="4467938" y="2629150"/>
            <a:ext cx="171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09" name="Google Shape;109;p21"/>
          <p:cNvCxnSpPr/>
          <p:nvPr/>
        </p:nvCxnSpPr>
        <p:spPr>
          <a:xfrm>
            <a:off x="4467938" y="2821175"/>
            <a:ext cx="171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