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abakogeorge@ryerson.ca"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80467ed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80467ed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80467ed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80467ed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80467ed1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80467ed1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0467ed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0467ed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80467ed1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80467ed1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80467ed1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80467ed1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80467ed1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80467ed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80467ed1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80467ed1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80467ed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80467ed1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80467ed1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80467ed1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80467ed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80467ed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80467ed1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80467ed1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80467ed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80467ed1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80467ed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80467ed1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80467ed1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80467ed1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171450" rtl="0" algn="l">
              <a:spcBef>
                <a:spcPts val="0"/>
              </a:spcBef>
              <a:spcAft>
                <a:spcPts val="0"/>
              </a:spcAft>
              <a:buClr>
                <a:schemeClr val="dk1"/>
              </a:buClr>
              <a:buSzPts val="1100"/>
              <a:buFont typeface="Arial"/>
              <a:buNone/>
            </a:pPr>
            <a:r>
              <a:rPr lang="en" sz="2500" u="sng">
                <a:solidFill>
                  <a:srgbClr val="4DD0E1"/>
                </a:solidFill>
                <a:latin typeface="Courier New"/>
                <a:ea typeface="Courier New"/>
                <a:cs typeface="Courier New"/>
                <a:sym typeface="Courier New"/>
                <a:hlinkClick r:id="rId2">
                  <a:extLst>
                    <a:ext uri="{A12FA001-AC4F-418D-AE19-62706E023703}">
                      <ahyp:hlinkClr val="tx"/>
                    </a:ext>
                  </a:extLst>
                </a:hlinkClick>
              </a:rPr>
              <a:t>abakogeorge@ryerson.ca</a:t>
            </a:r>
            <a:r>
              <a:rPr lang="en"/>
              <a:t> for Monday sections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80467ed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80467ed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80467ed1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80467ed1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834a98a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834a98a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834a98a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834a98a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80467ed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80467ed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80467ed1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80467ed1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834a98a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834a98a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mailto:cassandra.laffan@ryerson.ca" TargetMode="External"/><Relationship Id="rId4" Type="http://schemas.openxmlformats.org/officeDocument/2006/relationships/hyperlink" Target="mailto:adelacru@ryerson.ca" TargetMode="External"/><Relationship Id="rId5" Type="http://schemas.openxmlformats.org/officeDocument/2006/relationships/hyperlink" Target="https://github.com/cassLaffan/CPS10920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hub.com/cassLaffan/CPS10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73032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a:solidFill>
                  <a:srgbClr val="000000"/>
                </a:solidFill>
                <a:latin typeface="Courier New"/>
                <a:ea typeface="Courier New"/>
                <a:cs typeface="Courier New"/>
                <a:sym typeface="Courier New"/>
              </a:rPr>
              <a:t>CPS 109 - Lab 1</a:t>
            </a:r>
            <a:endParaRPr>
              <a:solidFill>
                <a:srgbClr val="00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IDEs? Text Editors?</a:t>
            </a:r>
            <a:endParaRPr sz="4000">
              <a:solidFill>
                <a:srgbClr val="000000"/>
              </a:solidFill>
              <a:latin typeface="Courier New"/>
              <a:ea typeface="Courier New"/>
              <a:cs typeface="Courier New"/>
              <a:sym typeface="Courier New"/>
            </a:endParaRPr>
          </a:p>
        </p:txBody>
      </p:sp>
      <p:sp>
        <p:nvSpPr>
          <p:cNvPr id="109" name="Google Shape;109;p22"/>
          <p:cNvSpPr txBox="1"/>
          <p:nvPr>
            <p:ph idx="1" type="subTitle"/>
          </p:nvPr>
        </p:nvSpPr>
        <p:spPr>
          <a:xfrm>
            <a:off x="0" y="2166350"/>
            <a:ext cx="9144000" cy="33192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600">
                <a:latin typeface="Courier New"/>
                <a:ea typeface="Courier New"/>
                <a:cs typeface="Courier New"/>
                <a:sym typeface="Courier New"/>
              </a:rPr>
              <a:t>Now you’ll need some way to write Python code now that you’ve installed it. You have two choices: an IDE or a text editor.</a:t>
            </a:r>
            <a:endParaRPr sz="26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0" y="306325"/>
            <a:ext cx="9144000" cy="12894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Integrated Development Environments (IDEs)</a:t>
            </a:r>
            <a:endParaRPr sz="4000">
              <a:solidFill>
                <a:srgbClr val="000000"/>
              </a:solidFill>
              <a:latin typeface="Courier New"/>
              <a:ea typeface="Courier New"/>
              <a:cs typeface="Courier New"/>
              <a:sym typeface="Courier New"/>
            </a:endParaRPr>
          </a:p>
        </p:txBody>
      </p:sp>
      <p:sp>
        <p:nvSpPr>
          <p:cNvPr id="115" name="Google Shape;115;p23"/>
          <p:cNvSpPr txBox="1"/>
          <p:nvPr>
            <p:ph idx="1" type="subTitle"/>
          </p:nvPr>
        </p:nvSpPr>
        <p:spPr>
          <a:xfrm>
            <a:off x="0" y="1710425"/>
            <a:ext cx="9144000" cy="33192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This is where you can type code and the computer will tell you if you have typos or errors and even run the program for you.</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IDLE is the default for most Python beginners and can be found at Python.org</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The lab computers have Spyder already installed.</a:t>
            </a:r>
            <a:endParaRPr sz="24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Text Editors</a:t>
            </a:r>
            <a:endParaRPr sz="4000">
              <a:solidFill>
                <a:srgbClr val="000000"/>
              </a:solidFill>
              <a:latin typeface="Courier New"/>
              <a:ea typeface="Courier New"/>
              <a:cs typeface="Courier New"/>
              <a:sym typeface="Courier New"/>
            </a:endParaRPr>
          </a:p>
        </p:txBody>
      </p:sp>
      <p:sp>
        <p:nvSpPr>
          <p:cNvPr id="121" name="Google Shape;121;p24"/>
          <p:cNvSpPr txBox="1"/>
          <p:nvPr>
            <p:ph idx="1" type="subTitle"/>
          </p:nvPr>
        </p:nvSpPr>
        <p:spPr>
          <a:xfrm>
            <a:off x="0" y="1437675"/>
            <a:ext cx="9144000" cy="35919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300">
                <a:latin typeface="Courier New"/>
                <a:ea typeface="Courier New"/>
                <a:cs typeface="Courier New"/>
                <a:sym typeface="Courier New"/>
              </a:rPr>
              <a:t>You type your code into a text editor and then run it elsewhere (typically your terminal/CMD)</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2300">
                <a:latin typeface="Courier New"/>
                <a:ea typeface="Courier New"/>
                <a:cs typeface="Courier New"/>
                <a:sym typeface="Courier New"/>
              </a:rPr>
              <a:t>This option is more for students who want to learn programming while familiarizing themselves with navigating the terminal/CMD.</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2300">
                <a:latin typeface="Courier New"/>
                <a:ea typeface="Courier New"/>
                <a:cs typeface="Courier New"/>
                <a:sym typeface="Courier New"/>
              </a:rPr>
              <a:t>I suggest VSCode or Atom (both free), because they still underline typos or errors without being intrusive like an IDE.</a:t>
            </a:r>
            <a:endParaRPr sz="23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Data Types</a:t>
            </a:r>
            <a:endParaRPr sz="4000">
              <a:solidFill>
                <a:srgbClr val="000000"/>
              </a:solidFill>
              <a:latin typeface="Courier New"/>
              <a:ea typeface="Courier New"/>
              <a:cs typeface="Courier New"/>
              <a:sym typeface="Courier New"/>
            </a:endParaRPr>
          </a:p>
        </p:txBody>
      </p:sp>
      <p:sp>
        <p:nvSpPr>
          <p:cNvPr id="127" name="Google Shape;127;p25"/>
          <p:cNvSpPr txBox="1"/>
          <p:nvPr>
            <p:ph idx="1" type="subTitle"/>
          </p:nvPr>
        </p:nvSpPr>
        <p:spPr>
          <a:xfrm>
            <a:off x="0" y="1824400"/>
            <a:ext cx="9144000" cy="29844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a:latin typeface="Courier New"/>
                <a:ea typeface="Courier New"/>
                <a:cs typeface="Courier New"/>
                <a:sym typeface="Courier New"/>
              </a:rPr>
              <a:t>Integer: A whole number (e.x. 2 or -5)</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Float: A “decimal” number (e.x. 4.3 or 2.22222…)</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Boolean: A value of either True or False</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Data Types</a:t>
            </a:r>
            <a:endParaRPr sz="4000">
              <a:solidFill>
                <a:srgbClr val="000000"/>
              </a:solidFill>
              <a:latin typeface="Courier New"/>
              <a:ea typeface="Courier New"/>
              <a:cs typeface="Courier New"/>
              <a:sym typeface="Courier New"/>
            </a:endParaRPr>
          </a:p>
        </p:txBody>
      </p:sp>
      <p:sp>
        <p:nvSpPr>
          <p:cNvPr id="133" name="Google Shape;133;p26"/>
          <p:cNvSpPr txBox="1"/>
          <p:nvPr>
            <p:ph idx="1" type="subTitle"/>
          </p:nvPr>
        </p:nvSpPr>
        <p:spPr>
          <a:xfrm>
            <a:off x="0" y="1824400"/>
            <a:ext cx="9144000" cy="29844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a:latin typeface="Courier New"/>
                <a:ea typeface="Courier New"/>
                <a:cs typeface="Courier New"/>
                <a:sym typeface="Courier New"/>
              </a:rPr>
              <a:t>Character: A single letter or symbol (e.x. ‘a’ or ‘b’)</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String: A “string” of any numbers or characters as denoted by quotes (‘’ or “”)</a:t>
            </a:r>
            <a:endParaRPr>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Keywords</a:t>
            </a:r>
            <a:endParaRPr sz="4000">
              <a:solidFill>
                <a:srgbClr val="000000"/>
              </a:solidFill>
              <a:latin typeface="Courier New"/>
              <a:ea typeface="Courier New"/>
              <a:cs typeface="Courier New"/>
              <a:sym typeface="Courier New"/>
            </a:endParaRPr>
          </a:p>
        </p:txBody>
      </p:sp>
      <p:sp>
        <p:nvSpPr>
          <p:cNvPr id="139" name="Google Shape;139;p27"/>
          <p:cNvSpPr txBox="1"/>
          <p:nvPr>
            <p:ph idx="1" type="subTitle"/>
          </p:nvPr>
        </p:nvSpPr>
        <p:spPr>
          <a:xfrm>
            <a:off x="0" y="1681925"/>
            <a:ext cx="9144000" cy="29844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600">
                <a:latin typeface="Courier New"/>
                <a:ea typeface="Courier New"/>
                <a:cs typeface="Courier New"/>
                <a:sym typeface="Courier New"/>
              </a:rPr>
              <a:t>These are reserved by Python so it can follow your instructions. For example:</a:t>
            </a:r>
            <a:endParaRPr sz="2600">
              <a:latin typeface="Courier New"/>
              <a:ea typeface="Courier New"/>
              <a:cs typeface="Courier New"/>
              <a:sym typeface="Courier New"/>
            </a:endParaRPr>
          </a:p>
          <a:p>
            <a:pPr indent="0" lvl="0" marL="171450" rtl="0" algn="l">
              <a:spcBef>
                <a:spcPts val="0"/>
              </a:spcBef>
              <a:spcAft>
                <a:spcPts val="0"/>
              </a:spcAft>
              <a:buNone/>
            </a:pPr>
            <a:r>
              <a:t/>
            </a:r>
            <a:endParaRPr sz="2600">
              <a:latin typeface="Courier New"/>
              <a:ea typeface="Courier New"/>
              <a:cs typeface="Courier New"/>
              <a:sym typeface="Courier New"/>
            </a:endParaRPr>
          </a:p>
          <a:p>
            <a:pPr indent="0" lvl="0" marL="171450" rtl="0" algn="l">
              <a:spcBef>
                <a:spcPts val="0"/>
              </a:spcBef>
              <a:spcAft>
                <a:spcPts val="0"/>
              </a:spcAft>
              <a:buNone/>
            </a:pPr>
            <a:r>
              <a:rPr lang="en" sz="2600">
                <a:latin typeface="Courier New"/>
                <a:ea typeface="Courier New"/>
                <a:cs typeface="Courier New"/>
                <a:sym typeface="Courier New"/>
              </a:rPr>
              <a:t>“</a:t>
            </a:r>
            <a:r>
              <a:rPr lang="en" sz="2600">
                <a:latin typeface="Courier New"/>
                <a:ea typeface="Courier New"/>
                <a:cs typeface="Courier New"/>
                <a:sym typeface="Courier New"/>
              </a:rPr>
              <a:t>a</a:t>
            </a:r>
            <a:r>
              <a:rPr lang="en" sz="2600">
                <a:latin typeface="Courier New"/>
                <a:ea typeface="Courier New"/>
                <a:cs typeface="Courier New"/>
                <a:sym typeface="Courier New"/>
              </a:rPr>
              <a:t>nd”, “or”, “not” and “return”</a:t>
            </a:r>
            <a:endParaRPr sz="2600">
              <a:latin typeface="Courier New"/>
              <a:ea typeface="Courier New"/>
              <a:cs typeface="Courier New"/>
              <a:sym typeface="Courier New"/>
            </a:endParaRPr>
          </a:p>
          <a:p>
            <a:pPr indent="0" lvl="0" marL="171450" rtl="0" algn="l">
              <a:spcBef>
                <a:spcPts val="0"/>
              </a:spcBef>
              <a:spcAft>
                <a:spcPts val="0"/>
              </a:spcAft>
              <a:buNone/>
            </a:pPr>
            <a:r>
              <a:t/>
            </a:r>
            <a:endParaRPr sz="2600">
              <a:latin typeface="Courier New"/>
              <a:ea typeface="Courier New"/>
              <a:cs typeface="Courier New"/>
              <a:sym typeface="Courier New"/>
            </a:endParaRPr>
          </a:p>
          <a:p>
            <a:pPr indent="0" lvl="0" marL="171450" rtl="0" algn="l">
              <a:spcBef>
                <a:spcPts val="0"/>
              </a:spcBef>
              <a:spcAft>
                <a:spcPts val="0"/>
              </a:spcAft>
              <a:buNone/>
            </a:pPr>
            <a:r>
              <a:rPr lang="en" sz="2600">
                <a:latin typeface="Courier New"/>
                <a:ea typeface="Courier New"/>
                <a:cs typeface="Courier New"/>
                <a:sym typeface="Courier New"/>
              </a:rPr>
              <a:t>To see a list of all keywords, type help() into your python prompt and then “keywords”</a:t>
            </a:r>
            <a:endParaRPr sz="26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Python Syntax</a:t>
            </a:r>
            <a:endParaRPr sz="4000">
              <a:solidFill>
                <a:srgbClr val="000000"/>
              </a:solidFill>
              <a:latin typeface="Courier New"/>
              <a:ea typeface="Courier New"/>
              <a:cs typeface="Courier New"/>
              <a:sym typeface="Courier New"/>
            </a:endParaRPr>
          </a:p>
        </p:txBody>
      </p:sp>
      <p:sp>
        <p:nvSpPr>
          <p:cNvPr id="145" name="Google Shape;145;p28"/>
          <p:cNvSpPr txBox="1"/>
          <p:nvPr>
            <p:ph idx="1" type="subTitle"/>
          </p:nvPr>
        </p:nvSpPr>
        <p:spPr>
          <a:xfrm>
            <a:off x="0" y="1824400"/>
            <a:ext cx="9144000" cy="32337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500">
                <a:latin typeface="Courier New"/>
                <a:ea typeface="Courier New"/>
                <a:cs typeface="Courier New"/>
                <a:sym typeface="Courier New"/>
              </a:rPr>
              <a:t>We have several instances of syntax examples posted on the GitHub. We encourage you to use them as references when doing your labs!</a:t>
            </a:r>
            <a:endParaRPr sz="2500">
              <a:latin typeface="Courier New"/>
              <a:ea typeface="Courier New"/>
              <a:cs typeface="Courier New"/>
              <a:sym typeface="Courier New"/>
            </a:endParaRPr>
          </a:p>
          <a:p>
            <a:pPr indent="0" lvl="0" marL="171450" rtl="0" algn="l">
              <a:spcBef>
                <a:spcPts val="0"/>
              </a:spcBef>
              <a:spcAft>
                <a:spcPts val="0"/>
              </a:spcAft>
              <a:buNone/>
            </a:pPr>
            <a:r>
              <a:t/>
            </a:r>
            <a:endParaRPr sz="2500">
              <a:latin typeface="Courier New"/>
              <a:ea typeface="Courier New"/>
              <a:cs typeface="Courier New"/>
              <a:sym typeface="Courier New"/>
            </a:endParaRPr>
          </a:p>
          <a:p>
            <a:pPr indent="0" lvl="0" marL="171450" rtl="0" algn="l">
              <a:spcBef>
                <a:spcPts val="0"/>
              </a:spcBef>
              <a:spcAft>
                <a:spcPts val="0"/>
              </a:spcAft>
              <a:buNone/>
            </a:pPr>
            <a:r>
              <a:rPr lang="en" sz="2500">
                <a:latin typeface="Courier New"/>
                <a:ea typeface="Courier New"/>
                <a:cs typeface="Courier New"/>
                <a:sym typeface="Courier New"/>
              </a:rPr>
              <a:t>If we went over each individual syntax example one at a time, you wouldn’t have time to do your labs! So here are a few examples.</a:t>
            </a:r>
            <a:endParaRPr sz="25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“Hello World” Example</a:t>
            </a:r>
            <a:endParaRPr sz="4000">
              <a:solidFill>
                <a:srgbClr val="000000"/>
              </a:solidFill>
              <a:latin typeface="Courier New"/>
              <a:ea typeface="Courier New"/>
              <a:cs typeface="Courier New"/>
              <a:sym typeface="Courier New"/>
            </a:endParaRPr>
          </a:p>
        </p:txBody>
      </p:sp>
      <p:pic>
        <p:nvPicPr>
          <p:cNvPr id="151" name="Google Shape;151;p29"/>
          <p:cNvPicPr preferRelativeResize="0"/>
          <p:nvPr/>
        </p:nvPicPr>
        <p:blipFill>
          <a:blip r:embed="rId3">
            <a:alphaModFix/>
          </a:blip>
          <a:stretch>
            <a:fillRect/>
          </a:stretch>
        </p:blipFill>
        <p:spPr>
          <a:xfrm>
            <a:off x="0" y="1979100"/>
            <a:ext cx="9144000" cy="20445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“Hello World” Output</a:t>
            </a:r>
            <a:endParaRPr sz="4000">
              <a:solidFill>
                <a:srgbClr val="000000"/>
              </a:solidFill>
              <a:latin typeface="Courier New"/>
              <a:ea typeface="Courier New"/>
              <a:cs typeface="Courier New"/>
              <a:sym typeface="Courier New"/>
            </a:endParaRPr>
          </a:p>
        </p:txBody>
      </p:sp>
      <p:pic>
        <p:nvPicPr>
          <p:cNvPr id="157" name="Google Shape;157;p30"/>
          <p:cNvPicPr preferRelativeResize="0"/>
          <p:nvPr/>
        </p:nvPicPr>
        <p:blipFill>
          <a:blip r:embed="rId3">
            <a:alphaModFix/>
          </a:blip>
          <a:stretch>
            <a:fillRect/>
          </a:stretch>
        </p:blipFill>
        <p:spPr>
          <a:xfrm>
            <a:off x="0" y="2195625"/>
            <a:ext cx="9144000" cy="13083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Def Function Example</a:t>
            </a:r>
            <a:endParaRPr sz="4000">
              <a:solidFill>
                <a:srgbClr val="000000"/>
              </a:solidFill>
              <a:latin typeface="Courier New"/>
              <a:ea typeface="Courier New"/>
              <a:cs typeface="Courier New"/>
              <a:sym typeface="Courier New"/>
            </a:endParaRPr>
          </a:p>
        </p:txBody>
      </p:sp>
      <p:pic>
        <p:nvPicPr>
          <p:cNvPr id="163" name="Google Shape;163;p31"/>
          <p:cNvPicPr preferRelativeResize="0"/>
          <p:nvPr/>
        </p:nvPicPr>
        <p:blipFill>
          <a:blip r:embed="rId3">
            <a:alphaModFix/>
          </a:blip>
          <a:stretch>
            <a:fillRect/>
          </a:stretch>
        </p:blipFill>
        <p:spPr>
          <a:xfrm>
            <a:off x="152400" y="1590075"/>
            <a:ext cx="8839200" cy="33105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Agenda</a:t>
            </a:r>
            <a:endParaRPr sz="4000">
              <a:solidFill>
                <a:srgbClr val="000000"/>
              </a:solidFill>
              <a:latin typeface="Courier New"/>
              <a:ea typeface="Courier New"/>
              <a:cs typeface="Courier New"/>
              <a:sym typeface="Courier New"/>
            </a:endParaRPr>
          </a:p>
        </p:txBody>
      </p:sp>
      <p:sp>
        <p:nvSpPr>
          <p:cNvPr id="60" name="Google Shape;60;p14"/>
          <p:cNvSpPr txBox="1"/>
          <p:nvPr>
            <p:ph idx="1" type="subTitle"/>
          </p:nvPr>
        </p:nvSpPr>
        <p:spPr>
          <a:xfrm>
            <a:off x="0" y="1483575"/>
            <a:ext cx="9144000" cy="31908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a:latin typeface="Courier New"/>
                <a:ea typeface="Courier New"/>
                <a:cs typeface="Courier New"/>
                <a:sym typeface="Courier New"/>
              </a:rPr>
              <a:t>0 - </a:t>
            </a:r>
            <a:r>
              <a:rPr lang="en">
                <a:latin typeface="Courier New"/>
                <a:ea typeface="Courier New"/>
                <a:cs typeface="Courier New"/>
                <a:sym typeface="Courier New"/>
              </a:rPr>
              <a:t>Housekeeping</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1 - Terminology</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2</a:t>
            </a:r>
            <a:r>
              <a:rPr lang="en">
                <a:latin typeface="Courier New"/>
                <a:ea typeface="Courier New"/>
                <a:cs typeface="Courier New"/>
                <a:sym typeface="Courier New"/>
              </a:rPr>
              <a:t> - Setting Up Python</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3 - IDEs/Text Editors To Use</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4 - Data Types</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5 - Keywords</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6 - Syntax</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7 - Examples</a:t>
            </a:r>
            <a:endParaRPr>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Logic Example</a:t>
            </a:r>
            <a:endParaRPr sz="4000">
              <a:solidFill>
                <a:srgbClr val="000000"/>
              </a:solidFill>
              <a:latin typeface="Courier New"/>
              <a:ea typeface="Courier New"/>
              <a:cs typeface="Courier New"/>
              <a:sym typeface="Courier New"/>
            </a:endParaRPr>
          </a:p>
        </p:txBody>
      </p:sp>
      <p:pic>
        <p:nvPicPr>
          <p:cNvPr id="169" name="Google Shape;169;p32"/>
          <p:cNvPicPr preferRelativeResize="0"/>
          <p:nvPr/>
        </p:nvPicPr>
        <p:blipFill>
          <a:blip r:embed="rId3">
            <a:alphaModFix/>
          </a:blip>
          <a:stretch>
            <a:fillRect/>
          </a:stretch>
        </p:blipFill>
        <p:spPr>
          <a:xfrm>
            <a:off x="173163" y="1960525"/>
            <a:ext cx="8797675" cy="2007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Writing in the Shell</a:t>
            </a:r>
            <a:endParaRPr sz="4000">
              <a:solidFill>
                <a:srgbClr val="000000"/>
              </a:solidFill>
              <a:latin typeface="Courier New"/>
              <a:ea typeface="Courier New"/>
              <a:cs typeface="Courier New"/>
              <a:sym typeface="Courier New"/>
            </a:endParaRPr>
          </a:p>
        </p:txBody>
      </p:sp>
      <p:sp>
        <p:nvSpPr>
          <p:cNvPr id="175" name="Google Shape;175;p33"/>
          <p:cNvSpPr txBox="1"/>
          <p:nvPr>
            <p:ph idx="1" type="subTitle"/>
          </p:nvPr>
        </p:nvSpPr>
        <p:spPr>
          <a:xfrm>
            <a:off x="0" y="1495950"/>
            <a:ext cx="9144000" cy="15531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The shell is that funky text area where you can type things in your IDE(or if you’re using a terminal, the weird prompt that comes up when you type “python”). It looks like this:</a:t>
            </a:r>
            <a:endParaRPr sz="2400">
              <a:latin typeface="Courier New"/>
              <a:ea typeface="Courier New"/>
              <a:cs typeface="Courier New"/>
              <a:sym typeface="Courier New"/>
            </a:endParaRPr>
          </a:p>
        </p:txBody>
      </p:sp>
      <p:pic>
        <p:nvPicPr>
          <p:cNvPr id="176" name="Google Shape;176;p33"/>
          <p:cNvPicPr preferRelativeResize="0"/>
          <p:nvPr/>
        </p:nvPicPr>
        <p:blipFill>
          <a:blip r:embed="rId3">
            <a:alphaModFix/>
          </a:blip>
          <a:stretch>
            <a:fillRect/>
          </a:stretch>
        </p:blipFill>
        <p:spPr>
          <a:xfrm>
            <a:off x="2504863" y="3177275"/>
            <a:ext cx="4134275" cy="2397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Writing in the Shell</a:t>
            </a:r>
            <a:endParaRPr sz="4000">
              <a:solidFill>
                <a:srgbClr val="000000"/>
              </a:solidFill>
              <a:latin typeface="Courier New"/>
              <a:ea typeface="Courier New"/>
              <a:cs typeface="Courier New"/>
              <a:sym typeface="Courier New"/>
            </a:endParaRPr>
          </a:p>
        </p:txBody>
      </p:sp>
      <p:pic>
        <p:nvPicPr>
          <p:cNvPr id="182" name="Google Shape;182;p34"/>
          <p:cNvPicPr preferRelativeResize="0"/>
          <p:nvPr/>
        </p:nvPicPr>
        <p:blipFill>
          <a:blip r:embed="rId3">
            <a:alphaModFix/>
          </a:blip>
          <a:stretch>
            <a:fillRect/>
          </a:stretch>
        </p:blipFill>
        <p:spPr>
          <a:xfrm>
            <a:off x="1291550" y="1518825"/>
            <a:ext cx="6560902" cy="3401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Reminders</a:t>
            </a:r>
            <a:endParaRPr sz="4000">
              <a:solidFill>
                <a:srgbClr val="000000"/>
              </a:solidFill>
              <a:latin typeface="Courier New"/>
              <a:ea typeface="Courier New"/>
              <a:cs typeface="Courier New"/>
              <a:sym typeface="Courier New"/>
            </a:endParaRPr>
          </a:p>
        </p:txBody>
      </p:sp>
      <p:sp>
        <p:nvSpPr>
          <p:cNvPr id="188" name="Google Shape;188;p35"/>
          <p:cNvSpPr txBox="1"/>
          <p:nvPr>
            <p:ph idx="1" type="subTitle"/>
          </p:nvPr>
        </p:nvSpPr>
        <p:spPr>
          <a:xfrm>
            <a:off x="0" y="1824400"/>
            <a:ext cx="9144000" cy="21516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a:latin typeface="Courier New"/>
                <a:ea typeface="Courier New"/>
                <a:cs typeface="Courier New"/>
                <a:sym typeface="Courier New"/>
              </a:rPr>
              <a:t>Our emails:</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	</a:t>
            </a:r>
            <a:r>
              <a:rPr lang="en" sz="2500" u="sng">
                <a:solidFill>
                  <a:schemeClr val="hlink"/>
                </a:solidFill>
                <a:latin typeface="Courier New"/>
                <a:ea typeface="Courier New"/>
                <a:cs typeface="Courier New"/>
                <a:sym typeface="Courier New"/>
                <a:hlinkClick r:id="rId3"/>
              </a:rPr>
              <a:t>cassandra.laffan@ryerson.ca</a:t>
            </a:r>
            <a:endParaRPr sz="2500">
              <a:latin typeface="Courier New"/>
              <a:ea typeface="Courier New"/>
              <a:cs typeface="Courier New"/>
              <a:sym typeface="Courier New"/>
            </a:endParaRPr>
          </a:p>
          <a:p>
            <a:pPr indent="285750" lvl="0" marL="171450" rtl="0" algn="l">
              <a:spcBef>
                <a:spcPts val="0"/>
              </a:spcBef>
              <a:spcAft>
                <a:spcPts val="0"/>
              </a:spcAft>
              <a:buNone/>
            </a:pPr>
            <a:r>
              <a:rPr lang="en" sz="2500" u="sng">
                <a:solidFill>
                  <a:schemeClr val="hlink"/>
                </a:solidFill>
                <a:latin typeface="Courier New"/>
                <a:ea typeface="Courier New"/>
                <a:cs typeface="Courier New"/>
                <a:sym typeface="Courier New"/>
                <a:hlinkClick r:id="rId4"/>
              </a:rPr>
              <a:t>adelacru@ryerson.ca</a:t>
            </a:r>
            <a:endParaRPr sz="2500">
              <a:latin typeface="Courier New"/>
              <a:ea typeface="Courier New"/>
              <a:cs typeface="Courier New"/>
              <a:sym typeface="Courier New"/>
            </a:endParaRPr>
          </a:p>
          <a:p>
            <a:pPr indent="0" lvl="0" marL="0" rtl="0" algn="l">
              <a:spcBef>
                <a:spcPts val="0"/>
              </a:spcBef>
              <a:spcAft>
                <a:spcPts val="0"/>
              </a:spcAft>
              <a:buNone/>
            </a:pPr>
            <a:r>
              <a:t/>
            </a:r>
            <a:endParaRPr sz="2500">
              <a:latin typeface="Courier New"/>
              <a:ea typeface="Courier New"/>
              <a:cs typeface="Courier New"/>
              <a:sym typeface="Courier New"/>
            </a:endParaRPr>
          </a:p>
          <a:p>
            <a:pPr indent="0" lvl="0" marL="171450" rtl="0" algn="l">
              <a:spcBef>
                <a:spcPts val="0"/>
              </a:spcBef>
              <a:spcAft>
                <a:spcPts val="0"/>
              </a:spcAft>
              <a:buNone/>
            </a:pPr>
            <a:r>
              <a:rPr lang="en" sz="2500">
                <a:latin typeface="Courier New"/>
                <a:ea typeface="Courier New"/>
                <a:cs typeface="Courier New"/>
                <a:sym typeface="Courier New"/>
              </a:rPr>
              <a:t>GitHub Repo (updated weekly):</a:t>
            </a:r>
            <a:endParaRPr sz="2500">
              <a:latin typeface="Courier New"/>
              <a:ea typeface="Courier New"/>
              <a:cs typeface="Courier New"/>
              <a:sym typeface="Courier New"/>
            </a:endParaRPr>
          </a:p>
          <a:p>
            <a:pPr indent="0" lvl="0" marL="171450" rtl="0" algn="l">
              <a:spcBef>
                <a:spcPts val="0"/>
              </a:spcBef>
              <a:spcAft>
                <a:spcPts val="0"/>
              </a:spcAft>
              <a:buNone/>
            </a:pPr>
            <a:r>
              <a:rPr lang="en" sz="2500">
                <a:latin typeface="Courier New"/>
                <a:ea typeface="Courier New"/>
                <a:cs typeface="Courier New"/>
                <a:sym typeface="Courier New"/>
              </a:rPr>
              <a:t>	</a:t>
            </a:r>
            <a:r>
              <a:rPr lang="en" sz="2500" u="sng">
                <a:solidFill>
                  <a:schemeClr val="hlink"/>
                </a:solidFill>
                <a:latin typeface="Courier New"/>
                <a:ea typeface="Courier New"/>
                <a:cs typeface="Courier New"/>
                <a:sym typeface="Courier New"/>
                <a:hlinkClick r:id="rId5"/>
              </a:rPr>
              <a:t>https://github.com/cassLaffan/CPS1092020</a:t>
            </a:r>
            <a:endParaRPr sz="2500">
              <a:latin typeface="Courier New"/>
              <a:ea typeface="Courier New"/>
              <a:cs typeface="Courier New"/>
              <a:sym typeface="Courier New"/>
            </a:endParaRPr>
          </a:p>
          <a:p>
            <a:pPr indent="0" lvl="0" marL="171450" rtl="0" algn="l">
              <a:spcBef>
                <a:spcPts val="0"/>
              </a:spcBef>
              <a:spcAft>
                <a:spcPts val="0"/>
              </a:spcAft>
              <a:buNone/>
            </a:pPr>
            <a:r>
              <a:t/>
            </a:r>
            <a:endParaRPr sz="25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Housekeeping</a:t>
            </a:r>
            <a:endParaRPr sz="4000">
              <a:solidFill>
                <a:srgbClr val="000000"/>
              </a:solidFill>
              <a:latin typeface="Courier New"/>
              <a:ea typeface="Courier New"/>
              <a:cs typeface="Courier New"/>
              <a:sym typeface="Courier New"/>
            </a:endParaRPr>
          </a:p>
        </p:txBody>
      </p:sp>
      <p:sp>
        <p:nvSpPr>
          <p:cNvPr id="66" name="Google Shape;66;p15"/>
          <p:cNvSpPr txBox="1"/>
          <p:nvPr>
            <p:ph idx="1" type="subTitle"/>
          </p:nvPr>
        </p:nvSpPr>
        <p:spPr>
          <a:xfrm>
            <a:off x="0" y="1602900"/>
            <a:ext cx="9047400" cy="34623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000">
                <a:latin typeface="Courier New"/>
                <a:ea typeface="Courier New"/>
                <a:cs typeface="Courier New"/>
                <a:sym typeface="Courier New"/>
              </a:rPr>
              <a:t>There are a few things that you should know:</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rPr lang="en" sz="2000">
                <a:latin typeface="Courier New"/>
                <a:ea typeface="Courier New"/>
                <a:cs typeface="Courier New"/>
                <a:sym typeface="Courier New"/>
              </a:rPr>
              <a:t>1 - These slides won’t be posted to D2L. Instead, they’re on Cassandra’s GitHub.</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rPr lang="en" sz="2000">
                <a:latin typeface="Courier New"/>
                <a:ea typeface="Courier New"/>
                <a:cs typeface="Courier New"/>
                <a:sym typeface="Courier New"/>
              </a:rPr>
              <a:t>2 - Said GitHub also has examples! You don’t need to know how to use GitHub to look at them. Just follow this link and go into the folders you want to see:</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ctr">
              <a:spcBef>
                <a:spcPts val="0"/>
              </a:spcBef>
              <a:spcAft>
                <a:spcPts val="0"/>
              </a:spcAft>
              <a:buNone/>
            </a:pPr>
            <a:r>
              <a:rPr lang="en" sz="2000" u="sng">
                <a:solidFill>
                  <a:schemeClr val="hlink"/>
                </a:solidFill>
                <a:latin typeface="Courier New"/>
                <a:ea typeface="Courier New"/>
                <a:cs typeface="Courier New"/>
                <a:sym typeface="Courier New"/>
                <a:hlinkClick r:id="rId3"/>
              </a:rPr>
              <a:t>https://github.com/cassLaffan/CPS109</a:t>
            </a:r>
            <a:endParaRPr sz="2000">
              <a:latin typeface="Courier New"/>
              <a:ea typeface="Courier New"/>
              <a:cs typeface="Courier New"/>
              <a:sym typeface="Courier New"/>
            </a:endParaRPr>
          </a:p>
          <a:p>
            <a:pPr indent="0" lvl="0" marL="171450" rtl="0" algn="ctr">
              <a:spcBef>
                <a:spcPts val="0"/>
              </a:spcBef>
              <a:spcAft>
                <a:spcPts val="0"/>
              </a:spcAft>
              <a:buNone/>
            </a:pPr>
            <a:r>
              <a:t/>
            </a:r>
            <a:endParaRPr sz="2000">
              <a:latin typeface="Courier New"/>
              <a:ea typeface="Courier New"/>
              <a:cs typeface="Courier New"/>
              <a:sym typeface="Courier New"/>
            </a:endParaRPr>
          </a:p>
          <a:p>
            <a:pPr indent="0" lvl="0" marL="171450" rtl="0" algn="ctr">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Logging Into TMU Machines</a:t>
            </a:r>
            <a:endParaRPr sz="4000">
              <a:solidFill>
                <a:srgbClr val="000000"/>
              </a:solidFill>
              <a:latin typeface="Courier New"/>
              <a:ea typeface="Courier New"/>
              <a:cs typeface="Courier New"/>
              <a:sym typeface="Courier New"/>
            </a:endParaRPr>
          </a:p>
        </p:txBody>
      </p:sp>
      <p:sp>
        <p:nvSpPr>
          <p:cNvPr id="72" name="Google Shape;72;p16"/>
          <p:cNvSpPr txBox="1"/>
          <p:nvPr>
            <p:ph idx="1" type="subTitle"/>
          </p:nvPr>
        </p:nvSpPr>
        <p:spPr>
          <a:xfrm>
            <a:off x="0" y="1602900"/>
            <a:ext cx="9047400" cy="34623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300">
                <a:latin typeface="Courier New"/>
                <a:ea typeface="Courier New"/>
                <a:cs typeface="Courier New"/>
                <a:sym typeface="Courier New"/>
              </a:rPr>
              <a:t>Wiggle your mouse. If you screen doesn’t wake up, press the power button and select the Windows boot once prompted.</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Logging Into TMU Machines</a:t>
            </a:r>
            <a:endParaRPr sz="4000">
              <a:solidFill>
                <a:srgbClr val="000000"/>
              </a:solidFill>
              <a:latin typeface="Courier New"/>
              <a:ea typeface="Courier New"/>
              <a:cs typeface="Courier New"/>
              <a:sym typeface="Courier New"/>
            </a:endParaRPr>
          </a:p>
        </p:txBody>
      </p:sp>
      <p:sp>
        <p:nvSpPr>
          <p:cNvPr id="78" name="Google Shape;78;p17"/>
          <p:cNvSpPr txBox="1"/>
          <p:nvPr>
            <p:ph idx="1" type="subTitle"/>
          </p:nvPr>
        </p:nvSpPr>
        <p:spPr>
          <a:xfrm>
            <a:off x="456450" y="1586650"/>
            <a:ext cx="8231100" cy="3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Courier New"/>
                <a:ea typeface="Courier New"/>
                <a:cs typeface="Courier New"/>
                <a:sym typeface="Courier New"/>
              </a:rPr>
              <a:t>Your username for labs can be found at my.ryerson.ca! To find it, follow these steps:</a:t>
            </a:r>
            <a:endParaRPr sz="2100">
              <a:latin typeface="Courier New"/>
              <a:ea typeface="Courier New"/>
              <a:cs typeface="Courier New"/>
              <a:sym typeface="Courier New"/>
            </a:endParaRPr>
          </a:p>
          <a:p>
            <a:pPr indent="0" lvl="0" marL="0" rtl="0" algn="l">
              <a:spcBef>
                <a:spcPts val="0"/>
              </a:spcBef>
              <a:spcAft>
                <a:spcPts val="0"/>
              </a:spcAft>
              <a:buNone/>
            </a:pPr>
            <a:r>
              <a:t/>
            </a:r>
            <a:endParaRPr sz="2100">
              <a:latin typeface="Courier New"/>
              <a:ea typeface="Courier New"/>
              <a:cs typeface="Courier New"/>
              <a:sym typeface="Courier New"/>
            </a:endParaRPr>
          </a:p>
          <a:p>
            <a:pPr indent="-361950" lvl="0" marL="457200" rtl="0" algn="l">
              <a:spcBef>
                <a:spcPts val="0"/>
              </a:spcBef>
              <a:spcAft>
                <a:spcPts val="0"/>
              </a:spcAft>
              <a:buSzPts val="2100"/>
              <a:buFont typeface="Courier New"/>
              <a:buAutoNum type="arabicPeriod"/>
            </a:pPr>
            <a:r>
              <a:rPr lang="en" sz="2100">
                <a:latin typeface="Courier New"/>
                <a:ea typeface="Courier New"/>
                <a:cs typeface="Courier New"/>
                <a:sym typeface="Courier New"/>
              </a:rPr>
              <a:t>Click the drop down list at the top right of the page, with the little blue icon of a man.</a:t>
            </a:r>
            <a:endParaRPr sz="2100">
              <a:latin typeface="Courier New"/>
              <a:ea typeface="Courier New"/>
              <a:cs typeface="Courier New"/>
              <a:sym typeface="Courier New"/>
            </a:endParaRPr>
          </a:p>
          <a:p>
            <a:pPr indent="-361950" lvl="0" marL="457200" rtl="0" algn="l">
              <a:spcBef>
                <a:spcPts val="0"/>
              </a:spcBef>
              <a:spcAft>
                <a:spcPts val="0"/>
              </a:spcAft>
              <a:buSzPts val="2100"/>
              <a:buFont typeface="Courier New"/>
              <a:buAutoNum type="arabicPeriod"/>
            </a:pPr>
            <a:r>
              <a:rPr lang="en" sz="2100">
                <a:latin typeface="Courier New"/>
                <a:ea typeface="Courier New"/>
                <a:cs typeface="Courier New"/>
                <a:sym typeface="Courier New"/>
              </a:rPr>
              <a:t>Click the first option, "Personal Account". </a:t>
            </a:r>
            <a:endParaRPr sz="2100">
              <a:latin typeface="Courier New"/>
              <a:ea typeface="Courier New"/>
              <a:cs typeface="Courier New"/>
              <a:sym typeface="Courier New"/>
            </a:endParaRPr>
          </a:p>
          <a:p>
            <a:pPr indent="-361950" lvl="0" marL="457200" rtl="0" algn="l">
              <a:spcBef>
                <a:spcPts val="0"/>
              </a:spcBef>
              <a:spcAft>
                <a:spcPts val="0"/>
              </a:spcAft>
              <a:buSzPts val="2100"/>
              <a:buFont typeface="Courier New"/>
              <a:buAutoNum type="arabicPeriod"/>
            </a:pPr>
            <a:r>
              <a:rPr lang="en" sz="2100">
                <a:latin typeface="Courier New"/>
                <a:ea typeface="Courier New"/>
                <a:cs typeface="Courier New"/>
                <a:sym typeface="Courier New"/>
              </a:rPr>
              <a:t>Click the first option, "Personal Information".</a:t>
            </a:r>
            <a:endParaRPr sz="2100">
              <a:latin typeface="Courier New"/>
              <a:ea typeface="Courier New"/>
              <a:cs typeface="Courier New"/>
              <a:sym typeface="Courier New"/>
            </a:endParaRPr>
          </a:p>
          <a:p>
            <a:pPr indent="-361950" lvl="0" marL="457200" rtl="0" algn="l">
              <a:spcBef>
                <a:spcPts val="0"/>
              </a:spcBef>
              <a:spcAft>
                <a:spcPts val="0"/>
              </a:spcAft>
              <a:buSzPts val="2100"/>
              <a:buFont typeface="Courier New"/>
              <a:buAutoNum type="arabicPeriod"/>
            </a:pPr>
            <a:r>
              <a:rPr lang="en" sz="2100">
                <a:latin typeface="Courier New"/>
                <a:ea typeface="Courier New"/>
                <a:cs typeface="Courier New"/>
                <a:sym typeface="Courier New"/>
              </a:rPr>
              <a:t>Your username for the lab computers is the my.ryerson Short ID.</a:t>
            </a:r>
            <a:endParaRPr sz="21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Logging Into TMU Machines</a:t>
            </a:r>
            <a:endParaRPr sz="4000">
              <a:solidFill>
                <a:srgbClr val="000000"/>
              </a:solidFill>
              <a:latin typeface="Courier New"/>
              <a:ea typeface="Courier New"/>
              <a:cs typeface="Courier New"/>
              <a:sym typeface="Courier New"/>
            </a:endParaRPr>
          </a:p>
        </p:txBody>
      </p:sp>
      <p:sp>
        <p:nvSpPr>
          <p:cNvPr id="84" name="Google Shape;84;p18"/>
          <p:cNvSpPr txBox="1"/>
          <p:nvPr>
            <p:ph idx="1" type="subTitle"/>
          </p:nvPr>
        </p:nvSpPr>
        <p:spPr>
          <a:xfrm>
            <a:off x="456450" y="1586650"/>
            <a:ext cx="8231100" cy="3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Courier New"/>
                <a:ea typeface="Courier New"/>
                <a:cs typeface="Courier New"/>
                <a:sym typeface="Courier New"/>
              </a:rPr>
              <a:t>Your default password has the format of: MMDDXXXX</a:t>
            </a:r>
            <a:endParaRPr sz="2300">
              <a:latin typeface="Courier New"/>
              <a:ea typeface="Courier New"/>
              <a:cs typeface="Courier New"/>
              <a:sym typeface="Courier New"/>
            </a:endParaRPr>
          </a:p>
          <a:p>
            <a:pPr indent="0" lvl="0" marL="0" rtl="0" algn="l">
              <a:spcBef>
                <a:spcPts val="0"/>
              </a:spcBef>
              <a:spcAft>
                <a:spcPts val="0"/>
              </a:spcAft>
              <a:buNone/>
            </a:pPr>
            <a:r>
              <a:t/>
            </a:r>
            <a:endParaRPr sz="2300">
              <a:latin typeface="Courier New"/>
              <a:ea typeface="Courier New"/>
              <a:cs typeface="Courier New"/>
              <a:sym typeface="Courier New"/>
            </a:endParaRPr>
          </a:p>
          <a:p>
            <a:pPr indent="0" lvl="0" marL="0" rtl="0" algn="l">
              <a:spcBef>
                <a:spcPts val="0"/>
              </a:spcBef>
              <a:spcAft>
                <a:spcPts val="0"/>
              </a:spcAft>
              <a:buNone/>
            </a:pPr>
            <a:r>
              <a:rPr lang="en" sz="2300">
                <a:latin typeface="Courier New"/>
                <a:ea typeface="Courier New"/>
                <a:cs typeface="Courier New"/>
                <a:sym typeface="Courier New"/>
              </a:rPr>
              <a:t>MM = your birth month, so mine is 10.</a:t>
            </a:r>
            <a:endParaRPr sz="2300">
              <a:latin typeface="Courier New"/>
              <a:ea typeface="Courier New"/>
              <a:cs typeface="Courier New"/>
              <a:sym typeface="Courier New"/>
            </a:endParaRPr>
          </a:p>
          <a:p>
            <a:pPr indent="0" lvl="0" marL="0" rtl="0" algn="l">
              <a:spcBef>
                <a:spcPts val="0"/>
              </a:spcBef>
              <a:spcAft>
                <a:spcPts val="0"/>
              </a:spcAft>
              <a:buNone/>
            </a:pPr>
            <a:r>
              <a:rPr lang="en" sz="2300">
                <a:latin typeface="Courier New"/>
                <a:ea typeface="Courier New"/>
                <a:cs typeface="Courier New"/>
                <a:sym typeface="Courier New"/>
              </a:rPr>
              <a:t>DD = your birth date, so mine is 27.</a:t>
            </a:r>
            <a:endParaRPr sz="2300">
              <a:latin typeface="Courier New"/>
              <a:ea typeface="Courier New"/>
              <a:cs typeface="Courier New"/>
              <a:sym typeface="Courier New"/>
            </a:endParaRPr>
          </a:p>
          <a:p>
            <a:pPr indent="0" lvl="0" marL="0" rtl="0" algn="l">
              <a:spcBef>
                <a:spcPts val="0"/>
              </a:spcBef>
              <a:spcAft>
                <a:spcPts val="0"/>
              </a:spcAft>
              <a:buNone/>
            </a:pPr>
            <a:r>
              <a:t/>
            </a:r>
            <a:endParaRPr sz="2300">
              <a:latin typeface="Courier New"/>
              <a:ea typeface="Courier New"/>
              <a:cs typeface="Courier New"/>
              <a:sym typeface="Courier New"/>
            </a:endParaRPr>
          </a:p>
          <a:p>
            <a:pPr indent="0" lvl="0" marL="0" rtl="0" algn="l">
              <a:spcBef>
                <a:spcPts val="0"/>
              </a:spcBef>
              <a:spcAft>
                <a:spcPts val="0"/>
              </a:spcAft>
              <a:buNone/>
            </a:pPr>
            <a:r>
              <a:rPr lang="en" sz="2300">
                <a:latin typeface="Courier New"/>
                <a:ea typeface="Courier New"/>
                <a:cs typeface="Courier New"/>
                <a:sym typeface="Courier New"/>
              </a:rPr>
              <a:t>Finally, the XXXX are the </a:t>
            </a:r>
            <a:r>
              <a:rPr b="1" lang="en" sz="2300">
                <a:latin typeface="Courier New"/>
                <a:ea typeface="Courier New"/>
                <a:cs typeface="Courier New"/>
                <a:sym typeface="Courier New"/>
              </a:rPr>
              <a:t>last four digits of your student number.</a:t>
            </a:r>
            <a:endParaRPr sz="23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Some Quick Terminology</a:t>
            </a:r>
            <a:endParaRPr sz="4000">
              <a:solidFill>
                <a:srgbClr val="000000"/>
              </a:solidFill>
              <a:latin typeface="Courier New"/>
              <a:ea typeface="Courier New"/>
              <a:cs typeface="Courier New"/>
              <a:sym typeface="Courier New"/>
            </a:endParaRPr>
          </a:p>
        </p:txBody>
      </p:sp>
      <p:sp>
        <p:nvSpPr>
          <p:cNvPr id="90" name="Google Shape;90;p19"/>
          <p:cNvSpPr txBox="1"/>
          <p:nvPr>
            <p:ph idx="1" type="subTitle"/>
          </p:nvPr>
        </p:nvSpPr>
        <p:spPr>
          <a:xfrm>
            <a:off x="0" y="1602900"/>
            <a:ext cx="9047400" cy="34623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Program - A set of instructions that a computer can interpret and execute</a:t>
            </a:r>
            <a:endParaRPr sz="2400">
              <a:latin typeface="Courier New"/>
              <a:ea typeface="Courier New"/>
              <a:cs typeface="Courier New"/>
              <a:sym typeface="Courier New"/>
            </a:endParaRPr>
          </a:p>
          <a:p>
            <a:pPr indent="0" lvl="0" marL="171450" marR="103692"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Programming/Coding - The act of writing a program</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Python - The programming language we will be using for this course</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Setting Up Python</a:t>
            </a:r>
            <a:endParaRPr sz="4000">
              <a:solidFill>
                <a:srgbClr val="000000"/>
              </a:solidFill>
              <a:latin typeface="Courier New"/>
              <a:ea typeface="Courier New"/>
              <a:cs typeface="Courier New"/>
              <a:sym typeface="Courier New"/>
            </a:endParaRPr>
          </a:p>
        </p:txBody>
      </p:sp>
      <p:sp>
        <p:nvSpPr>
          <p:cNvPr id="96" name="Google Shape;96;p20"/>
          <p:cNvSpPr txBox="1"/>
          <p:nvPr>
            <p:ph idx="1" type="subTitle"/>
          </p:nvPr>
        </p:nvSpPr>
        <p:spPr>
          <a:xfrm>
            <a:off x="0" y="1824400"/>
            <a:ext cx="9144000" cy="21516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Python is already installed on these computers. However, I encourage you to install it on your personal computer as well.</a:t>
            </a:r>
            <a:endParaRPr sz="24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Setting Up Python</a:t>
            </a:r>
            <a:endParaRPr sz="4000">
              <a:solidFill>
                <a:srgbClr val="000000"/>
              </a:solidFill>
              <a:latin typeface="Courier New"/>
              <a:ea typeface="Courier New"/>
              <a:cs typeface="Courier New"/>
              <a:sym typeface="Courier New"/>
            </a:endParaRPr>
          </a:p>
        </p:txBody>
      </p:sp>
      <p:sp>
        <p:nvSpPr>
          <p:cNvPr id="102" name="Google Shape;102;p21"/>
          <p:cNvSpPr txBox="1"/>
          <p:nvPr>
            <p:ph idx="1" type="subTitle"/>
          </p:nvPr>
        </p:nvSpPr>
        <p:spPr>
          <a:xfrm>
            <a:off x="0" y="1824400"/>
            <a:ext cx="9144000" cy="21516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Go to Python.Org and click the big download button.</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If you run Linux (and somehow don’t have Python installed), you can also install it through your terminal.</a:t>
            </a:r>
            <a:endParaRPr sz="2400">
              <a:latin typeface="Courier New"/>
              <a:ea typeface="Courier New"/>
              <a:cs typeface="Courier New"/>
              <a:sym typeface="Courier New"/>
            </a:endParaRPr>
          </a:p>
        </p:txBody>
      </p:sp>
      <p:pic>
        <p:nvPicPr>
          <p:cNvPr id="103" name="Google Shape;103;p21"/>
          <p:cNvPicPr preferRelativeResize="0"/>
          <p:nvPr/>
        </p:nvPicPr>
        <p:blipFill>
          <a:blip r:embed="rId3">
            <a:alphaModFix/>
          </a:blip>
          <a:stretch>
            <a:fillRect/>
          </a:stretch>
        </p:blipFill>
        <p:spPr>
          <a:xfrm>
            <a:off x="0" y="4256625"/>
            <a:ext cx="9144001" cy="2782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